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71" r:id="rId12"/>
    <p:sldId id="273" r:id="rId13"/>
    <p:sldId id="269" r:id="rId14"/>
    <p:sldId id="272" r:id="rId15"/>
    <p:sldId id="270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896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168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06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483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728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00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098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58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315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464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783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379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5DE11D28-031D-42D4-9753-5E0971AF09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6200" err="1">
                <a:latin typeface="Verdana" panose="020B0604030504040204" pitchFamily="34" charset="0"/>
                <a:ea typeface="Verdana" panose="020B0604030504040204" pitchFamily="34" charset="0"/>
              </a:rPr>
              <a:t>Một</a:t>
            </a:r>
            <a:r>
              <a:rPr lang="en-US" sz="620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6200" err="1">
                <a:latin typeface="Verdana" panose="020B0604030504040204" pitchFamily="34" charset="0"/>
                <a:ea typeface="Verdana" panose="020B0604030504040204" pitchFamily="34" charset="0"/>
              </a:rPr>
              <a:t>vài</a:t>
            </a:r>
            <a:r>
              <a:rPr lang="en-US" sz="620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6200" err="1">
                <a:latin typeface="Verdana" panose="020B0604030504040204" pitchFamily="34" charset="0"/>
                <a:ea typeface="Verdana" panose="020B0604030504040204" pitchFamily="34" charset="0"/>
              </a:rPr>
              <a:t>hiệu</a:t>
            </a:r>
            <a:r>
              <a:rPr lang="en-US" sz="620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6200" err="1">
                <a:latin typeface="Verdana" panose="020B0604030504040204" pitchFamily="34" charset="0"/>
                <a:ea typeface="Verdana" panose="020B0604030504040204" pitchFamily="34" charset="0"/>
              </a:rPr>
              <a:t>ứng</a:t>
            </a:r>
            <a:r>
              <a:rPr lang="en-US" sz="620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6200" err="1">
                <a:latin typeface="Verdana" panose="020B0604030504040204" pitchFamily="34" charset="0"/>
                <a:ea typeface="Verdana" panose="020B0604030504040204" pitchFamily="34" charset="0"/>
              </a:rPr>
              <a:t>trên</a:t>
            </a:r>
            <a:r>
              <a:rPr lang="en-US" sz="6200">
                <a:latin typeface="Verdana" panose="020B0604030504040204" pitchFamily="34" charset="0"/>
                <a:ea typeface="Verdana" panose="020B0604030504040204" pitchFamily="34" charset="0"/>
              </a:rPr>
              <a:t> video </a:t>
            </a:r>
            <a:r>
              <a:rPr lang="en-US" sz="6200" err="1">
                <a:latin typeface="Verdana" panose="020B0604030504040204" pitchFamily="34" charset="0"/>
                <a:ea typeface="Verdana" panose="020B0604030504040204" pitchFamily="34" charset="0"/>
              </a:rPr>
              <a:t>bằng</a:t>
            </a:r>
            <a:r>
              <a:rPr lang="en-US" sz="620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6200" err="1">
                <a:latin typeface="Verdana" panose="020B0604030504040204" pitchFamily="34" charset="0"/>
                <a:ea typeface="Verdana" panose="020B0604030504040204" pitchFamily="34" charset="0"/>
              </a:rPr>
              <a:t>OpenCv</a:t>
            </a:r>
            <a:endParaRPr lang="en-US" sz="620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C9E32A4E-C3CB-424B-8975-23A12A077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</a:rPr>
              <a:t>Giảng viên hướng dẫn: Nguyễn Vinh Tiệp</a:t>
            </a:r>
          </a:p>
          <a:p>
            <a:pPr>
              <a:lnSpc>
                <a:spcPct val="90000"/>
              </a:lnSpc>
            </a:pPr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</a:rPr>
              <a:t>Môn: Nhập môn thị giác máy tính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0A5E7FB-1FB5-4C57-9C8C-70E550767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1B9CF2E2-498C-4AF5-AEEB-5ACD402D1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2DC25EE-239B-4C5F-AAD1-255A7D5F1EE2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DFC127-C096-469B-888A-9C788C4F6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01" y="288098"/>
            <a:ext cx="4885151" cy="601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439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51143DF-DBAC-4242-8084-A216F257F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Kết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quả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pic>
        <p:nvPicPr>
          <p:cNvPr id="11" name="Hình ảnh 10">
            <a:extLst>
              <a:ext uri="{FF2B5EF4-FFF2-40B4-BE49-F238E27FC236}">
                <a16:creationId xmlns:a16="http://schemas.microsoft.com/office/drawing/2014/main" id="{62B8CC92-0F7E-4D85-A04E-F2FBFD9CB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1595"/>
            <a:ext cx="12192000" cy="345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879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148B248-DAC9-4023-849D-09750C9C6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Hiệu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ứng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xoắn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ảnh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khi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chuyển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động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0660836-622C-4E68-8E95-6E903043D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Ý </a:t>
            </a:r>
            <a:r>
              <a:rPr lang="en-US" dirty="0" err="1"/>
              <a:t>tưởng</a:t>
            </a:r>
            <a:r>
              <a:rPr lang="en-US" dirty="0"/>
              <a:t>: chia </a:t>
            </a:r>
            <a:r>
              <a:rPr lang="en-US" dirty="0" err="1"/>
              <a:t>mỗi</a:t>
            </a:r>
            <a:r>
              <a:rPr lang="en-US" dirty="0"/>
              <a:t> frame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, </a:t>
            </a:r>
            <a:r>
              <a:rPr lang="en-US" dirty="0" err="1"/>
              <a:t>mỗi</a:t>
            </a:r>
            <a:r>
              <a:rPr lang="en-US" dirty="0"/>
              <a:t> frame </a:t>
            </a:r>
            <a:r>
              <a:rPr lang="en-US" dirty="0" err="1"/>
              <a:t>lấy</a:t>
            </a:r>
            <a:r>
              <a:rPr lang="en-US" dirty="0"/>
              <a:t> 1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gộp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frame </a:t>
            </a:r>
            <a:r>
              <a:rPr lang="en-US" dirty="0" err="1"/>
              <a:t>vào</a:t>
            </a:r>
            <a:r>
              <a:rPr lang="en-US" dirty="0"/>
              <a:t> 1 queue.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Khi </a:t>
            </a:r>
            <a:r>
              <a:rPr lang="en-US" dirty="0" err="1"/>
              <a:t>đủ</a:t>
            </a:r>
            <a:r>
              <a:rPr lang="en-US" dirty="0"/>
              <a:t> n frame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frame </a:t>
            </a:r>
            <a:r>
              <a:rPr lang="en-US" dirty="0" err="1"/>
              <a:t>lấy</a:t>
            </a:r>
            <a:r>
              <a:rPr lang="en-US" dirty="0"/>
              <a:t> 1 </a:t>
            </a:r>
            <a:r>
              <a:rPr lang="en-US" dirty="0" err="1"/>
              <a:t>phần</a:t>
            </a:r>
            <a:r>
              <a:rPr lang="en-US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Merge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1 frame.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Pop frame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 frame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5735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DBE1ADC-5043-42A9-AB41-AA4B2249B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Kết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quả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7AC261F-A0D9-40C4-A26C-111A343F3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488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7F00881-8A2B-4697-910D-1E3849F39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66700"/>
            <a:ext cx="4998720" cy="890844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Hiệu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ứng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làm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méo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ảnh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26025F0-C9C1-4E7C-9989-930E3B65F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4782820" cy="411956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 Ý </a:t>
            </a:r>
            <a:r>
              <a:rPr lang="en-US" dirty="0" err="1">
                <a:latin typeface="Montserrat" panose="00000500000000000000" pitchFamily="2" charset="0"/>
              </a:rPr>
              <a:t>tưởng</a:t>
            </a:r>
            <a:r>
              <a:rPr lang="en-US" dirty="0">
                <a:latin typeface="Montserrat" panose="00000500000000000000" pitchFamily="2" charset="0"/>
              </a:rPr>
              <a:t>: </a:t>
            </a:r>
            <a:r>
              <a:rPr lang="en-US" dirty="0" err="1">
                <a:latin typeface="Montserrat" panose="00000500000000000000" pitchFamily="2" charset="0"/>
              </a:rPr>
              <a:t>sử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dụng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kĩ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thuật</a:t>
            </a:r>
            <a:r>
              <a:rPr lang="en-US" dirty="0">
                <a:latin typeface="Montserrat" panose="00000500000000000000" pitchFamily="2" charset="0"/>
              </a:rPr>
              <a:t> image warping.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Thực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hiện</a:t>
            </a:r>
            <a:r>
              <a:rPr lang="en-US" dirty="0">
                <a:latin typeface="Montserrat" panose="00000500000000000000" pitchFamily="2" charset="0"/>
              </a:rPr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err="1">
                <a:latin typeface="Montserrat" panose="00000500000000000000" pitchFamily="2" charset="0"/>
              </a:rPr>
              <a:t>tạo</a:t>
            </a:r>
            <a:r>
              <a:rPr lang="en-US" sz="2200" dirty="0">
                <a:latin typeface="Montserrat" panose="00000500000000000000" pitchFamily="2" charset="0"/>
              </a:rPr>
              <a:t> 2 map  </a:t>
            </a:r>
            <a:r>
              <a:rPr lang="en-US" sz="2200" dirty="0" err="1">
                <a:latin typeface="Montserrat" panose="00000500000000000000" pitchFamily="2" charset="0"/>
              </a:rPr>
              <a:t>có</a:t>
            </a:r>
            <a:r>
              <a:rPr lang="en-US" sz="2200" dirty="0">
                <a:latin typeface="Montserrat" panose="00000500000000000000" pitchFamily="2" charset="0"/>
              </a:rPr>
              <a:t> </a:t>
            </a:r>
            <a:r>
              <a:rPr lang="en-US" sz="2200" dirty="0" err="1">
                <a:latin typeface="Montserrat" panose="00000500000000000000" pitchFamily="2" charset="0"/>
              </a:rPr>
              <a:t>cùng</a:t>
            </a:r>
            <a:r>
              <a:rPr lang="en-US" sz="2200" dirty="0">
                <a:latin typeface="Montserrat" panose="00000500000000000000" pitchFamily="2" charset="0"/>
              </a:rPr>
              <a:t> </a:t>
            </a:r>
            <a:r>
              <a:rPr lang="en-US" sz="2200" dirty="0" err="1">
                <a:latin typeface="Montserrat" panose="00000500000000000000" pitchFamily="2" charset="0"/>
              </a:rPr>
              <a:t>kích</a:t>
            </a:r>
            <a:r>
              <a:rPr lang="en-US" sz="2200" dirty="0">
                <a:latin typeface="Montserrat" panose="00000500000000000000" pitchFamily="2" charset="0"/>
              </a:rPr>
              <a:t> </a:t>
            </a:r>
            <a:r>
              <a:rPr lang="en-US" sz="2200" dirty="0" err="1">
                <a:latin typeface="Montserrat" panose="00000500000000000000" pitchFamily="2" charset="0"/>
              </a:rPr>
              <a:t>thước</a:t>
            </a:r>
            <a:r>
              <a:rPr lang="en-US" sz="2200" dirty="0">
                <a:latin typeface="Montserrat" panose="00000500000000000000" pitchFamily="2" charset="0"/>
              </a:rPr>
              <a:t> </a:t>
            </a:r>
            <a:r>
              <a:rPr lang="en-US" sz="2200" dirty="0" err="1">
                <a:latin typeface="Montserrat" panose="00000500000000000000" pitchFamily="2" charset="0"/>
              </a:rPr>
              <a:t>với</a:t>
            </a:r>
            <a:r>
              <a:rPr lang="en-US" sz="2200" dirty="0">
                <a:latin typeface="Montserrat" panose="00000500000000000000" pitchFamily="2" charset="0"/>
              </a:rPr>
              <a:t> </a:t>
            </a:r>
            <a:r>
              <a:rPr lang="en-US" sz="2200" dirty="0" err="1">
                <a:latin typeface="Montserrat" panose="00000500000000000000" pitchFamily="2" charset="0"/>
              </a:rPr>
              <a:t>từng</a:t>
            </a:r>
            <a:r>
              <a:rPr lang="en-US" sz="2200" dirty="0">
                <a:latin typeface="Montserrat" panose="00000500000000000000" pitchFamily="2" charset="0"/>
              </a:rPr>
              <a:t> frame.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latin typeface="Montserrat" panose="00000500000000000000" pitchFamily="2" charset="0"/>
              </a:rPr>
              <a:t> </a:t>
            </a:r>
            <a:r>
              <a:rPr lang="en-US" sz="2200" dirty="0" err="1">
                <a:latin typeface="Montserrat" panose="00000500000000000000" pitchFamily="2" charset="0"/>
              </a:rPr>
              <a:t>thực</a:t>
            </a:r>
            <a:r>
              <a:rPr lang="en-US" sz="2200" dirty="0">
                <a:latin typeface="Montserrat" panose="00000500000000000000" pitchFamily="2" charset="0"/>
              </a:rPr>
              <a:t> </a:t>
            </a:r>
            <a:r>
              <a:rPr lang="en-US" sz="2200" dirty="0" err="1">
                <a:latin typeface="Montserrat" panose="00000500000000000000" pitchFamily="2" charset="0"/>
              </a:rPr>
              <a:t>hiện</a:t>
            </a:r>
            <a:r>
              <a:rPr lang="en-US" sz="2200" dirty="0">
                <a:latin typeface="Montserrat" panose="00000500000000000000" pitchFamily="2" charset="0"/>
              </a:rPr>
              <a:t> </a:t>
            </a:r>
            <a:r>
              <a:rPr lang="en-US" sz="2200" dirty="0" err="1">
                <a:latin typeface="Montserrat" panose="00000500000000000000" pitchFamily="2" charset="0"/>
              </a:rPr>
              <a:t>các</a:t>
            </a:r>
            <a:r>
              <a:rPr lang="en-US" sz="2200" dirty="0">
                <a:latin typeface="Montserrat" panose="00000500000000000000" pitchFamily="2" charset="0"/>
              </a:rPr>
              <a:t> </a:t>
            </a:r>
            <a:r>
              <a:rPr lang="en-US" sz="2200" dirty="0" err="1">
                <a:latin typeface="Montserrat" panose="00000500000000000000" pitchFamily="2" charset="0"/>
              </a:rPr>
              <a:t>phép</a:t>
            </a:r>
            <a:r>
              <a:rPr lang="en-US" sz="2200" dirty="0">
                <a:latin typeface="Montserrat" panose="00000500000000000000" pitchFamily="2" charset="0"/>
              </a:rPr>
              <a:t> </a:t>
            </a:r>
            <a:r>
              <a:rPr lang="en-US" sz="2200" dirty="0" err="1">
                <a:latin typeface="Montserrat" panose="00000500000000000000" pitchFamily="2" charset="0"/>
              </a:rPr>
              <a:t>biến</a:t>
            </a:r>
            <a:r>
              <a:rPr lang="en-US" sz="2200" dirty="0">
                <a:latin typeface="Montserrat" panose="00000500000000000000" pitchFamily="2" charset="0"/>
              </a:rPr>
              <a:t> </a:t>
            </a:r>
            <a:r>
              <a:rPr lang="en-US" sz="2200" dirty="0" err="1">
                <a:latin typeface="Montserrat" panose="00000500000000000000" pitchFamily="2" charset="0"/>
              </a:rPr>
              <a:t>đổi</a:t>
            </a:r>
            <a:r>
              <a:rPr lang="en-US" sz="2200" dirty="0">
                <a:latin typeface="Montserrat" panose="00000500000000000000" pitchFamily="2" charset="0"/>
              </a:rPr>
              <a:t> </a:t>
            </a:r>
            <a:r>
              <a:rPr lang="en-US" sz="2200" dirty="0" err="1">
                <a:latin typeface="Montserrat" panose="00000500000000000000" pitchFamily="2" charset="0"/>
              </a:rPr>
              <a:t>số</a:t>
            </a:r>
            <a:r>
              <a:rPr lang="en-US" sz="2200" dirty="0">
                <a:latin typeface="Montserrat" panose="00000500000000000000" pitchFamily="2" charset="0"/>
              </a:rPr>
              <a:t> </a:t>
            </a:r>
            <a:r>
              <a:rPr lang="en-US" sz="2200" dirty="0" err="1">
                <a:latin typeface="Montserrat" panose="00000500000000000000" pitchFamily="2" charset="0"/>
              </a:rPr>
              <a:t>học</a:t>
            </a:r>
            <a:r>
              <a:rPr lang="en-US" sz="2200" dirty="0">
                <a:latin typeface="Montserrat" panose="00000500000000000000" pitchFamily="2" charset="0"/>
              </a:rPr>
              <a:t> </a:t>
            </a:r>
            <a:r>
              <a:rPr lang="en-US" sz="2200" dirty="0" err="1">
                <a:latin typeface="Montserrat" panose="00000500000000000000" pitchFamily="2" charset="0"/>
              </a:rPr>
              <a:t>trên</a:t>
            </a:r>
            <a:r>
              <a:rPr lang="en-US" sz="2200" dirty="0">
                <a:latin typeface="Montserrat" panose="00000500000000000000" pitchFamily="2" charset="0"/>
              </a:rPr>
              <a:t> </a:t>
            </a:r>
            <a:r>
              <a:rPr lang="en-US" sz="2200" dirty="0" err="1">
                <a:latin typeface="Montserrat" panose="00000500000000000000" pitchFamily="2" charset="0"/>
              </a:rPr>
              <a:t>từng</a:t>
            </a:r>
            <a:r>
              <a:rPr lang="en-US" sz="2200" dirty="0">
                <a:latin typeface="Montserrat" panose="00000500000000000000" pitchFamily="2" charset="0"/>
              </a:rPr>
              <a:t> pixel </a:t>
            </a:r>
            <a:r>
              <a:rPr lang="en-US" sz="2200" dirty="0" err="1">
                <a:latin typeface="Montserrat" panose="00000500000000000000" pitchFamily="2" charset="0"/>
              </a:rPr>
              <a:t>của</a:t>
            </a:r>
            <a:r>
              <a:rPr lang="en-US" sz="2200" dirty="0">
                <a:latin typeface="Montserrat" panose="00000500000000000000" pitchFamily="2" charset="0"/>
              </a:rPr>
              <a:t> 2 map.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latin typeface="Montserrat" panose="00000500000000000000" pitchFamily="2" charset="0"/>
              </a:rPr>
              <a:t> </a:t>
            </a:r>
            <a:r>
              <a:rPr lang="en-US" sz="2200" dirty="0" err="1">
                <a:latin typeface="Montserrat" panose="00000500000000000000" pitchFamily="2" charset="0"/>
              </a:rPr>
              <a:t>biến</a:t>
            </a:r>
            <a:r>
              <a:rPr lang="en-US" sz="2200" dirty="0">
                <a:latin typeface="Montserrat" panose="00000500000000000000" pitchFamily="2" charset="0"/>
              </a:rPr>
              <a:t> </a:t>
            </a:r>
            <a:r>
              <a:rPr lang="en-US" sz="2200" dirty="0" err="1">
                <a:latin typeface="Montserrat" panose="00000500000000000000" pitchFamily="2" charset="0"/>
              </a:rPr>
              <a:t>đổi</a:t>
            </a:r>
            <a:r>
              <a:rPr lang="en-US" sz="2200" dirty="0">
                <a:latin typeface="Montserrat" panose="00000500000000000000" pitchFamily="2" charset="0"/>
              </a:rPr>
              <a:t> pixel </a:t>
            </a:r>
            <a:r>
              <a:rPr lang="en-US" sz="2200" dirty="0" err="1">
                <a:latin typeface="Montserrat" panose="00000500000000000000" pitchFamily="2" charset="0"/>
              </a:rPr>
              <a:t>của</a:t>
            </a:r>
            <a:r>
              <a:rPr lang="en-US" sz="2200" dirty="0">
                <a:latin typeface="Montserrat" panose="00000500000000000000" pitchFamily="2" charset="0"/>
              </a:rPr>
              <a:t> </a:t>
            </a:r>
            <a:r>
              <a:rPr lang="en-US" sz="2200" dirty="0" err="1">
                <a:latin typeface="Montserrat" panose="00000500000000000000" pitchFamily="2" charset="0"/>
              </a:rPr>
              <a:t>ảnh</a:t>
            </a:r>
            <a:r>
              <a:rPr lang="en-US" sz="2200" dirty="0">
                <a:latin typeface="Montserrat" panose="00000500000000000000" pitchFamily="2" charset="0"/>
              </a:rPr>
              <a:t> </a:t>
            </a:r>
            <a:r>
              <a:rPr lang="en-US" sz="2200" dirty="0" err="1">
                <a:latin typeface="Montserrat" panose="00000500000000000000" pitchFamily="2" charset="0"/>
              </a:rPr>
              <a:t>gốc</a:t>
            </a:r>
            <a:r>
              <a:rPr lang="en-US" sz="2200" dirty="0">
                <a:latin typeface="Montserrat" panose="00000500000000000000" pitchFamily="2" charset="0"/>
              </a:rPr>
              <a:t> </a:t>
            </a:r>
            <a:r>
              <a:rPr lang="en-US" sz="2200" dirty="0" err="1">
                <a:latin typeface="Montserrat" panose="00000500000000000000" pitchFamily="2" charset="0"/>
              </a:rPr>
              <a:t>với</a:t>
            </a:r>
            <a:r>
              <a:rPr lang="en-US" sz="2200" dirty="0">
                <a:latin typeface="Montserrat" panose="00000500000000000000" pitchFamily="2" charset="0"/>
              </a:rPr>
              <a:t> 2 map </a:t>
            </a:r>
            <a:r>
              <a:rPr lang="en-US" sz="2200" dirty="0" err="1">
                <a:latin typeface="Montserrat" panose="00000500000000000000" pitchFamily="2" charset="0"/>
              </a:rPr>
              <a:t>bằng</a:t>
            </a:r>
            <a:r>
              <a:rPr lang="en-US" sz="2200" dirty="0">
                <a:latin typeface="Montserrat" panose="00000500000000000000" pitchFamily="2" charset="0"/>
              </a:rPr>
              <a:t> cv2.remap().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200" dirty="0">
              <a:latin typeface="Montserrat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Montserrat" panose="00000500000000000000" pitchFamily="2" charset="0"/>
            </a:endParaRPr>
          </a:p>
        </p:txBody>
      </p:sp>
      <p:pic>
        <p:nvPicPr>
          <p:cNvPr id="1028" name="Picture 4" descr="Principle of image warping by diffeomorphism. | Download Scientific Diagram">
            <a:extLst>
              <a:ext uri="{FF2B5EF4-FFF2-40B4-BE49-F238E27FC236}">
                <a16:creationId xmlns:a16="http://schemas.microsoft.com/office/drawing/2014/main" id="{80F3BF9E-37DA-4294-BE3F-C47E20A19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229448"/>
            <a:ext cx="6044725" cy="1998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95A454E-5FF9-4D7A-AB96-0DC721290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72323"/>
            <a:ext cx="2794000" cy="372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2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BD7B422-F19F-43DD-90A2-372861EFA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Biến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đổi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remap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C466C81-0F12-4384-A83A-DA7BCDC6A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s-ES" dirty="0">
                <a:latin typeface="Montserrat" panose="00000500000000000000" pitchFamily="2" charset="0"/>
              </a:rPr>
              <a:t>dst(x,y) =  src(map_x(x,y),map_y(x,y))</a:t>
            </a:r>
          </a:p>
        </p:txBody>
      </p:sp>
    </p:spTree>
    <p:extLst>
      <p:ext uri="{BB962C8B-B14F-4D97-AF65-F5344CB8AC3E}">
        <p14:creationId xmlns:p14="http://schemas.microsoft.com/office/powerpoint/2010/main" val="3846991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01A2049-C5BF-4CCC-BC78-698819124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Kết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quả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8AF33DD9-0A2E-43E7-A19D-87306E2588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6356" y="2301906"/>
            <a:ext cx="3458058" cy="3448531"/>
          </a:xfrm>
        </p:spPr>
      </p:pic>
      <p:pic>
        <p:nvPicPr>
          <p:cNvPr id="7" name="Hình ảnh 6">
            <a:extLst>
              <a:ext uri="{FF2B5EF4-FFF2-40B4-BE49-F238E27FC236}">
                <a16:creationId xmlns:a16="http://schemas.microsoft.com/office/drawing/2014/main" id="{FA3B3831-A6A0-4051-BE13-BA419389D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247" y="2301906"/>
            <a:ext cx="3448531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9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D6345D2-D831-47AF-BE6A-DB769EB37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Cảm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ơn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mọi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người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đã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theo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dõi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8D3B60D7-0C0C-4866-A987-4ED4674E8C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28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57E36C7-C3CA-426C-93FE-2529A674E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Thành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viên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nhóm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ECF6402-4D66-40EB-B193-612CE6D71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Montserrat" panose="00000500000000000000" pitchFamily="2" charset="0"/>
              </a:rPr>
              <a:t>Võ Huy Khôi: 18520949</a:t>
            </a:r>
          </a:p>
          <a:p>
            <a:r>
              <a:rPr lang="en-US" dirty="0" err="1">
                <a:latin typeface="Montserrat" panose="00000500000000000000" pitchFamily="2" charset="0"/>
              </a:rPr>
              <a:t>Hứa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Văn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Sơn</a:t>
            </a:r>
            <a:r>
              <a:rPr lang="en-US" dirty="0">
                <a:latin typeface="Montserrat" panose="00000500000000000000" pitchFamily="2" charset="0"/>
              </a:rPr>
              <a:t>: 18521344</a:t>
            </a:r>
          </a:p>
          <a:p>
            <a:r>
              <a:rPr lang="en-US" dirty="0" err="1">
                <a:latin typeface="Montserrat" panose="00000500000000000000" pitchFamily="2" charset="0"/>
              </a:rPr>
              <a:t>Nguyễn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Thịnh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Quyền</a:t>
            </a:r>
            <a:r>
              <a:rPr lang="en-US" dirty="0">
                <a:latin typeface="Montserrat" panose="00000500000000000000" pitchFamily="2" charset="0"/>
              </a:rPr>
              <a:t>: 18521322</a:t>
            </a:r>
          </a:p>
        </p:txBody>
      </p:sp>
    </p:spTree>
    <p:extLst>
      <p:ext uri="{BB962C8B-B14F-4D97-AF65-F5344CB8AC3E}">
        <p14:creationId xmlns:p14="http://schemas.microsoft.com/office/powerpoint/2010/main" val="1901799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6A15EE68-7FEA-4850-BA9B-59E6DBC31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073550" cy="5126203"/>
          </a:xfrm>
        </p:spPr>
        <p:txBody>
          <a:bodyPr anchor="ctr">
            <a:normAutofit/>
          </a:bodyPr>
          <a:lstStyle/>
          <a:p>
            <a:pPr algn="r"/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Tóm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tắt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nội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dung</a:t>
            </a:r>
            <a:endParaRPr lang="en-US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89BD42A-768D-477A-BEF2-F212F9A88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786" y="621697"/>
            <a:ext cx="6791894" cy="5147973"/>
          </a:xfrm>
        </p:spPr>
        <p:txBody>
          <a:bodyPr anchor="ctr"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>
                <a:latin typeface="Montserrat" panose="00000500000000000000" pitchFamily="2" charset="0"/>
              </a:rPr>
              <a:t>Giới</a:t>
            </a:r>
            <a:r>
              <a:rPr lang="en-US" sz="2400" dirty="0">
                <a:latin typeface="Montserrat" panose="00000500000000000000" pitchFamily="2" charset="0"/>
              </a:rPr>
              <a:t> </a:t>
            </a:r>
            <a:r>
              <a:rPr lang="en-US" sz="2400" dirty="0" err="1">
                <a:latin typeface="Montserrat" panose="00000500000000000000" pitchFamily="2" charset="0"/>
              </a:rPr>
              <a:t>thiệu</a:t>
            </a:r>
            <a:r>
              <a:rPr lang="en-US" sz="2400" dirty="0">
                <a:latin typeface="Montserrat" panose="00000500000000000000" pitchFamily="2" charset="0"/>
              </a:rPr>
              <a:t> </a:t>
            </a:r>
            <a:r>
              <a:rPr lang="en-US" sz="2400" dirty="0" err="1">
                <a:latin typeface="Montserrat" panose="00000500000000000000" pitchFamily="2" charset="0"/>
              </a:rPr>
              <a:t>đề</a:t>
            </a:r>
            <a:r>
              <a:rPr lang="en-US" sz="2400" dirty="0">
                <a:latin typeface="Montserrat" panose="00000500000000000000" pitchFamily="2" charset="0"/>
              </a:rPr>
              <a:t> </a:t>
            </a:r>
            <a:r>
              <a:rPr lang="en-US" sz="2400" dirty="0" err="1">
                <a:latin typeface="Montserrat" panose="00000500000000000000" pitchFamily="2" charset="0"/>
              </a:rPr>
              <a:t>tài</a:t>
            </a:r>
            <a:r>
              <a:rPr lang="en-US" sz="2400" dirty="0">
                <a:latin typeface="Montserrat" panose="00000500000000000000" pitchFamily="2" charset="0"/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>
                <a:latin typeface="Montserrat" panose="00000500000000000000" pitchFamily="2" charset="0"/>
              </a:rPr>
              <a:t>Các</a:t>
            </a:r>
            <a:r>
              <a:rPr lang="en-US" sz="2400" dirty="0">
                <a:latin typeface="Montserrat" panose="00000500000000000000" pitchFamily="2" charset="0"/>
              </a:rPr>
              <a:t> </a:t>
            </a:r>
            <a:r>
              <a:rPr lang="en-US" sz="2400" dirty="0" err="1">
                <a:latin typeface="Montserrat" panose="00000500000000000000" pitchFamily="2" charset="0"/>
              </a:rPr>
              <a:t>hiệu</a:t>
            </a:r>
            <a:r>
              <a:rPr lang="en-US" sz="2400" dirty="0">
                <a:latin typeface="Montserrat" panose="00000500000000000000" pitchFamily="2" charset="0"/>
              </a:rPr>
              <a:t> </a:t>
            </a:r>
            <a:r>
              <a:rPr lang="en-US" sz="2400" dirty="0" err="1">
                <a:latin typeface="Montserrat" panose="00000500000000000000" pitchFamily="2" charset="0"/>
              </a:rPr>
              <a:t>ứng</a:t>
            </a:r>
            <a:r>
              <a:rPr lang="en-US" sz="2400" dirty="0">
                <a:latin typeface="Montserrat" panose="00000500000000000000" pitchFamily="2" charset="0"/>
              </a:rPr>
              <a:t> </a:t>
            </a:r>
            <a:r>
              <a:rPr lang="en-US" sz="2400" dirty="0" err="1">
                <a:latin typeface="Montserrat" panose="00000500000000000000" pitchFamily="2" charset="0"/>
              </a:rPr>
              <a:t>được</a:t>
            </a:r>
            <a:r>
              <a:rPr lang="en-US" sz="2400" dirty="0">
                <a:latin typeface="Montserrat" panose="00000500000000000000" pitchFamily="2" charset="0"/>
              </a:rPr>
              <a:t> </a:t>
            </a:r>
            <a:r>
              <a:rPr lang="en-US" sz="2400" dirty="0" err="1">
                <a:latin typeface="Montserrat" panose="00000500000000000000" pitchFamily="2" charset="0"/>
              </a:rPr>
              <a:t>thực</a:t>
            </a:r>
            <a:r>
              <a:rPr lang="en-US" sz="2400" dirty="0">
                <a:latin typeface="Montserrat" panose="00000500000000000000" pitchFamily="2" charset="0"/>
              </a:rPr>
              <a:t> </a:t>
            </a:r>
            <a:r>
              <a:rPr lang="en-US" sz="2400" dirty="0" err="1">
                <a:latin typeface="Montserrat" panose="00000500000000000000" pitchFamily="2" charset="0"/>
              </a:rPr>
              <a:t>hiện</a:t>
            </a:r>
            <a:r>
              <a:rPr lang="en-US" sz="2400" dirty="0">
                <a:latin typeface="Montserrat" panose="00000500000000000000" pitchFamily="2" charset="0"/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Montserrat" panose="00000500000000000000" pitchFamily="2" charset="0"/>
              </a:rPr>
              <a:t>Demo </a:t>
            </a:r>
            <a:r>
              <a:rPr lang="en-US" sz="2400" dirty="0" err="1">
                <a:latin typeface="Montserrat" panose="00000500000000000000" pitchFamily="2" charset="0"/>
              </a:rPr>
              <a:t>ứng</a:t>
            </a:r>
            <a:r>
              <a:rPr lang="en-US" sz="2400" dirty="0">
                <a:latin typeface="Montserrat" panose="00000500000000000000" pitchFamily="2" charset="0"/>
              </a:rPr>
              <a:t> </a:t>
            </a:r>
            <a:r>
              <a:rPr lang="en-US" sz="2400" dirty="0" err="1">
                <a:latin typeface="Montserrat" panose="00000500000000000000" pitchFamily="2" charset="0"/>
              </a:rPr>
              <a:t>dụng</a:t>
            </a:r>
            <a:r>
              <a:rPr lang="en-US" sz="2400" dirty="0">
                <a:latin typeface="Montserrat" panose="00000500000000000000" pitchFamily="2" charset="0"/>
              </a:rPr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552793-7DFF-4EC7-AC69-D34A75D01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0330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F4FAA6B4-BAFB-4474-9B14-DC83A9096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95232131-FBF4-43C7-8768-9E3C85C63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364CDC3-ADB0-4691-9286-5925F160C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6D5DD3B-7BC8-49DB-BF2F-6C4C9D582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2108201"/>
            <a:ext cx="3685734" cy="4292599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latin typeface="Montserrat" panose="00000500000000000000" pitchFamily="2" charset="0"/>
              </a:rPr>
              <a:t>Video </a:t>
            </a:r>
            <a:r>
              <a:rPr lang="en-US" sz="2200" dirty="0" err="1">
                <a:latin typeface="Montserrat" panose="00000500000000000000" pitchFamily="2" charset="0"/>
              </a:rPr>
              <a:t>là</a:t>
            </a:r>
            <a:r>
              <a:rPr lang="en-US" sz="2200" dirty="0">
                <a:latin typeface="Montserrat" panose="00000500000000000000" pitchFamily="2" charset="0"/>
              </a:rPr>
              <a:t> </a:t>
            </a:r>
            <a:r>
              <a:rPr lang="en-US" sz="2200" dirty="0" err="1">
                <a:latin typeface="Montserrat" panose="00000500000000000000" pitchFamily="2" charset="0"/>
              </a:rPr>
              <a:t>là</a:t>
            </a:r>
            <a:r>
              <a:rPr lang="en-US" sz="2200" dirty="0">
                <a:latin typeface="Montserrat" panose="00000500000000000000" pitchFamily="2" charset="0"/>
              </a:rPr>
              <a:t> </a:t>
            </a:r>
            <a:r>
              <a:rPr lang="en-US" sz="2200" dirty="0" err="1">
                <a:latin typeface="Montserrat" panose="00000500000000000000" pitchFamily="2" charset="0"/>
              </a:rPr>
              <a:t>một</a:t>
            </a:r>
            <a:r>
              <a:rPr lang="en-US" sz="2200" dirty="0">
                <a:latin typeface="Montserrat" panose="00000500000000000000" pitchFamily="2" charset="0"/>
              </a:rPr>
              <a:t> </a:t>
            </a:r>
            <a:r>
              <a:rPr lang="en-US" sz="2200" dirty="0" err="1">
                <a:latin typeface="Montserrat" panose="00000500000000000000" pitchFamily="2" charset="0"/>
              </a:rPr>
              <a:t>trong</a:t>
            </a:r>
            <a:r>
              <a:rPr lang="en-US" sz="2200" dirty="0">
                <a:latin typeface="Montserrat" panose="00000500000000000000" pitchFamily="2" charset="0"/>
              </a:rPr>
              <a:t> </a:t>
            </a:r>
            <a:r>
              <a:rPr lang="en-US" sz="2200" dirty="0" err="1">
                <a:latin typeface="Montserrat" panose="00000500000000000000" pitchFamily="2" charset="0"/>
              </a:rPr>
              <a:t>những</a:t>
            </a:r>
            <a:r>
              <a:rPr lang="en-US" sz="2200" dirty="0">
                <a:latin typeface="Montserrat" panose="00000500000000000000" pitchFamily="2" charset="0"/>
              </a:rPr>
              <a:t> </a:t>
            </a:r>
            <a:r>
              <a:rPr lang="en-US" sz="2200" dirty="0" err="1">
                <a:latin typeface="Montserrat" panose="00000500000000000000" pitchFamily="2" charset="0"/>
              </a:rPr>
              <a:t>dạng</a:t>
            </a:r>
            <a:r>
              <a:rPr lang="en-US" sz="2200" dirty="0">
                <a:latin typeface="Montserrat" panose="00000500000000000000" pitchFamily="2" charset="0"/>
              </a:rPr>
              <a:t> </a:t>
            </a:r>
            <a:r>
              <a:rPr lang="en-US" sz="2200" dirty="0" err="1">
                <a:latin typeface="Montserrat" panose="00000500000000000000" pitchFamily="2" charset="0"/>
              </a:rPr>
              <a:t>đa</a:t>
            </a:r>
            <a:r>
              <a:rPr lang="en-US" sz="2200" dirty="0">
                <a:latin typeface="Montserrat" panose="00000500000000000000" pitchFamily="2" charset="0"/>
              </a:rPr>
              <a:t> </a:t>
            </a:r>
            <a:r>
              <a:rPr lang="en-US" sz="2200" dirty="0" err="1">
                <a:latin typeface="Montserrat" panose="00000500000000000000" pitchFamily="2" charset="0"/>
              </a:rPr>
              <a:t>phương</a:t>
            </a:r>
            <a:r>
              <a:rPr lang="en-US" sz="2200" dirty="0">
                <a:latin typeface="Montserrat" panose="00000500000000000000" pitchFamily="2" charset="0"/>
              </a:rPr>
              <a:t> </a:t>
            </a:r>
            <a:r>
              <a:rPr lang="en-US" sz="2200" dirty="0" err="1">
                <a:latin typeface="Montserrat" panose="00000500000000000000" pitchFamily="2" charset="0"/>
              </a:rPr>
              <a:t>tiện</a:t>
            </a:r>
            <a:r>
              <a:rPr lang="en-US" sz="2200" dirty="0">
                <a:latin typeface="Montserrat" panose="00000500000000000000" pitchFamily="2" charset="0"/>
              </a:rPr>
              <a:t> </a:t>
            </a:r>
            <a:r>
              <a:rPr lang="en-US" sz="2200" dirty="0" err="1">
                <a:latin typeface="Montserrat" panose="00000500000000000000" pitchFamily="2" charset="0"/>
              </a:rPr>
              <a:t>giải</a:t>
            </a:r>
            <a:r>
              <a:rPr lang="en-US" sz="2200" dirty="0">
                <a:latin typeface="Montserrat" panose="00000500000000000000" pitchFamily="2" charset="0"/>
              </a:rPr>
              <a:t> </a:t>
            </a:r>
            <a:r>
              <a:rPr lang="en-US" sz="2200" dirty="0" err="1">
                <a:latin typeface="Montserrat" panose="00000500000000000000" pitchFamily="2" charset="0"/>
              </a:rPr>
              <a:t>trí</a:t>
            </a:r>
            <a:r>
              <a:rPr lang="en-US" sz="2200" dirty="0">
                <a:latin typeface="Montserrat" panose="00000500000000000000" pitchFamily="2" charset="0"/>
              </a:rPr>
              <a:t> </a:t>
            </a:r>
            <a:r>
              <a:rPr lang="en-US" sz="2200" dirty="0" err="1">
                <a:latin typeface="Montserrat" panose="00000500000000000000" pitchFamily="2" charset="0"/>
              </a:rPr>
              <a:t>vô</a:t>
            </a:r>
            <a:r>
              <a:rPr lang="en-US" sz="2200" dirty="0">
                <a:latin typeface="Montserrat" panose="00000500000000000000" pitchFamily="2" charset="0"/>
              </a:rPr>
              <a:t> </a:t>
            </a:r>
            <a:r>
              <a:rPr lang="en-US" sz="2200" dirty="0" err="1">
                <a:latin typeface="Montserrat" panose="00000500000000000000" pitchFamily="2" charset="0"/>
              </a:rPr>
              <a:t>cùng</a:t>
            </a:r>
            <a:r>
              <a:rPr lang="en-US" sz="2200" dirty="0">
                <a:latin typeface="Montserrat" panose="00000500000000000000" pitchFamily="2" charset="0"/>
              </a:rPr>
              <a:t> </a:t>
            </a:r>
            <a:r>
              <a:rPr lang="en-US" sz="2200" dirty="0" err="1">
                <a:latin typeface="Montserrat" panose="00000500000000000000" pitchFamily="2" charset="0"/>
              </a:rPr>
              <a:t>phổ</a:t>
            </a:r>
            <a:r>
              <a:rPr lang="en-US" sz="2200" dirty="0">
                <a:latin typeface="Montserrat" panose="00000500000000000000" pitchFamily="2" charset="0"/>
              </a:rPr>
              <a:t> </a:t>
            </a:r>
            <a:r>
              <a:rPr lang="en-US" sz="2200" dirty="0" err="1">
                <a:latin typeface="Montserrat" panose="00000500000000000000" pitchFamily="2" charset="0"/>
              </a:rPr>
              <a:t>biến</a:t>
            </a:r>
            <a:r>
              <a:rPr lang="en-US" sz="2200" dirty="0">
                <a:latin typeface="Montserrat" panose="00000500000000000000" pitchFamily="2" charset="0"/>
              </a:rPr>
              <a:t>.</a:t>
            </a:r>
          </a:p>
          <a:p>
            <a:pPr marL="201168" lvl="1" indent="0">
              <a:buNone/>
            </a:pPr>
            <a:endParaRPr lang="en-US" sz="2200" dirty="0">
              <a:latin typeface="Montserrat" panose="00000500000000000000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err="1">
                <a:latin typeface="Montserrat" panose="00000500000000000000" pitchFamily="2" charset="0"/>
              </a:rPr>
              <a:t>Các</a:t>
            </a:r>
            <a:r>
              <a:rPr lang="en-US" sz="2200" dirty="0">
                <a:latin typeface="Montserrat" panose="00000500000000000000" pitchFamily="2" charset="0"/>
              </a:rPr>
              <a:t> </a:t>
            </a:r>
            <a:r>
              <a:rPr lang="en-US" sz="2200" dirty="0" err="1">
                <a:latin typeface="Montserrat" panose="00000500000000000000" pitchFamily="2" charset="0"/>
              </a:rPr>
              <a:t>ứng</a:t>
            </a:r>
            <a:r>
              <a:rPr lang="en-US" sz="2200" dirty="0">
                <a:latin typeface="Montserrat" panose="00000500000000000000" pitchFamily="2" charset="0"/>
              </a:rPr>
              <a:t> </a:t>
            </a:r>
            <a:r>
              <a:rPr lang="en-US" sz="2200" dirty="0" err="1">
                <a:latin typeface="Montserrat" panose="00000500000000000000" pitchFamily="2" charset="0"/>
              </a:rPr>
              <a:t>dụng</a:t>
            </a:r>
            <a:r>
              <a:rPr lang="en-US" sz="2200" dirty="0">
                <a:latin typeface="Montserrat" panose="00000500000000000000" pitchFamily="2" charset="0"/>
              </a:rPr>
              <a:t> </a:t>
            </a:r>
            <a:r>
              <a:rPr lang="en-US" sz="2200" dirty="0" err="1">
                <a:latin typeface="Montserrat" panose="00000500000000000000" pitchFamily="2" charset="0"/>
              </a:rPr>
              <a:t>giải</a:t>
            </a:r>
            <a:r>
              <a:rPr lang="en-US" sz="2200" dirty="0">
                <a:latin typeface="Montserrat" panose="00000500000000000000" pitchFamily="2" charset="0"/>
              </a:rPr>
              <a:t> </a:t>
            </a:r>
            <a:r>
              <a:rPr lang="en-US" sz="2200" dirty="0" err="1">
                <a:latin typeface="Montserrat" panose="00000500000000000000" pitchFamily="2" charset="0"/>
              </a:rPr>
              <a:t>trí</a:t>
            </a:r>
            <a:r>
              <a:rPr lang="en-US" sz="2200" dirty="0">
                <a:latin typeface="Montserrat" panose="00000500000000000000" pitchFamily="2" charset="0"/>
              </a:rPr>
              <a:t> </a:t>
            </a:r>
            <a:r>
              <a:rPr lang="en-US" sz="2200" dirty="0" err="1">
                <a:latin typeface="Montserrat" panose="00000500000000000000" pitchFamily="2" charset="0"/>
              </a:rPr>
              <a:t>trên</a:t>
            </a:r>
            <a:r>
              <a:rPr lang="en-US" sz="2200" dirty="0">
                <a:latin typeface="Montserrat" panose="00000500000000000000" pitchFamily="2" charset="0"/>
              </a:rPr>
              <a:t> </a:t>
            </a:r>
            <a:r>
              <a:rPr lang="en-US" sz="2200" dirty="0" err="1">
                <a:latin typeface="Montserrat" panose="00000500000000000000" pitchFamily="2" charset="0"/>
              </a:rPr>
              <a:t>hình</a:t>
            </a:r>
            <a:r>
              <a:rPr lang="en-US" sz="2200" dirty="0">
                <a:latin typeface="Montserrat" panose="00000500000000000000" pitchFamily="2" charset="0"/>
              </a:rPr>
              <a:t> </a:t>
            </a:r>
            <a:r>
              <a:rPr lang="en-US" sz="2200" dirty="0" err="1">
                <a:latin typeface="Montserrat" panose="00000500000000000000" pitchFamily="2" charset="0"/>
              </a:rPr>
              <a:t>thức</a:t>
            </a:r>
            <a:r>
              <a:rPr lang="en-US" sz="2200" dirty="0">
                <a:latin typeface="Montserrat" panose="00000500000000000000" pitchFamily="2" charset="0"/>
              </a:rPr>
              <a:t> video </a:t>
            </a:r>
            <a:r>
              <a:rPr lang="en-US" sz="2200" dirty="0" err="1">
                <a:latin typeface="Montserrat" panose="00000500000000000000" pitchFamily="2" charset="0"/>
              </a:rPr>
              <a:t>đang</a:t>
            </a:r>
            <a:r>
              <a:rPr lang="en-US" sz="2200" dirty="0">
                <a:latin typeface="Montserrat" panose="00000500000000000000" pitchFamily="2" charset="0"/>
              </a:rPr>
              <a:t> </a:t>
            </a:r>
            <a:r>
              <a:rPr lang="en-US" sz="2200" dirty="0" err="1">
                <a:latin typeface="Montserrat" panose="00000500000000000000" pitchFamily="2" charset="0"/>
              </a:rPr>
              <a:t>bùng</a:t>
            </a:r>
            <a:r>
              <a:rPr lang="en-US" sz="2200" dirty="0">
                <a:latin typeface="Montserrat" panose="00000500000000000000" pitchFamily="2" charset="0"/>
              </a:rPr>
              <a:t> </a:t>
            </a:r>
            <a:r>
              <a:rPr lang="en-US" sz="2200" dirty="0" err="1">
                <a:latin typeface="Montserrat" panose="00000500000000000000" pitchFamily="2" charset="0"/>
              </a:rPr>
              <a:t>nổ</a:t>
            </a:r>
            <a:r>
              <a:rPr lang="en-US" sz="2200" dirty="0">
                <a:latin typeface="Montserrat" panose="00000500000000000000" pitchFamily="2" charset="0"/>
              </a:rPr>
              <a:t> </a:t>
            </a:r>
            <a:r>
              <a:rPr lang="en-US" sz="2200" dirty="0" err="1">
                <a:latin typeface="Montserrat" panose="00000500000000000000" pitchFamily="2" charset="0"/>
              </a:rPr>
              <a:t>và</a:t>
            </a:r>
            <a:r>
              <a:rPr lang="en-US" sz="2200" dirty="0">
                <a:latin typeface="Montserrat" panose="00000500000000000000" pitchFamily="2" charset="0"/>
              </a:rPr>
              <a:t> </a:t>
            </a:r>
            <a:r>
              <a:rPr lang="en-US" sz="2200" dirty="0" err="1">
                <a:latin typeface="Montserrat" panose="00000500000000000000" pitchFamily="2" charset="0"/>
              </a:rPr>
              <a:t>được</a:t>
            </a:r>
            <a:r>
              <a:rPr lang="en-US" sz="2200" dirty="0">
                <a:latin typeface="Montserrat" panose="00000500000000000000" pitchFamily="2" charset="0"/>
              </a:rPr>
              <a:t> </a:t>
            </a:r>
            <a:r>
              <a:rPr lang="en-US" sz="2200" dirty="0" err="1">
                <a:latin typeface="Montserrat" panose="00000500000000000000" pitchFamily="2" charset="0"/>
              </a:rPr>
              <a:t>sử</a:t>
            </a:r>
            <a:r>
              <a:rPr lang="en-US" sz="2200" dirty="0">
                <a:latin typeface="Montserrat" panose="00000500000000000000" pitchFamily="2" charset="0"/>
              </a:rPr>
              <a:t> </a:t>
            </a:r>
            <a:r>
              <a:rPr lang="en-US" sz="2200" dirty="0" err="1">
                <a:latin typeface="Montserrat" panose="00000500000000000000" pitchFamily="2" charset="0"/>
              </a:rPr>
              <a:t>dụng</a:t>
            </a:r>
            <a:r>
              <a:rPr lang="en-US" sz="2200" dirty="0">
                <a:latin typeface="Montserrat" panose="00000500000000000000" pitchFamily="2" charset="0"/>
              </a:rPr>
              <a:t> </a:t>
            </a:r>
            <a:r>
              <a:rPr lang="en-US" sz="2200" dirty="0" err="1">
                <a:latin typeface="Montserrat" panose="00000500000000000000" pitchFamily="2" charset="0"/>
              </a:rPr>
              <a:t>rộng</a:t>
            </a:r>
            <a:r>
              <a:rPr lang="en-US" sz="2200" dirty="0">
                <a:latin typeface="Montserrat" panose="00000500000000000000" pitchFamily="2" charset="0"/>
              </a:rPr>
              <a:t> </a:t>
            </a:r>
            <a:r>
              <a:rPr lang="en-US" sz="2200" dirty="0" err="1">
                <a:latin typeface="Montserrat" panose="00000500000000000000" pitchFamily="2" charset="0"/>
              </a:rPr>
              <a:t>rãi</a:t>
            </a:r>
            <a:r>
              <a:rPr lang="en-US" sz="2200" dirty="0">
                <a:latin typeface="Montserrat" panose="00000500000000000000" pitchFamily="2" charset="0"/>
              </a:rPr>
              <a:t>.</a:t>
            </a:r>
          </a:p>
        </p:txBody>
      </p:sp>
      <p:pic>
        <p:nvPicPr>
          <p:cNvPr id="2052" name="Picture 4" descr="It May Be TikTok for U.S. Health Tech | by Kim Bellard | Tincture">
            <a:extLst>
              <a:ext uri="{FF2B5EF4-FFF2-40B4-BE49-F238E27FC236}">
                <a16:creationId xmlns:a16="http://schemas.microsoft.com/office/drawing/2014/main" id="{B5D9B37F-DEAA-4B39-A116-07FA59F2A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6027" y="2518884"/>
            <a:ext cx="2939514" cy="293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napchat - Apps on Google Play">
            <a:extLst>
              <a:ext uri="{FF2B5EF4-FFF2-40B4-BE49-F238E27FC236}">
                <a16:creationId xmlns:a16="http://schemas.microsoft.com/office/drawing/2014/main" id="{F2C399C4-7240-4B58-AF5B-00357B1E5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16164" y="2518878"/>
            <a:ext cx="2939515" cy="2939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DB148495-5F82-48E2-A76C-C8E1C8949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0073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4FAA6B4-BAFB-4474-9B14-DC83A9096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10EFD11F-C838-4A3B-80BD-325960727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Xử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lý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video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bằng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OpenCV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364CDC3-ADB0-4691-9286-5925F160C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A3360FB-3D6A-4E9C-981E-F224FB01F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5575367" cy="376089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Là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các</a:t>
            </a:r>
            <a:r>
              <a:rPr lang="en-US" dirty="0">
                <a:latin typeface="Montserrat" panose="00000500000000000000" pitchFamily="2" charset="0"/>
              </a:rPr>
              <a:t> frame </a:t>
            </a:r>
            <a:r>
              <a:rPr lang="en-US" dirty="0" err="1">
                <a:latin typeface="Montserrat" panose="00000500000000000000" pitchFamily="2" charset="0"/>
              </a:rPr>
              <a:t>được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thực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hiện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liên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tiếp</a:t>
            </a:r>
            <a:r>
              <a:rPr lang="en-US" dirty="0">
                <a:latin typeface="Montserrat" panose="00000500000000000000" pitchFamily="2" charset="0"/>
              </a:rPr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Mỗi</a:t>
            </a:r>
            <a:r>
              <a:rPr lang="en-US" dirty="0">
                <a:latin typeface="Montserrat" panose="00000500000000000000" pitchFamily="2" charset="0"/>
              </a:rPr>
              <a:t> frame </a:t>
            </a:r>
            <a:r>
              <a:rPr lang="en-US" dirty="0" err="1">
                <a:latin typeface="Montserrat" panose="00000500000000000000" pitchFamily="2" charset="0"/>
              </a:rPr>
              <a:t>là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một</a:t>
            </a:r>
            <a:r>
              <a:rPr lang="en-US" dirty="0">
                <a:latin typeface="Montserrat" panose="00000500000000000000" pitchFamily="2" charset="0"/>
              </a:rPr>
              <a:t> tensor 3 </a:t>
            </a:r>
            <a:r>
              <a:rPr lang="en-US" dirty="0" err="1">
                <a:latin typeface="Montserrat" panose="00000500000000000000" pitchFamily="2" charset="0"/>
              </a:rPr>
              <a:t>chiều</a:t>
            </a:r>
            <a:r>
              <a:rPr lang="en-US" dirty="0">
                <a:latin typeface="Montserrat" panose="00000500000000000000" pitchFamily="2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Sử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dụng</a:t>
            </a:r>
            <a:r>
              <a:rPr lang="en-US" dirty="0">
                <a:latin typeface="Montserrat" panose="00000500000000000000" pitchFamily="2" charset="0"/>
              </a:rPr>
              <a:t> OpenCV </a:t>
            </a:r>
            <a:r>
              <a:rPr lang="en-US" dirty="0" err="1">
                <a:latin typeface="Montserrat" panose="00000500000000000000" pitchFamily="2" charset="0"/>
              </a:rPr>
              <a:t>để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xử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lý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cho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từng</a:t>
            </a:r>
            <a:r>
              <a:rPr lang="en-US" dirty="0">
                <a:latin typeface="Montserrat" panose="00000500000000000000" pitchFamily="2" charset="0"/>
              </a:rPr>
              <a:t> frame, </a:t>
            </a:r>
            <a:r>
              <a:rPr lang="en-US" dirty="0" err="1">
                <a:latin typeface="Montserrat" panose="00000500000000000000" pitchFamily="2" charset="0"/>
              </a:rPr>
              <a:t>từ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đó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áp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dụng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cho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toàn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bộ</a:t>
            </a:r>
            <a:r>
              <a:rPr lang="en-US" dirty="0">
                <a:latin typeface="Montserrat" panose="00000500000000000000" pitchFamily="2" charset="0"/>
              </a:rPr>
              <a:t> video.</a:t>
            </a:r>
          </a:p>
        </p:txBody>
      </p:sp>
      <p:pic>
        <p:nvPicPr>
          <p:cNvPr id="3074" name="Picture 2" descr="Frame Rates in Video and Film">
            <a:extLst>
              <a:ext uri="{FF2B5EF4-FFF2-40B4-BE49-F238E27FC236}">
                <a16:creationId xmlns:a16="http://schemas.microsoft.com/office/drawing/2014/main" id="{56B5A216-BF34-487A-B77D-A84FD8721B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78" r="26899"/>
          <a:stretch/>
        </p:blipFill>
        <p:spPr bwMode="auto">
          <a:xfrm>
            <a:off x="7534656" y="2108200"/>
            <a:ext cx="3621024" cy="360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DB148495-5F82-48E2-A76C-C8E1C8949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5765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4B3F4A41-1B56-4845-BC5B-5D961AFB6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Một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vài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hiệu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ứng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trên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video. 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0C964A16-D3BD-4821-BC2A-B5A17CC5F5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36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êu đề 3">
            <a:extLst>
              <a:ext uri="{FF2B5EF4-FFF2-40B4-BE49-F238E27FC236}">
                <a16:creationId xmlns:a16="http://schemas.microsoft.com/office/drawing/2014/main" id="{F4F78D0F-D9B7-493B-887C-9ADAF8050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Verdana" panose="020B0604030504040204" pitchFamily="34" charset="0"/>
                <a:ea typeface="Verdana" panose="020B0604030504040204" pitchFamily="34" charset="0"/>
              </a:rPr>
              <a:t>Biến đổi video thành hoạt hình.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385D24B3-976E-4B60-976C-19246AE2E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sz="2200" dirty="0">
                <a:latin typeface="Montserrat" panose="00000500000000000000" pitchFamily="2" charset="0"/>
              </a:rPr>
              <a:t>Ý </a:t>
            </a:r>
            <a:r>
              <a:rPr lang="en-US" sz="2200" dirty="0" err="1">
                <a:latin typeface="Montserrat" panose="00000500000000000000" pitchFamily="2" charset="0"/>
              </a:rPr>
              <a:t>tưởng</a:t>
            </a:r>
            <a:r>
              <a:rPr lang="en-US" sz="2200" dirty="0">
                <a:latin typeface="Montserrat" panose="00000500000000000000" pitchFamily="2" charset="0"/>
              </a:rPr>
              <a:t>: </a:t>
            </a:r>
            <a:r>
              <a:rPr lang="en-US" sz="2200" dirty="0" err="1">
                <a:latin typeface="Montserrat" panose="00000500000000000000" pitchFamily="2" charset="0"/>
              </a:rPr>
              <a:t>làm</a:t>
            </a:r>
            <a:r>
              <a:rPr lang="en-US" sz="2200" dirty="0">
                <a:latin typeface="Montserrat" panose="00000500000000000000" pitchFamily="2" charset="0"/>
              </a:rPr>
              <a:t> </a:t>
            </a:r>
            <a:r>
              <a:rPr lang="en-US" sz="2200" dirty="0" err="1">
                <a:latin typeface="Montserrat" panose="00000500000000000000" pitchFamily="2" charset="0"/>
              </a:rPr>
              <a:t>đậm</a:t>
            </a:r>
            <a:r>
              <a:rPr lang="en-US" sz="2200" dirty="0">
                <a:latin typeface="Montserrat" panose="00000500000000000000" pitchFamily="2" charset="0"/>
              </a:rPr>
              <a:t> </a:t>
            </a:r>
            <a:r>
              <a:rPr lang="en-US" sz="2200" dirty="0" err="1">
                <a:latin typeface="Montserrat" panose="00000500000000000000" pitchFamily="2" charset="0"/>
              </a:rPr>
              <a:t>các</a:t>
            </a:r>
            <a:r>
              <a:rPr lang="en-US" sz="2200" dirty="0">
                <a:latin typeface="Montserrat" panose="00000500000000000000" pitchFamily="2" charset="0"/>
              </a:rPr>
              <a:t> </a:t>
            </a:r>
            <a:r>
              <a:rPr lang="en-US" sz="2200" dirty="0" err="1">
                <a:latin typeface="Montserrat" panose="00000500000000000000" pitchFamily="2" charset="0"/>
              </a:rPr>
              <a:t>đường</a:t>
            </a:r>
            <a:r>
              <a:rPr lang="en-US" sz="2200" dirty="0">
                <a:latin typeface="Montserrat" panose="00000500000000000000" pitchFamily="2" charset="0"/>
              </a:rPr>
              <a:t> </a:t>
            </a:r>
            <a:r>
              <a:rPr lang="en-US" sz="2200" dirty="0" err="1">
                <a:latin typeface="Montserrat" panose="00000500000000000000" pitchFamily="2" charset="0"/>
              </a:rPr>
              <a:t>nét</a:t>
            </a:r>
            <a:r>
              <a:rPr lang="en-US" sz="2200" dirty="0">
                <a:latin typeface="Montserrat" panose="00000500000000000000" pitchFamily="2" charset="0"/>
              </a:rPr>
              <a:t> (edge) </a:t>
            </a:r>
            <a:r>
              <a:rPr lang="en-US" sz="2200" dirty="0" err="1">
                <a:latin typeface="Montserrat" panose="00000500000000000000" pitchFamily="2" charset="0"/>
              </a:rPr>
              <a:t>trên</a:t>
            </a:r>
            <a:r>
              <a:rPr lang="en-US" sz="2200" dirty="0">
                <a:latin typeface="Montserrat" panose="00000500000000000000" pitchFamily="2" charset="0"/>
              </a:rPr>
              <a:t> </a:t>
            </a:r>
            <a:r>
              <a:rPr lang="en-US" sz="2200" dirty="0" err="1">
                <a:latin typeface="Montserrat" panose="00000500000000000000" pitchFamily="2" charset="0"/>
              </a:rPr>
              <a:t>ảnh</a:t>
            </a:r>
            <a:r>
              <a:rPr lang="en-US" sz="2200" dirty="0">
                <a:latin typeface="Montserrat" panose="00000500000000000000" pitchFamily="2" charset="0"/>
              </a:rPr>
              <a:t> </a:t>
            </a:r>
            <a:r>
              <a:rPr lang="en-US" sz="2200" dirty="0" err="1">
                <a:latin typeface="Montserrat" panose="00000500000000000000" pitchFamily="2" charset="0"/>
              </a:rPr>
              <a:t>và</a:t>
            </a:r>
            <a:r>
              <a:rPr lang="en-US" sz="2200" dirty="0">
                <a:latin typeface="Montserrat" panose="00000500000000000000" pitchFamily="2" charset="0"/>
              </a:rPr>
              <a:t> </a:t>
            </a:r>
            <a:r>
              <a:rPr lang="en-US" sz="2200" dirty="0" err="1">
                <a:latin typeface="Montserrat" panose="00000500000000000000" pitchFamily="2" charset="0"/>
              </a:rPr>
              <a:t>đưa</a:t>
            </a:r>
            <a:r>
              <a:rPr lang="en-US" sz="2200" dirty="0">
                <a:latin typeface="Montserrat" panose="00000500000000000000" pitchFamily="2" charset="0"/>
              </a:rPr>
              <a:t> </a:t>
            </a:r>
            <a:r>
              <a:rPr lang="en-US" sz="2200" dirty="0" err="1">
                <a:latin typeface="Montserrat" panose="00000500000000000000" pitchFamily="2" charset="0"/>
              </a:rPr>
              <a:t>về</a:t>
            </a:r>
            <a:r>
              <a:rPr lang="en-US" sz="2200" dirty="0">
                <a:latin typeface="Montserrat" panose="00000500000000000000" pitchFamily="2" charset="0"/>
              </a:rPr>
              <a:t> </a:t>
            </a:r>
            <a:r>
              <a:rPr lang="en-US" sz="2200" dirty="0" err="1">
                <a:latin typeface="Montserrat" panose="00000500000000000000" pitchFamily="2" charset="0"/>
              </a:rPr>
              <a:t>ảnh</a:t>
            </a:r>
            <a:r>
              <a:rPr lang="en-US" sz="2200" dirty="0">
                <a:latin typeface="Montserrat" panose="00000500000000000000" pitchFamily="2" charset="0"/>
              </a:rPr>
              <a:t> </a:t>
            </a:r>
            <a:r>
              <a:rPr lang="en-US" sz="2200" dirty="0" err="1">
                <a:latin typeface="Montserrat" panose="00000500000000000000" pitchFamily="2" charset="0"/>
              </a:rPr>
              <a:t>trắng</a:t>
            </a:r>
            <a:r>
              <a:rPr lang="en-US" sz="2200" dirty="0">
                <a:latin typeface="Montserrat" panose="00000500000000000000" pitchFamily="2" charset="0"/>
              </a:rPr>
              <a:t> </a:t>
            </a:r>
            <a:r>
              <a:rPr lang="en-US" sz="2200" dirty="0" err="1">
                <a:latin typeface="Montserrat" panose="00000500000000000000" pitchFamily="2" charset="0"/>
              </a:rPr>
              <a:t>đen</a:t>
            </a:r>
            <a:r>
              <a:rPr lang="en-US" sz="2200" dirty="0">
                <a:latin typeface="Montserrat" panose="00000500000000000000" pitchFamily="2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sz="2200" dirty="0" err="1">
                <a:latin typeface="Montserrat" panose="00000500000000000000" pitchFamily="2" charset="0"/>
              </a:rPr>
              <a:t>Thực</a:t>
            </a:r>
            <a:r>
              <a:rPr lang="en-US" sz="2200" dirty="0">
                <a:latin typeface="Montserrat" panose="00000500000000000000" pitchFamily="2" charset="0"/>
              </a:rPr>
              <a:t> </a:t>
            </a:r>
            <a:r>
              <a:rPr lang="en-US" sz="2200" dirty="0" err="1">
                <a:latin typeface="Montserrat" panose="00000500000000000000" pitchFamily="2" charset="0"/>
              </a:rPr>
              <a:t>hiện</a:t>
            </a:r>
            <a:r>
              <a:rPr lang="en-US" dirty="0">
                <a:latin typeface="Montserrat" panose="00000500000000000000" pitchFamily="2" charset="0"/>
              </a:rPr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err="1">
                <a:latin typeface="Montserrat" panose="00000500000000000000" pitchFamily="2" charset="0"/>
              </a:rPr>
              <a:t>chuyển</a:t>
            </a:r>
            <a:r>
              <a:rPr lang="en-US" sz="2200" dirty="0">
                <a:latin typeface="Montserrat" panose="00000500000000000000" pitchFamily="2" charset="0"/>
              </a:rPr>
              <a:t> </a:t>
            </a:r>
            <a:r>
              <a:rPr lang="en-US" sz="2200" dirty="0" err="1">
                <a:latin typeface="Montserrat" panose="00000500000000000000" pitchFamily="2" charset="0"/>
              </a:rPr>
              <a:t>ảnh</a:t>
            </a:r>
            <a:r>
              <a:rPr lang="en-US" sz="2200" dirty="0">
                <a:latin typeface="Montserrat" panose="00000500000000000000" pitchFamily="2" charset="0"/>
              </a:rPr>
              <a:t> </a:t>
            </a:r>
            <a:r>
              <a:rPr lang="en-US" sz="2200" dirty="0" err="1">
                <a:latin typeface="Montserrat" panose="00000500000000000000" pitchFamily="2" charset="0"/>
              </a:rPr>
              <a:t>về</a:t>
            </a:r>
            <a:r>
              <a:rPr lang="en-US" sz="2200" dirty="0">
                <a:latin typeface="Montserrat" panose="00000500000000000000" pitchFamily="2" charset="0"/>
              </a:rPr>
              <a:t> gray </a:t>
            </a:r>
            <a:r>
              <a:rPr lang="en-US" sz="2200" dirty="0" err="1">
                <a:latin typeface="Montserrat" panose="00000500000000000000" pitchFamily="2" charset="0"/>
              </a:rPr>
              <a:t>để</a:t>
            </a:r>
            <a:r>
              <a:rPr lang="en-US" sz="2200" dirty="0">
                <a:latin typeface="Montserrat" panose="00000500000000000000" pitchFamily="2" charset="0"/>
              </a:rPr>
              <a:t> </a:t>
            </a:r>
            <a:r>
              <a:rPr lang="en-US" sz="2200" dirty="0" err="1">
                <a:latin typeface="Montserrat" panose="00000500000000000000" pitchFamily="2" charset="0"/>
              </a:rPr>
              <a:t>giảm</a:t>
            </a:r>
            <a:r>
              <a:rPr lang="en-US" sz="2200" dirty="0">
                <a:latin typeface="Montserrat" panose="00000500000000000000" pitchFamily="2" charset="0"/>
              </a:rPr>
              <a:t> </a:t>
            </a:r>
            <a:r>
              <a:rPr lang="en-US" sz="2200" dirty="0" err="1">
                <a:latin typeface="Montserrat" panose="00000500000000000000" pitchFamily="2" charset="0"/>
              </a:rPr>
              <a:t>chiều</a:t>
            </a:r>
            <a:endParaRPr lang="en-US" sz="2200" dirty="0">
              <a:latin typeface="Montserrat" panose="00000500000000000000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latin typeface="Montserrat" panose="00000500000000000000" pitchFamily="2" charset="0"/>
              </a:rPr>
              <a:t>blur </a:t>
            </a:r>
            <a:r>
              <a:rPr lang="en-US" sz="2200" dirty="0" err="1">
                <a:latin typeface="Montserrat" panose="00000500000000000000" pitchFamily="2" charset="0"/>
              </a:rPr>
              <a:t>ảnh</a:t>
            </a:r>
            <a:r>
              <a:rPr lang="en-US" sz="2200" dirty="0">
                <a:latin typeface="Montserrat" panose="00000500000000000000" pitchFamily="2" charset="0"/>
              </a:rPr>
              <a:t> </a:t>
            </a:r>
            <a:r>
              <a:rPr lang="en-US" sz="2200" dirty="0" err="1">
                <a:latin typeface="Montserrat" panose="00000500000000000000" pitchFamily="2" charset="0"/>
              </a:rPr>
              <a:t>để</a:t>
            </a:r>
            <a:r>
              <a:rPr lang="en-US" sz="2200" dirty="0">
                <a:latin typeface="Montserrat" panose="00000500000000000000" pitchFamily="2" charset="0"/>
              </a:rPr>
              <a:t> </a:t>
            </a:r>
            <a:r>
              <a:rPr lang="en-US" sz="2200" dirty="0" err="1">
                <a:latin typeface="Montserrat" panose="00000500000000000000" pitchFamily="2" charset="0"/>
              </a:rPr>
              <a:t>giảm</a:t>
            </a:r>
            <a:r>
              <a:rPr lang="en-US" sz="2200" dirty="0">
                <a:latin typeface="Montserrat" panose="00000500000000000000" pitchFamily="2" charset="0"/>
              </a:rPr>
              <a:t> </a:t>
            </a:r>
            <a:r>
              <a:rPr lang="en-US" sz="2200" dirty="0" err="1">
                <a:latin typeface="Montserrat" panose="00000500000000000000" pitchFamily="2" charset="0"/>
              </a:rPr>
              <a:t>nhiễu</a:t>
            </a:r>
            <a:r>
              <a:rPr lang="en-US" sz="2200" dirty="0">
                <a:latin typeface="Montserrat" panose="00000500000000000000" pitchFamily="2" charset="0"/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latin typeface="Montserrat" panose="00000500000000000000" pitchFamily="2" charset="0"/>
              </a:rPr>
              <a:t>detect edge </a:t>
            </a:r>
            <a:r>
              <a:rPr lang="en-US" sz="2200" dirty="0" err="1">
                <a:latin typeface="Montserrat" panose="00000500000000000000" pitchFamily="2" charset="0"/>
              </a:rPr>
              <a:t>bằng</a:t>
            </a:r>
            <a:r>
              <a:rPr lang="en-US" sz="2200" dirty="0">
                <a:latin typeface="Montserrat" panose="00000500000000000000" pitchFamily="2" charset="0"/>
              </a:rPr>
              <a:t> Laplacian filter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err="1">
                <a:latin typeface="Montserrat" panose="00000500000000000000" pitchFamily="2" charset="0"/>
              </a:rPr>
              <a:t>áp</a:t>
            </a:r>
            <a:r>
              <a:rPr lang="en-US" sz="2200" dirty="0">
                <a:latin typeface="Montserrat" panose="00000500000000000000" pitchFamily="2" charset="0"/>
              </a:rPr>
              <a:t> </a:t>
            </a:r>
            <a:r>
              <a:rPr lang="en-US" sz="2200" dirty="0" err="1">
                <a:latin typeface="Montserrat" panose="00000500000000000000" pitchFamily="2" charset="0"/>
              </a:rPr>
              <a:t>dụng</a:t>
            </a:r>
            <a:r>
              <a:rPr lang="en-US" sz="2200" dirty="0">
                <a:latin typeface="Montserrat" panose="00000500000000000000" pitchFamily="2" charset="0"/>
              </a:rPr>
              <a:t> threshold </a:t>
            </a:r>
            <a:r>
              <a:rPr lang="en-US" sz="2200" dirty="0" err="1">
                <a:latin typeface="Montserrat" panose="00000500000000000000" pitchFamily="2" charset="0"/>
              </a:rPr>
              <a:t>để</a:t>
            </a:r>
            <a:r>
              <a:rPr lang="en-US" sz="2200" dirty="0">
                <a:latin typeface="Montserrat" panose="00000500000000000000" pitchFamily="2" charset="0"/>
              </a:rPr>
              <a:t> </a:t>
            </a:r>
            <a:r>
              <a:rPr lang="en-US" sz="2200" dirty="0" err="1">
                <a:latin typeface="Montserrat" panose="00000500000000000000" pitchFamily="2" charset="0"/>
              </a:rPr>
              <a:t>đặt</a:t>
            </a:r>
            <a:r>
              <a:rPr lang="en-US" sz="2200" dirty="0">
                <a:latin typeface="Montserrat" panose="00000500000000000000" pitchFamily="2" charset="0"/>
              </a:rPr>
              <a:t> </a:t>
            </a:r>
            <a:r>
              <a:rPr lang="en-US" sz="2200" dirty="0" err="1">
                <a:latin typeface="Montserrat" panose="00000500000000000000" pitchFamily="2" charset="0"/>
              </a:rPr>
              <a:t>ngưỡng</a:t>
            </a:r>
            <a:r>
              <a:rPr lang="en-US" sz="2200" dirty="0">
                <a:latin typeface="Montserrat" panose="00000500000000000000" pitchFamily="2" charset="0"/>
              </a:rPr>
              <a:t> </a:t>
            </a:r>
            <a:r>
              <a:rPr lang="en-US" sz="2200" dirty="0" err="1">
                <a:latin typeface="Montserrat" panose="00000500000000000000" pitchFamily="2" charset="0"/>
              </a:rPr>
              <a:t>chuyển</a:t>
            </a:r>
            <a:r>
              <a:rPr lang="en-US" sz="2200" dirty="0">
                <a:latin typeface="Montserrat" panose="00000500000000000000" pitchFamily="2" charset="0"/>
              </a:rPr>
              <a:t> </a:t>
            </a:r>
            <a:r>
              <a:rPr lang="en-US" sz="2200" dirty="0" err="1">
                <a:latin typeface="Montserrat" panose="00000500000000000000" pitchFamily="2" charset="0"/>
              </a:rPr>
              <a:t>ảnh</a:t>
            </a:r>
            <a:r>
              <a:rPr lang="en-US" sz="2200" dirty="0">
                <a:latin typeface="Montserrat" panose="00000500000000000000" pitchFamily="2" charset="0"/>
              </a:rPr>
              <a:t> grayscale sang </a:t>
            </a:r>
            <a:r>
              <a:rPr lang="en-US" sz="2200" dirty="0" err="1">
                <a:latin typeface="Montserrat" panose="00000500000000000000" pitchFamily="2" charset="0"/>
              </a:rPr>
              <a:t>màu</a:t>
            </a:r>
            <a:r>
              <a:rPr lang="en-US" sz="2200" dirty="0">
                <a:latin typeface="Montserrat" panose="00000500000000000000" pitchFamily="2" charset="0"/>
              </a:rPr>
              <a:t> </a:t>
            </a:r>
            <a:r>
              <a:rPr lang="en-US" sz="2200" dirty="0" err="1">
                <a:latin typeface="Montserrat" panose="00000500000000000000" pitchFamily="2" charset="0"/>
              </a:rPr>
              <a:t>trắng</a:t>
            </a:r>
            <a:r>
              <a:rPr lang="en-US" sz="2200" dirty="0">
                <a:latin typeface="Montserrat" panose="00000500000000000000" pitchFamily="2" charset="0"/>
              </a:rPr>
              <a:t> </a:t>
            </a:r>
            <a:r>
              <a:rPr lang="en-US" sz="2200" dirty="0" err="1">
                <a:latin typeface="Montserrat" panose="00000500000000000000" pitchFamily="2" charset="0"/>
              </a:rPr>
              <a:t>hoàn</a:t>
            </a:r>
            <a:r>
              <a:rPr lang="en-US" sz="2200" dirty="0">
                <a:latin typeface="Montserrat" panose="00000500000000000000" pitchFamily="2" charset="0"/>
              </a:rPr>
              <a:t> </a:t>
            </a:r>
            <a:r>
              <a:rPr lang="en-US" sz="2200" dirty="0" err="1">
                <a:latin typeface="Montserrat" panose="00000500000000000000" pitchFamily="2" charset="0"/>
              </a:rPr>
              <a:t>toàn</a:t>
            </a:r>
            <a:r>
              <a:rPr lang="en-US" sz="2200" dirty="0">
                <a:latin typeface="Montserrat" panose="000005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567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787D31D-4FD9-4877-9505-A672FB288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Kết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quả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69625876-0C06-4318-BE05-9DC842896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631" y="2108201"/>
            <a:ext cx="8665698" cy="426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533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15734B4-2FE1-4AC3-8668-D109F2A5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Hiệu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ứng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phát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hiện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chuyển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Verdana" panose="020B0604030504040204" pitchFamily="34" charset="0"/>
                <a:ea typeface="Verdana" panose="020B0604030504040204" pitchFamily="34" charset="0"/>
              </a:rPr>
              <a:t>động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8C9A040-96DB-41EE-B96B-A4051A651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Sử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dụng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cho</a:t>
            </a:r>
            <a:r>
              <a:rPr lang="en-US" dirty="0">
                <a:latin typeface="Montserrat" panose="00000500000000000000" pitchFamily="2" charset="0"/>
              </a:rPr>
              <a:t> camera </a:t>
            </a:r>
            <a:r>
              <a:rPr lang="en-US" dirty="0" err="1">
                <a:latin typeface="Montserrat" panose="00000500000000000000" pitchFamily="2" charset="0"/>
              </a:rPr>
              <a:t>tĩnh</a:t>
            </a:r>
            <a:r>
              <a:rPr lang="en-US" dirty="0">
                <a:latin typeface="Montserrat" panose="00000500000000000000" pitchFamily="2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 Ý </a:t>
            </a:r>
            <a:r>
              <a:rPr lang="en-US" dirty="0" err="1">
                <a:latin typeface="Montserrat" panose="00000500000000000000" pitchFamily="2" charset="0"/>
              </a:rPr>
              <a:t>tưởng</a:t>
            </a:r>
            <a:r>
              <a:rPr lang="en-US" dirty="0">
                <a:latin typeface="Montserrat" panose="00000500000000000000" pitchFamily="2" charset="0"/>
              </a:rPr>
              <a:t>: </a:t>
            </a:r>
            <a:r>
              <a:rPr lang="en-US" dirty="0" err="1">
                <a:latin typeface="Montserrat" panose="00000500000000000000" pitchFamily="2" charset="0"/>
              </a:rPr>
              <a:t>dựa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trên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kỹ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thuật</a:t>
            </a:r>
            <a:r>
              <a:rPr lang="en-US" dirty="0">
                <a:latin typeface="Montserrat" panose="00000500000000000000" pitchFamily="2" charset="0"/>
              </a:rPr>
              <a:t> background subtraction.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Thực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hiện</a:t>
            </a:r>
            <a:r>
              <a:rPr lang="en-US" dirty="0">
                <a:latin typeface="Montserrat" panose="00000500000000000000" pitchFamily="2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Montserrat" panose="00000500000000000000" pitchFamily="2" charset="0"/>
              </a:rPr>
              <a:t>Chuyển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ảnh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về</a:t>
            </a:r>
            <a:r>
              <a:rPr lang="en-US" dirty="0">
                <a:latin typeface="Montserrat" panose="00000500000000000000" pitchFamily="2" charset="0"/>
              </a:rPr>
              <a:t> grayscale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Montserrat" panose="00000500000000000000" pitchFamily="2" charset="0"/>
              </a:rPr>
              <a:t>Tạo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biến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lưu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trữ</a:t>
            </a:r>
            <a:r>
              <a:rPr lang="en-US" dirty="0">
                <a:latin typeface="Montserrat" panose="00000500000000000000" pitchFamily="2" charset="0"/>
              </a:rPr>
              <a:t> frame </a:t>
            </a:r>
            <a:r>
              <a:rPr lang="en-US" dirty="0" err="1">
                <a:latin typeface="Montserrat" panose="00000500000000000000" pitchFamily="2" charset="0"/>
              </a:rPr>
              <a:t>đầu</a:t>
            </a:r>
            <a:r>
              <a:rPr lang="en-US" dirty="0">
                <a:latin typeface="Montserrat" panose="00000500000000000000" pitchFamily="2" charset="0"/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Montserrat" panose="00000500000000000000" pitchFamily="2" charset="0"/>
              </a:rPr>
              <a:t>Tính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giá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trị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tuyệt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đối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hiệu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các</a:t>
            </a:r>
            <a:r>
              <a:rPr lang="en-US" dirty="0">
                <a:latin typeface="Montserrat" panose="00000500000000000000" pitchFamily="2" charset="0"/>
              </a:rPr>
              <a:t> pixel </a:t>
            </a:r>
            <a:r>
              <a:rPr lang="en-US" dirty="0" err="1">
                <a:latin typeface="Montserrat" panose="00000500000000000000" pitchFamily="2" charset="0"/>
              </a:rPr>
              <a:t>giữa</a:t>
            </a:r>
            <a:r>
              <a:rPr lang="en-US" dirty="0">
                <a:latin typeface="Montserrat" panose="00000500000000000000" pitchFamily="2" charset="0"/>
              </a:rPr>
              <a:t> frame </a:t>
            </a:r>
            <a:r>
              <a:rPr lang="en-US" dirty="0" err="1">
                <a:latin typeface="Montserrat" panose="00000500000000000000" pitchFamily="2" charset="0"/>
              </a:rPr>
              <a:t>trước</a:t>
            </a:r>
            <a:r>
              <a:rPr lang="en-US" dirty="0">
                <a:latin typeface="Montserrat" panose="00000500000000000000" pitchFamily="2" charset="0"/>
              </a:rPr>
              <a:t> </a:t>
            </a:r>
            <a:r>
              <a:rPr lang="en-US" dirty="0" err="1">
                <a:latin typeface="Montserrat" panose="00000500000000000000" pitchFamily="2" charset="0"/>
              </a:rPr>
              <a:t>và</a:t>
            </a:r>
            <a:r>
              <a:rPr lang="en-US" dirty="0">
                <a:latin typeface="Montserrat" panose="00000500000000000000" pitchFamily="2" charset="0"/>
              </a:rPr>
              <a:t> frame </a:t>
            </a:r>
            <a:r>
              <a:rPr lang="en-US" dirty="0" err="1">
                <a:latin typeface="Montserrat" panose="00000500000000000000" pitchFamily="2" charset="0"/>
              </a:rPr>
              <a:t>sau</a:t>
            </a:r>
            <a:r>
              <a:rPr lang="en-US" dirty="0">
                <a:latin typeface="Montserrat" panose="000005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44893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441</Words>
  <Application>Microsoft Office PowerPoint</Application>
  <PresentationFormat>Widescreen</PresentationFormat>
  <Paragraphs>55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Garamond</vt:lpstr>
      <vt:lpstr>Montserrat</vt:lpstr>
      <vt:lpstr>Palatino Linotype</vt:lpstr>
      <vt:lpstr>Verdana</vt:lpstr>
      <vt:lpstr>RetrospectVTI</vt:lpstr>
      <vt:lpstr>Một vài hiệu ứng trên video bằng OpenCv</vt:lpstr>
      <vt:lpstr>Thành viên nhóm </vt:lpstr>
      <vt:lpstr>Tóm tắt nội dung</vt:lpstr>
      <vt:lpstr>Giới thiệu </vt:lpstr>
      <vt:lpstr>Xử lý video bằng OpenCV</vt:lpstr>
      <vt:lpstr>Một vài hiệu ứng trên video. </vt:lpstr>
      <vt:lpstr>Biến đổi video thành hoạt hình.</vt:lpstr>
      <vt:lpstr>Kết quả </vt:lpstr>
      <vt:lpstr>Hiệu ứng phát hiện chuyển động</vt:lpstr>
      <vt:lpstr>Kết quả </vt:lpstr>
      <vt:lpstr>Hiệu ứng xoắn ảnh khi chuyển động</vt:lpstr>
      <vt:lpstr>Kết quả </vt:lpstr>
      <vt:lpstr>Hiệu ứng làm méo ảnh.</vt:lpstr>
      <vt:lpstr>Biến đổi remap</vt:lpstr>
      <vt:lpstr>Kết quả</vt:lpstr>
      <vt:lpstr>Cảm ơn mọi người đã theo dõi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Một vài hiệu ứng trên video bằng OpenCv</dc:title>
  <dc:creator>Võ Huy Khôi</dc:creator>
  <cp:lastModifiedBy>Hứa Văn Sơn</cp:lastModifiedBy>
  <cp:revision>15</cp:revision>
  <dcterms:created xsi:type="dcterms:W3CDTF">2021-01-01T16:01:14Z</dcterms:created>
  <dcterms:modified xsi:type="dcterms:W3CDTF">2021-01-18T14:44:41Z</dcterms:modified>
</cp:coreProperties>
</file>