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9"/>
  </p:notesMasterIdLst>
  <p:sldIdLst>
    <p:sldId id="256" r:id="rId4"/>
    <p:sldId id="297" r:id="rId5"/>
    <p:sldId id="293" r:id="rId6"/>
    <p:sldId id="294" r:id="rId7"/>
    <p:sldId id="295" r:id="rId8"/>
    <p:sldId id="296" r:id="rId9"/>
    <p:sldId id="299" r:id="rId10"/>
    <p:sldId id="300" r:id="rId11"/>
    <p:sldId id="302" r:id="rId12"/>
    <p:sldId id="307" r:id="rId13"/>
    <p:sldId id="301" r:id="rId14"/>
    <p:sldId id="303" r:id="rId15"/>
    <p:sldId id="304" r:id="rId16"/>
    <p:sldId id="305" r:id="rId17"/>
    <p:sldId id="306" r:id="rId18"/>
  </p:sldIdLst>
  <p:sldSz cx="10969625" cy="6170613"/>
  <p:notesSz cx="6858000" cy="9144000"/>
  <p:custDataLst>
    <p:tags r:id="rId20"/>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3"/>
            <p14:sldId id="294"/>
            <p14:sldId id="295"/>
            <p14:sldId id="296"/>
            <p14:sldId id="299"/>
            <p14:sldId id="300"/>
            <p14:sldId id="302"/>
            <p14:sldId id="307"/>
            <p14:sldId id="301"/>
            <p14:sldId id="303"/>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5" autoAdjust="0"/>
    <p:restoredTop sz="94660"/>
  </p:normalViewPr>
  <p:slideViewPr>
    <p:cSldViewPr snapToGrid="0">
      <p:cViewPr>
        <p:scale>
          <a:sx n="80" d="100"/>
          <a:sy n="80" d="100"/>
        </p:scale>
        <p:origin x="34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04.10.2022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2022-10-04</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slideLayout" Target="../slideLayouts/slideLayout8.xml"/><Relationship Id="rId21" Type="http://schemas.openxmlformats.org/officeDocument/2006/relationships/tags" Target="../tags/tag22.xml"/><Relationship Id="rId34" Type="http://schemas.openxmlformats.org/officeDocument/2006/relationships/tags" Target="../tags/tag3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8" Type="http://schemas.openxmlformats.org/officeDocument/2006/relationships/tags" Target="../tags/tag9.xml"/><Relationship Id="rId3"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9" Type="http://schemas.openxmlformats.org/officeDocument/2006/relationships/tags" Target="../tags/tag78.xml"/><Relationship Id="rId21" Type="http://schemas.openxmlformats.org/officeDocument/2006/relationships/tags" Target="../tags/tag60.xml"/><Relationship Id="rId34" Type="http://schemas.openxmlformats.org/officeDocument/2006/relationships/tags" Target="../tags/tag73.xml"/><Relationship Id="rId42" Type="http://schemas.openxmlformats.org/officeDocument/2006/relationships/tags" Target="../tags/tag81.xml"/><Relationship Id="rId7" Type="http://schemas.openxmlformats.org/officeDocument/2006/relationships/tags" Target="../tags/tag46.xml"/><Relationship Id="rId2" Type="http://schemas.openxmlformats.org/officeDocument/2006/relationships/tags" Target="../tags/tag41.xml"/><Relationship Id="rId16" Type="http://schemas.openxmlformats.org/officeDocument/2006/relationships/tags" Target="../tags/tag55.xml"/><Relationship Id="rId29" Type="http://schemas.openxmlformats.org/officeDocument/2006/relationships/tags" Target="../tags/tag68.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tags" Target="../tags/tag76.xml"/><Relationship Id="rId40" Type="http://schemas.openxmlformats.org/officeDocument/2006/relationships/tags" Target="../tags/tag79.xml"/><Relationship Id="rId45" Type="http://schemas.openxmlformats.org/officeDocument/2006/relationships/slideLayout" Target="../slideLayouts/slideLayout8.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4" Type="http://schemas.openxmlformats.org/officeDocument/2006/relationships/tags" Target="../tags/tag83.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43" Type="http://schemas.openxmlformats.org/officeDocument/2006/relationships/tags" Target="../tags/tag82.xml"/><Relationship Id="rId8" Type="http://schemas.openxmlformats.org/officeDocument/2006/relationships/tags" Target="../tags/tag47.xml"/><Relationship Id="rId3" Type="http://schemas.openxmlformats.org/officeDocument/2006/relationships/tags" Target="../tags/tag42.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38" Type="http://schemas.openxmlformats.org/officeDocument/2006/relationships/tags" Target="../tags/tag77.xml"/><Relationship Id="rId20" Type="http://schemas.openxmlformats.org/officeDocument/2006/relationships/tags" Target="../tags/tag59.xml"/><Relationship Id="rId41" Type="http://schemas.openxmlformats.org/officeDocument/2006/relationships/tags" Target="../tags/tag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a:t>
            </a:r>
            <a:r>
              <a:rPr lang="de-DE" sz="1200" b="1" kern="0">
                <a:solidFill>
                  <a:srgbClr val="000000"/>
                </a:solidFill>
              </a:rPr>
              <a:t>robot</a:t>
            </a:r>
            <a:r>
              <a:rPr lang="de-DE" sz="1200" kern="0">
                <a:solidFill>
                  <a:srgbClr val="000000"/>
                </a:solidFill>
              </a:rPr>
              <a:t> format and the </a:t>
            </a:r>
            <a:r>
              <a:rPr lang="de-DE" sz="1200" b="1" kern="0">
                <a:solidFill>
                  <a:srgbClr val="000000"/>
                </a:solidFill>
              </a:rPr>
              <a:t>pytest</a:t>
            </a:r>
            <a:r>
              <a:rPr lang="de-DE" sz="1200" kern="0">
                <a:solidFill>
                  <a:srgbClr val="000000"/>
                </a:solidFill>
              </a:rPr>
              <a: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lvl="1" fontAlgn="auto">
              <a:spcBef>
                <a:spcPts val="500"/>
              </a:spcBef>
              <a:spcAft>
                <a:spcPts val="0"/>
              </a:spcAft>
            </a:pPr>
            <a:r>
              <a:rPr lang="de-DE" sz="1200" kern="0">
                <a:solidFill>
                  <a:srgbClr val="000000"/>
                </a:solidFill>
              </a:rPr>
              <a:t>Every test folder needs to have an own entry in the test trigger configuration, in which the global conditions for the test execution are defined.</a:t>
            </a:r>
          </a:p>
          <a:p>
            <a:pPr lvl="1" fontAlgn="auto">
              <a:spcBef>
                <a:spcPts val="500"/>
              </a:spcBef>
              <a:spcAft>
                <a:spcPts val="0"/>
              </a:spcAft>
            </a:pPr>
            <a:r>
              <a:rPr lang="de-DE" sz="1200" kern="0">
                <a:solidFill>
                  <a:srgbClr val="000000"/>
                </a:solidFill>
              </a:rPr>
              <a:t>During the execution of a Test Trigger all tests inside a single test folder are carried out under the same conditions (= the same command line).</a:t>
            </a:r>
          </a:p>
          <a:p>
            <a:pPr lvl="1" fontAlgn="auto">
              <a:spcBef>
                <a:spcPts val="500"/>
              </a:spcBef>
              <a:spcAft>
                <a:spcPts val="0"/>
              </a:spcAft>
            </a:pPr>
            <a:r>
              <a:rPr lang="de-DE" sz="1200" kern="0">
                <a:solidFill>
                  <a:srgbClr val="000000"/>
                </a:solidFill>
              </a:rPr>
              <a:t>In case of the need to carry out tests in several test folders with several different command lines, these test folders have to be configured in several different Test Trigger configuration files. In multiple executions of the Test Trigger every configuration file can be combined with individual command lines.</a:t>
            </a:r>
          </a:p>
          <a:p>
            <a:pPr lvl="1"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4595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additional json configuration file is required in command line of database executor (</a:t>
            </a:r>
            <a:r>
              <a:rPr lang="de-DE" sz="1200" i="1" kern="0">
                <a:solidFill>
                  <a:srgbClr val="C00000"/>
                </a:solidFill>
              </a:rPr>
              <a:t>to be clarified: test type specific or one single file for all?</a:t>
            </a:r>
            <a:r>
              <a:rPr lang="de-DE" sz="1200" kern="0">
                <a:solidFill>
                  <a:srgbClr val="000000"/>
                </a:solidFill>
              </a:rPr>
              <a:t>)</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Instead of relative paths also absolute paths or paths starting with an environment variable, are possible.</a:t>
            </a:r>
            <a:endParaRPr lang="de-DE" sz="1200" kern="0">
              <a:solidFill>
                <a:srgbClr val="000000"/>
              </a:solidFill>
            </a:endParaRPr>
          </a:p>
        </p:txBody>
      </p:sp>
      <p:pic>
        <p:nvPicPr>
          <p:cNvPr id="6" name="Grafik 5">
            <a:extLst>
              <a:ext uri="{FF2B5EF4-FFF2-40B4-BE49-F238E27FC236}">
                <a16:creationId xmlns:a16="http://schemas.microsoft.com/office/drawing/2014/main" id="{B2138C6B-41DC-4E5C-B184-630990D49D34}"/>
              </a:ext>
            </a:extLst>
          </p:cNvPr>
          <p:cNvPicPr>
            <a:picLocks noChangeAspect="1"/>
          </p:cNvPicPr>
          <p:nvPr/>
        </p:nvPicPr>
        <p:blipFill>
          <a:blip r:embed="rId2"/>
          <a:stretch>
            <a:fillRect/>
          </a:stretch>
        </p:blipFill>
        <p:spPr>
          <a:xfrm>
            <a:off x="666877" y="1627558"/>
            <a:ext cx="9097736" cy="1399105"/>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additionally used json configuration files</a:t>
            </a:r>
            <a:endParaRPr lang="en-US" sz="1200" kern="0">
              <a:solidFill>
                <a:srgbClr val="000000"/>
              </a:solidFill>
            </a:endParaRP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Additional command line parameters needed for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Instead of relative paths also absolute paths or paths starting with an environment variable, are possible.</a:t>
            </a:r>
            <a:endParaRPr lang="de-DE"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r>
              <a:rPr lang="en-US" sz="1200" i="1" kern="0">
                <a:solidFill>
                  <a:srgbClr val="C00000"/>
                </a:solidFill>
              </a:rPr>
              <a:t>This part of the test trigger configuration is still under construction, based on temporary mocks and needs more clarifications!</a:t>
            </a:r>
          </a:p>
        </p:txBody>
      </p:sp>
      <p:pic>
        <p:nvPicPr>
          <p:cNvPr id="7" name="Grafik 6">
            <a:extLst>
              <a:ext uri="{FF2B5EF4-FFF2-40B4-BE49-F238E27FC236}">
                <a16:creationId xmlns:a16="http://schemas.microsoft.com/office/drawing/2014/main" id="{B52A6940-4D8A-4A46-8753-465E747C978E}"/>
              </a:ext>
            </a:extLst>
          </p:cNvPr>
          <p:cNvPicPr>
            <a:picLocks noChangeAspect="1"/>
          </p:cNvPicPr>
          <p:nvPr/>
        </p:nvPicPr>
        <p:blipFill>
          <a:blip r:embed="rId2"/>
          <a:stretch>
            <a:fillRect/>
          </a:stretch>
        </p:blipFill>
        <p:spPr>
          <a:xfrm>
            <a:off x="670866" y="1140024"/>
            <a:ext cx="6964374" cy="1223694"/>
          </a:xfrm>
          <a:prstGeom prst="rect">
            <a:avLst/>
          </a:prstGeom>
        </p:spPr>
      </p:pic>
    </p:spTree>
    <p:extLst>
      <p:ext uri="{BB962C8B-B14F-4D97-AF65-F5344CB8AC3E}">
        <p14:creationId xmlns:p14="http://schemas.microsoft.com/office/powerpoint/2010/main" val="75276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(1/2)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command line supports two different kind of parameters: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Parameters for the Test Trigger itself:</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a:t>
            </a:r>
          </a:p>
          <a:p>
            <a:pPr lvl="1" fontAlgn="auto">
              <a:spcBef>
                <a:spcPts val="500"/>
              </a:spcBef>
              <a:spcAft>
                <a:spcPts val="0"/>
              </a:spcAft>
            </a:pPr>
            <a:r>
              <a:rPr lang="de-DE" sz="1200" kern="0">
                <a:solidFill>
                  <a:srgbClr val="000000"/>
                </a:solidFill>
              </a:rPr>
              <a:t>Path and name of a Test Trigger configuration file. The parameter is optional and overrules the default configuration in</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config\testtrigger_config.json</a:t>
            </a:r>
            <a:endParaRPr lang="de-DE" sz="1200" kern="0">
              <a:solidFill>
                <a:srgbClr val="000000"/>
              </a:solidFill>
            </a:endParaRPr>
          </a:p>
          <a:p>
            <a:pPr lvl="1" fontAlgn="auto">
              <a:spcBef>
                <a:spcPts val="500"/>
              </a:spcBef>
              <a:spcAft>
                <a:spcPts val="0"/>
              </a:spcAft>
            </a:pPr>
            <a:r>
              <a:rPr lang="de-DE" sz="1200" kern="0">
                <a:solidFill>
                  <a:srgbClr val="000000"/>
                </a:solidFill>
              </a:rPr>
              <a:t>Relationship of content: either or; no merge.</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Command lines that the Test Trigger forwards to the Test Executors, who will forward them to the involved frameworks:</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a:t>
            </a:r>
          </a:p>
          <a:p>
            <a:pPr lvl="1" fontAlgn="auto">
              <a:spcBef>
                <a:spcPts val="500"/>
              </a:spcBef>
              <a:spcAft>
                <a:spcPts val="0"/>
              </a:spcAft>
            </a:pPr>
            <a:r>
              <a:rPr lang="de-DE" sz="1200" kern="0">
                <a:solidFill>
                  <a:srgbClr val="000000"/>
                </a:solidFill>
              </a:rPr>
              <a:t>Command line for the RobotFramework AIO (optional)</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--pytestcommandline</a:t>
            </a:r>
          </a:p>
          <a:p>
            <a:pPr lvl="1" fontAlgn="auto">
              <a:spcBef>
                <a:spcPts val="500"/>
              </a:spcBef>
              <a:spcAft>
                <a:spcPts val="0"/>
              </a:spcAft>
            </a:pPr>
            <a:r>
              <a:rPr lang="de-DE" sz="1200" kern="0">
                <a:solidFill>
                  <a:srgbClr val="000000"/>
                </a:solidFill>
              </a:rPr>
              <a:t>Command line for the Python pytest module (optional)</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Example: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"%RobotPythonPath%/python.exe" ./aio-test-trigger.py --configfile "C:/RobotTest/testtrigger_config.json„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 "--variable string_val:\"command line test string\"" --pytestcommandline "-k 'not _Linux_'"</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91151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(2/2)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kern="0">
                <a:solidFill>
                  <a:srgbClr val="000000"/>
                </a:solidFill>
              </a:rPr>
              <a:t>The command line parameter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not contain any details about the output of the frameworks. Path and name of log files are handled separately (by the </a:t>
            </a:r>
            <a:r>
              <a:rPr lang="de-DE" sz="1200" kern="0">
                <a:solidFill>
                  <a:srgbClr val="000000"/>
                </a:solidFill>
                <a:latin typeface="Courier New" panose="02070309020205020404" pitchFamily="49" charset="0"/>
                <a:cs typeface="Courier New" panose="02070309020205020404" pitchFamily="49" charset="0"/>
              </a:rPr>
              <a:t>LOGFILE</a:t>
            </a:r>
            <a:r>
              <a:rPr lang="de-DE" sz="1200" kern="0">
                <a:solidFill>
                  <a:srgbClr val="000000"/>
                </a:solidFill>
              </a:rPr>
              <a:t> key in the </a:t>
            </a:r>
            <a:r>
              <a:rPr lang="de-DE" sz="1200" kern="0">
                <a:solidFill>
                  <a:srgbClr val="000000"/>
                </a:solidFill>
                <a:latin typeface="Courier New" panose="02070309020205020404" pitchFamily="49" charset="0"/>
                <a:cs typeface="Courier New" panose="02070309020205020404" pitchFamily="49" charset="0"/>
              </a:rPr>
              <a:t>COMPONENTS</a:t>
            </a:r>
            <a:r>
              <a:rPr lang="de-DE" sz="1200" kern="0">
                <a:solidFill>
                  <a:srgbClr val="000000"/>
                </a:solidFill>
              </a:rPr>
              <a:t> section of the Test Trigger configuration file).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The Python pytest module provides the possibility to exclude pytest files from being executed (</a:t>
            </a:r>
            <a:r>
              <a:rPr lang="de-DE" sz="1200" kern="0">
                <a:solidFill>
                  <a:srgbClr val="000000"/>
                </a:solidFill>
                <a:latin typeface="Courier New" panose="02070309020205020404" pitchFamily="49" charset="0"/>
                <a:cs typeface="Courier New" panose="02070309020205020404" pitchFamily="49" charset="0"/>
              </a:rPr>
              <a:t>-k </a:t>
            </a:r>
            <a:r>
              <a:rPr lang="de-DE" sz="1200" kern="0">
                <a:solidFill>
                  <a:srgbClr val="000000"/>
                </a:solidFill>
              </a:rPr>
              <a:t>option). The pytest Test Executors use this feature to exclude Linux specific tests under Windows and Windows specific tests under Linux. This is based on a naming convention that has been introcuded for the pytests in the repository </a:t>
            </a:r>
            <a:r>
              <a:rPr lang="de-DE" sz="1200" kern="0">
                <a:solidFill>
                  <a:srgbClr val="000000"/>
                </a:solidFill>
                <a:latin typeface="Courier New" panose="02070309020205020404" pitchFamily="49" charset="0"/>
                <a:cs typeface="Courier New" panose="02070309020205020404" pitchFamily="49" charset="0"/>
              </a:rPr>
              <a:t>python-extensions-collection</a:t>
            </a:r>
            <a:r>
              <a:rPr lang="de-DE" sz="1200" kern="0">
                <a:solidFill>
                  <a:srgbClr val="000000"/>
                </a:solidFill>
              </a:rPr>
              <a:t>.</a:t>
            </a:r>
          </a:p>
          <a:p>
            <a:pPr lvl="1" fontAlgn="auto">
              <a:spcBef>
                <a:spcPts val="500"/>
              </a:spcBef>
              <a:spcAft>
                <a:spcPts val="0"/>
              </a:spcAft>
            </a:pPr>
            <a:r>
              <a:rPr lang="de-DE" sz="1200" i="1" kern="0">
                <a:solidFill>
                  <a:srgbClr val="FF0000"/>
                </a:solidFill>
              </a:rPr>
              <a:t>Concept TODO: Review and fix this naming convention to make it usable for all kind of required file filter criteria!</a:t>
            </a:r>
          </a:p>
          <a:p>
            <a:pPr fontAlgn="auto">
              <a:spcBef>
                <a:spcPts val="500"/>
              </a:spcBef>
              <a:spcAft>
                <a:spcPts val="0"/>
              </a:spcAft>
            </a:pPr>
            <a:endParaRPr lang="de-DE" sz="1200" kern="0"/>
          </a:p>
          <a:p>
            <a:pPr fontAlgn="auto">
              <a:spcBef>
                <a:spcPts val="500"/>
              </a:spcBef>
              <a:spcAft>
                <a:spcPts val="0"/>
              </a:spcAft>
            </a:pPr>
            <a:r>
              <a:rPr lang="de-DE" sz="1200" kern="0">
                <a:solidFill>
                  <a:srgbClr val="000000"/>
                </a:solidFill>
              </a:rPr>
              <a:t>To keep the pytest Test Executors independend from the Test Trigger, the operating system dependend file filter is hard coded inside every pytest Test Executor. </a:t>
            </a:r>
            <a:r>
              <a:rPr lang="de-DE" sz="1200" kern="0"/>
              <a:t>The usage of the command line parameter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switches off this internal code.</a:t>
            </a:r>
          </a:p>
          <a:p>
            <a:pPr fontAlgn="auto">
              <a:spcBef>
                <a:spcPts val="500"/>
              </a:spcBef>
              <a:spcAft>
                <a:spcPts val="0"/>
              </a:spcAft>
            </a:pPr>
            <a:r>
              <a:rPr lang="de-DE" sz="1200" kern="0">
                <a:solidFill>
                  <a:srgbClr val="000000"/>
                </a:solidFill>
              </a:rPr>
              <a:t>The impact is that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contain all required filter.</a:t>
            </a: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73374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04.10.2022 / v. 0.5.0</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116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6659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58536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23843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hteck 96">
            <a:extLst>
              <a:ext uri="{FF2B5EF4-FFF2-40B4-BE49-F238E27FC236}">
                <a16:creationId xmlns:a16="http://schemas.microsoft.com/office/drawing/2014/main" id="{84DC8504-2281-48A9-AC84-535AF32A715D}"/>
              </a:ext>
            </a:extLst>
          </p:cNvPr>
          <p:cNvSpPr/>
          <p:nvPr>
            <p:custDataLst>
              <p:tags r:id="rId1"/>
            </p:custDataLst>
          </p:nvPr>
        </p:nvSpPr>
        <p:spPr>
          <a:xfrm>
            <a:off x="454850" y="5026360"/>
            <a:ext cx="998796"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711675" y="2404772"/>
            <a:ext cx="4027780" cy="202720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670565" y="4397069"/>
            <a:ext cx="542120"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3"/>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4"/>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2500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5"/>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6"/>
            </p:custDataLst>
          </p:nvPr>
        </p:nvSpPr>
        <p:spPr>
          <a:xfrm>
            <a:off x="616983" y="2146342"/>
            <a:ext cx="1226769" cy="29850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6198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7"/>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8"/>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9"/>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90517"/>
            <a:ext cx="1165317"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10"/>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1"/>
            </p:custDataLst>
          </p:nvPr>
        </p:nvSpPr>
        <p:spPr>
          <a:xfrm>
            <a:off x="7273343" y="2014637"/>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2"/>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3"/>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4"/>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8"/>
            <a:ext cx="1616478"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5"/>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6"/>
            </p:custDataLst>
          </p:nvPr>
        </p:nvSpPr>
        <p:spPr>
          <a:xfrm>
            <a:off x="4058932" y="1982588"/>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9545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7"/>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8"/>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6"/>
            <a:ext cx="140223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9"/>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20"/>
            </p:custDataLst>
          </p:nvPr>
        </p:nvSpPr>
        <p:spPr>
          <a:xfrm>
            <a:off x="4053764" y="3412079"/>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2494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1"/>
            </p:custDataLst>
          </p:nvPr>
        </p:nvSpPr>
        <p:spPr>
          <a:xfrm>
            <a:off x="527382"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2"/>
            </p:custDataLst>
          </p:nvPr>
        </p:nvSpPr>
        <p:spPr>
          <a:xfrm>
            <a:off x="768534" y="4226535"/>
            <a:ext cx="71600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3"/>
            </p:custDataLst>
          </p:nvPr>
        </p:nvSpPr>
        <p:spPr>
          <a:xfrm>
            <a:off x="527382" y="3760393"/>
            <a:ext cx="1133287"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4"/>
            </p:custDataLst>
          </p:nvPr>
        </p:nvSpPr>
        <p:spPr>
          <a:xfrm>
            <a:off x="628414" y="3726361"/>
            <a:ext cx="105950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094026" y="4058895"/>
            <a:ext cx="494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45" name="Rechteck 144">
            <a:extLst>
              <a:ext uri="{FF2B5EF4-FFF2-40B4-BE49-F238E27FC236}">
                <a16:creationId xmlns:a16="http://schemas.microsoft.com/office/drawing/2014/main" id="{B865DD49-7785-4716-93EA-D6E28FFB4FD2}"/>
              </a:ext>
            </a:extLst>
          </p:cNvPr>
          <p:cNvSpPr/>
          <p:nvPr>
            <p:custDataLst>
              <p:tags r:id="rId25"/>
            </p:custDataLst>
          </p:nvPr>
        </p:nvSpPr>
        <p:spPr>
          <a:xfrm>
            <a:off x="5830649" y="4434796"/>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6" name="Textfeld 145">
            <a:extLst>
              <a:ext uri="{FF2B5EF4-FFF2-40B4-BE49-F238E27FC236}">
                <a16:creationId xmlns:a16="http://schemas.microsoft.com/office/drawing/2014/main" id="{4BE6526F-4FA8-4638-8196-D8B7CF09D1BD}"/>
              </a:ext>
            </a:extLst>
          </p:cNvPr>
          <p:cNvSpPr txBox="1"/>
          <p:nvPr>
            <p:custDataLst>
              <p:tags r:id="rId26"/>
            </p:custDataLst>
          </p:nvPr>
        </p:nvSpPr>
        <p:spPr>
          <a:xfrm>
            <a:off x="5904433" y="4414900"/>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X-format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48" name="Rechteck 147">
            <a:extLst>
              <a:ext uri="{FF2B5EF4-FFF2-40B4-BE49-F238E27FC236}">
                <a16:creationId xmlns:a16="http://schemas.microsoft.com/office/drawing/2014/main" id="{88B637D4-DED9-4B2C-880B-91C0111F753F}"/>
              </a:ext>
            </a:extLst>
          </p:cNvPr>
          <p:cNvSpPr/>
          <p:nvPr>
            <p:custDataLst>
              <p:tags r:id="rId27"/>
            </p:custDataLst>
          </p:nvPr>
        </p:nvSpPr>
        <p:spPr>
          <a:xfrm>
            <a:off x="6955908" y="4813774"/>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9" name="Textfeld 148">
            <a:extLst>
              <a:ext uri="{FF2B5EF4-FFF2-40B4-BE49-F238E27FC236}">
                <a16:creationId xmlns:a16="http://schemas.microsoft.com/office/drawing/2014/main" id="{62A0E2B8-DB0C-4D4E-886F-89B64D290CD2}"/>
              </a:ext>
            </a:extLst>
          </p:cNvPr>
          <p:cNvSpPr txBox="1"/>
          <p:nvPr>
            <p:custDataLst>
              <p:tags r:id="rId28"/>
            </p:custDataLst>
          </p:nvPr>
        </p:nvSpPr>
        <p:spPr>
          <a:xfrm>
            <a:off x="7029692" y="4793878"/>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robot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64" name="Rechteck 163">
            <a:extLst>
              <a:ext uri="{FF2B5EF4-FFF2-40B4-BE49-F238E27FC236}">
                <a16:creationId xmlns:a16="http://schemas.microsoft.com/office/drawing/2014/main" id="{ADE08994-6A82-42E2-B8D5-357BE6E91AA6}"/>
              </a:ext>
            </a:extLst>
          </p:cNvPr>
          <p:cNvSpPr/>
          <p:nvPr>
            <p:custDataLst>
              <p:tags r:id="rId29"/>
            </p:custDataLst>
          </p:nvPr>
        </p:nvSpPr>
        <p:spPr>
          <a:xfrm>
            <a:off x="8048781" y="5217985"/>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65" name="Textfeld 164">
            <a:extLst>
              <a:ext uri="{FF2B5EF4-FFF2-40B4-BE49-F238E27FC236}">
                <a16:creationId xmlns:a16="http://schemas.microsoft.com/office/drawing/2014/main" id="{6A00E35E-643A-43C5-8138-B18579E7B8DC}"/>
              </a:ext>
            </a:extLst>
          </p:cNvPr>
          <p:cNvSpPr txBox="1"/>
          <p:nvPr>
            <p:custDataLst>
              <p:tags r:id="rId30"/>
            </p:custDataLst>
          </p:nvPr>
        </p:nvSpPr>
        <p:spPr>
          <a:xfrm>
            <a:off x="8122565" y="5198089"/>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pytest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66" name="Rechteck 165">
            <a:extLst>
              <a:ext uri="{FF2B5EF4-FFF2-40B4-BE49-F238E27FC236}">
                <a16:creationId xmlns:a16="http://schemas.microsoft.com/office/drawing/2014/main" id="{A4C93208-870C-4DA1-9077-A8EB33F9B719}"/>
              </a:ext>
            </a:extLst>
          </p:cNvPr>
          <p:cNvSpPr/>
          <p:nvPr>
            <p:custDataLst>
              <p:tags r:id="rId31"/>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196732" y="1456997"/>
            <a:ext cx="7721" cy="2928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a:off x="1424523" y="1456997"/>
            <a:ext cx="77586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flipV="1">
            <a:off x="2200389" y="4402244"/>
            <a:ext cx="879637" cy="395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flipH="1">
            <a:off x="3086608" y="1283703"/>
            <a:ext cx="2292" cy="143723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07" idx="1"/>
          </p:cNvCxnSpPr>
          <p:nvPr/>
        </p:nvCxnSpPr>
        <p:spPr>
          <a:xfrm flipH="1">
            <a:off x="3085611" y="1296763"/>
            <a:ext cx="888205" cy="62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726108"/>
            <a:ext cx="6581" cy="167096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99" idx="1"/>
          </p:cNvCxnSpPr>
          <p:nvPr/>
        </p:nvCxnSpPr>
        <p:spPr>
          <a:xfrm flipH="1" flipV="1">
            <a:off x="3072937" y="2719020"/>
            <a:ext cx="897736" cy="69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21" idx="1"/>
          </p:cNvCxnSpPr>
          <p:nvPr/>
        </p:nvCxnSpPr>
        <p:spPr>
          <a:xfrm flipH="1" flipV="1">
            <a:off x="6520086" y="1323905"/>
            <a:ext cx="662373" cy="457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8104" y="4581222"/>
            <a:ext cx="622545" cy="282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H="1" flipV="1">
            <a:off x="5207000" y="4222750"/>
            <a:ext cx="1104" cy="35027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48" idx="1"/>
          </p:cNvCxnSpPr>
          <p:nvPr/>
        </p:nvCxnSpPr>
        <p:spPr>
          <a:xfrm flipH="1" flipV="1">
            <a:off x="5217308" y="4944813"/>
            <a:ext cx="1738600" cy="1821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478005"/>
            <a:ext cx="4119" cy="47458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64" idx="1"/>
          </p:cNvCxnSpPr>
          <p:nvPr/>
        </p:nvCxnSpPr>
        <p:spPr>
          <a:xfrm flipH="1" flipV="1">
            <a:off x="5208101" y="5354256"/>
            <a:ext cx="2840680" cy="1298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8027" y="4952587"/>
            <a:ext cx="1" cy="3899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20129"/>
            <a:ext cx="820031"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17652"/>
            <a:ext cx="21757" cy="273753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a:stCxn id="149" idx="0"/>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stCxn id="149" idx="0"/>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8"/>
            <a:ext cx="3340873"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a:stCxn id="165" idx="0"/>
          </p:cNvCxnSpPr>
          <p:nvPr/>
        </p:nvCxnSpPr>
        <p:spPr>
          <a:xfrm flipH="1" flipV="1">
            <a:off x="8957738" y="3683087"/>
            <a:ext cx="8869" cy="1515002"/>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6" idx="3"/>
          </p:cNvCxnSpPr>
          <p:nvPr/>
        </p:nvCxnSpPr>
        <p:spPr>
          <a:xfrm flipH="1" flipV="1">
            <a:off x="7592517" y="4574099"/>
            <a:ext cx="2498505" cy="25646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48" idx="3"/>
          </p:cNvCxnSpPr>
          <p:nvPr/>
        </p:nvCxnSpPr>
        <p:spPr>
          <a:xfrm flipH="1">
            <a:off x="8725801" y="4830565"/>
            <a:ext cx="1365221" cy="13246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65" idx="3"/>
          </p:cNvCxnSpPr>
          <p:nvPr/>
        </p:nvCxnSpPr>
        <p:spPr>
          <a:xfrm flipH="1">
            <a:off x="9810649" y="4830565"/>
            <a:ext cx="280373" cy="52672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32"/>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a:off x="8572441" y="1653176"/>
            <a:ext cx="1545639" cy="6738"/>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33"/>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9798" y="5133470"/>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34"/>
            </p:custDataLst>
          </p:nvPr>
        </p:nvSpPr>
        <p:spPr>
          <a:xfrm>
            <a:off x="526419" y="4944813"/>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9798" y="5293389"/>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35"/>
            </p:custDataLst>
          </p:nvPr>
        </p:nvSpPr>
        <p:spPr>
          <a:xfrm>
            <a:off x="526419" y="5104732"/>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3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99" name="Rechteck 98">
            <a:extLst>
              <a:ext uri="{FF2B5EF4-FFF2-40B4-BE49-F238E27FC236}">
                <a16:creationId xmlns:a16="http://schemas.microsoft.com/office/drawing/2014/main" id="{7F787525-CD87-4085-9223-BAD7562818C6}"/>
              </a:ext>
            </a:extLst>
          </p:cNvPr>
          <p:cNvSpPr/>
          <p:nvPr>
            <p:custDataLst>
              <p:tags r:id="rId37"/>
            </p:custDataLst>
          </p:nvPr>
        </p:nvSpPr>
        <p:spPr>
          <a:xfrm>
            <a:off x="3970673" y="2626180"/>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1" name="Textfeld 100">
            <a:extLst>
              <a:ext uri="{FF2B5EF4-FFF2-40B4-BE49-F238E27FC236}">
                <a16:creationId xmlns:a16="http://schemas.microsoft.com/office/drawing/2014/main" id="{5A3AB52B-B6B4-4ADC-8210-F783EC923CEA}"/>
              </a:ext>
            </a:extLst>
          </p:cNvPr>
          <p:cNvSpPr txBox="1"/>
          <p:nvPr>
            <p:custDataLst>
              <p:tags r:id="rId38"/>
            </p:custDataLst>
          </p:nvPr>
        </p:nvSpPr>
        <p:spPr>
          <a:xfrm>
            <a:off x="4042933" y="2555910"/>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07" name="Rechteck 106">
            <a:extLst>
              <a:ext uri="{FF2B5EF4-FFF2-40B4-BE49-F238E27FC236}">
                <a16:creationId xmlns:a16="http://schemas.microsoft.com/office/drawing/2014/main" id="{7269294E-F102-47B3-9C65-33A4136D0EED}"/>
              </a:ext>
            </a:extLst>
          </p:cNvPr>
          <p:cNvSpPr/>
          <p:nvPr>
            <p:custDataLst>
              <p:tags r:id="rId39"/>
            </p:custDataLst>
          </p:nvPr>
        </p:nvSpPr>
        <p:spPr>
          <a:xfrm>
            <a:off x="3973816" y="1197006"/>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9" name="Textfeld 108">
            <a:extLst>
              <a:ext uri="{FF2B5EF4-FFF2-40B4-BE49-F238E27FC236}">
                <a16:creationId xmlns:a16="http://schemas.microsoft.com/office/drawing/2014/main" id="{CB59604B-EF1F-4F2C-A944-A0DDD76CC3CA}"/>
              </a:ext>
            </a:extLst>
          </p:cNvPr>
          <p:cNvSpPr txBox="1"/>
          <p:nvPr>
            <p:custDataLst>
              <p:tags r:id="rId40"/>
            </p:custDataLst>
          </p:nvPr>
        </p:nvSpPr>
        <p:spPr>
          <a:xfrm>
            <a:off x="4046076" y="1126736"/>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21" name="Rechteck 120">
            <a:extLst>
              <a:ext uri="{FF2B5EF4-FFF2-40B4-BE49-F238E27FC236}">
                <a16:creationId xmlns:a16="http://schemas.microsoft.com/office/drawing/2014/main" id="{42620C19-20F4-43AD-9C83-BE4A38F1FBCF}"/>
              </a:ext>
            </a:extLst>
          </p:cNvPr>
          <p:cNvSpPr/>
          <p:nvPr>
            <p:custDataLst>
              <p:tags r:id="rId41"/>
            </p:custDataLst>
          </p:nvPr>
        </p:nvSpPr>
        <p:spPr>
          <a:xfrm>
            <a:off x="7182459" y="1228723"/>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2" name="Textfeld 121">
            <a:extLst>
              <a:ext uri="{FF2B5EF4-FFF2-40B4-BE49-F238E27FC236}">
                <a16:creationId xmlns:a16="http://schemas.microsoft.com/office/drawing/2014/main" id="{94FC1572-2570-489E-86F7-6638503367CF}"/>
              </a:ext>
            </a:extLst>
          </p:cNvPr>
          <p:cNvSpPr txBox="1"/>
          <p:nvPr>
            <p:custDataLst>
              <p:tags r:id="rId42"/>
            </p:custDataLst>
          </p:nvPr>
        </p:nvSpPr>
        <p:spPr>
          <a:xfrm>
            <a:off x="7254719" y="1158453"/>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05" name="Rechteck 104">
            <a:extLst>
              <a:ext uri="{FF2B5EF4-FFF2-40B4-BE49-F238E27FC236}">
                <a16:creationId xmlns:a16="http://schemas.microsoft.com/office/drawing/2014/main" id="{184BE6D9-904B-4DAB-8313-F8B92D15F00E}"/>
              </a:ext>
            </a:extLst>
          </p:cNvPr>
          <p:cNvSpPr/>
          <p:nvPr>
            <p:custDataLst>
              <p:tags r:id="rId43"/>
            </p:custDataLst>
          </p:nvPr>
        </p:nvSpPr>
        <p:spPr>
          <a:xfrm>
            <a:off x="531699" y="1357240"/>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4"/>
            </p:custDataLst>
          </p:nvPr>
        </p:nvSpPr>
        <p:spPr>
          <a:xfrm>
            <a:off x="603959" y="1286970"/>
            <a:ext cx="77147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7258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The test trigger does not know anything about the test execution itself. For the test execution the test executor is responsible.</a:t>
            </a:r>
          </a:p>
          <a:p>
            <a:pPr lvl="1" fontAlgn="auto">
              <a:spcBef>
                <a:spcPts val="500"/>
              </a:spcBef>
              <a:spcAft>
                <a:spcPts val="0"/>
              </a:spcAft>
            </a:pPr>
            <a:r>
              <a:rPr lang="de-DE" sz="1200" kern="0">
                <a:solidFill>
                  <a:srgbClr val="000000"/>
                </a:solidFill>
              </a:rPr>
              <a:t>But the test trigger can define command line parameters for the test executor (e.g. to support variant handling).</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(the test executor is where the tests are);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p:txBody>
      </p:sp>
    </p:spTree>
    <p:extLst>
      <p:ext uri="{BB962C8B-B14F-4D97-AF65-F5344CB8AC3E}">
        <p14:creationId xmlns:p14="http://schemas.microsoft.com/office/powerpoint/2010/main" val="240925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For details about the communication between test trigger and test executor / database executor see </a:t>
            </a: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ReturnValueHandling.xlsx</a:t>
            </a:r>
            <a:r>
              <a:rPr kumimoji="0" lang="de-DE" sz="1200" b="0" i="0" u="none" strike="noStrike" kern="0" cap="none" spc="0" normalizeH="0" baseline="0" noProof="0">
                <a:ln>
                  <a:noFill/>
                </a:ln>
                <a:solidFill>
                  <a:srgbClr val="000000"/>
                </a:solidFill>
                <a:effectLst/>
                <a:uLnTx/>
                <a:uFillTx/>
              </a:rPr>
              <a:t>.</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2078</Words>
  <Application>Microsoft Office PowerPoint</Application>
  <PresentationFormat>Benutzerdefiniert</PresentationFormat>
  <Paragraphs>231</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1086</cp:revision>
  <dcterms:created xsi:type="dcterms:W3CDTF">2021-01-05T16:03:01Z</dcterms:created>
  <dcterms:modified xsi:type="dcterms:W3CDTF">2022-10-04T17:38:24Z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