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21"/>
  </p:notesMasterIdLst>
  <p:sldIdLst>
    <p:sldId id="256" r:id="rId4"/>
    <p:sldId id="297" r:id="rId5"/>
    <p:sldId id="299" r:id="rId6"/>
    <p:sldId id="300" r:id="rId7"/>
    <p:sldId id="302" r:id="rId8"/>
    <p:sldId id="307" r:id="rId9"/>
    <p:sldId id="301" r:id="rId10"/>
    <p:sldId id="303" r:id="rId11"/>
    <p:sldId id="304" r:id="rId12"/>
    <p:sldId id="305" r:id="rId13"/>
    <p:sldId id="306" r:id="rId14"/>
    <p:sldId id="308" r:id="rId15"/>
    <p:sldId id="309" r:id="rId16"/>
    <p:sldId id="293" r:id="rId17"/>
    <p:sldId id="294" r:id="rId18"/>
    <p:sldId id="295" r:id="rId19"/>
    <p:sldId id="296" r:id="rId20"/>
  </p:sldIdLst>
  <p:sldSz cx="10969625" cy="6170613"/>
  <p:notesSz cx="6858000" cy="9144000"/>
  <p:custDataLst>
    <p:tags r:id="rId22"/>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Standardabschnitt" id="{7B568864-1D6C-4648-8BCB-B899FA399321}">
          <p14:sldIdLst>
            <p14:sldId id="256"/>
            <p14:sldId id="297"/>
            <p14:sldId id="299"/>
            <p14:sldId id="300"/>
            <p14:sldId id="302"/>
            <p14:sldId id="307"/>
            <p14:sldId id="301"/>
            <p14:sldId id="303"/>
            <p14:sldId id="304"/>
            <p14:sldId id="305"/>
            <p14:sldId id="306"/>
            <p14:sldId id="308"/>
            <p14:sldId id="309"/>
          </p14:sldIdLst>
        </p14:section>
        <p14:section name="Older stuff" id="{105E14A8-DD27-411C-A083-2E8E2E517325}">
          <p14:sldIdLst>
            <p14:sldId id="293"/>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5" autoAdjust="0"/>
    <p:restoredTop sz="94660"/>
  </p:normalViewPr>
  <p:slideViewPr>
    <p:cSldViewPr snapToGrid="0">
      <p:cViewPr>
        <p:scale>
          <a:sx n="80" d="100"/>
          <a:sy n="80" d="100"/>
        </p:scale>
        <p:origin x="3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03.11.2022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‹Nr.›</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smtClean="0"/>
              <a:pPr/>
              <a:t>‹Nr.›</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en-US" sz="600" b="1" i="0" u="none" strike="noStrike" kern="0" cap="none" spc="0" normalizeH="0" baseline="0" noProof="1">
                <a:ln>
                  <a:noFill/>
                </a:ln>
                <a:solidFill>
                  <a:srgbClr val="D70012"/>
                </a:solidFill>
                <a:effectLst/>
                <a:uLnTx/>
                <a:uFillTx/>
                <a:latin typeface="Bosch Office Sans" pitchFamily="2" charset="0"/>
              </a:rPr>
              <a:t>Internal</a:t>
            </a:r>
            <a:r>
              <a:rPr kumimoji="0" lang="en-US" sz="600" b="0" i="0" u="none" strike="noStrike" kern="0" cap="none" spc="0" normalizeH="0" baseline="0" noProof="1">
                <a:ln>
                  <a:noFill/>
                </a:ln>
                <a:solidFill>
                  <a:srgbClr val="000000"/>
                </a:solidFill>
                <a:effectLst/>
                <a:uLnTx/>
                <a:uFillTx/>
                <a:latin typeface="Bosch Office Sans" pitchFamily="2" charset="0"/>
              </a:rPr>
              <a:t> | Cross-Domain Computing Solutions | XC-CT/ECA3 | 2022-11-03</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b="0" i="0" u="none" kern="0" baseline="0" noProof="1">
                <a:solidFill>
                  <a:srgbClr val="B2B3B5"/>
                </a:solidFill>
                <a:latin typeface="Bosch Office Sans" pitchFamily="2" charset="0"/>
              </a:rPr>
              <a:t>© Robert Bosch GmbH 2022.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tags" Target="../tags/tag73.xml"/><Relationship Id="rId39" Type="http://schemas.openxmlformats.org/officeDocument/2006/relationships/slideLayout" Target="../slideLayouts/slideLayout8.xml"/><Relationship Id="rId21" Type="http://schemas.openxmlformats.org/officeDocument/2006/relationships/tags" Target="../tags/tag68.xml"/><Relationship Id="rId34" Type="http://schemas.openxmlformats.org/officeDocument/2006/relationships/tags" Target="../tags/tag81.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tags" Target="../tags/tag72.xml"/><Relationship Id="rId33" Type="http://schemas.openxmlformats.org/officeDocument/2006/relationships/tags" Target="../tags/tag80.xml"/><Relationship Id="rId38" Type="http://schemas.openxmlformats.org/officeDocument/2006/relationships/tags" Target="../tags/tag85.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29" Type="http://schemas.openxmlformats.org/officeDocument/2006/relationships/tags" Target="../tags/tag76.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tags" Target="../tags/tag71.xml"/><Relationship Id="rId32" Type="http://schemas.openxmlformats.org/officeDocument/2006/relationships/tags" Target="../tags/tag79.xml"/><Relationship Id="rId37" Type="http://schemas.openxmlformats.org/officeDocument/2006/relationships/tags" Target="../tags/tag84.xml"/><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tags" Target="../tags/tag70.xml"/><Relationship Id="rId28" Type="http://schemas.openxmlformats.org/officeDocument/2006/relationships/tags" Target="../tags/tag75.xml"/><Relationship Id="rId36" Type="http://schemas.openxmlformats.org/officeDocument/2006/relationships/tags" Target="../tags/tag83.xml"/><Relationship Id="rId10" Type="http://schemas.openxmlformats.org/officeDocument/2006/relationships/tags" Target="../tags/tag57.xml"/><Relationship Id="rId19" Type="http://schemas.openxmlformats.org/officeDocument/2006/relationships/tags" Target="../tags/tag66.xml"/><Relationship Id="rId31" Type="http://schemas.openxmlformats.org/officeDocument/2006/relationships/tags" Target="../tags/tag78.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tags" Target="../tags/tag69.xml"/><Relationship Id="rId27" Type="http://schemas.openxmlformats.org/officeDocument/2006/relationships/tags" Target="../tags/tag74.xml"/><Relationship Id="rId30" Type="http://schemas.openxmlformats.org/officeDocument/2006/relationships/tags" Target="../tags/tag77.xml"/><Relationship Id="rId35" Type="http://schemas.openxmlformats.org/officeDocument/2006/relationships/tags" Target="../tags/tag82.xml"/><Relationship Id="rId8" Type="http://schemas.openxmlformats.org/officeDocument/2006/relationships/tags" Target="../tags/tag55.xml"/><Relationship Id="rId3" Type="http://schemas.openxmlformats.org/officeDocument/2006/relationships/tags" Target="../tags/tag5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47" Type="http://schemas.openxmlformats.org/officeDocument/2006/relationships/slideLayout" Target="../slideLayouts/slideLayout8.xml"/><Relationship Id="rId7" Type="http://schemas.openxmlformats.org/officeDocument/2006/relationships/tags" Target="../tags/tag8.xml"/><Relationship Id="rId2" Type="http://schemas.openxmlformats.org/officeDocument/2006/relationships/tags" Target="../tags/tag3.xml"/><Relationship Id="rId16" Type="http://schemas.openxmlformats.org/officeDocument/2006/relationships/tags" Target="../tags/tag17.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tags" Target="../tags/tag46.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tags" Target="../tags/tag45.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8" Type="http://schemas.openxmlformats.org/officeDocument/2006/relationships/tags" Target="../tags/tag9.xml"/><Relationship Id="rId3" Type="http://schemas.openxmlformats.org/officeDocument/2006/relationships/tags" Target="../tags/tag4.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20" Type="http://schemas.openxmlformats.org/officeDocument/2006/relationships/tags" Target="../tags/tag21.xml"/><Relationship Id="rId41" Type="http://schemas.openxmlformats.org/officeDocument/2006/relationships/tags" Target="../tags/tag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normAutofit/>
          </a:bodyPr>
          <a:lstStyle/>
          <a:p>
            <a:br>
              <a:rPr lang="de-DE"/>
            </a:br>
            <a:r>
              <a:rPr lang="de-DE"/>
              <a:t>RFW (AIO)</a:t>
            </a:r>
            <a:br>
              <a:rPr lang="de-DE"/>
            </a:br>
            <a:r>
              <a:rPr lang="de-DE"/>
              <a:t>Test Concept</a:t>
            </a:r>
          </a:p>
        </p:txBody>
      </p:sp>
    </p:spTree>
    <p:extLst>
      <p:ext uri="{BB962C8B-B14F-4D97-AF65-F5344CB8AC3E}">
        <p14:creationId xmlns:p14="http://schemas.microsoft.com/office/powerpoint/2010/main" val="221978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(1/4)</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command line supports two different kind of parameters: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Parameters for the Test Trigger itself:</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--configfile</a:t>
            </a:r>
          </a:p>
          <a:p>
            <a:pPr lvl="1" fontAlgn="auto">
              <a:spcBef>
                <a:spcPts val="500"/>
              </a:spcBef>
              <a:spcAft>
                <a:spcPts val="0"/>
              </a:spcAft>
            </a:pPr>
            <a:r>
              <a:rPr lang="de-DE" sz="1200" kern="0">
                <a:solidFill>
                  <a:srgbClr val="000000"/>
                </a:solidFill>
              </a:rPr>
              <a:t>Path and name of a Test Trigger configuration file. The parameter is optional and overrules the default configuration in</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config\testtrigger_config.json</a:t>
            </a:r>
            <a:endParaRPr lang="de-DE" sz="1200" kern="0">
              <a:solidFill>
                <a:srgbClr val="000000"/>
              </a:solidFill>
            </a:endParaRPr>
          </a:p>
          <a:p>
            <a:pPr lvl="1" fontAlgn="auto">
              <a:spcBef>
                <a:spcPts val="500"/>
              </a:spcBef>
              <a:spcAft>
                <a:spcPts val="0"/>
              </a:spcAft>
            </a:pPr>
            <a:r>
              <a:rPr lang="de-DE" sz="1200" kern="0">
                <a:solidFill>
                  <a:srgbClr val="000000"/>
                </a:solidFill>
              </a:rPr>
              <a:t>Relationship of content: </a:t>
            </a:r>
            <a:r>
              <a:rPr lang="de-DE" sz="1200" i="1" kern="0">
                <a:solidFill>
                  <a:srgbClr val="000000"/>
                </a:solidFill>
              </a:rPr>
              <a:t>either or; no merge</a:t>
            </a:r>
            <a:endParaRPr lang="de-DE" sz="1200" kern="0">
              <a:solidFill>
                <a:srgbClr val="000000"/>
              </a:solidFill>
            </a:endParaRP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--params</a:t>
            </a:r>
          </a:p>
          <a:p>
            <a:pPr lvl="1" fontAlgn="auto">
              <a:spcBef>
                <a:spcPts val="500"/>
              </a:spcBef>
              <a:spcAft>
                <a:spcPts val="0"/>
              </a:spcAft>
            </a:pPr>
            <a:r>
              <a:rPr lang="de-DE" sz="1200" kern="0">
                <a:solidFill>
                  <a:srgbClr val="000000"/>
                </a:solidFill>
              </a:rPr>
              <a:t>Parameter to be used in Test Trigger configuration file</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--results2db</a:t>
            </a:r>
            <a:endParaRPr lang="de-DE" sz="1200" kern="0">
              <a:solidFill>
                <a:srgbClr val="000000"/>
              </a:solidFill>
            </a:endParaRPr>
          </a:p>
          <a:p>
            <a:pPr lvl="1" fontAlgn="auto">
              <a:spcBef>
                <a:spcPts val="500"/>
              </a:spcBef>
              <a:spcAft>
                <a:spcPts val="0"/>
              </a:spcAft>
            </a:pPr>
            <a:r>
              <a:rPr lang="de-DE" sz="1200" kern="0">
                <a:solidFill>
                  <a:srgbClr val="000000"/>
                </a:solidFill>
              </a:rPr>
              <a:t>Boolean switch to activate the database access. Without this switch test results will not be written to database.</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kern="0">
                <a:solidFill>
                  <a:srgbClr val="000000"/>
                </a:solidFill>
              </a:rPr>
              <a:t>Command lines that the Test Trigger forwards to the Test Executors, who will forward them to the involved frameworks:</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--robotcommandline</a:t>
            </a:r>
          </a:p>
          <a:p>
            <a:pPr lvl="1" fontAlgn="auto">
              <a:spcBef>
                <a:spcPts val="500"/>
              </a:spcBef>
              <a:spcAft>
                <a:spcPts val="0"/>
              </a:spcAft>
            </a:pPr>
            <a:r>
              <a:rPr lang="de-DE" sz="1200" kern="0">
                <a:solidFill>
                  <a:srgbClr val="000000"/>
                </a:solidFill>
              </a:rPr>
              <a:t>Command line for the RobotFramework AIO (optional)</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--pytestcommandline</a:t>
            </a:r>
          </a:p>
          <a:p>
            <a:pPr lvl="1" fontAlgn="auto">
              <a:spcBef>
                <a:spcPts val="500"/>
              </a:spcBef>
              <a:spcAft>
                <a:spcPts val="0"/>
              </a:spcAft>
            </a:pPr>
            <a:r>
              <a:rPr lang="de-DE" sz="1200" kern="0">
                <a:solidFill>
                  <a:srgbClr val="000000"/>
                </a:solidFill>
              </a:rPr>
              <a:t>Command line for the Python pytest module (optional)</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p:txBody>
      </p:sp>
    </p:spTree>
    <p:extLst>
      <p:ext uri="{BB962C8B-B14F-4D97-AF65-F5344CB8AC3E}">
        <p14:creationId xmlns:p14="http://schemas.microsoft.com/office/powerpoint/2010/main" val="191151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(2/4)</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kern="0">
                <a:solidFill>
                  <a:srgbClr val="000000"/>
                </a:solidFill>
              </a:rPr>
              <a:t>The command line parameter </a:t>
            </a:r>
            <a:r>
              <a:rPr lang="de-DE" sz="1200" kern="0">
                <a:solidFill>
                  <a:srgbClr val="000000"/>
                </a:solidFill>
                <a:latin typeface="Courier New" panose="02070309020205020404" pitchFamily="49" charset="0"/>
                <a:cs typeface="Courier New" panose="02070309020205020404" pitchFamily="49" charset="0"/>
              </a:rPr>
              <a:t>--robotcommandline</a:t>
            </a:r>
            <a:r>
              <a:rPr lang="de-DE" sz="1200" kern="0">
                <a:solidFill>
                  <a:srgbClr val="000000"/>
                </a:solidFill>
              </a:rPr>
              <a:t> and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must not contain any details about the output of the frameworks. Path and name of log files are handled separately (by the </a:t>
            </a:r>
            <a:r>
              <a:rPr lang="de-DE" sz="1200" kern="0">
                <a:solidFill>
                  <a:srgbClr val="000000"/>
                </a:solidFill>
                <a:latin typeface="Courier New" panose="02070309020205020404" pitchFamily="49" charset="0"/>
                <a:cs typeface="Courier New" panose="02070309020205020404" pitchFamily="49" charset="0"/>
              </a:rPr>
              <a:t>LOGFILE</a:t>
            </a:r>
            <a:r>
              <a:rPr lang="de-DE" sz="1200" kern="0">
                <a:solidFill>
                  <a:srgbClr val="000000"/>
                </a:solidFill>
              </a:rPr>
              <a:t> key in the </a:t>
            </a:r>
            <a:r>
              <a:rPr lang="de-DE" sz="1200" kern="0">
                <a:solidFill>
                  <a:srgbClr val="000000"/>
                </a:solidFill>
                <a:latin typeface="Courier New" panose="02070309020205020404" pitchFamily="49" charset="0"/>
                <a:cs typeface="Courier New" panose="02070309020205020404" pitchFamily="49" charset="0"/>
              </a:rPr>
              <a:t>COMPONENTS</a:t>
            </a:r>
            <a:r>
              <a:rPr lang="de-DE" sz="1200" kern="0">
                <a:solidFill>
                  <a:srgbClr val="000000"/>
                </a:solidFill>
              </a:rPr>
              <a:t> section of the Test Trigger configuration file).</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The Python pytest module provides the possibility to exclude pytest files from being executed (</a:t>
            </a:r>
            <a:r>
              <a:rPr lang="de-DE" sz="1200" kern="0">
                <a:solidFill>
                  <a:srgbClr val="000000"/>
                </a:solidFill>
                <a:latin typeface="Courier New" panose="02070309020205020404" pitchFamily="49" charset="0"/>
                <a:cs typeface="Courier New" panose="02070309020205020404" pitchFamily="49" charset="0"/>
              </a:rPr>
              <a:t>-k </a:t>
            </a:r>
            <a:r>
              <a:rPr lang="de-DE" sz="1200" kern="0">
                <a:solidFill>
                  <a:srgbClr val="000000"/>
                </a:solidFill>
              </a:rPr>
              <a:t>option). The pytest Test Executors use this feature to exclude Linux specific tests under Windows and Windows specific tests under Linux. This is based on a naming convention that has been introcuded for the pytests in the repository </a:t>
            </a:r>
            <a:r>
              <a:rPr lang="de-DE" sz="1200" kern="0">
                <a:solidFill>
                  <a:srgbClr val="000000"/>
                </a:solidFill>
                <a:latin typeface="Courier New" panose="02070309020205020404" pitchFamily="49" charset="0"/>
                <a:cs typeface="Courier New" panose="02070309020205020404" pitchFamily="49" charset="0"/>
              </a:rPr>
              <a:t>python-extensions-collection</a:t>
            </a:r>
            <a:r>
              <a:rPr lang="de-DE" sz="1200" kern="0">
                <a:solidFill>
                  <a:srgbClr val="000000"/>
                </a:solidFill>
              </a:rPr>
              <a:t>.</a:t>
            </a:r>
          </a:p>
          <a:p>
            <a:pPr lvl="1" fontAlgn="auto">
              <a:spcBef>
                <a:spcPts val="500"/>
              </a:spcBef>
              <a:spcAft>
                <a:spcPts val="0"/>
              </a:spcAft>
            </a:pPr>
            <a:r>
              <a:rPr lang="de-DE" sz="1200" i="1" kern="0">
                <a:solidFill>
                  <a:srgbClr val="FF0000"/>
                </a:solidFill>
              </a:rPr>
              <a:t>Concept TODO: Review and fix this naming convention to make it usable for all kind of required file filter criteria!</a:t>
            </a:r>
          </a:p>
          <a:p>
            <a:pPr fontAlgn="auto">
              <a:spcBef>
                <a:spcPts val="500"/>
              </a:spcBef>
              <a:spcAft>
                <a:spcPts val="0"/>
              </a:spcAft>
            </a:pPr>
            <a:endParaRPr lang="de-DE" sz="1200" kern="0"/>
          </a:p>
          <a:p>
            <a:pPr fontAlgn="auto">
              <a:spcBef>
                <a:spcPts val="500"/>
              </a:spcBef>
              <a:spcAft>
                <a:spcPts val="0"/>
              </a:spcAft>
            </a:pPr>
            <a:r>
              <a:rPr lang="de-DE" sz="1200" kern="0">
                <a:solidFill>
                  <a:srgbClr val="000000"/>
                </a:solidFill>
              </a:rPr>
              <a:t>To keep the pytest Test Executors independend from the Test Trigger, the operating system dependend file filter is hard coded inside every pytest Test Executor. </a:t>
            </a:r>
            <a:r>
              <a:rPr lang="de-DE" sz="1200" kern="0"/>
              <a:t>The usage of the command line parameter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switches off this internal code.</a:t>
            </a:r>
          </a:p>
          <a:p>
            <a:pPr fontAlgn="auto">
              <a:spcBef>
                <a:spcPts val="500"/>
              </a:spcBef>
              <a:spcAft>
                <a:spcPts val="0"/>
              </a:spcAft>
            </a:pPr>
            <a:r>
              <a:rPr lang="de-DE" sz="1200" kern="0">
                <a:solidFill>
                  <a:srgbClr val="000000"/>
                </a:solidFill>
              </a:rPr>
              <a:t>The impact is that </a:t>
            </a:r>
            <a:r>
              <a:rPr lang="de-DE" sz="1200" kern="0">
                <a:solidFill>
                  <a:srgbClr val="000000"/>
                </a:solidFill>
                <a:latin typeface="Courier New" panose="02070309020205020404" pitchFamily="49" charset="0"/>
                <a:cs typeface="Courier New" panose="02070309020205020404" pitchFamily="49" charset="0"/>
              </a:rPr>
              <a:t>--pytestcommandline</a:t>
            </a:r>
            <a:r>
              <a:rPr lang="de-DE" sz="1200" kern="0">
                <a:solidFill>
                  <a:srgbClr val="000000"/>
                </a:solidFill>
              </a:rPr>
              <a:t> must contain all required filter.</a:t>
            </a: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0000"/>
                </a:solidFill>
              </a:rPr>
              <a:t>For the Database Executors only a local command line is supported (see section TESTTYPES in Test Trigger Configuration).</a:t>
            </a:r>
          </a:p>
          <a:p>
            <a:pPr fontAlgn="auto">
              <a:spcBef>
                <a:spcPts val="500"/>
              </a:spcBef>
              <a:spcAft>
                <a:spcPts val="0"/>
              </a:spcAft>
            </a:pPr>
            <a:endParaRPr lang="de-DE" sz="1200" kern="0">
              <a:solidFill>
                <a:srgbClr val="000000"/>
              </a:solidFill>
            </a:endParaRPr>
          </a:p>
          <a:p>
            <a:pPr fontAlgn="auto">
              <a:spcBef>
                <a:spcPts val="500"/>
              </a:spcBef>
              <a:spcAft>
                <a:spcPts val="0"/>
              </a:spcAft>
            </a:pPr>
            <a:endParaRPr lang="de-DE" sz="1200" kern="0">
              <a:solidFill>
                <a:srgbClr val="000000"/>
              </a:solidFill>
            </a:endParaRPr>
          </a:p>
        </p:txBody>
      </p:sp>
    </p:spTree>
    <p:extLst>
      <p:ext uri="{BB962C8B-B14F-4D97-AF65-F5344CB8AC3E}">
        <p14:creationId xmlns:p14="http://schemas.microsoft.com/office/powerpoint/2010/main" val="173374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(3/4)</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fontAlgn="auto">
              <a:spcBef>
                <a:spcPts val="500"/>
              </a:spcBef>
              <a:spcAft>
                <a:spcPts val="0"/>
              </a:spcAft>
            </a:pPr>
            <a:r>
              <a:rPr lang="de-DE" sz="1400" b="1" kern="0">
                <a:solidFill>
                  <a:srgbClr val="000000"/>
                </a:solidFill>
              </a:rPr>
              <a:t>Example (</a:t>
            </a:r>
            <a:r>
              <a:rPr lang="de-DE" sz="1400" b="1" i="1" kern="0">
                <a:solidFill>
                  <a:srgbClr val="000000"/>
                </a:solidFill>
              </a:rPr>
              <a:t>long paths shortened at the beginning a little bit!</a:t>
            </a:r>
            <a:r>
              <a:rPr lang="de-DE" sz="1400" b="1" kern="0">
                <a:solidFill>
                  <a:srgbClr val="000000"/>
                </a:solidFill>
              </a:rPr>
              <a:t>):</a:t>
            </a:r>
          </a:p>
          <a:p>
            <a:pPr fontAlgn="auto">
              <a:spcBef>
                <a:spcPts val="500"/>
              </a:spcBef>
              <a:spcAft>
                <a:spcPts val="0"/>
              </a:spcAft>
            </a:pPr>
            <a:endParaRPr lang="de-DE" sz="1200" b="1"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 command line:</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aio-test-trigger.py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--configfile "…/selftestfiles/UC.004/testtrigger_selftest_config_uc_004.json"</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--params "</a:t>
            </a:r>
            <a:r>
              <a:rPr lang="de-DE" sz="1200" kern="0">
                <a:solidFill>
                  <a:srgbClr val="FF0000"/>
                </a:solidFill>
                <a:latin typeface="Courier New" panose="02070309020205020404" pitchFamily="49" charset="0"/>
                <a:cs typeface="Courier New" panose="02070309020205020404" pitchFamily="49" charset="0"/>
              </a:rPr>
              <a:t>COMPONENTROOTPATH</a:t>
            </a:r>
            <a:r>
              <a:rPr lang="de-DE" sz="1200" kern="0">
                <a:solidFill>
                  <a:srgbClr val="000000"/>
                </a:solidFill>
                <a:latin typeface="Courier New" panose="02070309020205020404" pitchFamily="49" charset="0"/>
                <a:cs typeface="Courier New" panose="02070309020205020404" pitchFamily="49" charset="0"/>
              </a:rPr>
              <a:t>=</a:t>
            </a:r>
            <a:r>
              <a:rPr lang="de-DE" sz="1400" b="1" kern="0">
                <a:solidFill>
                  <a:srgbClr val="0070C0"/>
                </a:solidFill>
                <a:latin typeface="Courier New" panose="02070309020205020404" pitchFamily="49" charset="0"/>
                <a:cs typeface="Courier New" panose="02070309020205020404" pitchFamily="49" charset="0"/>
              </a:rPr>
              <a: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FOLDERNAMEEXTENSION</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EXECUTORPREFIX</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execute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LOGFOLDERNAME</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logfiles</a:t>
            </a:r>
            <a:r>
              <a:rPr lang="de-DE" sz="1200" kern="0">
                <a:solidFill>
                  <a:srgbClr val="000000"/>
                </a:solidFill>
                <a:latin typeface="Courier New" panose="02070309020205020404" pitchFamily="49" charset="0"/>
                <a:cs typeface="Courier New" panose="02070309020205020404" pitchFamily="49" charset="0"/>
              </a:rPr>
              <a:t>; </a:t>
            </a:r>
            <a:r>
              <a:rPr lang="de-DE" sz="1200" kern="0">
                <a:solidFill>
                  <a:srgbClr val="FF0000"/>
                </a:solidFill>
                <a:latin typeface="Courier New" panose="02070309020205020404" pitchFamily="49" charset="0"/>
                <a:cs typeface="Courier New" panose="02070309020205020404" pitchFamily="49" charset="0"/>
              </a:rPr>
              <a:t>USECASENUMBER</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004</a:t>
            </a:r>
            <a:r>
              <a:rPr lang="de-DE" sz="1200" kern="0">
                <a:solidFill>
                  <a:srgbClr val="000000"/>
                </a:solidFill>
                <a:latin typeface="Courier New" panose="02070309020205020404" pitchFamily="49" charset="0"/>
                <a:cs typeface="Courier New" panose="02070309020205020404" pitchFamily="49" charset="0"/>
              </a:rPr>
              <a:t>" --results2db</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Corresponding configuration file, section „COMPONENTS“:</a:t>
            </a:r>
            <a:endParaRPr lang="de-DE" sz="1200"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"COMPONENTROOTPATH" : "${</a:t>
            </a:r>
            <a:r>
              <a:rPr lang="de-DE" sz="1200" kern="0">
                <a:solidFill>
                  <a:srgbClr val="FF0000"/>
                </a:solidFill>
                <a:latin typeface="Courier New" panose="02070309020205020404" pitchFamily="49" charset="0"/>
                <a:cs typeface="Courier New" panose="02070309020205020404" pitchFamily="49" charset="0"/>
              </a:rPr>
              <a:t>COMPONENTROOTPATH</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"TESTFOLDER"        : "ROBOT_${</a:t>
            </a:r>
            <a:r>
              <a:rPr lang="de-DE" sz="1200" kern="0">
                <a:solidFill>
                  <a:srgbClr val="FF0000"/>
                </a:solidFill>
                <a:latin typeface="Courier New" panose="02070309020205020404" pitchFamily="49" charset="0"/>
                <a:cs typeface="Courier New" panose="02070309020205020404" pitchFamily="49" charset="0"/>
              </a:rPr>
              <a:t>FOLDERNAMEEXTENSION</a:t>
            </a:r>
            <a:r>
              <a:rPr lang="de-DE" sz="1200" kern="0">
                <a:solidFill>
                  <a:srgbClr val="000000"/>
                </a:solidFill>
                <a:latin typeface="Courier New" panose="02070309020205020404" pitchFamily="49" charset="0"/>
                <a:cs typeface="Courier New" panose="02070309020205020404" pitchFamily="49" charset="0"/>
              </a:rPr>
              <a: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"TESTTYPE"          : "ROBOT",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"TESTEXECUTOR"      : "${</a:t>
            </a:r>
            <a:r>
              <a:rPr lang="de-DE" sz="1200" kern="0">
                <a:solidFill>
                  <a:srgbClr val="FF0000"/>
                </a:solidFill>
                <a:latin typeface="Courier New" panose="02070309020205020404" pitchFamily="49" charset="0"/>
                <a:cs typeface="Courier New" panose="02070309020205020404" pitchFamily="49" charset="0"/>
              </a:rPr>
              <a:t>EXECUTORPREFIX</a:t>
            </a:r>
            <a:r>
              <a:rPr lang="de-DE" sz="1200" kern="0">
                <a:solidFill>
                  <a:srgbClr val="000000"/>
                </a:solidFill>
                <a:latin typeface="Courier New" panose="02070309020205020404" pitchFamily="49" charset="0"/>
                <a:cs typeface="Courier New" panose="02070309020205020404" pitchFamily="49" charset="0"/>
              </a:rPr>
              <a:t>}robottest.py",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"LOGFILE"           : "./ROBOT_${</a:t>
            </a:r>
            <a:r>
              <a:rPr lang="de-DE" sz="1200" kern="0">
                <a:solidFill>
                  <a:srgbClr val="FF0000"/>
                </a:solidFill>
                <a:latin typeface="Courier New" panose="02070309020205020404" pitchFamily="49" charset="0"/>
                <a:cs typeface="Courier New" panose="02070309020205020404" pitchFamily="49" charset="0"/>
              </a:rPr>
              <a:t>FOLDERNAMEEXTENSION</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FF0000"/>
                </a:solidFill>
                <a:latin typeface="Courier New" panose="02070309020205020404" pitchFamily="49" charset="0"/>
                <a:cs typeface="Courier New" panose="02070309020205020404" pitchFamily="49" charset="0"/>
              </a:rPr>
              <a:t>LOGFOLDERNAME</a:t>
            </a:r>
            <a:r>
              <a:rPr lang="de-DE" sz="1200" kern="0">
                <a:solidFill>
                  <a:srgbClr val="000000"/>
                </a:solidFill>
                <a:latin typeface="Courier New" panose="02070309020205020404" pitchFamily="49" charset="0"/>
                <a:cs typeface="Courier New" panose="02070309020205020404" pitchFamily="49" charset="0"/>
              </a:rPr>
              <a:t>}/ selftestlogfile_robot_${</a:t>
            </a:r>
            <a:r>
              <a:rPr lang="de-DE" sz="1200" kern="0">
                <a:solidFill>
                  <a:srgbClr val="FF0000"/>
                </a:solidFill>
                <a:latin typeface="Courier New" panose="02070309020205020404" pitchFamily="49" charset="0"/>
                <a:cs typeface="Courier New" panose="02070309020205020404" pitchFamily="49" charset="0"/>
              </a:rPr>
              <a:t>USECASENUMBER</a:t>
            </a:r>
            <a:r>
              <a:rPr lang="de-DE" sz="1200" kern="0">
                <a:solidFill>
                  <a:srgbClr val="000000"/>
                </a:solidFill>
                <a:latin typeface="Courier New" panose="02070309020205020404" pitchFamily="49" charset="0"/>
                <a:cs typeface="Courier New" panose="02070309020205020404" pitchFamily="49" charset="0"/>
              </a:rPr>
              <a:t>}.xml"</a:t>
            </a:r>
          </a:p>
          <a:p>
            <a:pPr fontAlgn="auto">
              <a:spcBef>
                <a:spcPts val="500"/>
              </a:spcBef>
              <a:spcAft>
                <a:spcPts val="0"/>
              </a:spcAft>
            </a:pPr>
            <a:endParaRPr lang="de-DE" sz="1200" b="1" kern="0">
              <a:solidFill>
                <a:srgbClr val="000000"/>
              </a:solidFill>
            </a:endParaRP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5041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command line (4/4)</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13</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59200" y="821767"/>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Resulting configuration:</a:t>
            </a:r>
          </a:p>
          <a:p>
            <a:pPr fontAlgn="auto">
              <a:spcBef>
                <a:spcPts val="500"/>
              </a:spcBef>
              <a:spcAft>
                <a:spcPts val="0"/>
              </a:spcAft>
            </a:pPr>
            <a:endParaRPr lang="de-DE" sz="1200" b="1" kern="0">
              <a:solidFill>
                <a:srgbClr val="000000"/>
              </a:solidFill>
            </a:endParaRP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TESTFOLDER :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TESTTYPE : ROBOT</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TESTEXECUTOR :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execute</a:t>
            </a:r>
            <a:r>
              <a:rPr lang="de-DE" sz="1200" kern="0">
                <a:solidFill>
                  <a:srgbClr val="000000"/>
                </a:solidFill>
                <a:latin typeface="Courier New" panose="02070309020205020404" pitchFamily="49" charset="0"/>
                <a:cs typeface="Courier New" panose="02070309020205020404" pitchFamily="49" charset="0"/>
              </a:rPr>
              <a:t>robottest.py</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LOCALCOMMANDLINE : None</a:t>
            </a:r>
          </a:p>
          <a:p>
            <a:pPr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         LOGFILE :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logfiles</a:t>
            </a:r>
            <a:r>
              <a:rPr lang="de-DE" sz="1200" kern="0">
                <a:solidFill>
                  <a:srgbClr val="000000"/>
                </a:solidFill>
                <a:latin typeface="Courier New" panose="02070309020205020404" pitchFamily="49" charset="0"/>
                <a:cs typeface="Courier New" panose="02070309020205020404" pitchFamily="49" charset="0"/>
              </a:rPr>
              <a:t>/selftestlogfile_robot_</a:t>
            </a:r>
            <a:r>
              <a:rPr lang="de-DE" sz="1200" kern="0">
                <a:solidFill>
                  <a:srgbClr val="0070C0"/>
                </a:solidFill>
                <a:latin typeface="Courier New" panose="02070309020205020404" pitchFamily="49" charset="0"/>
                <a:cs typeface="Courier New" panose="02070309020205020404" pitchFamily="49" charset="0"/>
              </a:rPr>
              <a:t>004</a:t>
            </a:r>
            <a:r>
              <a:rPr lang="de-DE" sz="1200" kern="0">
                <a:solidFill>
                  <a:srgbClr val="000000"/>
                </a:solidFill>
                <a:latin typeface="Courier New" panose="02070309020205020404" pitchFamily="49" charset="0"/>
                <a:cs typeface="Courier New" panose="02070309020205020404" pitchFamily="49" charset="0"/>
              </a:rPr>
              <a:t>.xml</a:t>
            </a:r>
          </a:p>
          <a:p>
            <a:pPr fontAlgn="auto">
              <a:spcBef>
                <a:spcPts val="500"/>
              </a:spcBef>
              <a:spcAft>
                <a:spcPts val="0"/>
              </a:spcAft>
            </a:pPr>
            <a:endParaRPr lang="de-DE" sz="1200" b="1"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Resulting command line for test execution:</a:t>
            </a:r>
            <a:endParaRPr lang="de-DE" sz="1200" kern="0">
              <a:solidFill>
                <a:srgbClr val="000000"/>
              </a:solidFill>
            </a:endParaRPr>
          </a:p>
          <a:p>
            <a:pPr fontAlgn="auto">
              <a:spcBef>
                <a:spcPts val="500"/>
              </a:spcBef>
              <a:spcAft>
                <a:spcPts val="0"/>
              </a:spcAft>
            </a:pPr>
            <a:endParaRPr lang="de-DE" sz="1200" kern="0">
              <a:solidFill>
                <a:srgbClr val="000000"/>
              </a:solidFill>
            </a:endParaRPr>
          </a:p>
          <a:p>
            <a:pPr fontAlgn="auto">
              <a:spcBef>
                <a:spcPts val="500"/>
              </a:spcBef>
              <a:spcAft>
                <a:spcPts val="0"/>
              </a:spcAft>
            </a:pPr>
            <a:r>
              <a:rPr lang="de-DE" sz="1200" kern="0">
                <a:solidFill>
                  <a:srgbClr val="0070C0"/>
                </a:solidFill>
                <a:latin typeface="Courier New" panose="02070309020205020404" pitchFamily="49" charset="0"/>
                <a:cs typeface="Courier New" panose="02070309020205020404" pitchFamily="49" charset="0"/>
              </a:rPr>
              <a:t>execute</a:t>
            </a:r>
            <a:r>
              <a:rPr lang="de-DE" sz="1200" kern="0">
                <a:solidFill>
                  <a:srgbClr val="000000"/>
                </a:solidFill>
                <a:latin typeface="Courier New" panose="02070309020205020404" pitchFamily="49" charset="0"/>
                <a:cs typeface="Courier New" panose="02070309020205020404" pitchFamily="49" charset="0"/>
              </a:rPr>
              <a:t>robottest.py --logfile "</a:t>
            </a:r>
            <a:r>
              <a:rPr lang="de-DE" sz="1200" kern="0">
                <a:solidFill>
                  <a:srgbClr val="0070C0"/>
                </a:solidFill>
                <a:latin typeface="Courier New" panose="02070309020205020404" pitchFamily="49" charset="0"/>
                <a:cs typeface="Courier New" panose="02070309020205020404" pitchFamily="49" charset="0"/>
              </a:rPr>
              <a:t>…/selftestfiles/UC.004</a:t>
            </a:r>
            <a:r>
              <a:rPr lang="de-DE" sz="1200" kern="0">
                <a:solidFill>
                  <a:srgbClr val="000000"/>
                </a:solidFill>
                <a:latin typeface="Courier New" panose="02070309020205020404" pitchFamily="49" charset="0"/>
                <a:cs typeface="Courier New" panose="02070309020205020404" pitchFamily="49" charset="0"/>
              </a:rPr>
              <a:t>/ROBOT_</a:t>
            </a:r>
            <a:r>
              <a:rPr lang="de-DE" sz="1200" kern="0">
                <a:solidFill>
                  <a:srgbClr val="0070C0"/>
                </a:solidFill>
                <a:latin typeface="Courier New" panose="02070309020205020404" pitchFamily="49" charset="0"/>
                <a:cs typeface="Courier New" panose="02070309020205020404" pitchFamily="49" charset="0"/>
              </a:rPr>
              <a:t>TEST</a:t>
            </a:r>
            <a:r>
              <a:rPr lang="de-DE" sz="1200" kern="0">
                <a:solidFill>
                  <a:srgbClr val="000000"/>
                </a:solidFill>
                <a:latin typeface="Courier New" panose="02070309020205020404" pitchFamily="49" charset="0"/>
                <a:cs typeface="Courier New" panose="02070309020205020404" pitchFamily="49" charset="0"/>
              </a:rPr>
              <a:t>/</a:t>
            </a:r>
            <a:r>
              <a:rPr lang="de-DE" sz="1200" kern="0">
                <a:solidFill>
                  <a:srgbClr val="0070C0"/>
                </a:solidFill>
                <a:latin typeface="Courier New" panose="02070309020205020404" pitchFamily="49" charset="0"/>
                <a:cs typeface="Courier New" panose="02070309020205020404" pitchFamily="49" charset="0"/>
              </a:rPr>
              <a:t>logfiles</a:t>
            </a:r>
            <a:r>
              <a:rPr lang="de-DE" sz="1200" kern="0">
                <a:solidFill>
                  <a:srgbClr val="000000"/>
                </a:solidFill>
                <a:latin typeface="Courier New" panose="02070309020205020404" pitchFamily="49" charset="0"/>
                <a:cs typeface="Courier New" panose="02070309020205020404" pitchFamily="49" charset="0"/>
              </a:rPr>
              <a:t>/selftestlogfile_robot_</a:t>
            </a:r>
            <a:r>
              <a:rPr lang="de-DE" sz="1200" kern="0">
                <a:solidFill>
                  <a:srgbClr val="0070C0"/>
                </a:solidFill>
                <a:latin typeface="Courier New" panose="02070309020205020404" pitchFamily="49" charset="0"/>
                <a:cs typeface="Courier New" panose="02070309020205020404" pitchFamily="49" charset="0"/>
              </a:rPr>
              <a:t>004</a:t>
            </a:r>
            <a:r>
              <a:rPr lang="de-DE" sz="1200" kern="0">
                <a:solidFill>
                  <a:srgbClr val="000000"/>
                </a:solidFill>
                <a:latin typeface="Courier New" panose="02070309020205020404" pitchFamily="49" charset="0"/>
                <a:cs typeface="Courier New" panose="02070309020205020404" pitchFamily="49" charset="0"/>
              </a:rPr>
              <a:t>.xml"</a:t>
            </a:r>
          </a:p>
          <a:p>
            <a:pPr fontAlgn="auto">
              <a:spcBef>
                <a:spcPts val="500"/>
              </a:spcBef>
              <a:spcAft>
                <a:spcPts val="0"/>
              </a:spcAft>
            </a:pPr>
            <a:endParaRPr lang="de-DE" sz="1200" ker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4506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hteck 100">
            <a:extLst>
              <a:ext uri="{FF2B5EF4-FFF2-40B4-BE49-F238E27FC236}">
                <a16:creationId xmlns:a16="http://schemas.microsoft.com/office/drawing/2014/main" id="{E3A5230B-CDE3-4FF3-9265-F5CE93496A12}"/>
              </a:ext>
            </a:extLst>
          </p:cNvPr>
          <p:cNvSpPr/>
          <p:nvPr>
            <p:custDataLst>
              <p:tags r:id="rId1"/>
            </p:custDataLst>
          </p:nvPr>
        </p:nvSpPr>
        <p:spPr>
          <a:xfrm>
            <a:off x="6538396" y="4429495"/>
            <a:ext cx="2322139" cy="298501"/>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3" name="Textplatzhalter 2"/>
          <p:cNvSpPr>
            <a:spLocks noGrp="1"/>
          </p:cNvSpPr>
          <p:nvPr>
            <p:ph type="body" sz="quarter" idx="15"/>
          </p:nvPr>
        </p:nvSpPr>
        <p:spPr/>
        <p:txBody>
          <a:bodyPr/>
          <a:lstStyle/>
          <a:p>
            <a:r>
              <a:rPr lang="de-DE"/>
              <a:t>Levels of test software architecture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14</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2"/>
            </p:custDataLst>
          </p:nvPr>
        </p:nvSpPr>
        <p:spPr>
          <a:xfrm>
            <a:off x="1062502" y="1394442"/>
            <a:ext cx="1332659"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8" name="Textfeld 97">
            <a:extLst>
              <a:ext uri="{FF2B5EF4-FFF2-40B4-BE49-F238E27FC236}">
                <a16:creationId xmlns:a16="http://schemas.microsoft.com/office/drawing/2014/main" id="{1EDA3851-9E43-44B5-8ADF-190046DA1751}"/>
              </a:ext>
            </a:extLst>
          </p:cNvPr>
          <p:cNvSpPr txBox="1"/>
          <p:nvPr>
            <p:custDataLst>
              <p:tags r:id="rId3"/>
            </p:custDataLst>
          </p:nvPr>
        </p:nvSpPr>
        <p:spPr>
          <a:xfrm>
            <a:off x="1131378" y="136263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logging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3" name="Textfeld 122">
            <a:extLst>
              <a:ext uri="{FF2B5EF4-FFF2-40B4-BE49-F238E27FC236}">
                <a16:creationId xmlns:a16="http://schemas.microsoft.com/office/drawing/2014/main" id="{A6C0CA16-92FD-4B50-879C-A4A8ECC41868}"/>
              </a:ext>
            </a:extLst>
          </p:cNvPr>
          <p:cNvSpPr txBox="1"/>
          <p:nvPr/>
        </p:nvSpPr>
        <p:spPr>
          <a:xfrm>
            <a:off x="1255658" y="871408"/>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main level</a:t>
            </a:r>
            <a:endParaRPr lang="de-DE" sz="1200" b="1" i="1" kern="0" dirty="0">
              <a:solidFill>
                <a:srgbClr val="000000"/>
              </a:solidFill>
            </a:endParaRPr>
          </a:p>
        </p:txBody>
      </p:sp>
      <p:sp>
        <p:nvSpPr>
          <p:cNvPr id="42" name="Textfeld 41">
            <a:extLst>
              <a:ext uri="{FF2B5EF4-FFF2-40B4-BE49-F238E27FC236}">
                <a16:creationId xmlns:a16="http://schemas.microsoft.com/office/drawing/2014/main" id="{B8DC9C0C-125F-412C-92BE-325174360441}"/>
              </a:ext>
            </a:extLst>
          </p:cNvPr>
          <p:cNvSpPr txBox="1"/>
          <p:nvPr/>
        </p:nvSpPr>
        <p:spPr>
          <a:xfrm>
            <a:off x="3263377" y="926637"/>
            <a:ext cx="1777612" cy="224624"/>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lang="de-DE" sz="1200" b="1" i="1" kern="0">
                <a:solidFill>
                  <a:srgbClr val="000000"/>
                </a:solidFill>
              </a:rPr>
              <a:t>generic level (usecases)</a:t>
            </a:r>
            <a:endParaRPr lang="de-DE" sz="1200" b="1" i="1" kern="0" dirty="0">
              <a:solidFill>
                <a:srgbClr val="000000"/>
              </a:solidFill>
            </a:endParaRPr>
          </a:p>
        </p:txBody>
      </p:sp>
      <p:cxnSp>
        <p:nvCxnSpPr>
          <p:cNvPr id="44" name="Straight Arrow Connector 154">
            <a:extLst>
              <a:ext uri="{FF2B5EF4-FFF2-40B4-BE49-F238E27FC236}">
                <a16:creationId xmlns:a16="http://schemas.microsoft.com/office/drawing/2014/main" id="{4A1137AF-C86C-4BAE-ADD9-210EA0D64F8D}"/>
              </a:ext>
            </a:extLst>
          </p:cNvPr>
          <p:cNvCxnSpPr>
            <a:cxnSpLocks/>
            <a:stCxn id="132" idx="1"/>
            <a:endCxn id="117" idx="3"/>
          </p:cNvCxnSpPr>
          <p:nvPr/>
        </p:nvCxnSpPr>
        <p:spPr>
          <a:xfrm flipH="1">
            <a:off x="5010888" y="1531253"/>
            <a:ext cx="920797" cy="4672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8" name="Textfeld 47">
            <a:extLst>
              <a:ext uri="{FF2B5EF4-FFF2-40B4-BE49-F238E27FC236}">
                <a16:creationId xmlns:a16="http://schemas.microsoft.com/office/drawing/2014/main" id="{838A2AF0-A73B-4BC3-A24D-25C148200073}"/>
              </a:ext>
            </a:extLst>
          </p:cNvPr>
          <p:cNvSpPr txBox="1"/>
          <p:nvPr/>
        </p:nvSpPr>
        <p:spPr>
          <a:xfrm>
            <a:off x="9479115" y="864504"/>
            <a:ext cx="910027" cy="26497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output</a:t>
            </a:r>
            <a:endParaRPr lang="de-DE" sz="1200" b="1" i="1" kern="0" dirty="0">
              <a:solidFill>
                <a:srgbClr val="000000"/>
              </a:solidFill>
            </a:endParaRPr>
          </a:p>
        </p:txBody>
      </p:sp>
      <p:sp>
        <p:nvSpPr>
          <p:cNvPr id="51" name="Abgerundetes Rechteck 14">
            <a:extLst>
              <a:ext uri="{FF2B5EF4-FFF2-40B4-BE49-F238E27FC236}">
                <a16:creationId xmlns:a16="http://schemas.microsoft.com/office/drawing/2014/main" id="{9AE70E3C-6C90-4254-9F7C-FA45A52F63E5}"/>
              </a:ext>
            </a:extLst>
          </p:cNvPr>
          <p:cNvSpPr/>
          <p:nvPr/>
        </p:nvSpPr>
        <p:spPr>
          <a:xfrm>
            <a:off x="9012010" y="1236842"/>
            <a:ext cx="1423284" cy="22990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stCxn id="51" idx="1"/>
            <a:endCxn id="138" idx="3"/>
          </p:cNvCxnSpPr>
          <p:nvPr/>
        </p:nvCxnSpPr>
        <p:spPr>
          <a:xfrm flipH="1">
            <a:off x="8580926" y="2386363"/>
            <a:ext cx="431084" cy="848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4" name="Textfeld 93">
            <a:extLst>
              <a:ext uri="{FF2B5EF4-FFF2-40B4-BE49-F238E27FC236}">
                <a16:creationId xmlns:a16="http://schemas.microsoft.com/office/drawing/2014/main" id="{90BA84A9-496E-4DEF-AC22-373DE1F6145F}"/>
              </a:ext>
            </a:extLst>
          </p:cNvPr>
          <p:cNvSpPr txBox="1"/>
          <p:nvPr/>
        </p:nvSpPr>
        <p:spPr>
          <a:xfrm>
            <a:off x="6081244" y="866592"/>
            <a:ext cx="1919980" cy="28526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specific level (testcases)</a:t>
            </a:r>
            <a:endParaRPr lang="de-DE" sz="1200" b="1" i="1" kern="0" dirty="0">
              <a:solidFill>
                <a:srgbClr val="000000"/>
              </a:solidFill>
            </a:endParaRPr>
          </a:p>
        </p:txBody>
      </p:sp>
      <p:cxnSp>
        <p:nvCxnSpPr>
          <p:cNvPr id="96" name="Straight Arrow Connector 154">
            <a:extLst>
              <a:ext uri="{FF2B5EF4-FFF2-40B4-BE49-F238E27FC236}">
                <a16:creationId xmlns:a16="http://schemas.microsoft.com/office/drawing/2014/main" id="{2EEC17B1-2AE3-4A3B-9587-14B45314EEB4}"/>
              </a:ext>
            </a:extLst>
          </p:cNvPr>
          <p:cNvCxnSpPr>
            <a:cxnSpLocks/>
            <a:endCxn id="109" idx="3"/>
          </p:cNvCxnSpPr>
          <p:nvPr/>
        </p:nvCxnSpPr>
        <p:spPr>
          <a:xfrm flipH="1">
            <a:off x="2388870" y="3134808"/>
            <a:ext cx="379480" cy="0"/>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7" name="Rechteck 96">
            <a:extLst>
              <a:ext uri="{FF2B5EF4-FFF2-40B4-BE49-F238E27FC236}">
                <a16:creationId xmlns:a16="http://schemas.microsoft.com/office/drawing/2014/main" id="{C2CBAAA3-107B-47A6-A0F1-F3DCF45A8B02}"/>
              </a:ext>
            </a:extLst>
          </p:cNvPr>
          <p:cNvSpPr/>
          <p:nvPr>
            <p:custDataLst>
              <p:tags r:id="rId4"/>
            </p:custDataLst>
          </p:nvPr>
        </p:nvSpPr>
        <p:spPr>
          <a:xfrm>
            <a:off x="1056296" y="1904332"/>
            <a:ext cx="1326794"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5" name="Textfeld 104">
            <a:extLst>
              <a:ext uri="{FF2B5EF4-FFF2-40B4-BE49-F238E27FC236}">
                <a16:creationId xmlns:a16="http://schemas.microsoft.com/office/drawing/2014/main" id="{8518F3F1-6FB2-4159-90B9-E034893472EC}"/>
              </a:ext>
            </a:extLst>
          </p:cNvPr>
          <p:cNvSpPr txBox="1"/>
          <p:nvPr>
            <p:custDataLst>
              <p:tags r:id="rId5"/>
            </p:custDataLst>
          </p:nvPr>
        </p:nvSpPr>
        <p:spPr>
          <a:xfrm>
            <a:off x="1125172" y="187252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config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6" name="Rechteck 105">
            <a:extLst>
              <a:ext uri="{FF2B5EF4-FFF2-40B4-BE49-F238E27FC236}">
                <a16:creationId xmlns:a16="http://schemas.microsoft.com/office/drawing/2014/main" id="{82D85D3E-951B-46CA-A2FE-2B4C5387D2BB}"/>
              </a:ext>
            </a:extLst>
          </p:cNvPr>
          <p:cNvSpPr/>
          <p:nvPr>
            <p:custDataLst>
              <p:tags r:id="rId6"/>
            </p:custDataLst>
          </p:nvPr>
        </p:nvSpPr>
        <p:spPr>
          <a:xfrm>
            <a:off x="1049287" y="244663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7" name="Textfeld 106">
            <a:extLst>
              <a:ext uri="{FF2B5EF4-FFF2-40B4-BE49-F238E27FC236}">
                <a16:creationId xmlns:a16="http://schemas.microsoft.com/office/drawing/2014/main" id="{9A6C148C-1C01-4F8F-A37E-8E6EAF639279}"/>
              </a:ext>
            </a:extLst>
          </p:cNvPr>
          <p:cNvSpPr txBox="1"/>
          <p:nvPr>
            <p:custDataLst>
              <p:tags r:id="rId7"/>
            </p:custDataLst>
          </p:nvPr>
        </p:nvSpPr>
        <p:spPr>
          <a:xfrm>
            <a:off x="1118163" y="2414826"/>
            <a:ext cx="1276998" cy="377483"/>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statistics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9" name="Rechteck 108">
            <a:extLst>
              <a:ext uri="{FF2B5EF4-FFF2-40B4-BE49-F238E27FC236}">
                <a16:creationId xmlns:a16="http://schemas.microsoft.com/office/drawing/2014/main" id="{106CEBA3-F393-4D90-AB1A-96CBB4B86E51}"/>
              </a:ext>
            </a:extLst>
          </p:cNvPr>
          <p:cNvSpPr/>
          <p:nvPr>
            <p:custDataLst>
              <p:tags r:id="rId8"/>
            </p:custDataLst>
          </p:nvPr>
        </p:nvSpPr>
        <p:spPr>
          <a:xfrm>
            <a:off x="1042996" y="299140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3" name="Textfeld 112">
            <a:extLst>
              <a:ext uri="{FF2B5EF4-FFF2-40B4-BE49-F238E27FC236}">
                <a16:creationId xmlns:a16="http://schemas.microsoft.com/office/drawing/2014/main" id="{7CA58535-097D-41F5-A5A5-CC5E52B0F2E7}"/>
              </a:ext>
            </a:extLst>
          </p:cNvPr>
          <p:cNvSpPr txBox="1"/>
          <p:nvPr>
            <p:custDataLst>
              <p:tags r:id="rId9"/>
            </p:custDataLst>
          </p:nvPr>
        </p:nvSpPr>
        <p:spPr>
          <a:xfrm>
            <a:off x="1111872" y="2959596"/>
            <a:ext cx="994694" cy="340677"/>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execute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14" name="Abgerundetes Rechteck 14">
            <a:extLst>
              <a:ext uri="{FF2B5EF4-FFF2-40B4-BE49-F238E27FC236}">
                <a16:creationId xmlns:a16="http://schemas.microsoft.com/office/drawing/2014/main" id="{D94D2591-210D-4AD2-97B3-06C5B8C85A25}"/>
              </a:ext>
            </a:extLst>
          </p:cNvPr>
          <p:cNvSpPr/>
          <p:nvPr/>
        </p:nvSpPr>
        <p:spPr>
          <a:xfrm>
            <a:off x="895156" y="1216201"/>
            <a:ext cx="1649642"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7" name="Rechteck 116">
            <a:extLst>
              <a:ext uri="{FF2B5EF4-FFF2-40B4-BE49-F238E27FC236}">
                <a16:creationId xmlns:a16="http://schemas.microsoft.com/office/drawing/2014/main" id="{23892CA4-A3E5-4F6D-8A93-10077D8569F7}"/>
              </a:ext>
            </a:extLst>
          </p:cNvPr>
          <p:cNvSpPr/>
          <p:nvPr>
            <p:custDataLst>
              <p:tags r:id="rId10"/>
            </p:custDataLst>
          </p:nvPr>
        </p:nvSpPr>
        <p:spPr>
          <a:xfrm>
            <a:off x="3227495" y="1434568"/>
            <a:ext cx="1783393"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8" name="Textfeld 117">
            <a:extLst>
              <a:ext uri="{FF2B5EF4-FFF2-40B4-BE49-F238E27FC236}">
                <a16:creationId xmlns:a16="http://schemas.microsoft.com/office/drawing/2014/main" id="{78C62494-35E0-4061-A48E-EEDBC1867D6C}"/>
              </a:ext>
            </a:extLst>
          </p:cNvPr>
          <p:cNvSpPr txBox="1"/>
          <p:nvPr>
            <p:custDataLst>
              <p:tags r:id="rId11"/>
            </p:custDataLst>
          </p:nvPr>
        </p:nvSpPr>
        <p:spPr>
          <a:xfrm>
            <a:off x="3296371" y="1402763"/>
            <a:ext cx="1392468" cy="30366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versions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1" name="Rechteck 120">
            <a:extLst>
              <a:ext uri="{FF2B5EF4-FFF2-40B4-BE49-F238E27FC236}">
                <a16:creationId xmlns:a16="http://schemas.microsoft.com/office/drawing/2014/main" id="{9BF6C2B9-5E34-4F01-B840-426DF2A3387A}"/>
              </a:ext>
            </a:extLst>
          </p:cNvPr>
          <p:cNvSpPr/>
          <p:nvPr>
            <p:custDataLst>
              <p:tags r:id="rId12"/>
            </p:custDataLst>
          </p:nvPr>
        </p:nvSpPr>
        <p:spPr>
          <a:xfrm>
            <a:off x="3221289" y="1944458"/>
            <a:ext cx="1783392" cy="30426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2" name="Textfeld 121">
            <a:extLst>
              <a:ext uri="{FF2B5EF4-FFF2-40B4-BE49-F238E27FC236}">
                <a16:creationId xmlns:a16="http://schemas.microsoft.com/office/drawing/2014/main" id="{26C87CAF-D896-47F6-A317-FD0DD005AB5C}"/>
              </a:ext>
            </a:extLst>
          </p:cNvPr>
          <p:cNvSpPr txBox="1"/>
          <p:nvPr>
            <p:custDataLst>
              <p:tags r:id="rId13"/>
            </p:custDataLst>
          </p:nvPr>
        </p:nvSpPr>
        <p:spPr>
          <a:xfrm>
            <a:off x="3291371" y="1930079"/>
            <a:ext cx="1584052" cy="286814"/>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r</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5" name="Rechteck 124">
            <a:extLst>
              <a:ext uri="{FF2B5EF4-FFF2-40B4-BE49-F238E27FC236}">
                <a16:creationId xmlns:a16="http://schemas.microsoft.com/office/drawing/2014/main" id="{C2BA16DC-49BB-4D2D-AB75-B6F4EA484753}"/>
              </a:ext>
            </a:extLst>
          </p:cNvPr>
          <p:cNvSpPr/>
          <p:nvPr>
            <p:custDataLst>
              <p:tags r:id="rId14"/>
            </p:custDataLst>
          </p:nvPr>
        </p:nvSpPr>
        <p:spPr>
          <a:xfrm>
            <a:off x="3214279" y="2486757"/>
            <a:ext cx="1790401" cy="28058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6" name="Textfeld 125">
            <a:extLst>
              <a:ext uri="{FF2B5EF4-FFF2-40B4-BE49-F238E27FC236}">
                <a16:creationId xmlns:a16="http://schemas.microsoft.com/office/drawing/2014/main" id="{7E520A51-BF67-448F-AE5F-52DF98D308C9}"/>
              </a:ext>
            </a:extLst>
          </p:cNvPr>
          <p:cNvSpPr txBox="1"/>
          <p:nvPr>
            <p:custDataLst>
              <p:tags r:id="rId15"/>
            </p:custDataLst>
          </p:nvPr>
        </p:nvSpPr>
        <p:spPr>
          <a:xfrm>
            <a:off x="3302445" y="2459127"/>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external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9" name="Abgerundetes Rechteck 14">
            <a:extLst>
              <a:ext uri="{FF2B5EF4-FFF2-40B4-BE49-F238E27FC236}">
                <a16:creationId xmlns:a16="http://schemas.microsoft.com/office/drawing/2014/main" id="{E77FEBC7-D59A-446C-A6AA-AAFE0F2D9B3E}"/>
              </a:ext>
            </a:extLst>
          </p:cNvPr>
          <p:cNvSpPr/>
          <p:nvPr/>
        </p:nvSpPr>
        <p:spPr>
          <a:xfrm>
            <a:off x="2996472" y="1238259"/>
            <a:ext cx="2267290"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130" name="Straight Arrow Connector 154">
            <a:extLst>
              <a:ext uri="{FF2B5EF4-FFF2-40B4-BE49-F238E27FC236}">
                <a16:creationId xmlns:a16="http://schemas.microsoft.com/office/drawing/2014/main" id="{ED07E71F-280A-4B74-BF15-58C70C292138}"/>
              </a:ext>
            </a:extLst>
          </p:cNvPr>
          <p:cNvCxnSpPr>
            <a:cxnSpLocks/>
          </p:cNvCxnSpPr>
          <p:nvPr/>
        </p:nvCxnSpPr>
        <p:spPr>
          <a:xfrm>
            <a:off x="2751151" y="2352231"/>
            <a:ext cx="0" cy="777703"/>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31" name="Straight Arrow Connector 154">
            <a:extLst>
              <a:ext uri="{FF2B5EF4-FFF2-40B4-BE49-F238E27FC236}">
                <a16:creationId xmlns:a16="http://schemas.microsoft.com/office/drawing/2014/main" id="{636D30AC-69A2-4D93-894F-5D0D840924C3}"/>
              </a:ext>
            </a:extLst>
          </p:cNvPr>
          <p:cNvCxnSpPr>
            <a:cxnSpLocks/>
            <a:stCxn id="129" idx="1"/>
          </p:cNvCxnSpPr>
          <p:nvPr/>
        </p:nvCxnSpPr>
        <p:spPr>
          <a:xfrm flipH="1" flipV="1">
            <a:off x="2751151" y="2363215"/>
            <a:ext cx="245321" cy="916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2" name="Rechteck 131">
            <a:extLst>
              <a:ext uri="{FF2B5EF4-FFF2-40B4-BE49-F238E27FC236}">
                <a16:creationId xmlns:a16="http://schemas.microsoft.com/office/drawing/2014/main" id="{BE23B870-2BC7-4D24-89EF-3A0ABDAACD1C}"/>
              </a:ext>
            </a:extLst>
          </p:cNvPr>
          <p:cNvSpPr/>
          <p:nvPr>
            <p:custDataLst>
              <p:tags r:id="rId16"/>
            </p:custDataLst>
          </p:nvPr>
        </p:nvSpPr>
        <p:spPr>
          <a:xfrm>
            <a:off x="5931685" y="1375235"/>
            <a:ext cx="2408753" cy="31203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3" name="Textfeld 132">
            <a:extLst>
              <a:ext uri="{FF2B5EF4-FFF2-40B4-BE49-F238E27FC236}">
                <a16:creationId xmlns:a16="http://schemas.microsoft.com/office/drawing/2014/main" id="{3A6613A7-776C-4875-A768-FA79B0B03278}"/>
              </a:ext>
            </a:extLst>
          </p:cNvPr>
          <p:cNvSpPr txBox="1"/>
          <p:nvPr>
            <p:custDataLst>
              <p:tags r:id="rId17"/>
            </p:custDataLst>
          </p:nvPr>
        </p:nvSpPr>
        <p:spPr>
          <a:xfrm>
            <a:off x="6000560" y="1343431"/>
            <a:ext cx="1714517" cy="294542"/>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g</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et version of Pandoc</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4" name="Rechteck 133">
            <a:extLst>
              <a:ext uri="{FF2B5EF4-FFF2-40B4-BE49-F238E27FC236}">
                <a16:creationId xmlns:a16="http://schemas.microsoft.com/office/drawing/2014/main" id="{D227A273-EF20-4991-84E2-1748B88C9BCB}"/>
              </a:ext>
            </a:extLst>
          </p:cNvPr>
          <p:cNvSpPr/>
          <p:nvPr>
            <p:custDataLst>
              <p:tags r:id="rId18"/>
            </p:custDataLst>
          </p:nvPr>
        </p:nvSpPr>
        <p:spPr>
          <a:xfrm>
            <a:off x="5923936" y="1761687"/>
            <a:ext cx="2408753" cy="395538"/>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5" name="Textfeld 134">
            <a:extLst>
              <a:ext uri="{FF2B5EF4-FFF2-40B4-BE49-F238E27FC236}">
                <a16:creationId xmlns:a16="http://schemas.microsoft.com/office/drawing/2014/main" id="{289FD080-B0B0-4F57-B372-4F8C85944605}"/>
              </a:ext>
            </a:extLst>
          </p:cNvPr>
          <p:cNvSpPr txBox="1"/>
          <p:nvPr>
            <p:custDataLst>
              <p:tags r:id="rId19"/>
            </p:custDataLst>
          </p:nvPr>
        </p:nvSpPr>
        <p:spPr>
          <a:xfrm>
            <a:off x="5991270" y="1802250"/>
            <a:ext cx="2266871" cy="364260"/>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check tables in LaTeX output in reference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8" name="Abgerundetes Rechteck 14">
            <a:extLst>
              <a:ext uri="{FF2B5EF4-FFF2-40B4-BE49-F238E27FC236}">
                <a16:creationId xmlns:a16="http://schemas.microsoft.com/office/drawing/2014/main" id="{75B177AF-B70E-4C42-9F04-087BE885CDDC}"/>
              </a:ext>
            </a:extLst>
          </p:cNvPr>
          <p:cNvSpPr/>
          <p:nvPr/>
        </p:nvSpPr>
        <p:spPr>
          <a:xfrm>
            <a:off x="5680529" y="1260727"/>
            <a:ext cx="2900397"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39" name="Rechteck 69">
            <a:extLst>
              <a:ext uri="{FF2B5EF4-FFF2-40B4-BE49-F238E27FC236}">
                <a16:creationId xmlns:a16="http://schemas.microsoft.com/office/drawing/2014/main" id="{843CCFAA-2E99-4684-BFBD-CD276FB07FB2}"/>
              </a:ext>
            </a:extLst>
          </p:cNvPr>
          <p:cNvSpPr/>
          <p:nvPr>
            <p:custDataLst>
              <p:tags r:id="rId20"/>
            </p:custDataLst>
          </p:nvPr>
        </p:nvSpPr>
        <p:spPr>
          <a:xfrm>
            <a:off x="9183027" y="1489452"/>
            <a:ext cx="1062156"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21"/>
            </p:custDataLst>
          </p:nvPr>
        </p:nvSpPr>
        <p:spPr>
          <a:xfrm>
            <a:off x="9364368" y="1477590"/>
            <a:ext cx="703293" cy="282490"/>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a:t>
            </a:r>
            <a:r>
              <a:rPr kumimoji="0" lang="de-DE" sz="1000" b="0" i="1" strike="noStrike" kern="0" cap="none" spc="0" normalizeH="0" baseline="0" noProof="0">
                <a:ln>
                  <a:noFill/>
                </a:ln>
                <a:solidFill>
                  <a:srgbClr val="000000"/>
                </a:solidFill>
                <a:effectLst/>
                <a:uLnTx/>
                <a:uFillTx/>
              </a:rPr>
              <a:t>ext log file</a:t>
            </a:r>
            <a:endParaRPr kumimoji="0" lang="de-DE" sz="1000" b="1" strike="noStrike" kern="0" cap="none" spc="0" normalizeH="0" baseline="0" noProof="0" dirty="0">
              <a:ln>
                <a:noFill/>
              </a:ln>
              <a:solidFill>
                <a:srgbClr val="000000"/>
              </a:solidFill>
              <a:effectLst/>
              <a:uLnTx/>
              <a:uFillTx/>
            </a:endParaRPr>
          </a:p>
        </p:txBody>
      </p:sp>
      <p:sp>
        <p:nvSpPr>
          <p:cNvPr id="147" name="Rechteck 69">
            <a:extLst>
              <a:ext uri="{FF2B5EF4-FFF2-40B4-BE49-F238E27FC236}">
                <a16:creationId xmlns:a16="http://schemas.microsoft.com/office/drawing/2014/main" id="{DCAF4AB5-DD9B-4E16-9AC1-D395C09E6A0C}"/>
              </a:ext>
            </a:extLst>
          </p:cNvPr>
          <p:cNvSpPr/>
          <p:nvPr>
            <p:custDataLst>
              <p:tags r:id="rId22"/>
            </p:custDataLst>
          </p:nvPr>
        </p:nvSpPr>
        <p:spPr>
          <a:xfrm>
            <a:off x="9183026" y="2113642"/>
            <a:ext cx="1062157"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0" name="Textfeld 149">
            <a:extLst>
              <a:ext uri="{FF2B5EF4-FFF2-40B4-BE49-F238E27FC236}">
                <a16:creationId xmlns:a16="http://schemas.microsoft.com/office/drawing/2014/main" id="{60876A39-A75E-4500-948E-53DC79F18B2D}"/>
              </a:ext>
            </a:extLst>
          </p:cNvPr>
          <p:cNvSpPr txBox="1"/>
          <p:nvPr>
            <p:custDataLst>
              <p:tags r:id="rId23"/>
            </p:custDataLst>
          </p:nvPr>
        </p:nvSpPr>
        <p:spPr>
          <a:xfrm>
            <a:off x="9280258" y="2158465"/>
            <a:ext cx="1009815"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result files</a:t>
            </a:r>
          </a:p>
          <a:p>
            <a:pPr>
              <a:spcBef>
                <a:spcPts val="500"/>
              </a:spcBef>
            </a:pPr>
            <a:r>
              <a:rPr lang="de-DE" sz="1000" i="1" kern="0">
                <a:solidFill>
                  <a:srgbClr val="000000"/>
                </a:solidFill>
              </a:rPr>
              <a:t>(json, xml, html)</a:t>
            </a:r>
            <a:endParaRPr kumimoji="0" lang="de-DE" sz="1000" b="1" strike="noStrike" kern="0" cap="none" spc="0" normalizeH="0" baseline="0" noProof="0" dirty="0">
              <a:ln>
                <a:noFill/>
              </a:ln>
              <a:solidFill>
                <a:srgbClr val="000000"/>
              </a:solidFill>
              <a:effectLst/>
              <a:uLnTx/>
              <a:uFillTx/>
            </a:endParaRPr>
          </a:p>
        </p:txBody>
      </p:sp>
      <p:sp>
        <p:nvSpPr>
          <p:cNvPr id="151" name="Rechteck 150">
            <a:extLst>
              <a:ext uri="{FF2B5EF4-FFF2-40B4-BE49-F238E27FC236}">
                <a16:creationId xmlns:a16="http://schemas.microsoft.com/office/drawing/2014/main" id="{59DF7811-A880-48E4-8A05-2155F5908002}"/>
              </a:ext>
            </a:extLst>
          </p:cNvPr>
          <p:cNvSpPr/>
          <p:nvPr>
            <p:custDataLst>
              <p:tags r:id="rId24"/>
            </p:custDataLst>
          </p:nvPr>
        </p:nvSpPr>
        <p:spPr>
          <a:xfrm>
            <a:off x="5923936" y="2252918"/>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2" name="Textfeld 151">
            <a:extLst>
              <a:ext uri="{FF2B5EF4-FFF2-40B4-BE49-F238E27FC236}">
                <a16:creationId xmlns:a16="http://schemas.microsoft.com/office/drawing/2014/main" id="{8C3DF869-77D9-4D0D-B215-98A9F48F8966}"/>
              </a:ext>
            </a:extLst>
          </p:cNvPr>
          <p:cNvSpPr txBox="1"/>
          <p:nvPr>
            <p:custDataLst>
              <p:tags r:id="rId25"/>
            </p:custDataLst>
          </p:nvPr>
        </p:nvSpPr>
        <p:spPr>
          <a:xfrm>
            <a:off x="5991271" y="2293480"/>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pytest tests within python-extensions-collection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53" name="Abgerundetes Rechteck 14">
            <a:extLst>
              <a:ext uri="{FF2B5EF4-FFF2-40B4-BE49-F238E27FC236}">
                <a16:creationId xmlns:a16="http://schemas.microsoft.com/office/drawing/2014/main" id="{BED88272-D721-4C09-90FF-FD51DB14B61A}"/>
              </a:ext>
            </a:extLst>
          </p:cNvPr>
          <p:cNvSpPr/>
          <p:nvPr/>
        </p:nvSpPr>
        <p:spPr>
          <a:xfrm>
            <a:off x="1342600" y="4031133"/>
            <a:ext cx="3403158" cy="108035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54" name="Rechteck 69">
            <a:extLst>
              <a:ext uri="{FF2B5EF4-FFF2-40B4-BE49-F238E27FC236}">
                <a16:creationId xmlns:a16="http://schemas.microsoft.com/office/drawing/2014/main" id="{DA80973E-BCC4-4000-BD9A-54A25951B0E1}"/>
              </a:ext>
            </a:extLst>
          </p:cNvPr>
          <p:cNvSpPr/>
          <p:nvPr>
            <p:custDataLst>
              <p:tags r:id="rId26"/>
            </p:custDataLst>
          </p:nvPr>
        </p:nvSpPr>
        <p:spPr>
          <a:xfrm>
            <a:off x="1513850" y="4140737"/>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5" name="Textfeld 154">
            <a:extLst>
              <a:ext uri="{FF2B5EF4-FFF2-40B4-BE49-F238E27FC236}">
                <a16:creationId xmlns:a16="http://schemas.microsoft.com/office/drawing/2014/main" id="{C6D26FBE-F648-4AE1-A9C6-0C02A4CE898F}"/>
              </a:ext>
            </a:extLst>
          </p:cNvPr>
          <p:cNvSpPr txBox="1"/>
          <p:nvPr>
            <p:custDataLst>
              <p:tags r:id="rId27"/>
            </p:custDataLst>
          </p:nvPr>
        </p:nvSpPr>
        <p:spPr>
          <a:xfrm>
            <a:off x="1557070" y="4137749"/>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 data</a:t>
            </a:r>
            <a:endParaRPr kumimoji="0" lang="de-DE" sz="1000" b="1" strike="noStrike" kern="0" cap="none" spc="0" normalizeH="0" baseline="0" noProof="0" dirty="0">
              <a:ln>
                <a:noFill/>
              </a:ln>
              <a:solidFill>
                <a:srgbClr val="000000"/>
              </a:solidFill>
              <a:effectLst/>
              <a:uLnTx/>
              <a:uFillTx/>
            </a:endParaRPr>
          </a:p>
        </p:txBody>
      </p:sp>
      <p:sp>
        <p:nvSpPr>
          <p:cNvPr id="156" name="Rechteck 69">
            <a:extLst>
              <a:ext uri="{FF2B5EF4-FFF2-40B4-BE49-F238E27FC236}">
                <a16:creationId xmlns:a16="http://schemas.microsoft.com/office/drawing/2014/main" id="{B62E4117-8D95-4BCF-AAC5-1D35EAB92D3D}"/>
              </a:ext>
            </a:extLst>
          </p:cNvPr>
          <p:cNvSpPr/>
          <p:nvPr>
            <p:custDataLst>
              <p:tags r:id="rId28"/>
            </p:custDataLst>
          </p:nvPr>
        </p:nvSpPr>
        <p:spPr>
          <a:xfrm>
            <a:off x="3165459" y="4141273"/>
            <a:ext cx="1332072"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7" name="Textfeld 156">
            <a:extLst>
              <a:ext uri="{FF2B5EF4-FFF2-40B4-BE49-F238E27FC236}">
                <a16:creationId xmlns:a16="http://schemas.microsoft.com/office/drawing/2014/main" id="{47DC6FDC-286F-44DD-8144-FC7AADD443EB}"/>
              </a:ext>
            </a:extLst>
          </p:cNvPr>
          <p:cNvSpPr txBox="1"/>
          <p:nvPr>
            <p:custDataLst>
              <p:tags r:id="rId29"/>
            </p:custDataLst>
          </p:nvPr>
        </p:nvSpPr>
        <p:spPr>
          <a:xfrm>
            <a:off x="3262689" y="4186095"/>
            <a:ext cx="1156878"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reference data</a:t>
            </a:r>
          </a:p>
          <a:p>
            <a:pPr>
              <a:spcBef>
                <a:spcPts val="500"/>
              </a:spcBef>
            </a:pPr>
            <a:r>
              <a:rPr lang="de-DE" sz="1000" i="1" kern="0">
                <a:solidFill>
                  <a:srgbClr val="000000"/>
                </a:solidFill>
              </a:rPr>
              <a:t>(expected values)</a:t>
            </a:r>
            <a:endParaRPr kumimoji="0" lang="de-DE" sz="1000" b="1" strike="noStrike" kern="0" cap="none" spc="0" normalizeH="0" baseline="0" noProof="0" dirty="0">
              <a:ln>
                <a:noFill/>
              </a:ln>
              <a:solidFill>
                <a:srgbClr val="000000"/>
              </a:solidFill>
              <a:effectLst/>
              <a:uLnTx/>
              <a:uFillTx/>
            </a:endParaRPr>
          </a:p>
        </p:txBody>
      </p:sp>
      <p:sp>
        <p:nvSpPr>
          <p:cNvPr id="158" name="Textfeld 157">
            <a:extLst>
              <a:ext uri="{FF2B5EF4-FFF2-40B4-BE49-F238E27FC236}">
                <a16:creationId xmlns:a16="http://schemas.microsoft.com/office/drawing/2014/main" id="{141B2D3D-61B3-4DF5-BBD6-DE4952D2EE95}"/>
              </a:ext>
            </a:extLst>
          </p:cNvPr>
          <p:cNvSpPr txBox="1"/>
          <p:nvPr/>
        </p:nvSpPr>
        <p:spPr>
          <a:xfrm>
            <a:off x="2902048" y="3686098"/>
            <a:ext cx="550074" cy="20612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data</a:t>
            </a:r>
            <a:endParaRPr lang="de-DE" sz="1200" b="1" i="1" kern="0" dirty="0">
              <a:solidFill>
                <a:srgbClr val="000000"/>
              </a:solidFill>
            </a:endParaRPr>
          </a:p>
        </p:txBody>
      </p:sp>
      <p:cxnSp>
        <p:nvCxnSpPr>
          <p:cNvPr id="159" name="Straight Arrow Connector 154">
            <a:extLst>
              <a:ext uri="{FF2B5EF4-FFF2-40B4-BE49-F238E27FC236}">
                <a16:creationId xmlns:a16="http://schemas.microsoft.com/office/drawing/2014/main" id="{57681C59-5290-4511-A039-60F7FE4E988E}"/>
              </a:ext>
            </a:extLst>
          </p:cNvPr>
          <p:cNvCxnSpPr>
            <a:cxnSpLocks/>
            <a:stCxn id="134" idx="1"/>
            <a:endCxn id="121" idx="3"/>
          </p:cNvCxnSpPr>
          <p:nvPr/>
        </p:nvCxnSpPr>
        <p:spPr>
          <a:xfrm flipH="1">
            <a:off x="5004681" y="1959456"/>
            <a:ext cx="919255" cy="13713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0" name="Straight Arrow Connector 154">
            <a:extLst>
              <a:ext uri="{FF2B5EF4-FFF2-40B4-BE49-F238E27FC236}">
                <a16:creationId xmlns:a16="http://schemas.microsoft.com/office/drawing/2014/main" id="{1C633CFD-FF83-41BD-9FDF-8F6C78023DFA}"/>
              </a:ext>
            </a:extLst>
          </p:cNvPr>
          <p:cNvCxnSpPr>
            <a:cxnSpLocks/>
            <a:stCxn id="151" idx="1"/>
            <a:endCxn id="125" idx="3"/>
          </p:cNvCxnSpPr>
          <p:nvPr/>
        </p:nvCxnSpPr>
        <p:spPr>
          <a:xfrm flipH="1">
            <a:off x="5004680" y="2512647"/>
            <a:ext cx="919256" cy="11440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1" name="Rechteck 69">
            <a:extLst>
              <a:ext uri="{FF2B5EF4-FFF2-40B4-BE49-F238E27FC236}">
                <a16:creationId xmlns:a16="http://schemas.microsoft.com/office/drawing/2014/main" id="{35EB8DD5-AC07-41EC-987B-74C2EF5B50BB}"/>
              </a:ext>
            </a:extLst>
          </p:cNvPr>
          <p:cNvSpPr/>
          <p:nvPr>
            <p:custDataLst>
              <p:tags r:id="rId30"/>
            </p:custDataLst>
          </p:nvPr>
        </p:nvSpPr>
        <p:spPr>
          <a:xfrm>
            <a:off x="1513850" y="4651825"/>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2" name="Textfeld 161">
            <a:extLst>
              <a:ext uri="{FF2B5EF4-FFF2-40B4-BE49-F238E27FC236}">
                <a16:creationId xmlns:a16="http://schemas.microsoft.com/office/drawing/2014/main" id="{FBE6B0DE-98D6-4C21-9245-40A5917BD2F5}"/>
              </a:ext>
            </a:extLst>
          </p:cNvPr>
          <p:cNvSpPr txBox="1"/>
          <p:nvPr>
            <p:custDataLst>
              <p:tags r:id="rId31"/>
            </p:custDataLst>
          </p:nvPr>
        </p:nvSpPr>
        <p:spPr>
          <a:xfrm>
            <a:off x="1557070" y="464883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environment data</a:t>
            </a:r>
            <a:endParaRPr kumimoji="0" lang="de-DE" sz="1000" b="1" strike="noStrike" kern="0" cap="none" spc="0" normalizeH="0" baseline="0" noProof="0" dirty="0">
              <a:ln>
                <a:noFill/>
              </a:ln>
              <a:solidFill>
                <a:srgbClr val="000000"/>
              </a:solidFill>
              <a:effectLst/>
              <a:uLnTx/>
              <a:uFillTx/>
            </a:endParaRPr>
          </a:p>
        </p:txBody>
      </p:sp>
      <p:cxnSp>
        <p:nvCxnSpPr>
          <p:cNvPr id="163" name="Straight Arrow Connector 154">
            <a:extLst>
              <a:ext uri="{FF2B5EF4-FFF2-40B4-BE49-F238E27FC236}">
                <a16:creationId xmlns:a16="http://schemas.microsoft.com/office/drawing/2014/main" id="{32B90326-09BB-4109-9CAB-131D63BA9F16}"/>
              </a:ext>
            </a:extLst>
          </p:cNvPr>
          <p:cNvCxnSpPr>
            <a:cxnSpLocks/>
            <a:endCxn id="153" idx="1"/>
          </p:cNvCxnSpPr>
          <p:nvPr/>
        </p:nvCxnSpPr>
        <p:spPr>
          <a:xfrm>
            <a:off x="645879" y="4571309"/>
            <a:ext cx="696721"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p:cNvCxnSpPr>
          <p:nvPr/>
        </p:nvCxnSpPr>
        <p:spPr>
          <a:xfrm>
            <a:off x="645879" y="2045263"/>
            <a:ext cx="0" cy="2526046"/>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3" name="Straight Arrow Connector 154">
            <a:extLst>
              <a:ext uri="{FF2B5EF4-FFF2-40B4-BE49-F238E27FC236}">
                <a16:creationId xmlns:a16="http://schemas.microsoft.com/office/drawing/2014/main" id="{39C3A034-19A5-4653-8693-34D4CEC893D7}"/>
              </a:ext>
            </a:extLst>
          </p:cNvPr>
          <p:cNvCxnSpPr>
            <a:cxnSpLocks/>
            <a:stCxn id="97" idx="1"/>
          </p:cNvCxnSpPr>
          <p:nvPr/>
        </p:nvCxnSpPr>
        <p:spPr>
          <a:xfrm flipH="1">
            <a:off x="645880" y="2045264"/>
            <a:ext cx="410416"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54" name="Textfeld 53">
            <a:extLst>
              <a:ext uri="{FF2B5EF4-FFF2-40B4-BE49-F238E27FC236}">
                <a16:creationId xmlns:a16="http://schemas.microsoft.com/office/drawing/2014/main" id="{EE9352E3-E8E4-4F1D-852B-2462197B4E12}"/>
              </a:ext>
            </a:extLst>
          </p:cNvPr>
          <p:cNvSpPr txBox="1"/>
          <p:nvPr>
            <p:custDataLst>
              <p:tags r:id="rId32"/>
            </p:custDataLst>
          </p:nvPr>
        </p:nvSpPr>
        <p:spPr>
          <a:xfrm>
            <a:off x="3305101" y="472849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(data format: json)</a:t>
            </a:r>
            <a:endParaRPr kumimoji="0" lang="de-DE" sz="1000" b="1" strike="noStrike" kern="0" cap="none" spc="0" normalizeH="0" baseline="0" noProof="0" dirty="0">
              <a:ln>
                <a:noFill/>
              </a:ln>
              <a:solidFill>
                <a:srgbClr val="000000"/>
              </a:solidFill>
              <a:effectLst/>
              <a:uLnTx/>
              <a:uFillTx/>
            </a:endParaRPr>
          </a:p>
        </p:txBody>
      </p:sp>
      <p:sp>
        <p:nvSpPr>
          <p:cNvPr id="55" name="Textfeld 54">
            <a:extLst>
              <a:ext uri="{FF2B5EF4-FFF2-40B4-BE49-F238E27FC236}">
                <a16:creationId xmlns:a16="http://schemas.microsoft.com/office/drawing/2014/main" id="{C29154AD-BC8D-4114-8522-EB0B47B6CDF6}"/>
              </a:ext>
            </a:extLst>
          </p:cNvPr>
          <p:cNvSpPr txBox="1"/>
          <p:nvPr>
            <p:custDataLst>
              <p:tags r:id="rId33"/>
            </p:custDataLst>
          </p:nvPr>
        </p:nvSpPr>
        <p:spPr>
          <a:xfrm>
            <a:off x="7408384" y="5249140"/>
            <a:ext cx="1690011" cy="34376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More details on next slide …</a:t>
            </a:r>
            <a:endParaRPr kumimoji="0" lang="de-DE" sz="1000" b="1" strike="noStrike" kern="0" cap="none" spc="0" normalizeH="0" baseline="0" noProof="0" dirty="0">
              <a:ln>
                <a:noFill/>
              </a:ln>
              <a:solidFill>
                <a:srgbClr val="000000"/>
              </a:solidFill>
              <a:effectLst/>
              <a:uLnTx/>
              <a:uFillTx/>
            </a:endParaRPr>
          </a:p>
        </p:txBody>
      </p:sp>
      <p:cxnSp>
        <p:nvCxnSpPr>
          <p:cNvPr id="56" name="Straight Arrow Connector 154">
            <a:extLst>
              <a:ext uri="{FF2B5EF4-FFF2-40B4-BE49-F238E27FC236}">
                <a16:creationId xmlns:a16="http://schemas.microsoft.com/office/drawing/2014/main" id="{B98E9EB1-9788-478A-820D-CCCDF359B64F}"/>
              </a:ext>
            </a:extLst>
          </p:cNvPr>
          <p:cNvCxnSpPr>
            <a:cxnSpLocks/>
          </p:cNvCxnSpPr>
          <p:nvPr/>
        </p:nvCxnSpPr>
        <p:spPr>
          <a:xfrm flipH="1">
            <a:off x="9064348" y="5421022"/>
            <a:ext cx="424092"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69" name="Abgerundetes Rechteck 14">
            <a:extLst>
              <a:ext uri="{FF2B5EF4-FFF2-40B4-BE49-F238E27FC236}">
                <a16:creationId xmlns:a16="http://schemas.microsoft.com/office/drawing/2014/main" id="{90B60A7D-ECB7-4DD0-828A-39ED32F58390}"/>
              </a:ext>
            </a:extLst>
          </p:cNvPr>
          <p:cNvSpPr/>
          <p:nvPr/>
        </p:nvSpPr>
        <p:spPr>
          <a:xfrm>
            <a:off x="6320390" y="4269177"/>
            <a:ext cx="2816352" cy="604259"/>
          </a:xfrm>
          <a:prstGeom prst="roundRect">
            <a:avLst/>
          </a:prstGeom>
          <a:noFill/>
          <a:ln w="12700" cap="flat" cmpd="sng" algn="ctr">
            <a:solidFill>
              <a:schemeClr val="accent1">
                <a:lumMod val="60000"/>
                <a:lumOff val="40000"/>
              </a:schemeClr>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2" name="Textfeld 71">
            <a:extLst>
              <a:ext uri="{FF2B5EF4-FFF2-40B4-BE49-F238E27FC236}">
                <a16:creationId xmlns:a16="http://schemas.microsoft.com/office/drawing/2014/main" id="{9F3D3F8B-D631-41BE-A580-CDFFD8307587}"/>
              </a:ext>
            </a:extLst>
          </p:cNvPr>
          <p:cNvSpPr txBox="1"/>
          <p:nvPr>
            <p:custDataLst>
              <p:tags r:id="rId34"/>
            </p:custDataLst>
          </p:nvPr>
        </p:nvSpPr>
        <p:spPr>
          <a:xfrm>
            <a:off x="6612180" y="4409599"/>
            <a:ext cx="224835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the documentation of this test software</a:t>
            </a:r>
            <a:endParaRPr kumimoji="0" lang="de-DE" sz="1000" b="1" strike="noStrike" kern="0" cap="none" spc="0" normalizeH="0" baseline="0" noProof="0" dirty="0">
              <a:ln>
                <a:noFill/>
              </a:ln>
              <a:solidFill>
                <a:srgbClr val="000000"/>
              </a:solidFill>
              <a:effectLst/>
              <a:uLnTx/>
              <a:uFillTx/>
            </a:endParaRPr>
          </a:p>
        </p:txBody>
      </p:sp>
      <p:sp>
        <p:nvSpPr>
          <p:cNvPr id="75" name="Textfeld 74">
            <a:extLst>
              <a:ext uri="{FF2B5EF4-FFF2-40B4-BE49-F238E27FC236}">
                <a16:creationId xmlns:a16="http://schemas.microsoft.com/office/drawing/2014/main" id="{7920916C-77F6-4545-8F7D-98AB5518C109}"/>
              </a:ext>
            </a:extLst>
          </p:cNvPr>
          <p:cNvSpPr txBox="1"/>
          <p:nvPr/>
        </p:nvSpPr>
        <p:spPr>
          <a:xfrm>
            <a:off x="7120568" y="3923301"/>
            <a:ext cx="1324133" cy="20545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documentation</a:t>
            </a:r>
            <a:endParaRPr lang="de-DE" sz="1200" b="1" i="1" kern="0" dirty="0">
              <a:solidFill>
                <a:srgbClr val="000000"/>
              </a:solidFill>
            </a:endParaRPr>
          </a:p>
        </p:txBody>
      </p:sp>
      <p:sp>
        <p:nvSpPr>
          <p:cNvPr id="80" name="Rechteck 79">
            <a:extLst>
              <a:ext uri="{FF2B5EF4-FFF2-40B4-BE49-F238E27FC236}">
                <a16:creationId xmlns:a16="http://schemas.microsoft.com/office/drawing/2014/main" id="{9E3503CC-1E74-4F8C-8C2D-719DCD3973D7}"/>
              </a:ext>
            </a:extLst>
          </p:cNvPr>
          <p:cNvSpPr/>
          <p:nvPr>
            <p:custDataLst>
              <p:tags r:id="rId35"/>
            </p:custDataLst>
          </p:nvPr>
        </p:nvSpPr>
        <p:spPr>
          <a:xfrm>
            <a:off x="3211708" y="3023172"/>
            <a:ext cx="1790401" cy="304212"/>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1" name="Textfeld 80">
            <a:extLst>
              <a:ext uri="{FF2B5EF4-FFF2-40B4-BE49-F238E27FC236}">
                <a16:creationId xmlns:a16="http://schemas.microsoft.com/office/drawing/2014/main" id="{A715E03E-26A4-43E8-8358-65EF9E9600E6}"/>
              </a:ext>
            </a:extLst>
          </p:cNvPr>
          <p:cNvSpPr txBox="1"/>
          <p:nvPr>
            <p:custDataLst>
              <p:tags r:id="rId36"/>
            </p:custDataLst>
          </p:nvPr>
        </p:nvSpPr>
        <p:spPr>
          <a:xfrm>
            <a:off x="3299874" y="3004686"/>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90" name="Rechteck 89">
            <a:extLst>
              <a:ext uri="{FF2B5EF4-FFF2-40B4-BE49-F238E27FC236}">
                <a16:creationId xmlns:a16="http://schemas.microsoft.com/office/drawing/2014/main" id="{C859C0D5-AFAF-47FD-B92A-1F7606FC3CB2}"/>
              </a:ext>
            </a:extLst>
          </p:cNvPr>
          <p:cNvSpPr/>
          <p:nvPr>
            <p:custDataLst>
              <p:tags r:id="rId37"/>
            </p:custDataLst>
          </p:nvPr>
        </p:nvSpPr>
        <p:spPr>
          <a:xfrm>
            <a:off x="5931685" y="2842983"/>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1" name="Textfeld 90">
            <a:extLst>
              <a:ext uri="{FF2B5EF4-FFF2-40B4-BE49-F238E27FC236}">
                <a16:creationId xmlns:a16="http://schemas.microsoft.com/office/drawing/2014/main" id="{6370446E-231C-4EEB-BFFA-DD8C3174E4DF}"/>
              </a:ext>
            </a:extLst>
          </p:cNvPr>
          <p:cNvSpPr txBox="1"/>
          <p:nvPr>
            <p:custDataLst>
              <p:tags r:id="rId38"/>
            </p:custDataLst>
          </p:nvPr>
        </p:nvSpPr>
        <p:spPr>
          <a:xfrm>
            <a:off x="5999020" y="2883545"/>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additional tests (pytest or robot) implemented within build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cxnSp>
        <p:nvCxnSpPr>
          <p:cNvPr id="99" name="Straight Arrow Connector 154">
            <a:extLst>
              <a:ext uri="{FF2B5EF4-FFF2-40B4-BE49-F238E27FC236}">
                <a16:creationId xmlns:a16="http://schemas.microsoft.com/office/drawing/2014/main" id="{24A58234-B66E-4D53-B800-14114E654202}"/>
              </a:ext>
            </a:extLst>
          </p:cNvPr>
          <p:cNvCxnSpPr>
            <a:cxnSpLocks/>
            <a:stCxn id="90" idx="1"/>
            <a:endCxn id="80" idx="3"/>
          </p:cNvCxnSpPr>
          <p:nvPr/>
        </p:nvCxnSpPr>
        <p:spPr>
          <a:xfrm flipH="1">
            <a:off x="5002109" y="3102712"/>
            <a:ext cx="929576" cy="72566"/>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5036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Robot Framework AIO test is located within build repository and contains the following level:</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main level</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main part of the main level is a function that executes the tests (main entry point). Further parts are the initialization of the logging, the configuration and the statistics (short summary of test execution).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generic level (usecases)</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Contains functions to execute usecases. Usecases are:</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versions</a:t>
            </a:r>
            <a:r>
              <a:rPr kumimoji="0" lang="en-US" sz="1200" b="0" i="0" u="none" strike="noStrike" kern="0" cap="none" spc="0" normalizeH="0" baseline="0" noProof="0">
                <a:ln>
                  <a:noFill/>
                </a:ln>
                <a:solidFill>
                  <a:srgbClr val="000000"/>
                </a:solidFill>
                <a:effectLst/>
                <a:uLnTx/>
                <a:uFillTx/>
              </a:rPr>
              <a:t>": Get and check versions of installed software components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package</a:t>
            </a:r>
            <a:r>
              <a:rPr kumimoji="0" lang="en-US" sz="1200" b="0" i="0" u="none" strike="noStrike" kern="0" cap="none" spc="0" normalizeH="0" baseline="0" noProof="0">
                <a:ln>
                  <a:noFill/>
                </a:ln>
                <a:solidFill>
                  <a:srgbClr val="000000"/>
                </a:solidFill>
                <a:effectLst/>
                <a:uLnTx/>
                <a:uFillTx/>
              </a:rPr>
              <a:t>": The reference package contains a set of Python modules, rst files and LaTeX files that are used to test the documentation process and output</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external</a:t>
            </a:r>
            <a:r>
              <a:rPr kumimoji="0" lang="en-US" sz="1200" b="0" i="0" u="none" strike="noStrike" kern="0" cap="none" spc="0" normalizeH="0" baseline="0" noProof="0">
                <a:ln>
                  <a:noFill/>
                </a:ln>
                <a:solidFill>
                  <a:srgbClr val="000000"/>
                </a:solidFill>
                <a:effectLst/>
                <a:uLnTx/>
                <a:uFillTx/>
              </a:rPr>
              <a:t>" is: The test is located outside the build repository (= test is already implemented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usecase executes these external tests and collects the test results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internal</a:t>
            </a:r>
            <a:r>
              <a:rPr kumimoji="0" lang="en-US" sz="1200" b="0" i="0" u="none" strike="noStrike" kern="0" cap="none" spc="0" normalizeH="0" baseline="0" noProof="0">
                <a:ln>
                  <a:noFill/>
                </a:ln>
                <a:solidFill>
                  <a:srgbClr val="000000"/>
                </a:solidFill>
                <a:effectLst/>
                <a:uLnTx/>
                <a:uFillTx/>
              </a:rPr>
              <a:t>" is: The test is implemented within the build repository (and is therefore not available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usecase executes these internal tests and collects the test results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37054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16</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data</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test configuration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installed software</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"t</a:t>
            </a:r>
            <a:r>
              <a:rPr kumimoji="0" lang="en-US" sz="1200" b="0" i="1" u="none" strike="noStrike" kern="0" cap="none" spc="0" normalizeH="0" baseline="0" noProof="0">
                <a:ln>
                  <a:noFill/>
                </a:ln>
                <a:solidFill>
                  <a:srgbClr val="000000"/>
                </a:solidFill>
                <a:effectLst/>
                <a:uLnTx/>
                <a:uFillTx/>
              </a:rPr>
              <a:t>est environment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local repositories, under which operating system the tests are executed and where to find essential things like the Python interpreter</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data</a:t>
            </a:r>
            <a:r>
              <a:rPr kumimoji="0" lang="en-US" sz="1200" b="0" i="0" u="none" strike="noStrike" kern="0" cap="none" spc="0" normalizeH="0" baseline="0" noProof="0">
                <a:ln>
                  <a:noFill/>
                </a:ln>
                <a:solidFill>
                  <a:srgbClr val="000000"/>
                </a:solidFill>
                <a:effectLst/>
                <a:uLnTx/>
                <a:uFillTx/>
              </a:rPr>
              <a:t>" contains the definition of expected values (e.g. the expected version of an installed software component)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output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Test results in several formats</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documentation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lang="en-US" sz="1200" kern="0">
                <a:solidFill>
                  <a:srgbClr val="000000"/>
                </a:solidFill>
              </a:rPr>
              <a:t>The documentation of the RobotFramework AIO test</a:t>
            </a: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620757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File system structure</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17</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kumimoji="0" lang="de-DE" sz="1200" b="0" i="0" u="none" strike="noStrike" kern="0" cap="none" spc="0" normalizeH="0" baseline="0" noProof="0">
                <a:ln>
                  <a:noFill/>
                </a:ln>
                <a:solidFill>
                  <a:srgbClr val="000000"/>
                </a:solidFill>
                <a:effectLst/>
                <a:uLnTx/>
                <a:uFillTx/>
              </a:rPr>
              <a:t>The RobotFramework AIO test contains the following subfolder:</a:t>
            </a:r>
          </a:p>
          <a:p>
            <a:pPr marR="0" defTabSz="914400" eaLnBrk="1" fontAlgn="auto" latinLnBrk="0" hangingPunct="1">
              <a:spcBef>
                <a:spcPts val="500"/>
              </a:spcBef>
              <a:spcAft>
                <a:spcPts val="0"/>
              </a:spcAft>
              <a:buClrTx/>
              <a:buSzTx/>
              <a:tabLst/>
            </a:pPr>
            <a:endPar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libs</a:t>
            </a:r>
            <a:endParaRPr kumimoji="0" lang="de-DE" sz="1200" b="0" i="0" u="none" strike="noStrike" kern="0" cap="none" spc="0" normalizeH="0" baseline="0" noProof="0">
              <a:ln>
                <a:noFill/>
              </a:ln>
              <a:solidFill>
                <a:srgbClr val="000000"/>
              </a:solidFill>
              <a:effectLst/>
              <a:uLnTx/>
              <a:uFillTx/>
            </a:endParaRP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additional Python libraries needed for test execution</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config</a:t>
            </a: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json configuration files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reference_package</a:t>
            </a:r>
          </a:p>
          <a:p>
            <a:pPr lvl="1" fontAlgn="auto">
              <a:spcBef>
                <a:spcPts val="500"/>
              </a:spcBef>
              <a:spcAft>
                <a:spcPts val="0"/>
              </a:spcAft>
            </a:pPr>
            <a:r>
              <a:rPr kumimoji="0" lang="en-US" sz="1200" b="0" i="0" u="none" strike="noStrike" kern="0" cap="none" spc="0" normalizeH="0" baseline="0" noProof="0">
                <a:ln>
                  <a:noFill/>
                </a:ln>
                <a:solidFill>
                  <a:srgbClr val="000000"/>
                </a:solidFill>
                <a:effectLst/>
                <a:uLnTx/>
                <a:uFillTx/>
              </a:rPr>
              <a:t>Contains a set of Python modules, rst files and LaTeX files that are used to test the documentation process and output</a:t>
            </a:r>
          </a:p>
          <a:p>
            <a:pPr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testresults</a:t>
            </a:r>
          </a:p>
          <a:p>
            <a:pPr lvl="1" fontAlgn="auto">
              <a:spcBef>
                <a:spcPts val="500"/>
              </a:spcBef>
              <a:spcAft>
                <a:spcPts val="0"/>
              </a:spcAft>
            </a:pPr>
            <a:r>
              <a:rPr lang="de-DE" sz="1200" kern="0">
                <a:solidFill>
                  <a:srgbClr val="000000"/>
                </a:solidFill>
              </a:rPr>
              <a:t>Contains the results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documentation</a:t>
            </a:r>
          </a:p>
          <a:p>
            <a:pPr lvl="1" fontAlgn="auto">
              <a:spcBef>
                <a:spcPts val="500"/>
              </a:spcBef>
              <a:spcAft>
                <a:spcPts val="0"/>
              </a:spcAft>
            </a:pPr>
            <a:r>
              <a:rPr lang="de-DE" sz="1200" kern="0">
                <a:solidFill>
                  <a:srgbClr val="000000"/>
                </a:solidFill>
              </a:rPr>
              <a:t>Contains the documentation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4495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Version	</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03.11.2022 / v. 0.8.0</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00648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 name="Straight Arrow Connector 154">
            <a:extLst>
              <a:ext uri="{FF2B5EF4-FFF2-40B4-BE49-F238E27FC236}">
                <a16:creationId xmlns:a16="http://schemas.microsoft.com/office/drawing/2014/main" id="{B4D64D81-0025-4D69-B990-A264AC3ED7EA}"/>
              </a:ext>
            </a:extLst>
          </p:cNvPr>
          <p:cNvCxnSpPr>
            <a:cxnSpLocks/>
          </p:cNvCxnSpPr>
          <p:nvPr/>
        </p:nvCxnSpPr>
        <p:spPr>
          <a:xfrm flipH="1" flipV="1">
            <a:off x="2934292" y="2415372"/>
            <a:ext cx="3290553" cy="200877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3" name="Textplatzhalter 2"/>
          <p:cNvSpPr>
            <a:spLocks noGrp="1"/>
          </p:cNvSpPr>
          <p:nvPr>
            <p:ph type="body" sz="quarter" idx="15"/>
          </p:nvPr>
        </p:nvSpPr>
        <p:spPr/>
        <p:txBody>
          <a:bodyPr/>
          <a:lstStyle/>
          <a:p>
            <a:r>
              <a:rPr lang="de-DE"/>
              <a:t>System overview</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1"/>
            </p:custDataLst>
          </p:nvPr>
        </p:nvSpPr>
        <p:spPr>
          <a:xfrm>
            <a:off x="273076" y="775677"/>
            <a:ext cx="2188208" cy="394319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3" name="Textfeld 122">
            <a:extLst>
              <a:ext uri="{FF2B5EF4-FFF2-40B4-BE49-F238E27FC236}">
                <a16:creationId xmlns:a16="http://schemas.microsoft.com/office/drawing/2014/main" id="{A6C0CA16-92FD-4B50-879C-A4A8ECC41868}"/>
              </a:ext>
            </a:extLst>
          </p:cNvPr>
          <p:cNvSpPr txBox="1"/>
          <p:nvPr/>
        </p:nvSpPr>
        <p:spPr>
          <a:xfrm>
            <a:off x="364965" y="777189"/>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 AIO repository</a:t>
            </a:r>
            <a:endParaRPr lang="de-DE" sz="1200" i="1" kern="0" dirty="0">
              <a:solidFill>
                <a:srgbClr val="000000"/>
              </a:solidFill>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endCxn id="128" idx="3"/>
          </p:cNvCxnSpPr>
          <p:nvPr/>
        </p:nvCxnSpPr>
        <p:spPr>
          <a:xfrm flipH="1">
            <a:off x="1872581" y="4397069"/>
            <a:ext cx="385340"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9" name="Rechteck 69">
            <a:extLst>
              <a:ext uri="{FF2B5EF4-FFF2-40B4-BE49-F238E27FC236}">
                <a16:creationId xmlns:a16="http://schemas.microsoft.com/office/drawing/2014/main" id="{843CCFAA-2E99-4684-BFBD-CD276FB07FB2}"/>
              </a:ext>
            </a:extLst>
          </p:cNvPr>
          <p:cNvSpPr/>
          <p:nvPr>
            <p:custDataLst>
              <p:tags r:id="rId2"/>
            </p:custDataLst>
          </p:nvPr>
        </p:nvSpPr>
        <p:spPr>
          <a:xfrm>
            <a:off x="531825" y="1571182"/>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3"/>
            </p:custDataLst>
          </p:nvPr>
        </p:nvSpPr>
        <p:spPr>
          <a:xfrm>
            <a:off x="616983" y="1519934"/>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build verification test</a:t>
            </a:r>
            <a:endParaRPr kumimoji="0" lang="de-DE" sz="1000" b="1" strike="noStrike" kern="0" cap="none" spc="0" normalizeH="0" baseline="0" noProof="0" dirty="0">
              <a:ln>
                <a:noFill/>
              </a:ln>
              <a:solidFill>
                <a:srgbClr val="000000"/>
              </a:solidFill>
              <a:effectLst/>
              <a:uLnTx/>
              <a:uFillTx/>
            </a:endParaRPr>
          </a:p>
        </p:txBody>
      </p:sp>
      <p:sp>
        <p:nvSpPr>
          <p:cNvPr id="66" name="Textfeld 65">
            <a:extLst>
              <a:ext uri="{FF2B5EF4-FFF2-40B4-BE49-F238E27FC236}">
                <a16:creationId xmlns:a16="http://schemas.microsoft.com/office/drawing/2014/main" id="{E0AE6D5D-4AB9-4E3D-BBFF-98D01A2BB73F}"/>
              </a:ext>
            </a:extLst>
          </p:cNvPr>
          <p:cNvSpPr txBox="1"/>
          <p:nvPr/>
        </p:nvSpPr>
        <p:spPr>
          <a:xfrm>
            <a:off x="851545" y="1715220"/>
            <a:ext cx="838796" cy="2564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2" name="Rechteck 69">
            <a:extLst>
              <a:ext uri="{FF2B5EF4-FFF2-40B4-BE49-F238E27FC236}">
                <a16:creationId xmlns:a16="http://schemas.microsoft.com/office/drawing/2014/main" id="{DE10EF11-C2BA-47DC-8F3E-D85ECEFEAB43}"/>
              </a:ext>
            </a:extLst>
          </p:cNvPr>
          <p:cNvSpPr/>
          <p:nvPr>
            <p:custDataLst>
              <p:tags r:id="rId4"/>
            </p:custDataLst>
          </p:nvPr>
        </p:nvSpPr>
        <p:spPr>
          <a:xfrm>
            <a:off x="531825" y="2173629"/>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3" name="Textfeld 82">
            <a:extLst>
              <a:ext uri="{FF2B5EF4-FFF2-40B4-BE49-F238E27FC236}">
                <a16:creationId xmlns:a16="http://schemas.microsoft.com/office/drawing/2014/main" id="{BF7111AA-89BE-4DB7-AAFC-8130E067D078}"/>
              </a:ext>
            </a:extLst>
          </p:cNvPr>
          <p:cNvSpPr txBox="1"/>
          <p:nvPr>
            <p:custDataLst>
              <p:tags r:id="rId5"/>
            </p:custDataLst>
          </p:nvPr>
        </p:nvSpPr>
        <p:spPr>
          <a:xfrm>
            <a:off x="617995" y="2142829"/>
            <a:ext cx="1226769" cy="307347"/>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84" name="Textfeld 83">
            <a:extLst>
              <a:ext uri="{FF2B5EF4-FFF2-40B4-BE49-F238E27FC236}">
                <a16:creationId xmlns:a16="http://schemas.microsoft.com/office/drawing/2014/main" id="{BF00482F-B065-4157-B1E8-0B043988CBCC}"/>
              </a:ext>
            </a:extLst>
          </p:cNvPr>
          <p:cNvSpPr txBox="1"/>
          <p:nvPr/>
        </p:nvSpPr>
        <p:spPr>
          <a:xfrm>
            <a:off x="850714" y="2347318"/>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5" name="Rechteck 84">
            <a:extLst>
              <a:ext uri="{FF2B5EF4-FFF2-40B4-BE49-F238E27FC236}">
                <a16:creationId xmlns:a16="http://schemas.microsoft.com/office/drawing/2014/main" id="{A69ADEAB-3789-4F94-934C-23EBD04A6C26}"/>
              </a:ext>
            </a:extLst>
          </p:cNvPr>
          <p:cNvSpPr/>
          <p:nvPr>
            <p:custDataLst>
              <p:tags r:id="rId6"/>
            </p:custDataLst>
          </p:nvPr>
        </p:nvSpPr>
        <p:spPr>
          <a:xfrm>
            <a:off x="6865036" y="777430"/>
            <a:ext cx="2155885" cy="199201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6" name="Textfeld 85">
            <a:extLst>
              <a:ext uri="{FF2B5EF4-FFF2-40B4-BE49-F238E27FC236}">
                <a16:creationId xmlns:a16="http://schemas.microsoft.com/office/drawing/2014/main" id="{7571A3FD-A5EF-429A-B13A-51111805AAEA}"/>
              </a:ext>
            </a:extLst>
          </p:cNvPr>
          <p:cNvSpPr txBox="1"/>
          <p:nvPr/>
        </p:nvSpPr>
        <p:spPr>
          <a:xfrm>
            <a:off x="6978162" y="791887"/>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RFW AIO selftest repository</a:t>
            </a:r>
            <a:endParaRPr lang="de-DE" sz="1200" i="1" kern="0" dirty="0">
              <a:solidFill>
                <a:srgbClr val="000000"/>
              </a:solidFill>
            </a:endParaRPr>
          </a:p>
        </p:txBody>
      </p:sp>
      <p:sp>
        <p:nvSpPr>
          <p:cNvPr id="87" name="Rechteck 69">
            <a:extLst>
              <a:ext uri="{FF2B5EF4-FFF2-40B4-BE49-F238E27FC236}">
                <a16:creationId xmlns:a16="http://schemas.microsoft.com/office/drawing/2014/main" id="{0CD9D7AE-A53B-42A5-A31D-D26EC407E58E}"/>
              </a:ext>
            </a:extLst>
          </p:cNvPr>
          <p:cNvSpPr/>
          <p:nvPr>
            <p:custDataLst>
              <p:tags r:id="rId7"/>
            </p:custDataLst>
          </p:nvPr>
        </p:nvSpPr>
        <p:spPr>
          <a:xfrm>
            <a:off x="7188185" y="1436699"/>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8" name="Textfeld 87">
            <a:extLst>
              <a:ext uri="{FF2B5EF4-FFF2-40B4-BE49-F238E27FC236}">
                <a16:creationId xmlns:a16="http://schemas.microsoft.com/office/drawing/2014/main" id="{DD15C5EB-D634-4629-B1B0-CD0A0FA3C729}"/>
              </a:ext>
            </a:extLst>
          </p:cNvPr>
          <p:cNvSpPr txBox="1"/>
          <p:nvPr>
            <p:custDataLst>
              <p:tags r:id="rId8"/>
            </p:custDataLst>
          </p:nvPr>
        </p:nvSpPr>
        <p:spPr>
          <a:xfrm>
            <a:off x="7273343" y="1385451"/>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self test</a:t>
            </a:r>
            <a:endParaRPr kumimoji="0" lang="de-DE" sz="1000" b="1" strike="noStrike" kern="0" cap="none" spc="0" normalizeH="0" baseline="0" noProof="0" dirty="0">
              <a:ln>
                <a:noFill/>
              </a:ln>
              <a:solidFill>
                <a:srgbClr val="000000"/>
              </a:solidFill>
              <a:effectLst/>
              <a:uLnTx/>
              <a:uFillTx/>
            </a:endParaRPr>
          </a:p>
        </p:txBody>
      </p:sp>
      <p:sp>
        <p:nvSpPr>
          <p:cNvPr id="89" name="Textfeld 88">
            <a:extLst>
              <a:ext uri="{FF2B5EF4-FFF2-40B4-BE49-F238E27FC236}">
                <a16:creationId xmlns:a16="http://schemas.microsoft.com/office/drawing/2014/main" id="{B9183B0B-7A20-4428-A357-EE476BED5F81}"/>
              </a:ext>
            </a:extLst>
          </p:cNvPr>
          <p:cNvSpPr txBox="1"/>
          <p:nvPr/>
        </p:nvSpPr>
        <p:spPr>
          <a:xfrm>
            <a:off x="7404532" y="1585627"/>
            <a:ext cx="1165317" cy="27534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selftest.robot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92" name="Rechteck 69">
            <a:extLst>
              <a:ext uri="{FF2B5EF4-FFF2-40B4-BE49-F238E27FC236}">
                <a16:creationId xmlns:a16="http://schemas.microsoft.com/office/drawing/2014/main" id="{775ABC84-A683-4E0B-A353-494609E80862}"/>
              </a:ext>
            </a:extLst>
          </p:cNvPr>
          <p:cNvSpPr/>
          <p:nvPr>
            <p:custDataLst>
              <p:tags r:id="rId9"/>
            </p:custDataLst>
          </p:nvPr>
        </p:nvSpPr>
        <p:spPr>
          <a:xfrm>
            <a:off x="7188185" y="2039146"/>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3" name="Textfeld 92">
            <a:extLst>
              <a:ext uri="{FF2B5EF4-FFF2-40B4-BE49-F238E27FC236}">
                <a16:creationId xmlns:a16="http://schemas.microsoft.com/office/drawing/2014/main" id="{02A731F3-5690-43E5-A621-A5114C92D77B}"/>
              </a:ext>
            </a:extLst>
          </p:cNvPr>
          <p:cNvSpPr txBox="1"/>
          <p:nvPr>
            <p:custDataLst>
              <p:tags r:id="rId10"/>
            </p:custDataLst>
          </p:nvPr>
        </p:nvSpPr>
        <p:spPr>
          <a:xfrm>
            <a:off x="7273343" y="2015501"/>
            <a:ext cx="1226769" cy="37282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95" name="Textfeld 94">
            <a:extLst>
              <a:ext uri="{FF2B5EF4-FFF2-40B4-BE49-F238E27FC236}">
                <a16:creationId xmlns:a16="http://schemas.microsoft.com/office/drawing/2014/main" id="{A7E1343B-F827-458C-BE32-F1E22D7FB861}"/>
              </a:ext>
            </a:extLst>
          </p:cNvPr>
          <p:cNvSpPr txBox="1"/>
          <p:nvPr/>
        </p:nvSpPr>
        <p:spPr>
          <a:xfrm>
            <a:off x="7427561" y="2227505"/>
            <a:ext cx="838796" cy="2665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00" name="Rechteck 99">
            <a:extLst>
              <a:ext uri="{FF2B5EF4-FFF2-40B4-BE49-F238E27FC236}">
                <a16:creationId xmlns:a16="http://schemas.microsoft.com/office/drawing/2014/main" id="{601DC0BD-DDB0-4F7D-A269-58692755633E}"/>
              </a:ext>
            </a:extLst>
          </p:cNvPr>
          <p:cNvSpPr/>
          <p:nvPr>
            <p:custDataLst>
              <p:tags r:id="rId11"/>
            </p:custDataLst>
          </p:nvPr>
        </p:nvSpPr>
        <p:spPr>
          <a:xfrm>
            <a:off x="3675550" y="770100"/>
            <a:ext cx="2188208" cy="3262795"/>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2" name="Textfeld 101">
            <a:extLst>
              <a:ext uri="{FF2B5EF4-FFF2-40B4-BE49-F238E27FC236}">
                <a16:creationId xmlns:a16="http://schemas.microsoft.com/office/drawing/2014/main" id="{1C5F80AB-1262-445C-9C8D-F8D9A59A4CFC}"/>
              </a:ext>
            </a:extLst>
          </p:cNvPr>
          <p:cNvSpPr txBox="1"/>
          <p:nvPr/>
        </p:nvSpPr>
        <p:spPr>
          <a:xfrm>
            <a:off x="3806914" y="788750"/>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component repository</a:t>
            </a:r>
            <a:endParaRPr lang="de-DE" sz="1200" i="1" kern="0" dirty="0">
              <a:solidFill>
                <a:srgbClr val="000000"/>
              </a:solidFill>
            </a:endParaRPr>
          </a:p>
        </p:txBody>
      </p:sp>
      <p:sp>
        <p:nvSpPr>
          <p:cNvPr id="103" name="Rechteck 69">
            <a:extLst>
              <a:ext uri="{FF2B5EF4-FFF2-40B4-BE49-F238E27FC236}">
                <a16:creationId xmlns:a16="http://schemas.microsoft.com/office/drawing/2014/main" id="{447D022D-6971-4DEF-906B-7BCD972BCBBB}"/>
              </a:ext>
            </a:extLst>
          </p:cNvPr>
          <p:cNvSpPr/>
          <p:nvPr>
            <p:custDataLst>
              <p:tags r:id="rId12"/>
            </p:custDataLst>
          </p:nvPr>
        </p:nvSpPr>
        <p:spPr>
          <a:xfrm>
            <a:off x="3973774" y="1404650"/>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4" name="Textfeld 103">
            <a:extLst>
              <a:ext uri="{FF2B5EF4-FFF2-40B4-BE49-F238E27FC236}">
                <a16:creationId xmlns:a16="http://schemas.microsoft.com/office/drawing/2014/main" id="{BDBA4A47-3F9C-48C7-9EFA-BC0F0119D556}"/>
              </a:ext>
            </a:extLst>
          </p:cNvPr>
          <p:cNvSpPr txBox="1"/>
          <p:nvPr>
            <p:custDataLst>
              <p:tags r:id="rId13"/>
            </p:custDataLst>
          </p:nvPr>
        </p:nvSpPr>
        <p:spPr>
          <a:xfrm>
            <a:off x="4058932" y="1353402"/>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(A)</a:t>
            </a:r>
            <a:endParaRPr kumimoji="0" lang="de-DE" sz="1000" b="1" strike="noStrike" kern="0" cap="none" spc="0" normalizeH="0" baseline="0" noProof="0" dirty="0">
              <a:ln>
                <a:noFill/>
              </a:ln>
              <a:solidFill>
                <a:srgbClr val="000000"/>
              </a:solidFill>
              <a:effectLst/>
              <a:uLnTx/>
              <a:uFillTx/>
            </a:endParaRPr>
          </a:p>
        </p:txBody>
      </p:sp>
      <p:sp>
        <p:nvSpPr>
          <p:cNvPr id="108" name="Textfeld 107">
            <a:extLst>
              <a:ext uri="{FF2B5EF4-FFF2-40B4-BE49-F238E27FC236}">
                <a16:creationId xmlns:a16="http://schemas.microsoft.com/office/drawing/2014/main" id="{EA363460-1C5D-4E2C-B23E-770AF3DD963E}"/>
              </a:ext>
            </a:extLst>
          </p:cNvPr>
          <p:cNvSpPr txBox="1"/>
          <p:nvPr/>
        </p:nvSpPr>
        <p:spPr>
          <a:xfrm>
            <a:off x="4126513" y="1558467"/>
            <a:ext cx="1616478" cy="25381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0" name="Rechteck 69">
            <a:extLst>
              <a:ext uri="{FF2B5EF4-FFF2-40B4-BE49-F238E27FC236}">
                <a16:creationId xmlns:a16="http://schemas.microsoft.com/office/drawing/2014/main" id="{ED1F4465-D92C-476F-82F0-96BE55E1510F}"/>
              </a:ext>
            </a:extLst>
          </p:cNvPr>
          <p:cNvSpPr/>
          <p:nvPr>
            <p:custDataLst>
              <p:tags r:id="rId14"/>
            </p:custDataLst>
          </p:nvPr>
        </p:nvSpPr>
        <p:spPr>
          <a:xfrm>
            <a:off x="3973774" y="2007097"/>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1" name="Textfeld 110">
            <a:extLst>
              <a:ext uri="{FF2B5EF4-FFF2-40B4-BE49-F238E27FC236}">
                <a16:creationId xmlns:a16="http://schemas.microsoft.com/office/drawing/2014/main" id="{773FC8A7-BB0D-4E7C-B907-A99A5E047821}"/>
              </a:ext>
            </a:extLst>
          </p:cNvPr>
          <p:cNvSpPr txBox="1"/>
          <p:nvPr>
            <p:custDataLst>
              <p:tags r:id="rId15"/>
            </p:custDataLst>
          </p:nvPr>
        </p:nvSpPr>
        <p:spPr>
          <a:xfrm>
            <a:off x="4053764" y="1968304"/>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(A)</a:t>
            </a:r>
            <a:endParaRPr kumimoji="0" lang="de-DE" sz="1000" b="1" strike="noStrike" kern="0" cap="none" spc="0" normalizeH="0" baseline="0" noProof="0" dirty="0">
              <a:ln>
                <a:noFill/>
              </a:ln>
              <a:solidFill>
                <a:srgbClr val="000000"/>
              </a:solidFill>
              <a:effectLst/>
              <a:uLnTx/>
              <a:uFillTx/>
            </a:endParaRPr>
          </a:p>
        </p:txBody>
      </p:sp>
      <p:sp>
        <p:nvSpPr>
          <p:cNvPr id="112" name="Textfeld 111">
            <a:extLst>
              <a:ext uri="{FF2B5EF4-FFF2-40B4-BE49-F238E27FC236}">
                <a16:creationId xmlns:a16="http://schemas.microsoft.com/office/drawing/2014/main" id="{39EA0C6E-545E-4421-B304-CC9BC28125D5}"/>
              </a:ext>
            </a:extLst>
          </p:cNvPr>
          <p:cNvSpPr txBox="1"/>
          <p:nvPr/>
        </p:nvSpPr>
        <p:spPr>
          <a:xfrm>
            <a:off x="4327057" y="2185676"/>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5" name="Rechteck 69">
            <a:extLst>
              <a:ext uri="{FF2B5EF4-FFF2-40B4-BE49-F238E27FC236}">
                <a16:creationId xmlns:a16="http://schemas.microsoft.com/office/drawing/2014/main" id="{7C4B692D-4CB4-43C3-A8EA-E718E135F21D}"/>
              </a:ext>
            </a:extLst>
          </p:cNvPr>
          <p:cNvSpPr/>
          <p:nvPr>
            <p:custDataLst>
              <p:tags r:id="rId16"/>
            </p:custDataLst>
          </p:nvPr>
        </p:nvSpPr>
        <p:spPr>
          <a:xfrm>
            <a:off x="3968606" y="2834141"/>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6" name="Textfeld 115">
            <a:extLst>
              <a:ext uri="{FF2B5EF4-FFF2-40B4-BE49-F238E27FC236}">
                <a16:creationId xmlns:a16="http://schemas.microsoft.com/office/drawing/2014/main" id="{9C47F2AD-C7FB-465A-9290-7367A2DCE251}"/>
              </a:ext>
            </a:extLst>
          </p:cNvPr>
          <p:cNvSpPr txBox="1"/>
          <p:nvPr>
            <p:custDataLst>
              <p:tags r:id="rId17"/>
            </p:custDataLst>
          </p:nvPr>
        </p:nvSpPr>
        <p:spPr>
          <a:xfrm>
            <a:off x="4053764" y="2782893"/>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(B)</a:t>
            </a:r>
            <a:endParaRPr kumimoji="0" lang="de-DE" sz="1000" b="1" strike="noStrike" kern="0" cap="none" spc="0" normalizeH="0" baseline="0" noProof="0" dirty="0">
              <a:ln>
                <a:noFill/>
              </a:ln>
              <a:solidFill>
                <a:srgbClr val="000000"/>
              </a:solidFill>
              <a:effectLst/>
              <a:uLnTx/>
              <a:uFillTx/>
            </a:endParaRPr>
          </a:p>
        </p:txBody>
      </p:sp>
      <p:sp>
        <p:nvSpPr>
          <p:cNvPr id="119" name="Textfeld 118">
            <a:extLst>
              <a:ext uri="{FF2B5EF4-FFF2-40B4-BE49-F238E27FC236}">
                <a16:creationId xmlns:a16="http://schemas.microsoft.com/office/drawing/2014/main" id="{9B1D6161-98CA-4026-90B4-7DF5A2DB26DC}"/>
              </a:ext>
            </a:extLst>
          </p:cNvPr>
          <p:cNvSpPr txBox="1"/>
          <p:nvPr/>
        </p:nvSpPr>
        <p:spPr>
          <a:xfrm>
            <a:off x="4323425" y="2967125"/>
            <a:ext cx="1402236" cy="29379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componenttest.py</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0" name="Rechteck 69">
            <a:extLst>
              <a:ext uri="{FF2B5EF4-FFF2-40B4-BE49-F238E27FC236}">
                <a16:creationId xmlns:a16="http://schemas.microsoft.com/office/drawing/2014/main" id="{7CEDDA82-AAE3-49F2-B12B-EDD0AF7009D9}"/>
              </a:ext>
            </a:extLst>
          </p:cNvPr>
          <p:cNvSpPr/>
          <p:nvPr>
            <p:custDataLst>
              <p:tags r:id="rId18"/>
            </p:custDataLst>
          </p:nvPr>
        </p:nvSpPr>
        <p:spPr>
          <a:xfrm>
            <a:off x="3968606" y="3436588"/>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4" name="Textfeld 123">
            <a:extLst>
              <a:ext uri="{FF2B5EF4-FFF2-40B4-BE49-F238E27FC236}">
                <a16:creationId xmlns:a16="http://schemas.microsoft.com/office/drawing/2014/main" id="{4BCB012D-38A2-417C-A898-D83A132A75B2}"/>
              </a:ext>
            </a:extLst>
          </p:cNvPr>
          <p:cNvSpPr txBox="1"/>
          <p:nvPr>
            <p:custDataLst>
              <p:tags r:id="rId19"/>
            </p:custDataLst>
          </p:nvPr>
        </p:nvSpPr>
        <p:spPr>
          <a:xfrm>
            <a:off x="4053764" y="3393909"/>
            <a:ext cx="1226769" cy="39186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(B)</a:t>
            </a:r>
            <a:endParaRPr kumimoji="0" lang="de-DE" sz="1000" b="1" strike="noStrike" kern="0" cap="none" spc="0" normalizeH="0" baseline="0" noProof="0" dirty="0">
              <a:ln>
                <a:noFill/>
              </a:ln>
              <a:solidFill>
                <a:srgbClr val="000000"/>
              </a:solidFill>
              <a:effectLst/>
              <a:uLnTx/>
              <a:uFillTx/>
            </a:endParaRPr>
          </a:p>
        </p:txBody>
      </p:sp>
      <p:sp>
        <p:nvSpPr>
          <p:cNvPr id="127" name="Textfeld 126">
            <a:extLst>
              <a:ext uri="{FF2B5EF4-FFF2-40B4-BE49-F238E27FC236}">
                <a16:creationId xmlns:a16="http://schemas.microsoft.com/office/drawing/2014/main" id="{C112B8E8-036E-4871-80FE-27FDF1AFBBBA}"/>
              </a:ext>
            </a:extLst>
          </p:cNvPr>
          <p:cNvSpPr txBox="1"/>
          <p:nvPr/>
        </p:nvSpPr>
        <p:spPr>
          <a:xfrm>
            <a:off x="4321889" y="3615167"/>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pytest.xml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8" name="Rechteck 127">
            <a:extLst>
              <a:ext uri="{FF2B5EF4-FFF2-40B4-BE49-F238E27FC236}">
                <a16:creationId xmlns:a16="http://schemas.microsoft.com/office/drawing/2014/main" id="{1933320B-2C0A-40E0-B1AD-8CF20A88A055}"/>
              </a:ext>
            </a:extLst>
          </p:cNvPr>
          <p:cNvSpPr/>
          <p:nvPr>
            <p:custDataLst>
              <p:tags r:id="rId20"/>
            </p:custDataLst>
          </p:nvPr>
        </p:nvSpPr>
        <p:spPr>
          <a:xfrm>
            <a:off x="729398" y="4265593"/>
            <a:ext cx="1143183" cy="26295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6" name="Textfeld 135">
            <a:extLst>
              <a:ext uri="{FF2B5EF4-FFF2-40B4-BE49-F238E27FC236}">
                <a16:creationId xmlns:a16="http://schemas.microsoft.com/office/drawing/2014/main" id="{07ECDB31-A2C3-4205-9228-A362821FBB7F}"/>
              </a:ext>
            </a:extLst>
          </p:cNvPr>
          <p:cNvSpPr txBox="1"/>
          <p:nvPr>
            <p:custDataLst>
              <p:tags r:id="rId21"/>
            </p:custDataLst>
          </p:nvPr>
        </p:nvSpPr>
        <p:spPr>
          <a:xfrm>
            <a:off x="970550" y="4226535"/>
            <a:ext cx="716005"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Trigger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37" name="Rechteck 136">
            <a:extLst>
              <a:ext uri="{FF2B5EF4-FFF2-40B4-BE49-F238E27FC236}">
                <a16:creationId xmlns:a16="http://schemas.microsoft.com/office/drawing/2014/main" id="{D6F8BC69-F736-4CE5-AD92-DA148F428BDD}"/>
              </a:ext>
            </a:extLst>
          </p:cNvPr>
          <p:cNvSpPr/>
          <p:nvPr>
            <p:custDataLst>
              <p:tags r:id="rId22"/>
            </p:custDataLst>
          </p:nvPr>
        </p:nvSpPr>
        <p:spPr>
          <a:xfrm>
            <a:off x="520038" y="3760393"/>
            <a:ext cx="1561728"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1" name="Textfeld 140">
            <a:extLst>
              <a:ext uri="{FF2B5EF4-FFF2-40B4-BE49-F238E27FC236}">
                <a16:creationId xmlns:a16="http://schemas.microsoft.com/office/drawing/2014/main" id="{835ECA39-1F57-4F0A-8F65-BA4E7E9EA356}"/>
              </a:ext>
            </a:extLst>
          </p:cNvPr>
          <p:cNvSpPr txBox="1"/>
          <p:nvPr>
            <p:custDataLst>
              <p:tags r:id="rId23"/>
            </p:custDataLst>
          </p:nvPr>
        </p:nvSpPr>
        <p:spPr>
          <a:xfrm>
            <a:off x="577380" y="3733449"/>
            <a:ext cx="1536948"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Trigger configuration</a:t>
            </a:r>
            <a:endParaRPr kumimoji="0" lang="de-DE" sz="1000" b="1" strike="noStrike" kern="0" cap="none" spc="0" normalizeH="0" baseline="0" noProof="0" dirty="0">
              <a:ln>
                <a:noFill/>
              </a:ln>
              <a:solidFill>
                <a:srgbClr val="000000"/>
              </a:solidFill>
              <a:effectLst/>
              <a:uLnTx/>
              <a:uFillTx/>
            </a:endParaRPr>
          </a:p>
        </p:txBody>
      </p:sp>
      <p:cxnSp>
        <p:nvCxnSpPr>
          <p:cNvPr id="142" name="Straight Arrow Connector 154">
            <a:extLst>
              <a:ext uri="{FF2B5EF4-FFF2-40B4-BE49-F238E27FC236}">
                <a16:creationId xmlns:a16="http://schemas.microsoft.com/office/drawing/2014/main" id="{402600C2-E38C-41CC-ABDD-719940D8028D}"/>
              </a:ext>
            </a:extLst>
          </p:cNvPr>
          <p:cNvCxnSpPr>
            <a:cxnSpLocks/>
            <a:stCxn id="128" idx="0"/>
            <a:endCxn id="137" idx="2"/>
          </p:cNvCxnSpPr>
          <p:nvPr/>
        </p:nvCxnSpPr>
        <p:spPr>
          <a:xfrm flipH="1" flipV="1">
            <a:off x="1300902" y="4058895"/>
            <a:ext cx="88" cy="206698"/>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6" name="Rechteck 165">
            <a:extLst>
              <a:ext uri="{FF2B5EF4-FFF2-40B4-BE49-F238E27FC236}">
                <a16:creationId xmlns:a16="http://schemas.microsoft.com/office/drawing/2014/main" id="{A4C93208-870C-4DA1-9077-A8EB33F9B719}"/>
              </a:ext>
            </a:extLst>
          </p:cNvPr>
          <p:cNvSpPr/>
          <p:nvPr>
            <p:custDataLst>
              <p:tags r:id="rId24"/>
            </p:custDataLst>
          </p:nvPr>
        </p:nvSpPr>
        <p:spPr>
          <a:xfrm>
            <a:off x="10091022" y="4581222"/>
            <a:ext cx="532694" cy="49868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7" name="Textfeld 166">
            <a:extLst>
              <a:ext uri="{FF2B5EF4-FFF2-40B4-BE49-F238E27FC236}">
                <a16:creationId xmlns:a16="http://schemas.microsoft.com/office/drawing/2014/main" id="{1988EADA-BD89-4C6C-9375-EABE5A0642A9}"/>
              </a:ext>
            </a:extLst>
          </p:cNvPr>
          <p:cNvSpPr txBox="1"/>
          <p:nvPr/>
        </p:nvSpPr>
        <p:spPr>
          <a:xfrm>
            <a:off x="10247350" y="4650921"/>
            <a:ext cx="289161" cy="22863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DB</a:t>
            </a:r>
            <a:endParaRPr lang="de-DE" sz="1200" i="1" kern="0" dirty="0">
              <a:solidFill>
                <a:srgbClr val="000000"/>
              </a:solidFill>
            </a:endParaRPr>
          </a:p>
        </p:txBody>
      </p:sp>
      <p:cxnSp>
        <p:nvCxnSpPr>
          <p:cNvPr id="168" name="Straight Arrow Connector 154">
            <a:extLst>
              <a:ext uri="{FF2B5EF4-FFF2-40B4-BE49-F238E27FC236}">
                <a16:creationId xmlns:a16="http://schemas.microsoft.com/office/drawing/2014/main" id="{A251722E-63B7-498A-9D8C-ED3BC68CABB2}"/>
              </a:ext>
            </a:extLst>
          </p:cNvPr>
          <p:cNvCxnSpPr>
            <a:cxnSpLocks/>
          </p:cNvCxnSpPr>
          <p:nvPr/>
        </p:nvCxnSpPr>
        <p:spPr>
          <a:xfrm flipH="1">
            <a:off x="2258318" y="1440653"/>
            <a:ext cx="5620" cy="2965543"/>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0" name="Straight Arrow Connector 154">
            <a:extLst>
              <a:ext uri="{FF2B5EF4-FFF2-40B4-BE49-F238E27FC236}">
                <a16:creationId xmlns:a16="http://schemas.microsoft.com/office/drawing/2014/main" id="{3B893D6F-A0B3-4DC2-99CE-7CB7FEAA629A}"/>
              </a:ext>
            </a:extLst>
          </p:cNvPr>
          <p:cNvCxnSpPr>
            <a:cxnSpLocks/>
            <a:stCxn id="105" idx="3"/>
          </p:cNvCxnSpPr>
          <p:nvPr/>
        </p:nvCxnSpPr>
        <p:spPr>
          <a:xfrm flipV="1">
            <a:off x="1483335" y="1436699"/>
            <a:ext cx="789477" cy="3954"/>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1" name="Straight Arrow Connector 154">
            <a:extLst>
              <a:ext uri="{FF2B5EF4-FFF2-40B4-BE49-F238E27FC236}">
                <a16:creationId xmlns:a16="http://schemas.microsoft.com/office/drawing/2014/main" id="{37CF2A1D-E0D7-4145-A451-CB37FF5452A0}"/>
              </a:ext>
            </a:extLst>
          </p:cNvPr>
          <p:cNvCxnSpPr>
            <a:cxnSpLocks/>
          </p:cNvCxnSpPr>
          <p:nvPr/>
        </p:nvCxnSpPr>
        <p:spPr>
          <a:xfrm flipH="1">
            <a:off x="2257921" y="4406196"/>
            <a:ext cx="822105"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2" name="Straight Arrow Connector 154">
            <a:extLst>
              <a:ext uri="{FF2B5EF4-FFF2-40B4-BE49-F238E27FC236}">
                <a16:creationId xmlns:a16="http://schemas.microsoft.com/office/drawing/2014/main" id="{D12EB0FD-BB01-418B-9EE5-757044F80573}"/>
              </a:ext>
            </a:extLst>
          </p:cNvPr>
          <p:cNvCxnSpPr>
            <a:cxnSpLocks/>
          </p:cNvCxnSpPr>
          <p:nvPr/>
        </p:nvCxnSpPr>
        <p:spPr>
          <a:xfrm>
            <a:off x="3088900" y="1283703"/>
            <a:ext cx="0" cy="140974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4" name="Straight Arrow Connector 154">
            <a:extLst>
              <a:ext uri="{FF2B5EF4-FFF2-40B4-BE49-F238E27FC236}">
                <a16:creationId xmlns:a16="http://schemas.microsoft.com/office/drawing/2014/main" id="{B43E40F4-53E9-4CF6-86C6-7FB9A1DA2A7D}"/>
              </a:ext>
            </a:extLst>
          </p:cNvPr>
          <p:cNvCxnSpPr>
            <a:cxnSpLocks/>
            <a:stCxn id="118" idx="1"/>
          </p:cNvCxnSpPr>
          <p:nvPr/>
        </p:nvCxnSpPr>
        <p:spPr>
          <a:xfrm flipH="1">
            <a:off x="3086607" y="1278935"/>
            <a:ext cx="882742"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5" name="Straight Arrow Connector 154">
            <a:extLst>
              <a:ext uri="{FF2B5EF4-FFF2-40B4-BE49-F238E27FC236}">
                <a16:creationId xmlns:a16="http://schemas.microsoft.com/office/drawing/2014/main" id="{4A75DBAA-29C9-48E1-8B7D-7202B7FF6A48}"/>
              </a:ext>
            </a:extLst>
          </p:cNvPr>
          <p:cNvCxnSpPr>
            <a:cxnSpLocks/>
          </p:cNvCxnSpPr>
          <p:nvPr/>
        </p:nvCxnSpPr>
        <p:spPr>
          <a:xfrm flipH="1">
            <a:off x="3080026" y="2693451"/>
            <a:ext cx="12299" cy="170361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6" name="Straight Arrow Connector 154">
            <a:extLst>
              <a:ext uri="{FF2B5EF4-FFF2-40B4-BE49-F238E27FC236}">
                <a16:creationId xmlns:a16="http://schemas.microsoft.com/office/drawing/2014/main" id="{A9829572-2417-4CCA-BA52-2CAC7A60D6F7}"/>
              </a:ext>
            </a:extLst>
          </p:cNvPr>
          <p:cNvCxnSpPr>
            <a:cxnSpLocks/>
            <a:stCxn id="129" idx="1"/>
          </p:cNvCxnSpPr>
          <p:nvPr/>
        </p:nvCxnSpPr>
        <p:spPr>
          <a:xfrm flipH="1" flipV="1">
            <a:off x="3086607" y="2696526"/>
            <a:ext cx="885904" cy="1182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7" name="Straight Arrow Connector 154">
            <a:extLst>
              <a:ext uri="{FF2B5EF4-FFF2-40B4-BE49-F238E27FC236}">
                <a16:creationId xmlns:a16="http://schemas.microsoft.com/office/drawing/2014/main" id="{B58A0F5B-495C-43E7-A071-DE893966A354}"/>
              </a:ext>
            </a:extLst>
          </p:cNvPr>
          <p:cNvCxnSpPr>
            <a:cxnSpLocks/>
          </p:cNvCxnSpPr>
          <p:nvPr/>
        </p:nvCxnSpPr>
        <p:spPr>
          <a:xfrm flipH="1">
            <a:off x="3073056" y="4220456"/>
            <a:ext cx="2128862" cy="18639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8" name="Straight Arrow Connector 154">
            <a:extLst>
              <a:ext uri="{FF2B5EF4-FFF2-40B4-BE49-F238E27FC236}">
                <a16:creationId xmlns:a16="http://schemas.microsoft.com/office/drawing/2014/main" id="{894D1E14-E3F0-4252-AEDD-09978996DFBF}"/>
              </a:ext>
            </a:extLst>
          </p:cNvPr>
          <p:cNvCxnSpPr>
            <a:cxnSpLocks/>
          </p:cNvCxnSpPr>
          <p:nvPr/>
        </p:nvCxnSpPr>
        <p:spPr>
          <a:xfrm flipH="1">
            <a:off x="5207001" y="4058013"/>
            <a:ext cx="1299122" cy="16473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9" name="Straight Arrow Connector 154">
            <a:extLst>
              <a:ext uri="{FF2B5EF4-FFF2-40B4-BE49-F238E27FC236}">
                <a16:creationId xmlns:a16="http://schemas.microsoft.com/office/drawing/2014/main" id="{D0E4300B-70EA-4FE3-B286-B66D487450C3}"/>
              </a:ext>
            </a:extLst>
          </p:cNvPr>
          <p:cNvCxnSpPr>
            <a:cxnSpLocks/>
            <a:stCxn id="132" idx="1"/>
          </p:cNvCxnSpPr>
          <p:nvPr/>
        </p:nvCxnSpPr>
        <p:spPr>
          <a:xfrm flipH="1" flipV="1">
            <a:off x="6517001" y="1307335"/>
            <a:ext cx="670774" cy="161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0" name="Straight Arrow Connector 154">
            <a:extLst>
              <a:ext uri="{FF2B5EF4-FFF2-40B4-BE49-F238E27FC236}">
                <a16:creationId xmlns:a16="http://schemas.microsoft.com/office/drawing/2014/main" id="{CCD8D655-82BD-4900-9E37-92E13C905372}"/>
              </a:ext>
            </a:extLst>
          </p:cNvPr>
          <p:cNvCxnSpPr>
            <a:cxnSpLocks/>
            <a:stCxn id="145" idx="1"/>
          </p:cNvCxnSpPr>
          <p:nvPr/>
        </p:nvCxnSpPr>
        <p:spPr>
          <a:xfrm flipH="1" flipV="1">
            <a:off x="5207000" y="4570620"/>
            <a:ext cx="377365" cy="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3" name="Straight Arrow Connector 154">
            <a:extLst>
              <a:ext uri="{FF2B5EF4-FFF2-40B4-BE49-F238E27FC236}">
                <a16:creationId xmlns:a16="http://schemas.microsoft.com/office/drawing/2014/main" id="{21A04376-67F6-4730-ACBF-33F5E2EA2BA2}"/>
              </a:ext>
            </a:extLst>
          </p:cNvPr>
          <p:cNvCxnSpPr>
            <a:cxnSpLocks/>
          </p:cNvCxnSpPr>
          <p:nvPr/>
        </p:nvCxnSpPr>
        <p:spPr>
          <a:xfrm flipV="1">
            <a:off x="5207000" y="4222750"/>
            <a:ext cx="0" cy="353426"/>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6" name="Straight Arrow Connector 154">
            <a:extLst>
              <a:ext uri="{FF2B5EF4-FFF2-40B4-BE49-F238E27FC236}">
                <a16:creationId xmlns:a16="http://schemas.microsoft.com/office/drawing/2014/main" id="{0B0C8C69-310B-45EB-B7A5-2CA473192BB4}"/>
              </a:ext>
            </a:extLst>
          </p:cNvPr>
          <p:cNvCxnSpPr>
            <a:cxnSpLocks/>
            <a:stCxn id="154" idx="1"/>
          </p:cNvCxnSpPr>
          <p:nvPr/>
        </p:nvCxnSpPr>
        <p:spPr>
          <a:xfrm flipH="1">
            <a:off x="5201918" y="4924578"/>
            <a:ext cx="1022927"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0" name="Straight Arrow Connector 154">
            <a:extLst>
              <a:ext uri="{FF2B5EF4-FFF2-40B4-BE49-F238E27FC236}">
                <a16:creationId xmlns:a16="http://schemas.microsoft.com/office/drawing/2014/main" id="{171FAFD9-EA70-411F-9DDE-65B097DF026F}"/>
              </a:ext>
            </a:extLst>
          </p:cNvPr>
          <p:cNvCxnSpPr>
            <a:cxnSpLocks/>
          </p:cNvCxnSpPr>
          <p:nvPr/>
        </p:nvCxnSpPr>
        <p:spPr>
          <a:xfrm flipV="1">
            <a:off x="5208101" y="4576176"/>
            <a:ext cx="0" cy="34840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3" name="Straight Arrow Connector 154">
            <a:extLst>
              <a:ext uri="{FF2B5EF4-FFF2-40B4-BE49-F238E27FC236}">
                <a16:creationId xmlns:a16="http://schemas.microsoft.com/office/drawing/2014/main" id="{30297734-D9ED-4277-96C6-C3C8DDD88205}"/>
              </a:ext>
            </a:extLst>
          </p:cNvPr>
          <p:cNvCxnSpPr>
            <a:cxnSpLocks/>
            <a:stCxn id="157" idx="1"/>
          </p:cNvCxnSpPr>
          <p:nvPr/>
        </p:nvCxnSpPr>
        <p:spPr>
          <a:xfrm flipH="1">
            <a:off x="5201918" y="5278322"/>
            <a:ext cx="1663118" cy="12453"/>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1" name="Straight Arrow Connector 154">
            <a:extLst>
              <a:ext uri="{FF2B5EF4-FFF2-40B4-BE49-F238E27FC236}">
                <a16:creationId xmlns:a16="http://schemas.microsoft.com/office/drawing/2014/main" id="{D8C26D46-6487-4524-9109-4F26364DA464}"/>
              </a:ext>
            </a:extLst>
          </p:cNvPr>
          <p:cNvCxnSpPr>
            <a:cxnSpLocks/>
          </p:cNvCxnSpPr>
          <p:nvPr/>
        </p:nvCxnSpPr>
        <p:spPr>
          <a:xfrm flipV="1">
            <a:off x="5207000" y="4924578"/>
            <a:ext cx="0" cy="36619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a:endCxn id="82" idx="3"/>
          </p:cNvCxnSpPr>
          <p:nvPr/>
        </p:nvCxnSpPr>
        <p:spPr>
          <a:xfrm flipH="1">
            <a:off x="1916081" y="2415372"/>
            <a:ext cx="1018211" cy="475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9" name="Straight Arrow Connector 154">
            <a:extLst>
              <a:ext uri="{FF2B5EF4-FFF2-40B4-BE49-F238E27FC236}">
                <a16:creationId xmlns:a16="http://schemas.microsoft.com/office/drawing/2014/main" id="{23EE8DCF-6793-4A04-85F6-B981211F8FCE}"/>
              </a:ext>
            </a:extLst>
          </p:cNvPr>
          <p:cNvCxnSpPr>
            <a:cxnSpLocks/>
            <a:endCxn id="110" idx="3"/>
          </p:cNvCxnSpPr>
          <p:nvPr/>
        </p:nvCxnSpPr>
        <p:spPr>
          <a:xfrm flipH="1" flipV="1">
            <a:off x="5626704" y="2253597"/>
            <a:ext cx="740803" cy="633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26" name="Straight Arrow Connector 154">
            <a:extLst>
              <a:ext uri="{FF2B5EF4-FFF2-40B4-BE49-F238E27FC236}">
                <a16:creationId xmlns:a16="http://schemas.microsoft.com/office/drawing/2014/main" id="{937E3C6D-860C-4E12-87F4-0D0CAAA80C74}"/>
              </a:ext>
            </a:extLst>
          </p:cNvPr>
          <p:cNvCxnSpPr>
            <a:cxnSpLocks/>
          </p:cNvCxnSpPr>
          <p:nvPr/>
        </p:nvCxnSpPr>
        <p:spPr>
          <a:xfrm flipH="1">
            <a:off x="6506123" y="1304511"/>
            <a:ext cx="15602" cy="275067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5" name="Straight Arrow Connector 154">
            <a:extLst>
              <a:ext uri="{FF2B5EF4-FFF2-40B4-BE49-F238E27FC236}">
                <a16:creationId xmlns:a16="http://schemas.microsoft.com/office/drawing/2014/main" id="{B2C2C089-9500-4B19-847F-D880E553CD97}"/>
              </a:ext>
            </a:extLst>
          </p:cNvPr>
          <p:cNvCxnSpPr>
            <a:cxnSpLocks/>
          </p:cNvCxnSpPr>
          <p:nvPr/>
        </p:nvCxnSpPr>
        <p:spPr>
          <a:xfrm flipH="1" flipV="1">
            <a:off x="6364537" y="2256762"/>
            <a:ext cx="1509197" cy="2537116"/>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8" name="Straight Arrow Connector 154">
            <a:extLst>
              <a:ext uri="{FF2B5EF4-FFF2-40B4-BE49-F238E27FC236}">
                <a16:creationId xmlns:a16="http://schemas.microsoft.com/office/drawing/2014/main" id="{9DB37ED8-CBEB-4C61-8449-97B38963E1EF}"/>
              </a:ext>
            </a:extLst>
          </p:cNvPr>
          <p:cNvCxnSpPr>
            <a:cxnSpLocks/>
            <a:endCxn id="92" idx="2"/>
          </p:cNvCxnSpPr>
          <p:nvPr/>
        </p:nvCxnSpPr>
        <p:spPr>
          <a:xfrm flipV="1">
            <a:off x="7873734" y="2532145"/>
            <a:ext cx="6579" cy="226173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2" name="Straight Arrow Connector 154">
            <a:extLst>
              <a:ext uri="{FF2B5EF4-FFF2-40B4-BE49-F238E27FC236}">
                <a16:creationId xmlns:a16="http://schemas.microsoft.com/office/drawing/2014/main" id="{68545BA1-2516-4F06-8CFE-9BE32AF1694F}"/>
              </a:ext>
            </a:extLst>
          </p:cNvPr>
          <p:cNvCxnSpPr>
            <a:cxnSpLocks/>
            <a:endCxn id="120" idx="3"/>
          </p:cNvCxnSpPr>
          <p:nvPr/>
        </p:nvCxnSpPr>
        <p:spPr>
          <a:xfrm flipH="1">
            <a:off x="5621536" y="3683087"/>
            <a:ext cx="2935148" cy="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5" name="Straight Arrow Connector 154">
            <a:extLst>
              <a:ext uri="{FF2B5EF4-FFF2-40B4-BE49-F238E27FC236}">
                <a16:creationId xmlns:a16="http://schemas.microsoft.com/office/drawing/2014/main" id="{7E60249A-296D-4C4C-A9E3-E447F49D2C4F}"/>
              </a:ext>
            </a:extLst>
          </p:cNvPr>
          <p:cNvCxnSpPr>
            <a:cxnSpLocks/>
          </p:cNvCxnSpPr>
          <p:nvPr/>
        </p:nvCxnSpPr>
        <p:spPr>
          <a:xfrm flipV="1">
            <a:off x="8556684" y="3683087"/>
            <a:ext cx="0" cy="145038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4" name="Straight Arrow Connector 154">
            <a:extLst>
              <a:ext uri="{FF2B5EF4-FFF2-40B4-BE49-F238E27FC236}">
                <a16:creationId xmlns:a16="http://schemas.microsoft.com/office/drawing/2014/main" id="{EF828808-C18F-4F38-B38C-02445C49918C}"/>
              </a:ext>
            </a:extLst>
          </p:cNvPr>
          <p:cNvCxnSpPr>
            <a:cxnSpLocks/>
            <a:stCxn id="166" idx="1"/>
            <a:endCxn id="145" idx="3"/>
          </p:cNvCxnSpPr>
          <p:nvPr/>
        </p:nvCxnSpPr>
        <p:spPr>
          <a:xfrm flipH="1" flipV="1">
            <a:off x="7600543" y="4570621"/>
            <a:ext cx="2490479" cy="259944"/>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8" name="Straight Arrow Connector 154">
            <a:extLst>
              <a:ext uri="{FF2B5EF4-FFF2-40B4-BE49-F238E27FC236}">
                <a16:creationId xmlns:a16="http://schemas.microsoft.com/office/drawing/2014/main" id="{475C7BC6-30C2-439C-AFB4-6DC3174ABAD9}"/>
              </a:ext>
            </a:extLst>
          </p:cNvPr>
          <p:cNvCxnSpPr>
            <a:cxnSpLocks/>
            <a:stCxn id="166" idx="1"/>
            <a:endCxn id="154" idx="3"/>
          </p:cNvCxnSpPr>
          <p:nvPr/>
        </p:nvCxnSpPr>
        <p:spPr>
          <a:xfrm flipH="1">
            <a:off x="8241023" y="4830565"/>
            <a:ext cx="1849999" cy="9401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61" name="Straight Arrow Connector 154">
            <a:extLst>
              <a:ext uri="{FF2B5EF4-FFF2-40B4-BE49-F238E27FC236}">
                <a16:creationId xmlns:a16="http://schemas.microsoft.com/office/drawing/2014/main" id="{56789CF9-9A2C-40C4-B41E-2FB49E1A5F7D}"/>
              </a:ext>
            </a:extLst>
          </p:cNvPr>
          <p:cNvCxnSpPr>
            <a:cxnSpLocks/>
            <a:stCxn id="166" idx="1"/>
            <a:endCxn id="157" idx="3"/>
          </p:cNvCxnSpPr>
          <p:nvPr/>
        </p:nvCxnSpPr>
        <p:spPr>
          <a:xfrm flipH="1">
            <a:off x="8881214" y="4830565"/>
            <a:ext cx="1209808" cy="44775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64" name="Rechteck 263">
            <a:extLst>
              <a:ext uri="{FF2B5EF4-FFF2-40B4-BE49-F238E27FC236}">
                <a16:creationId xmlns:a16="http://schemas.microsoft.com/office/drawing/2014/main" id="{9593711D-5415-4FC4-A327-E50BCCECB339}"/>
              </a:ext>
            </a:extLst>
          </p:cNvPr>
          <p:cNvSpPr/>
          <p:nvPr>
            <p:custDataLst>
              <p:tags r:id="rId25"/>
            </p:custDataLst>
          </p:nvPr>
        </p:nvSpPr>
        <p:spPr>
          <a:xfrm>
            <a:off x="9468769" y="2040921"/>
            <a:ext cx="1284878" cy="467409"/>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265" name="Textfeld 264">
            <a:extLst>
              <a:ext uri="{FF2B5EF4-FFF2-40B4-BE49-F238E27FC236}">
                <a16:creationId xmlns:a16="http://schemas.microsoft.com/office/drawing/2014/main" id="{E2C60377-6EB6-4075-A384-E2E5C642A329}"/>
              </a:ext>
            </a:extLst>
          </p:cNvPr>
          <p:cNvSpPr txBox="1"/>
          <p:nvPr/>
        </p:nvSpPr>
        <p:spPr>
          <a:xfrm>
            <a:off x="9542724" y="2096839"/>
            <a:ext cx="1204275" cy="33496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installation folder</a:t>
            </a:r>
            <a:endParaRPr lang="de-DE" sz="1200" i="1" kern="0" dirty="0">
              <a:solidFill>
                <a:srgbClr val="000000"/>
              </a:solidFill>
            </a:endParaRPr>
          </a:p>
        </p:txBody>
      </p:sp>
      <p:cxnSp>
        <p:nvCxnSpPr>
          <p:cNvPr id="266" name="Straight Arrow Connector 154">
            <a:extLst>
              <a:ext uri="{FF2B5EF4-FFF2-40B4-BE49-F238E27FC236}">
                <a16:creationId xmlns:a16="http://schemas.microsoft.com/office/drawing/2014/main" id="{5B7B972F-3EDD-4F20-BB59-89089902889F}"/>
              </a:ext>
            </a:extLst>
          </p:cNvPr>
          <p:cNvCxnSpPr>
            <a:cxnSpLocks/>
            <a:endCxn id="87" idx="3"/>
          </p:cNvCxnSpPr>
          <p:nvPr/>
        </p:nvCxnSpPr>
        <p:spPr>
          <a:xfrm flipH="1" flipV="1">
            <a:off x="8572441" y="1659914"/>
            <a:ext cx="1545639" cy="6711"/>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72" name="Straight Arrow Connector 154">
            <a:extLst>
              <a:ext uri="{FF2B5EF4-FFF2-40B4-BE49-F238E27FC236}">
                <a16:creationId xmlns:a16="http://schemas.microsoft.com/office/drawing/2014/main" id="{A6C3EE40-F772-4FBE-9AC4-8E214D4F744C}"/>
              </a:ext>
            </a:extLst>
          </p:cNvPr>
          <p:cNvCxnSpPr>
            <a:cxnSpLocks/>
            <a:stCxn id="264" idx="0"/>
          </p:cNvCxnSpPr>
          <p:nvPr/>
        </p:nvCxnSpPr>
        <p:spPr>
          <a:xfrm flipV="1">
            <a:off x="10111208" y="1659914"/>
            <a:ext cx="6872" cy="381007"/>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77" name="Textfeld 276">
            <a:extLst>
              <a:ext uri="{FF2B5EF4-FFF2-40B4-BE49-F238E27FC236}">
                <a16:creationId xmlns:a16="http://schemas.microsoft.com/office/drawing/2014/main" id="{C09E7E68-BFA2-4FDF-A828-322C28D7A4A6}"/>
              </a:ext>
            </a:extLst>
          </p:cNvPr>
          <p:cNvSpPr txBox="1"/>
          <p:nvPr>
            <p:custDataLst>
              <p:tags r:id="rId26"/>
            </p:custDataLst>
          </p:nvPr>
        </p:nvSpPr>
        <p:spPr>
          <a:xfrm>
            <a:off x="9495678" y="1382203"/>
            <a:ext cx="455157" cy="306296"/>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install</a:t>
            </a:r>
            <a:endParaRPr kumimoji="0" lang="de-DE" sz="1000" b="1" strike="noStrike" kern="0" cap="none" spc="0" normalizeH="0" baseline="0" noProof="0" dirty="0">
              <a:ln>
                <a:noFill/>
              </a:ln>
              <a:solidFill>
                <a:srgbClr val="000000"/>
              </a:solidFill>
              <a:effectLst/>
              <a:uLnTx/>
              <a:uFillTx/>
            </a:endParaRPr>
          </a:p>
        </p:txBody>
      </p:sp>
      <p:grpSp>
        <p:nvGrpSpPr>
          <p:cNvPr id="63" name="Gruppieren 62">
            <a:extLst>
              <a:ext uri="{FF2B5EF4-FFF2-40B4-BE49-F238E27FC236}">
                <a16:creationId xmlns:a16="http://schemas.microsoft.com/office/drawing/2014/main" id="{6B4494A7-1AA7-42E9-91EC-8460FF67405E}"/>
              </a:ext>
            </a:extLst>
          </p:cNvPr>
          <p:cNvGrpSpPr/>
          <p:nvPr/>
        </p:nvGrpSpPr>
        <p:grpSpPr>
          <a:xfrm>
            <a:off x="511247" y="4766993"/>
            <a:ext cx="940095" cy="641798"/>
            <a:chOff x="449534" y="4737110"/>
            <a:chExt cx="940095" cy="691534"/>
          </a:xfrm>
        </p:grpSpPr>
        <p:sp>
          <p:nvSpPr>
            <p:cNvPr id="97" name="Rechteck 96">
              <a:extLst>
                <a:ext uri="{FF2B5EF4-FFF2-40B4-BE49-F238E27FC236}">
                  <a16:creationId xmlns:a16="http://schemas.microsoft.com/office/drawing/2014/main" id="{84DC8504-2281-48A9-AC84-535AF32A715D}"/>
                </a:ext>
              </a:extLst>
            </p:cNvPr>
            <p:cNvSpPr/>
            <p:nvPr>
              <p:custDataLst>
                <p:tags r:id="rId43"/>
              </p:custDataLst>
            </p:nvPr>
          </p:nvSpPr>
          <p:spPr>
            <a:xfrm>
              <a:off x="449534" y="5029668"/>
              <a:ext cx="940095" cy="374152"/>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cxnSp>
          <p:nvCxnSpPr>
            <p:cNvPr id="90" name="Straight Arrow Connector 154">
              <a:extLst>
                <a:ext uri="{FF2B5EF4-FFF2-40B4-BE49-F238E27FC236}">
                  <a16:creationId xmlns:a16="http://schemas.microsoft.com/office/drawing/2014/main" id="{4CD18291-DFF4-4D01-80AE-35D69AEBB799}"/>
                </a:ext>
              </a:extLst>
            </p:cNvPr>
            <p:cNvCxnSpPr>
              <a:cxnSpLocks/>
            </p:cNvCxnSpPr>
            <p:nvPr/>
          </p:nvCxnSpPr>
          <p:spPr>
            <a:xfrm flipH="1">
              <a:off x="904482" y="5136778"/>
              <a:ext cx="402926"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1" name="Textfeld 90">
              <a:extLst>
                <a:ext uri="{FF2B5EF4-FFF2-40B4-BE49-F238E27FC236}">
                  <a16:creationId xmlns:a16="http://schemas.microsoft.com/office/drawing/2014/main" id="{1CC14E02-AC63-49AF-BE1A-07C8D5DAC68E}"/>
                </a:ext>
              </a:extLst>
            </p:cNvPr>
            <p:cNvSpPr txBox="1"/>
            <p:nvPr>
              <p:custDataLst>
                <p:tags r:id="rId44"/>
              </p:custDataLst>
            </p:nvPr>
          </p:nvSpPr>
          <p:spPr>
            <a:xfrm>
              <a:off x="521103" y="4948121"/>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trigger</a:t>
              </a:r>
              <a:endParaRPr kumimoji="0" lang="de-DE" sz="800" b="1" strike="noStrike" kern="0" cap="none" spc="0" normalizeH="0" baseline="0" noProof="0" dirty="0">
                <a:ln>
                  <a:noFill/>
                </a:ln>
                <a:solidFill>
                  <a:srgbClr val="000000"/>
                </a:solidFill>
                <a:effectLst/>
                <a:uLnTx/>
                <a:uFillTx/>
              </a:endParaRPr>
            </a:p>
          </p:txBody>
        </p:sp>
        <p:cxnSp>
          <p:nvCxnSpPr>
            <p:cNvPr id="94" name="Straight Arrow Connector 154">
              <a:extLst>
                <a:ext uri="{FF2B5EF4-FFF2-40B4-BE49-F238E27FC236}">
                  <a16:creationId xmlns:a16="http://schemas.microsoft.com/office/drawing/2014/main" id="{8AE9CD8A-2782-47B1-BA94-82AD73F0DB43}"/>
                </a:ext>
              </a:extLst>
            </p:cNvPr>
            <p:cNvCxnSpPr>
              <a:cxnSpLocks/>
            </p:cNvCxnSpPr>
            <p:nvPr/>
          </p:nvCxnSpPr>
          <p:spPr>
            <a:xfrm flipH="1">
              <a:off x="904482" y="5296697"/>
              <a:ext cx="402926"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6" name="Textfeld 95">
              <a:extLst>
                <a:ext uri="{FF2B5EF4-FFF2-40B4-BE49-F238E27FC236}">
                  <a16:creationId xmlns:a16="http://schemas.microsoft.com/office/drawing/2014/main" id="{2FC0333F-2518-46F3-868E-298A0E93B04B}"/>
                </a:ext>
              </a:extLst>
            </p:cNvPr>
            <p:cNvSpPr txBox="1"/>
            <p:nvPr>
              <p:custDataLst>
                <p:tags r:id="rId45"/>
              </p:custDataLst>
            </p:nvPr>
          </p:nvSpPr>
          <p:spPr>
            <a:xfrm>
              <a:off x="521103" y="5108040"/>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data</a:t>
              </a:r>
              <a:endParaRPr kumimoji="0" lang="de-DE" sz="800" b="1" strike="noStrike" kern="0" cap="none" spc="0" normalizeH="0" baseline="0" noProof="0" dirty="0">
                <a:ln>
                  <a:noFill/>
                </a:ln>
                <a:solidFill>
                  <a:srgbClr val="000000"/>
                </a:solidFill>
                <a:effectLst/>
                <a:uLnTx/>
                <a:uFillTx/>
              </a:endParaRPr>
            </a:p>
          </p:txBody>
        </p:sp>
        <p:sp>
          <p:nvSpPr>
            <p:cNvPr id="98" name="Textfeld 97">
              <a:extLst>
                <a:ext uri="{FF2B5EF4-FFF2-40B4-BE49-F238E27FC236}">
                  <a16:creationId xmlns:a16="http://schemas.microsoft.com/office/drawing/2014/main" id="{B42F050D-51AA-4577-B5D4-74E3BD9F7909}"/>
                </a:ext>
              </a:extLst>
            </p:cNvPr>
            <p:cNvSpPr txBox="1"/>
            <p:nvPr>
              <p:custDataLst>
                <p:tags r:id="rId46"/>
              </p:custDataLst>
            </p:nvPr>
          </p:nvSpPr>
          <p:spPr>
            <a:xfrm>
              <a:off x="519421" y="4737110"/>
              <a:ext cx="716005" cy="318398"/>
            </a:xfrm>
            <a:prstGeom prst="rect">
              <a:avLst/>
            </a:prstGeom>
            <a:noFill/>
          </p:spPr>
          <p:txBody>
            <a:bodyPr wrap="square" lIns="0" tIns="0" rIns="0" bIns="0" rtlCol="0">
              <a:noAutofit/>
            </a:bodyPr>
            <a:lstStyle/>
            <a:p>
              <a:pPr>
                <a:lnSpc>
                  <a:spcPts val="2300"/>
                </a:lnSpc>
                <a:spcBef>
                  <a:spcPts val="500"/>
                </a:spcBef>
              </a:pPr>
              <a:r>
                <a:rPr lang="de-DE" sz="800" i="1" kern="0">
                  <a:solidFill>
                    <a:srgbClr val="000000"/>
                  </a:solidFill>
                </a:rPr>
                <a:t>Legend:</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6" name="Gruppieren 5">
            <a:extLst>
              <a:ext uri="{FF2B5EF4-FFF2-40B4-BE49-F238E27FC236}">
                <a16:creationId xmlns:a16="http://schemas.microsoft.com/office/drawing/2014/main" id="{6D568BC2-B9E2-4F89-A283-6F8EBF187DF6}"/>
              </a:ext>
            </a:extLst>
          </p:cNvPr>
          <p:cNvGrpSpPr/>
          <p:nvPr/>
        </p:nvGrpSpPr>
        <p:grpSpPr>
          <a:xfrm>
            <a:off x="531698" y="1266558"/>
            <a:ext cx="951637" cy="318398"/>
            <a:chOff x="531698" y="1276338"/>
            <a:chExt cx="951637" cy="318398"/>
          </a:xfrm>
        </p:grpSpPr>
        <p:sp>
          <p:nvSpPr>
            <p:cNvPr id="105" name="Rechteck 104">
              <a:extLst>
                <a:ext uri="{FF2B5EF4-FFF2-40B4-BE49-F238E27FC236}">
                  <a16:creationId xmlns:a16="http://schemas.microsoft.com/office/drawing/2014/main" id="{184BE6D9-904B-4DAB-8313-F8B92D15F00E}"/>
                </a:ext>
              </a:extLst>
            </p:cNvPr>
            <p:cNvSpPr/>
            <p:nvPr>
              <p:custDataLst>
                <p:tags r:id="rId41"/>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6" name="Textfeld 105">
              <a:extLst>
                <a:ext uri="{FF2B5EF4-FFF2-40B4-BE49-F238E27FC236}">
                  <a16:creationId xmlns:a16="http://schemas.microsoft.com/office/drawing/2014/main" id="{EE3FCF5B-8EEC-4391-B620-D4B3B402D8D9}"/>
                </a:ext>
              </a:extLst>
            </p:cNvPr>
            <p:cNvSpPr txBox="1"/>
            <p:nvPr>
              <p:custDataLst>
                <p:tags r:id="rId42"/>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17" name="Gruppieren 116">
            <a:extLst>
              <a:ext uri="{FF2B5EF4-FFF2-40B4-BE49-F238E27FC236}">
                <a16:creationId xmlns:a16="http://schemas.microsoft.com/office/drawing/2014/main" id="{5773A409-CE8C-4342-84FA-42932D99D29F}"/>
              </a:ext>
            </a:extLst>
          </p:cNvPr>
          <p:cNvGrpSpPr/>
          <p:nvPr/>
        </p:nvGrpSpPr>
        <p:grpSpPr>
          <a:xfrm>
            <a:off x="3969349" y="1104840"/>
            <a:ext cx="951637" cy="318398"/>
            <a:chOff x="531698" y="1276338"/>
            <a:chExt cx="951637" cy="318398"/>
          </a:xfrm>
        </p:grpSpPr>
        <p:sp>
          <p:nvSpPr>
            <p:cNvPr id="118" name="Rechteck 117">
              <a:extLst>
                <a:ext uri="{FF2B5EF4-FFF2-40B4-BE49-F238E27FC236}">
                  <a16:creationId xmlns:a16="http://schemas.microsoft.com/office/drawing/2014/main" id="{C5602E4F-87EF-4EF8-94FE-46C6B26364FF}"/>
                </a:ext>
              </a:extLst>
            </p:cNvPr>
            <p:cNvSpPr/>
            <p:nvPr>
              <p:custDataLst>
                <p:tags r:id="rId39"/>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25" name="Textfeld 124">
              <a:extLst>
                <a:ext uri="{FF2B5EF4-FFF2-40B4-BE49-F238E27FC236}">
                  <a16:creationId xmlns:a16="http://schemas.microsoft.com/office/drawing/2014/main" id="{9A9B8251-2F85-4E08-99FA-2FB9125F7744}"/>
                </a:ext>
              </a:extLst>
            </p:cNvPr>
            <p:cNvSpPr txBox="1"/>
            <p:nvPr>
              <p:custDataLst>
                <p:tags r:id="rId40"/>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26" name="Gruppieren 125">
            <a:extLst>
              <a:ext uri="{FF2B5EF4-FFF2-40B4-BE49-F238E27FC236}">
                <a16:creationId xmlns:a16="http://schemas.microsoft.com/office/drawing/2014/main" id="{88C59B4D-6996-45A5-A936-1EE5A44FF007}"/>
              </a:ext>
            </a:extLst>
          </p:cNvPr>
          <p:cNvGrpSpPr/>
          <p:nvPr/>
        </p:nvGrpSpPr>
        <p:grpSpPr>
          <a:xfrm>
            <a:off x="3972511" y="2534252"/>
            <a:ext cx="951637" cy="318398"/>
            <a:chOff x="531698" y="1276338"/>
            <a:chExt cx="951637" cy="318398"/>
          </a:xfrm>
        </p:grpSpPr>
        <p:sp>
          <p:nvSpPr>
            <p:cNvPr id="129" name="Rechteck 128">
              <a:extLst>
                <a:ext uri="{FF2B5EF4-FFF2-40B4-BE49-F238E27FC236}">
                  <a16:creationId xmlns:a16="http://schemas.microsoft.com/office/drawing/2014/main" id="{07F1766A-0D97-4156-A684-848F30D83DE6}"/>
                </a:ext>
              </a:extLst>
            </p:cNvPr>
            <p:cNvSpPr/>
            <p:nvPr>
              <p:custDataLst>
                <p:tags r:id="rId37"/>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0" name="Textfeld 129">
              <a:extLst>
                <a:ext uri="{FF2B5EF4-FFF2-40B4-BE49-F238E27FC236}">
                  <a16:creationId xmlns:a16="http://schemas.microsoft.com/office/drawing/2014/main" id="{9FEAC441-AC8A-4018-8B3B-96653B6A68DE}"/>
                </a:ext>
              </a:extLst>
            </p:cNvPr>
            <p:cNvSpPr txBox="1"/>
            <p:nvPr>
              <p:custDataLst>
                <p:tags r:id="rId38"/>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31" name="Gruppieren 130">
            <a:extLst>
              <a:ext uri="{FF2B5EF4-FFF2-40B4-BE49-F238E27FC236}">
                <a16:creationId xmlns:a16="http://schemas.microsoft.com/office/drawing/2014/main" id="{84A0E59E-94DC-4FA7-B5D9-0B9FCC11A809}"/>
              </a:ext>
            </a:extLst>
          </p:cNvPr>
          <p:cNvGrpSpPr/>
          <p:nvPr/>
        </p:nvGrpSpPr>
        <p:grpSpPr>
          <a:xfrm>
            <a:off x="7187775" y="1134857"/>
            <a:ext cx="951637" cy="318398"/>
            <a:chOff x="531698" y="1276338"/>
            <a:chExt cx="951637" cy="318398"/>
          </a:xfrm>
        </p:grpSpPr>
        <p:sp>
          <p:nvSpPr>
            <p:cNvPr id="132" name="Rechteck 131">
              <a:extLst>
                <a:ext uri="{FF2B5EF4-FFF2-40B4-BE49-F238E27FC236}">
                  <a16:creationId xmlns:a16="http://schemas.microsoft.com/office/drawing/2014/main" id="{88771CC6-3984-4EAC-A8FD-D01520DFDB50}"/>
                </a:ext>
              </a:extLst>
            </p:cNvPr>
            <p:cNvSpPr/>
            <p:nvPr>
              <p:custDataLst>
                <p:tags r:id="rId35"/>
              </p:custDataLst>
            </p:nvPr>
          </p:nvSpPr>
          <p:spPr>
            <a:xfrm>
              <a:off x="531698" y="1335976"/>
              <a:ext cx="951637" cy="228914"/>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3" name="Textfeld 132">
              <a:extLst>
                <a:ext uri="{FF2B5EF4-FFF2-40B4-BE49-F238E27FC236}">
                  <a16:creationId xmlns:a16="http://schemas.microsoft.com/office/drawing/2014/main" id="{1D9330E8-AD37-41BD-8395-2BB4DC909E6B}"/>
                </a:ext>
              </a:extLst>
            </p:cNvPr>
            <p:cNvSpPr txBox="1"/>
            <p:nvPr>
              <p:custDataLst>
                <p:tags r:id="rId36"/>
              </p:custDataLst>
            </p:nvPr>
          </p:nvSpPr>
          <p:spPr>
            <a:xfrm>
              <a:off x="598643" y="1276338"/>
              <a:ext cx="849687"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28" name="Gruppieren 27">
            <a:extLst>
              <a:ext uri="{FF2B5EF4-FFF2-40B4-BE49-F238E27FC236}">
                <a16:creationId xmlns:a16="http://schemas.microsoft.com/office/drawing/2014/main" id="{A38E3258-D87B-45D0-8FFD-DE25877E83FC}"/>
              </a:ext>
            </a:extLst>
          </p:cNvPr>
          <p:cNvGrpSpPr/>
          <p:nvPr/>
        </p:nvGrpSpPr>
        <p:grpSpPr>
          <a:xfrm>
            <a:off x="5584365" y="4407778"/>
            <a:ext cx="2016178" cy="299110"/>
            <a:chOff x="5584365" y="4402797"/>
            <a:chExt cx="2016178" cy="360143"/>
          </a:xfrm>
        </p:grpSpPr>
        <p:sp>
          <p:nvSpPr>
            <p:cNvPr id="145" name="Rechteck 144">
              <a:extLst>
                <a:ext uri="{FF2B5EF4-FFF2-40B4-BE49-F238E27FC236}">
                  <a16:creationId xmlns:a16="http://schemas.microsoft.com/office/drawing/2014/main" id="{B865DD49-7785-4716-93EA-D6E28FFB4FD2}"/>
                </a:ext>
              </a:extLst>
            </p:cNvPr>
            <p:cNvSpPr/>
            <p:nvPr>
              <p:custDataLst>
                <p:tags r:id="rId33"/>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4" name="Textfeld 133">
              <a:extLst>
                <a:ext uri="{FF2B5EF4-FFF2-40B4-BE49-F238E27FC236}">
                  <a16:creationId xmlns:a16="http://schemas.microsoft.com/office/drawing/2014/main" id="{D7BBF044-3E70-42E0-9DCE-0C59F31B7B3C}"/>
                </a:ext>
              </a:extLst>
            </p:cNvPr>
            <p:cNvSpPr txBox="1"/>
            <p:nvPr>
              <p:custDataLst>
                <p:tags r:id="rId34"/>
              </p:custDataLst>
            </p:nvPr>
          </p:nvSpPr>
          <p:spPr>
            <a:xfrm>
              <a:off x="5639187" y="4402797"/>
              <a:ext cx="1730362"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X-format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53" name="Gruppieren 152">
            <a:extLst>
              <a:ext uri="{FF2B5EF4-FFF2-40B4-BE49-F238E27FC236}">
                <a16:creationId xmlns:a16="http://schemas.microsoft.com/office/drawing/2014/main" id="{AC2C9831-4387-4590-9123-E86CBA47C41A}"/>
              </a:ext>
            </a:extLst>
          </p:cNvPr>
          <p:cNvGrpSpPr/>
          <p:nvPr/>
        </p:nvGrpSpPr>
        <p:grpSpPr>
          <a:xfrm>
            <a:off x="6224845" y="4761735"/>
            <a:ext cx="2016178" cy="299110"/>
            <a:chOff x="5584365" y="4402797"/>
            <a:chExt cx="2016178" cy="360143"/>
          </a:xfrm>
        </p:grpSpPr>
        <p:sp>
          <p:nvSpPr>
            <p:cNvPr id="154" name="Rechteck 153">
              <a:extLst>
                <a:ext uri="{FF2B5EF4-FFF2-40B4-BE49-F238E27FC236}">
                  <a16:creationId xmlns:a16="http://schemas.microsoft.com/office/drawing/2014/main" id="{7C564DF7-8CE1-4D4E-8D5A-2024A51C4AB9}"/>
                </a:ext>
              </a:extLst>
            </p:cNvPr>
            <p:cNvSpPr/>
            <p:nvPr>
              <p:custDataLst>
                <p:tags r:id="rId31"/>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55" name="Textfeld 154">
              <a:extLst>
                <a:ext uri="{FF2B5EF4-FFF2-40B4-BE49-F238E27FC236}">
                  <a16:creationId xmlns:a16="http://schemas.microsoft.com/office/drawing/2014/main" id="{4F973026-1192-4F93-BE51-C73A11F445D8}"/>
                </a:ext>
              </a:extLst>
            </p:cNvPr>
            <p:cNvSpPr txBox="1"/>
            <p:nvPr>
              <p:custDataLst>
                <p:tags r:id="rId32"/>
              </p:custDataLst>
            </p:nvPr>
          </p:nvSpPr>
          <p:spPr>
            <a:xfrm>
              <a:off x="5639186" y="4402797"/>
              <a:ext cx="1918127"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robot 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156" name="Gruppieren 155">
            <a:extLst>
              <a:ext uri="{FF2B5EF4-FFF2-40B4-BE49-F238E27FC236}">
                <a16:creationId xmlns:a16="http://schemas.microsoft.com/office/drawing/2014/main" id="{FE4DDAA4-7910-45C6-9DA5-525A1A2D7FC7}"/>
              </a:ext>
            </a:extLst>
          </p:cNvPr>
          <p:cNvGrpSpPr/>
          <p:nvPr/>
        </p:nvGrpSpPr>
        <p:grpSpPr>
          <a:xfrm>
            <a:off x="6865036" y="5115479"/>
            <a:ext cx="2016178" cy="299110"/>
            <a:chOff x="5584365" y="4402797"/>
            <a:chExt cx="2016178" cy="360143"/>
          </a:xfrm>
        </p:grpSpPr>
        <p:sp>
          <p:nvSpPr>
            <p:cNvPr id="157" name="Rechteck 156">
              <a:extLst>
                <a:ext uri="{FF2B5EF4-FFF2-40B4-BE49-F238E27FC236}">
                  <a16:creationId xmlns:a16="http://schemas.microsoft.com/office/drawing/2014/main" id="{C1446ED9-F23D-43B9-B2CD-C21ED7697A79}"/>
                </a:ext>
              </a:extLst>
            </p:cNvPr>
            <p:cNvSpPr/>
            <p:nvPr>
              <p:custDataLst>
                <p:tags r:id="rId29"/>
              </p:custDataLst>
            </p:nvPr>
          </p:nvSpPr>
          <p:spPr>
            <a:xfrm>
              <a:off x="5584365" y="4434795"/>
              <a:ext cx="2016178" cy="328145"/>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58" name="Textfeld 157">
              <a:extLst>
                <a:ext uri="{FF2B5EF4-FFF2-40B4-BE49-F238E27FC236}">
                  <a16:creationId xmlns:a16="http://schemas.microsoft.com/office/drawing/2014/main" id="{64D41C16-3003-40CA-9AD3-935AA5ECE68F}"/>
                </a:ext>
              </a:extLst>
            </p:cNvPr>
            <p:cNvSpPr txBox="1"/>
            <p:nvPr>
              <p:custDataLst>
                <p:tags r:id="rId30"/>
              </p:custDataLst>
            </p:nvPr>
          </p:nvSpPr>
          <p:spPr>
            <a:xfrm>
              <a:off x="5639186" y="4402797"/>
              <a:ext cx="1944535" cy="262003"/>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rPr>
                <a:t>Database Executor (</a:t>
              </a:r>
              <a:r>
                <a:rPr lang="de-DE" sz="1000" i="1" kern="0">
                  <a:solidFill>
                    <a:srgbClr val="000000"/>
                  </a:solidFill>
                </a:rPr>
                <a:t>pytest format</a:t>
              </a:r>
              <a:r>
                <a:rPr lang="de-DE" sz="1000" kern="0">
                  <a:solidFill>
                    <a:srgbClr val="000000"/>
                  </a:solidFill>
                </a:rPr>
                <a:t>)</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grpSp>
      <p:grpSp>
        <p:nvGrpSpPr>
          <p:cNvPr id="61" name="Gruppieren 60">
            <a:extLst>
              <a:ext uri="{FF2B5EF4-FFF2-40B4-BE49-F238E27FC236}">
                <a16:creationId xmlns:a16="http://schemas.microsoft.com/office/drawing/2014/main" id="{BE58EA00-46DA-45B7-8E9C-DF4D05D07ACA}"/>
              </a:ext>
            </a:extLst>
          </p:cNvPr>
          <p:cNvGrpSpPr/>
          <p:nvPr/>
        </p:nvGrpSpPr>
        <p:grpSpPr>
          <a:xfrm>
            <a:off x="2169282" y="4966968"/>
            <a:ext cx="2488478" cy="472877"/>
            <a:chOff x="1737894" y="5032792"/>
            <a:chExt cx="2847213" cy="458340"/>
          </a:xfrm>
        </p:grpSpPr>
        <p:sp>
          <p:nvSpPr>
            <p:cNvPr id="173" name="Rechteck 172">
              <a:extLst>
                <a:ext uri="{FF2B5EF4-FFF2-40B4-BE49-F238E27FC236}">
                  <a16:creationId xmlns:a16="http://schemas.microsoft.com/office/drawing/2014/main" id="{D28BB1FE-4484-42BD-8E86-330D74348F49}"/>
                </a:ext>
              </a:extLst>
            </p:cNvPr>
            <p:cNvSpPr/>
            <p:nvPr>
              <p:custDataLst>
                <p:tags r:id="rId27"/>
              </p:custDataLst>
            </p:nvPr>
          </p:nvSpPr>
          <p:spPr>
            <a:xfrm>
              <a:off x="1737894" y="5032792"/>
              <a:ext cx="2847213" cy="448879"/>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82" name="Textfeld 181">
              <a:extLst>
                <a:ext uri="{FF2B5EF4-FFF2-40B4-BE49-F238E27FC236}">
                  <a16:creationId xmlns:a16="http://schemas.microsoft.com/office/drawing/2014/main" id="{E3F8E494-9454-4DC5-ADC7-EAF73909DFB1}"/>
                </a:ext>
              </a:extLst>
            </p:cNvPr>
            <p:cNvSpPr txBox="1"/>
            <p:nvPr>
              <p:custDataLst>
                <p:tags r:id="rId28"/>
              </p:custDataLst>
            </p:nvPr>
          </p:nvSpPr>
          <p:spPr>
            <a:xfrm>
              <a:off x="1782392" y="5079908"/>
              <a:ext cx="2785682" cy="411224"/>
            </a:xfrm>
            <a:prstGeom prst="rect">
              <a:avLst/>
            </a:prstGeom>
            <a:noFill/>
          </p:spPr>
          <p:txBody>
            <a:bodyPr wrap="square" lIns="0" tIns="0" rIns="0" bIns="0" rtlCol="0">
              <a:noAutofit/>
            </a:bodyPr>
            <a:lstStyle/>
            <a:p>
              <a:pPr>
                <a:spcBef>
                  <a:spcPts val="500"/>
                </a:spcBef>
              </a:pPr>
              <a:r>
                <a:rPr lang="de-DE" sz="800" kern="0">
                  <a:solidFill>
                    <a:srgbClr val="000000"/>
                  </a:solidFill>
                </a:rPr>
                <a:t>Files </a:t>
              </a:r>
              <a:r>
                <a:rPr lang="de-DE" sz="800" kern="0">
                  <a:solidFill>
                    <a:srgbClr val="000000"/>
                  </a:solidFill>
                  <a:latin typeface="Courier New" panose="02070309020205020404" pitchFamily="49" charset="0"/>
                  <a:cs typeface="Courier New" panose="02070309020205020404" pitchFamily="49" charset="0"/>
                </a:rPr>
                <a:t>*.robot</a:t>
              </a:r>
              <a:r>
                <a:rPr lang="de-DE" sz="800" kern="0">
                  <a:solidFill>
                    <a:srgbClr val="000000"/>
                  </a:solidFill>
                </a:rPr>
                <a:t> and </a:t>
              </a:r>
              <a:r>
                <a:rPr lang="de-DE" sz="800" kern="0">
                  <a:solidFill>
                    <a:srgbClr val="000000"/>
                  </a:solidFill>
                  <a:latin typeface="Courier New" panose="02070309020205020404" pitchFamily="49" charset="0"/>
                  <a:cs typeface="Courier New" panose="02070309020205020404" pitchFamily="49" charset="0"/>
                </a:rPr>
                <a:t>*.py</a:t>
              </a:r>
              <a:r>
                <a:rPr lang="de-DE" sz="800" kern="0">
                  <a:solidFill>
                    <a:srgbClr val="000000"/>
                  </a:solidFill>
                </a:rPr>
                <a:t> are placeholders for all files of this type within a test folder. Files </a:t>
              </a:r>
              <a:r>
                <a:rPr lang="de-DE" sz="800" kern="0">
                  <a:solidFill>
                    <a:srgbClr val="000000"/>
                  </a:solidFill>
                  <a:latin typeface="Courier New" panose="02070309020205020404" pitchFamily="49" charset="0"/>
                  <a:cs typeface="Courier New" panose="02070309020205020404" pitchFamily="49" charset="0"/>
                </a:rPr>
                <a:t>*.xml</a:t>
              </a:r>
              <a:r>
                <a:rPr lang="de-DE" sz="800" kern="0">
                  <a:solidFill>
                    <a:srgbClr val="000000"/>
                  </a:solidFill>
                </a:rPr>
                <a:t> are placeholders for all log files in XML format.</a:t>
              </a:r>
            </a:p>
            <a:p>
              <a:pPr>
                <a:spcBef>
                  <a:spcPts val="500"/>
                </a:spcBef>
              </a:pPr>
              <a:endParaRPr kumimoji="0" lang="de-DE" sz="1000" b="1" strike="noStrike" kern="0" cap="none" spc="0" normalizeH="0" baseline="0" noProof="0" dirty="0">
                <a:ln>
                  <a:noFill/>
                </a:ln>
                <a:solidFill>
                  <a:srgbClr val="000000"/>
                </a:solidFill>
                <a:effectLst/>
                <a:uLnTx/>
                <a:uFillTx/>
              </a:endParaRPr>
            </a:p>
          </p:txBody>
        </p:sp>
      </p:grpSp>
      <p:cxnSp>
        <p:nvCxnSpPr>
          <p:cNvPr id="187" name="Straight Arrow Connector 154">
            <a:extLst>
              <a:ext uri="{FF2B5EF4-FFF2-40B4-BE49-F238E27FC236}">
                <a16:creationId xmlns:a16="http://schemas.microsoft.com/office/drawing/2014/main" id="{D9BE0E71-7B46-4C82-A23D-3CAA2F29D3C6}"/>
              </a:ext>
            </a:extLst>
          </p:cNvPr>
          <p:cNvCxnSpPr>
            <a:cxnSpLocks/>
            <a:stCxn id="82" idx="0"/>
            <a:endCxn id="139" idx="2"/>
          </p:cNvCxnSpPr>
          <p:nvPr/>
        </p:nvCxnSpPr>
        <p:spPr>
          <a:xfrm flipV="1">
            <a:off x="1223953" y="2017612"/>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5" name="Straight Arrow Connector 154">
            <a:extLst>
              <a:ext uri="{FF2B5EF4-FFF2-40B4-BE49-F238E27FC236}">
                <a16:creationId xmlns:a16="http://schemas.microsoft.com/office/drawing/2014/main" id="{79B491F0-C8B0-4863-87FF-494F2750FDFE}"/>
              </a:ext>
            </a:extLst>
          </p:cNvPr>
          <p:cNvCxnSpPr>
            <a:cxnSpLocks/>
            <a:stCxn id="110" idx="0"/>
            <a:endCxn id="103" idx="2"/>
          </p:cNvCxnSpPr>
          <p:nvPr/>
        </p:nvCxnSpPr>
        <p:spPr>
          <a:xfrm flipV="1">
            <a:off x="4800239" y="1851080"/>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9" name="Straight Arrow Connector 154">
            <a:extLst>
              <a:ext uri="{FF2B5EF4-FFF2-40B4-BE49-F238E27FC236}">
                <a16:creationId xmlns:a16="http://schemas.microsoft.com/office/drawing/2014/main" id="{7C076B32-EDB1-406C-82EA-42D4D523C427}"/>
              </a:ext>
            </a:extLst>
          </p:cNvPr>
          <p:cNvCxnSpPr>
            <a:cxnSpLocks/>
            <a:stCxn id="120" idx="0"/>
            <a:endCxn id="115" idx="2"/>
          </p:cNvCxnSpPr>
          <p:nvPr/>
        </p:nvCxnSpPr>
        <p:spPr>
          <a:xfrm flipV="1">
            <a:off x="4795071" y="3280571"/>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02" name="Straight Arrow Connector 154">
            <a:extLst>
              <a:ext uri="{FF2B5EF4-FFF2-40B4-BE49-F238E27FC236}">
                <a16:creationId xmlns:a16="http://schemas.microsoft.com/office/drawing/2014/main" id="{D2714D04-CBE4-4ABB-A76B-F5BAB20404D3}"/>
              </a:ext>
            </a:extLst>
          </p:cNvPr>
          <p:cNvCxnSpPr>
            <a:cxnSpLocks/>
            <a:stCxn id="92" idx="0"/>
            <a:endCxn id="87" idx="2"/>
          </p:cNvCxnSpPr>
          <p:nvPr/>
        </p:nvCxnSpPr>
        <p:spPr>
          <a:xfrm flipV="1">
            <a:off x="7880313" y="1883129"/>
            <a:ext cx="0" cy="156017"/>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258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a:t>
            </a:r>
            <a:endParaRPr lang="de-DE" sz="1200" kern="0">
              <a:solidFill>
                <a:srgbClr val="000000"/>
              </a:solidFill>
            </a:endParaRPr>
          </a:p>
          <a:p>
            <a:pPr lvl="1" fontAlgn="auto">
              <a:spcBef>
                <a:spcPts val="500"/>
              </a:spcBef>
              <a:spcAft>
                <a:spcPts val="0"/>
              </a:spcAft>
            </a:pPr>
            <a:r>
              <a:rPr lang="de-DE" sz="1200" kern="0">
                <a:solidFill>
                  <a:srgbClr val="000000"/>
                </a:solidFill>
              </a:rPr>
              <a:t>Main entry point for the test execution; located within the RobotFramework AIO repository; manages the execution of all test related applications in all configured local test folders and therefore triggers the complete test (= command line call of all configured Test Executors and Database Executors). The Test Trigger also defines the path and name of the test log file in XML format (but the path itself is created by the Test Executor).</a:t>
            </a:r>
          </a:p>
          <a:p>
            <a:pPr lvl="1" fontAlgn="auto">
              <a:spcBef>
                <a:spcPts val="500"/>
              </a:spcBef>
              <a:spcAft>
                <a:spcPts val="0"/>
              </a:spcAft>
            </a:pPr>
            <a:r>
              <a:rPr lang="de-DE" sz="1200" kern="0">
                <a:solidFill>
                  <a:srgbClr val="000000"/>
                </a:solidFill>
              </a:rPr>
              <a:t>The Test Trigger needs to know:</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Test Executor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Database Executor</a:t>
            </a:r>
          </a:p>
          <a:p>
            <a:pPr lvl="1" fontAlgn="auto">
              <a:spcBef>
                <a:spcPts val="500"/>
              </a:spcBef>
              <a:spcAft>
                <a:spcPts val="0"/>
              </a:spcAft>
            </a:pPr>
            <a:r>
              <a:rPr lang="de-DE" sz="1200" kern="0">
                <a:solidFill>
                  <a:srgbClr val="000000"/>
                </a:solidFill>
              </a:rPr>
              <a:t>The Test Trigger does not know anything about the test execution itself. For the test execution the Test Executor is responsible.</a:t>
            </a:r>
          </a:p>
          <a:p>
            <a:pPr lvl="1" fontAlgn="auto">
              <a:spcBef>
                <a:spcPts val="500"/>
              </a:spcBef>
              <a:spcAft>
                <a:spcPts val="0"/>
              </a:spcAft>
            </a:pPr>
            <a:r>
              <a:rPr lang="de-DE" sz="1200" kern="0">
                <a:solidFill>
                  <a:srgbClr val="000000"/>
                </a:solidFill>
              </a:rPr>
              <a:t>But the Test Trigger can define command line parameters for the Test Executor (e.g. to support variant handling).</a:t>
            </a:r>
          </a:p>
          <a:p>
            <a:pPr lvl="1"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 Executor</a:t>
            </a:r>
            <a:endParaRPr lang="de-DE" sz="1200" kern="0">
              <a:solidFill>
                <a:srgbClr val="000000"/>
              </a:solidFill>
            </a:endParaRPr>
          </a:p>
          <a:p>
            <a:pPr lvl="1" fontAlgn="auto">
              <a:spcBef>
                <a:spcPts val="500"/>
              </a:spcBef>
              <a:spcAft>
                <a:spcPts val="0"/>
              </a:spcAft>
            </a:pPr>
            <a:r>
              <a:rPr lang="de-DE" sz="1200" kern="0">
                <a:solidFill>
                  <a:srgbClr val="000000"/>
                </a:solidFill>
              </a:rPr>
              <a:t>Executes (recursively) all tests within a test folder; is located within this test folder (</a:t>
            </a:r>
            <a:r>
              <a:rPr lang="de-DE" sz="1200" i="1" kern="0">
                <a:solidFill>
                  <a:srgbClr val="000000"/>
                </a:solidFill>
              </a:rPr>
              <a:t>the Test Executor is where the tests are</a:t>
            </a:r>
            <a:r>
              <a:rPr lang="de-DE" sz="1200" kern="0">
                <a:solidFill>
                  <a:srgbClr val="000000"/>
                </a:solidFill>
              </a:rPr>
              <a:t>). A test can be:</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Robot Framework AIO test suite executing all test robot files within the test folder,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Python pytest call executing all pytests within the test folder</a:t>
            </a:r>
          </a:p>
          <a:p>
            <a:pPr lvl="1" fontAlgn="auto">
              <a:spcBef>
                <a:spcPts val="500"/>
              </a:spcBef>
              <a:spcAft>
                <a:spcPts val="0"/>
              </a:spcAft>
            </a:pPr>
            <a:r>
              <a:rPr lang="de-DE" sz="1200" kern="0">
                <a:solidFill>
                  <a:srgbClr val="000000"/>
                </a:solidFill>
              </a:rPr>
              <a:t>The Test Executor is responsible for creating the full output path for the logfiles and reports. This information is defined by the Test Trigger and handed over to the Test Executor in command line. Later the same information is handed over to the Database Executor.</a:t>
            </a:r>
          </a:p>
          <a:p>
            <a:pPr lvl="1" fontAlgn="auto">
              <a:spcBef>
                <a:spcPts val="500"/>
              </a:spcBef>
              <a:spcAft>
                <a:spcPts val="0"/>
              </a:spcAft>
            </a:pPr>
            <a:r>
              <a:rPr lang="de-DE" sz="1200" kern="0">
                <a:solidFill>
                  <a:srgbClr val="000000"/>
                </a:solidFill>
              </a:rPr>
              <a:t>A Test Executor is able to run standalone – without any further information. Therefore the Test Executor knows about all details required for test execution – that is the command line of the involved test framework. In case of a log file is not provided by the Test Trigger in command line, the Test Executor defines a default path and name of the log file.</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p:txBody>
      </p:sp>
    </p:spTree>
    <p:extLst>
      <p:ext uri="{BB962C8B-B14F-4D97-AF65-F5344CB8AC3E}">
        <p14:creationId xmlns:p14="http://schemas.microsoft.com/office/powerpoint/2010/main" val="240925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814824"/>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Database Executor</a:t>
            </a:r>
            <a:endParaRPr lang="de-DE" sz="1200" kern="0">
              <a:solidFill>
                <a:srgbClr val="000000"/>
              </a:solidFill>
            </a:endParaRPr>
          </a:p>
          <a:p>
            <a:pPr lvl="1" fontAlgn="auto">
              <a:spcBef>
                <a:spcPts val="500"/>
              </a:spcBef>
              <a:spcAft>
                <a:spcPts val="0"/>
              </a:spcAft>
            </a:pPr>
            <a:r>
              <a:rPr lang="de-DE" sz="1200" kern="0">
                <a:solidFill>
                  <a:srgbClr val="000000"/>
                </a:solidFill>
              </a:rPr>
              <a:t>Reads the test results out of the log files and writes the results to the database; for several types of test results (robot, pytest, …) several different Database Executors are available. The Database Executor is called by the Test Trigger.</a:t>
            </a:r>
          </a:p>
          <a:p>
            <a:pPr fontAlgn="auto">
              <a:spcBef>
                <a:spcPts val="500"/>
              </a:spcBef>
              <a:spcAft>
                <a:spcPts val="0"/>
              </a:spcAft>
            </a:pPr>
            <a:endParaRPr lang="de-DE" sz="1200" kern="0">
              <a:solidFill>
                <a:srgbClr val="000000"/>
              </a:solidFill>
            </a:endParaRPr>
          </a:p>
          <a:p>
            <a:pPr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For details about the communication between Test Trigger and Test Executor / Database Executor see </a:t>
            </a: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ReturnValueHandling.xlsx</a:t>
            </a:r>
            <a:r>
              <a:rPr kumimoji="0" lang="de-DE" sz="1200" b="0" i="0" u="none" strike="noStrike" kern="0" cap="none" spc="0" normalizeH="0" baseline="0" noProof="0">
                <a:ln>
                  <a:noFill/>
                </a:ln>
                <a:solidFill>
                  <a:srgbClr val="000000"/>
                </a:solidFill>
                <a:effectLst/>
                <a:uLnTx/>
                <a:uFillTx/>
              </a:rPr>
              <a:t>.</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types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robot format / ROBOT / robot.xml</a:t>
            </a:r>
            <a:r>
              <a:rPr lang="de-DE" sz="1200" kern="0">
                <a:solidFill>
                  <a:srgbClr val="000000"/>
                </a:solidFill>
              </a:rPr>
              <a:t>: Format of the XML file in which the Robot Framework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pytest format / PYTEST / pytest.xml</a:t>
            </a:r>
            <a:r>
              <a:rPr lang="de-DE" sz="1200" kern="0">
                <a:solidFill>
                  <a:srgbClr val="000000"/>
                </a:solidFill>
              </a:rPr>
              <a:t>: Format of the XML file in which the Python pytest module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X-format</a:t>
            </a:r>
            <a:r>
              <a:rPr lang="de-DE" sz="1200" kern="0">
                <a:solidFill>
                  <a:srgbClr val="000000"/>
                </a:solidFill>
              </a:rPr>
              <a:t>: Generic term for a (currently unspecified) format of test results, that does not fit to the robot format and also not to the pytest format; currently theory only</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04273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814824"/>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folder</a:t>
            </a:r>
          </a:p>
          <a:p>
            <a:pPr lvl="1" fontAlgn="auto">
              <a:spcBef>
                <a:spcPts val="500"/>
              </a:spcBef>
              <a:spcAft>
                <a:spcPts val="0"/>
              </a:spcAft>
            </a:pPr>
            <a:r>
              <a:rPr lang="de-DE" sz="1200" kern="0">
                <a:solidFill>
                  <a:srgbClr val="000000"/>
                </a:solidFill>
              </a:rPr>
              <a:t>A test folder is a folder that contains test files of a certain type (flat or also in subfolders). The currently supported test types are the </a:t>
            </a:r>
            <a:r>
              <a:rPr lang="de-DE" sz="1200" b="1" kern="0">
                <a:solidFill>
                  <a:srgbClr val="000000"/>
                </a:solidFill>
              </a:rPr>
              <a:t>robot</a:t>
            </a:r>
            <a:r>
              <a:rPr lang="de-DE" sz="1200" kern="0">
                <a:solidFill>
                  <a:srgbClr val="000000"/>
                </a:solidFill>
              </a:rPr>
              <a:t> format and the </a:t>
            </a:r>
            <a:r>
              <a:rPr lang="de-DE" sz="1200" b="1" kern="0">
                <a:solidFill>
                  <a:srgbClr val="000000"/>
                </a:solidFill>
              </a:rPr>
              <a:t>pytest</a:t>
            </a:r>
            <a:r>
              <a:rPr lang="de-DE" sz="1200" kern="0">
                <a:solidFill>
                  <a:srgbClr val="000000"/>
                </a:solidFill>
              </a:rPr>
              <a:t> format. Every test folder contains exactly one single Test Executor that is related to the type of tests within this folder. Tests of different types must not be intermixed within one test folder. In case of a repository contains both, robot tests and pytests, then this repository needs to have two different test folders for them.</a:t>
            </a:r>
          </a:p>
          <a:p>
            <a:pPr lvl="1" fontAlgn="auto">
              <a:spcBef>
                <a:spcPts val="500"/>
              </a:spcBef>
              <a:spcAft>
                <a:spcPts val="0"/>
              </a:spcAft>
            </a:pPr>
            <a:r>
              <a:rPr lang="de-DE" sz="1200" kern="0">
                <a:solidFill>
                  <a:srgbClr val="000000"/>
                </a:solidFill>
              </a:rPr>
              <a:t>Every test folder needs to have an own entry in the test trigger configuration, in which the global conditions for the test execution are defined.</a:t>
            </a:r>
          </a:p>
          <a:p>
            <a:pPr lvl="1" fontAlgn="auto">
              <a:spcBef>
                <a:spcPts val="500"/>
              </a:spcBef>
              <a:spcAft>
                <a:spcPts val="0"/>
              </a:spcAft>
            </a:pPr>
            <a:r>
              <a:rPr lang="de-DE" sz="1200" kern="0">
                <a:solidFill>
                  <a:srgbClr val="000000"/>
                </a:solidFill>
              </a:rPr>
              <a:t>During the execution of a Test Trigger all tests inside a single test folder are carried out under the same conditions (= the same command line).</a:t>
            </a:r>
          </a:p>
          <a:p>
            <a:pPr lvl="1" fontAlgn="auto">
              <a:spcBef>
                <a:spcPts val="500"/>
              </a:spcBef>
              <a:spcAft>
                <a:spcPts val="0"/>
              </a:spcAft>
            </a:pPr>
            <a:r>
              <a:rPr lang="de-DE" sz="1200" kern="0">
                <a:solidFill>
                  <a:srgbClr val="000000"/>
                </a:solidFill>
              </a:rPr>
              <a:t>In case of the need to carry out tests in several test folders with several different command lines, these test folders have to be configured in several different Test Trigger configuration files. Then in multiple executions of the Test Trigger every configuration file can be combined with individual command lines.</a:t>
            </a:r>
          </a:p>
          <a:p>
            <a:pPr lvl="1"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54595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b="1" kern="0">
                <a:solidFill>
                  <a:srgbClr val="000000"/>
                </a:solidFill>
              </a:rPr>
              <a:t>The Test Trigger configuration needs to define the following things:</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repositories to consider (in case of the repository contains tests that shall be executed)</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Position of test folders within a repository (repository and test folder are handled separately because one repository can contain more than one test folder (in case of tests of different types)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Type of the test within the test folder (ROBOT, PYTEST)</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Name of the Test Executor within the test folder</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Where to let the Test Executor save the test results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Database Executor is required to write the test results to database</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Additional (local) command lines for test execution and database access</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kern="0">
              <a:solidFill>
                <a:srgbClr val="000000"/>
              </a:solidFill>
            </a:endParaRPr>
          </a:p>
        </p:txBody>
      </p:sp>
    </p:spTree>
    <p:extLst>
      <p:ext uri="{BB962C8B-B14F-4D97-AF65-F5344CB8AC3E}">
        <p14:creationId xmlns:p14="http://schemas.microsoft.com/office/powerpoint/2010/main" val="356469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5"/>
            <a:ext cx="10443300" cy="4736379"/>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configuration is defined within a json file. This file contains two sections: COMPONENTS and TESTTYPES.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COMPONENTS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COMPONENTS section is a list of test folders. For every test folder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root path to the component – that is usually the repository containing the sources of this component</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test folder containg the test files and the Test Executor. </a:t>
            </a:r>
            <a:r>
              <a:rPr lang="en-US" sz="1200" kern="0">
                <a:solidFill>
                  <a:srgbClr val="000000"/>
                </a:solidFill>
              </a:rPr>
              <a:t>It is postulated that the test folder is a subfolder of the component root path</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type of the test (ROBOT or PYTEST)</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name of the Test Executor. It is postulated that the Test Executor is placed within the test folder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A local command line (optional). “local” means: only valid for the current test folder. The local command line is defined as a list of parameters.</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full path and name of the logfile. The full path is created by the Test Executor. The xml log file is created by the involved test framework</a:t>
            </a:r>
          </a:p>
          <a:p>
            <a:pPr lvl="1" fontAlgn="auto">
              <a:spcBef>
                <a:spcPts val="500"/>
              </a:spcBef>
              <a:spcAft>
                <a:spcPts val="0"/>
              </a:spcAft>
            </a:pPr>
            <a:r>
              <a:rPr lang="en-US" sz="1200" kern="0">
                <a:solidFill>
                  <a:srgbClr val="000000"/>
                </a:solidFill>
              </a:rPr>
              <a:t>Instead of relative paths also absolute paths or paths starting with an environment variable, are possible.</a:t>
            </a:r>
          </a:p>
          <a:p>
            <a:pPr lvl="1" fontAlgn="auto">
              <a:spcBef>
                <a:spcPts val="500"/>
              </a:spcBef>
              <a:spcAft>
                <a:spcPts val="0"/>
              </a:spcAft>
            </a:pPr>
            <a:r>
              <a:rPr lang="en-US" sz="1200" kern="0">
                <a:solidFill>
                  <a:srgbClr val="000000"/>
                </a:solidFill>
              </a:rPr>
              <a:t>Except the key TESTTYPE the values of all other keys are allowed to contain parameters (indicated by the </a:t>
            </a:r>
            <a:r>
              <a:rPr lang="en-US" sz="1200" kern="0">
                <a:solidFill>
                  <a:srgbClr val="000000"/>
                </a:solidFill>
                <a:latin typeface="Courier New" panose="02070309020205020404" pitchFamily="49" charset="0"/>
                <a:cs typeface="Courier New" panose="02070309020205020404" pitchFamily="49" charset="0"/>
              </a:rPr>
              <a:t>${…}</a:t>
            </a:r>
            <a:r>
              <a:rPr lang="en-US" sz="1200" kern="0">
                <a:solidFill>
                  <a:srgbClr val="000000"/>
                </a:solidFill>
              </a:rPr>
              <a:t> notation). Every used parameter must be set in command line of the Test Trigger with </a:t>
            </a:r>
            <a:r>
              <a:rPr lang="en-US" sz="1200" kern="0">
                <a:solidFill>
                  <a:srgbClr val="000000"/>
                </a:solidFill>
                <a:latin typeface="Courier New" panose="02070309020205020404" pitchFamily="49" charset="0"/>
                <a:cs typeface="Courier New" panose="02070309020205020404" pitchFamily="49" charset="0"/>
              </a:rPr>
              <a:t>--params</a:t>
            </a:r>
            <a:r>
              <a:rPr lang="en-US" sz="1200" kern="0">
                <a:solidFill>
                  <a:srgbClr val="000000"/>
                </a:solidFill>
              </a:rPr>
              <a:t>.</a:t>
            </a:r>
          </a:p>
        </p:txBody>
      </p:sp>
      <p:pic>
        <p:nvPicPr>
          <p:cNvPr id="6" name="Grafik 5">
            <a:extLst>
              <a:ext uri="{FF2B5EF4-FFF2-40B4-BE49-F238E27FC236}">
                <a16:creationId xmlns:a16="http://schemas.microsoft.com/office/drawing/2014/main" id="{F7C1AF30-448C-4A51-9235-DFBE6E0DF4EB}"/>
              </a:ext>
            </a:extLst>
          </p:cNvPr>
          <p:cNvPicPr>
            <a:picLocks noChangeAspect="1"/>
          </p:cNvPicPr>
          <p:nvPr/>
        </p:nvPicPr>
        <p:blipFill>
          <a:blip r:embed="rId2"/>
          <a:stretch>
            <a:fillRect/>
          </a:stretch>
        </p:blipFill>
        <p:spPr>
          <a:xfrm>
            <a:off x="554990" y="1521266"/>
            <a:ext cx="8471335" cy="1390721"/>
          </a:xfrm>
          <a:prstGeom prst="rect">
            <a:avLst/>
          </a:prstGeom>
        </p:spPr>
      </p:pic>
    </p:spTree>
    <p:extLst>
      <p:ext uri="{BB962C8B-B14F-4D97-AF65-F5344CB8AC3E}">
        <p14:creationId xmlns:p14="http://schemas.microsoft.com/office/powerpoint/2010/main" val="147253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521509"/>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TESTTYPES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r>
              <a:rPr lang="de-DE" sz="1200" kern="0">
                <a:solidFill>
                  <a:srgbClr val="000000"/>
                </a:solidFill>
              </a:rPr>
              <a:t>Full LOCALCOMMANDLINE:</a:t>
            </a:r>
          </a:p>
          <a:p>
            <a:pPr lvl="1" fontAlgn="auto">
              <a:spcBef>
                <a:spcPts val="500"/>
              </a:spcBef>
              <a:spcAft>
                <a:spcPts val="0"/>
              </a:spcAft>
            </a:pPr>
            <a:r>
              <a:rPr lang="de-DE" sz="1200" kern="0">
                <a:solidFill>
                  <a:srgbClr val="000000"/>
                </a:solidFill>
                <a:latin typeface="Courier New" panose="02070309020205020404" pitchFamily="49" charset="0"/>
                <a:cs typeface="Courier New" panose="02070309020205020404" pitchFamily="49" charset="0"/>
              </a:rPr>
              <a:t>"LOCALCOMMANDLINE" : ["${server}", "${user}", "${password}", "${database}", "-UUID ${UUID}", "--variant ${variant}", "--versions ${versions}", "--config ${config}"]</a:t>
            </a: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TESTTYPES section is a dictionary of supported test types. For every test type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path and name of the Database Executor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A local command line (optional). “local” means: only valid for the current test type. The local command line is defined as a list of parameters.</a:t>
            </a:r>
          </a:p>
          <a:p>
            <a:pPr marL="639737" lvl="1" indent="-228600" fontAlgn="auto">
              <a:spcBef>
                <a:spcPts val="500"/>
              </a:spcBef>
              <a:spcAft>
                <a:spcPts val="0"/>
              </a:spcAft>
              <a:buFont typeface="Arial" panose="020B0604020202020204" pitchFamily="34" charset="0"/>
              <a:buChar char="•"/>
            </a:pPr>
            <a:endParaRPr lang="de-DE" sz="1200" kern="0">
              <a:solidFill>
                <a:srgbClr val="000000"/>
              </a:solidFill>
            </a:endParaRPr>
          </a:p>
          <a:p>
            <a:pPr lvl="1" fontAlgn="auto">
              <a:spcBef>
                <a:spcPts val="500"/>
              </a:spcBef>
              <a:spcAft>
                <a:spcPts val="0"/>
              </a:spcAft>
            </a:pPr>
            <a:r>
              <a:rPr lang="en-US" sz="1200" kern="0">
                <a:solidFill>
                  <a:srgbClr val="000000"/>
                </a:solidFill>
              </a:rPr>
              <a:t>Instead of relative paths also absolute paths or paths starting with an environment variable, are possible.</a:t>
            </a:r>
          </a:p>
          <a:p>
            <a:pPr lvl="1" fontAlgn="auto">
              <a:spcBef>
                <a:spcPts val="500"/>
              </a:spcBef>
              <a:spcAft>
                <a:spcPts val="0"/>
              </a:spcAft>
            </a:pPr>
            <a:r>
              <a:rPr lang="en-US" sz="1200" kern="0">
                <a:solidFill>
                  <a:srgbClr val="000000"/>
                </a:solidFill>
              </a:rPr>
              <a:t>Both keys DATABASEEXECUTOR and LOCALCOMMANDLINE are allowed to contain parameters (indicated by the </a:t>
            </a:r>
            <a:r>
              <a:rPr lang="en-US" sz="1200" kern="0">
                <a:solidFill>
                  <a:srgbClr val="000000"/>
                </a:solidFill>
                <a:latin typeface="Courier New" panose="02070309020205020404" pitchFamily="49" charset="0"/>
                <a:cs typeface="Courier New" panose="02070309020205020404" pitchFamily="49" charset="0"/>
              </a:rPr>
              <a:t>${…}</a:t>
            </a:r>
            <a:r>
              <a:rPr lang="en-US" sz="1200" kern="0">
                <a:solidFill>
                  <a:srgbClr val="000000"/>
                </a:solidFill>
              </a:rPr>
              <a:t> notation). Every used parameter must be set in command line of the Test Trigger with </a:t>
            </a:r>
            <a:r>
              <a:rPr lang="en-US" sz="1200" kern="0">
                <a:solidFill>
                  <a:srgbClr val="000000"/>
                </a:solidFill>
                <a:latin typeface="Courier New" panose="02070309020205020404" pitchFamily="49" charset="0"/>
                <a:cs typeface="Courier New" panose="02070309020205020404" pitchFamily="49" charset="0"/>
              </a:rPr>
              <a:t>--params</a:t>
            </a:r>
            <a:r>
              <a:rPr lang="en-US" sz="1200" kern="0">
                <a:solidFill>
                  <a:srgbClr val="000000"/>
                </a:solidFill>
              </a:rPr>
              <a:t>.</a:t>
            </a:r>
            <a:endParaRPr lang="de-DE" sz="1200" kern="0">
              <a:solidFill>
                <a:srgbClr val="000000"/>
              </a:solidFill>
            </a:endParaRPr>
          </a:p>
          <a:p>
            <a:pPr lvl="1" fontAlgn="auto">
              <a:spcBef>
                <a:spcPts val="500"/>
              </a:spcBef>
              <a:spcAft>
                <a:spcPts val="0"/>
              </a:spcAft>
            </a:pPr>
            <a:endParaRPr lang="en-US" sz="1200" kern="0">
              <a:solidFill>
                <a:srgbClr val="000000"/>
              </a:solidFill>
            </a:endParaRPr>
          </a:p>
          <a:p>
            <a:pPr lvl="1" fontAlgn="auto">
              <a:spcBef>
                <a:spcPts val="500"/>
              </a:spcBef>
              <a:spcAft>
                <a:spcPts val="0"/>
              </a:spcAft>
            </a:pPr>
            <a:endParaRPr lang="en-US" sz="1200" kern="0">
              <a:solidFill>
                <a:srgbClr val="000000"/>
              </a:solidFill>
            </a:endParaRPr>
          </a:p>
        </p:txBody>
      </p:sp>
      <p:pic>
        <p:nvPicPr>
          <p:cNvPr id="7" name="Grafik 6">
            <a:extLst>
              <a:ext uri="{FF2B5EF4-FFF2-40B4-BE49-F238E27FC236}">
                <a16:creationId xmlns:a16="http://schemas.microsoft.com/office/drawing/2014/main" id="{77439F52-B4B0-44F9-A2E9-8930E2C4DA4B}"/>
              </a:ext>
            </a:extLst>
          </p:cNvPr>
          <p:cNvPicPr>
            <a:picLocks noChangeAspect="1"/>
          </p:cNvPicPr>
          <p:nvPr/>
        </p:nvPicPr>
        <p:blipFill>
          <a:blip r:embed="rId2"/>
          <a:stretch>
            <a:fillRect/>
          </a:stretch>
        </p:blipFill>
        <p:spPr>
          <a:xfrm>
            <a:off x="554990" y="1077471"/>
            <a:ext cx="7721997" cy="787440"/>
          </a:xfrm>
          <a:prstGeom prst="rect">
            <a:avLst/>
          </a:prstGeom>
        </p:spPr>
      </p:pic>
    </p:spTree>
    <p:extLst>
      <p:ext uri="{BB962C8B-B14F-4D97-AF65-F5344CB8AC3E}">
        <p14:creationId xmlns:p14="http://schemas.microsoft.com/office/powerpoint/2010/main" val="752764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XC-CI1/ECA3</OrgInhalt>
      <Wert>XC-CT/ECA3</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Car Multimedia GmbH 2021. All rights reserved, also regarding any disposal, exploitation, reproduction, editing, distribution, as well as in the event of applications for industrial property rights.</OrgInhalt>
      <Wert>© Robert Bosch Car Multimedia GmbH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2021-01-05</OrgInhalt>
      <Wert>2022-05-20</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Cross-Domain Computing Solutions</OrgInhalt>
      <Wert>Cross-Domain Computing Solutions</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868F9A6-E5EA-466A-A46C-6612B49E4800}">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2478</Words>
  <Application>Microsoft Office PowerPoint</Application>
  <PresentationFormat>Benutzerdefiniert</PresentationFormat>
  <Paragraphs>264</Paragraphs>
  <Slides>17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Arial</vt:lpstr>
      <vt:lpstr>Bosch Office Sans</vt:lpstr>
      <vt:lpstr>Calibri</vt:lpstr>
      <vt:lpstr>Courier New</vt:lpstr>
      <vt:lpstr>Wingdings 3</vt:lpstr>
      <vt:lpstr>Bosch NG</vt:lpstr>
      <vt:lpstr> RFW (AIO) Test Concept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Queckenstedt Holger (XC-CI1/ECA3)</dc:creator>
  <cp:lastModifiedBy>Queckenstedt Holger (XC-CT/ECA3)</cp:lastModifiedBy>
  <cp:revision>1209</cp:revision>
  <dcterms:created xsi:type="dcterms:W3CDTF">2021-01-05T16:03:01Z</dcterms:created>
  <dcterms:modified xsi:type="dcterms:W3CDTF">2022-11-03T17:25:48Z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