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3"/>
  </p:notesMasterIdLst>
  <p:sldIdLst>
    <p:sldId id="256" r:id="rId4"/>
    <p:sldId id="297" r:id="rId5"/>
    <p:sldId id="293" r:id="rId6"/>
    <p:sldId id="294" r:id="rId7"/>
    <p:sldId id="295" r:id="rId8"/>
    <p:sldId id="296" r:id="rId9"/>
    <p:sldId id="299" r:id="rId10"/>
    <p:sldId id="300" r:id="rId11"/>
    <p:sldId id="301" r:id="rId12"/>
  </p:sldIdLst>
  <p:sldSz cx="10969625" cy="6170613"/>
  <p:notesSz cx="6858000" cy="9144000"/>
  <p:custDataLst>
    <p:tags r:id="rId14"/>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521415D9-36F7-43E2-AB2F-B90AF26B5E84}">
      <p14:sectionLst xmlns:p14="http://schemas.microsoft.com/office/powerpoint/2010/main">
        <p14:section name="Standardabschnitt" id="{7B568864-1D6C-4648-8BCB-B899FA399321}">
          <p14:sldIdLst>
            <p14:sldId id="256"/>
            <p14:sldId id="297"/>
            <p14:sldId id="293"/>
            <p14:sldId id="294"/>
            <p14:sldId id="295"/>
            <p14:sldId id="296"/>
            <p14:sldId id="299"/>
            <p14:sldId id="300"/>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5" autoAdjust="0"/>
    <p:restoredTop sz="94660"/>
  </p:normalViewPr>
  <p:slideViewPr>
    <p:cSldViewPr snapToGrid="0">
      <p:cViewPr varScale="1">
        <p:scale>
          <a:sx n="70" d="100"/>
          <a:sy n="70" d="100"/>
        </p:scale>
        <p:origin x="7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09.09.2022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‹Nr.›</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‹Nr.›</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smtClean="0"/>
              <a:pPr/>
              <a:t>‹Nr.›</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R="0" defTabSz="914400" eaLnBrk="1" fontAlgn="auto" latinLnBrk="0" hangingPunct="1">
              <a:lnSpc>
                <a:spcPct val="107000"/>
              </a:lnSpc>
              <a:spcBef>
                <a:spcPts val="0"/>
              </a:spcBef>
              <a:spcAft>
                <a:spcPts val="100"/>
              </a:spcAft>
              <a:buClrTx/>
              <a:buSzTx/>
              <a:buFontTx/>
              <a:buNone/>
              <a:tabLst/>
            </a:pPr>
            <a:r>
              <a:rPr kumimoji="0" lang="en-US" sz="600" b="1" i="0" u="none" strike="noStrike" kern="0" cap="none" spc="0" normalizeH="0" baseline="0" noProof="1">
                <a:ln>
                  <a:noFill/>
                </a:ln>
                <a:solidFill>
                  <a:srgbClr val="D70012"/>
                </a:solidFill>
                <a:effectLst/>
                <a:uLnTx/>
                <a:uFillTx/>
                <a:latin typeface="Bosch Office Sans" pitchFamily="2" charset="0"/>
              </a:rPr>
              <a:t>Internal</a:t>
            </a:r>
            <a:r>
              <a:rPr kumimoji="0" lang="en-US" sz="600" b="0" i="0" u="none" strike="noStrike" kern="0" cap="none" spc="0" normalizeH="0" baseline="0" noProof="1">
                <a:ln>
                  <a:noFill/>
                </a:ln>
                <a:solidFill>
                  <a:srgbClr val="000000"/>
                </a:solidFill>
                <a:effectLst/>
                <a:uLnTx/>
                <a:uFillTx/>
                <a:latin typeface="Bosch Office Sans" pitchFamily="2" charset="0"/>
              </a:rPr>
              <a:t> | Cross-Domain Computing Solutions | XC-CT/ECA3 | 2022-09-09</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b="0" i="0" u="none" kern="0" baseline="0" noProof="1">
                <a:solidFill>
                  <a:srgbClr val="B2B3B5"/>
                </a:solidFill>
                <a:latin typeface="Bosch Office Sans" pitchFamily="2" charset="0"/>
              </a:rPr>
              <a:t>© Robert Bosch GmbH 2022.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slideLayout" Target="../slideLayouts/slideLayout8.xml"/><Relationship Id="rId21" Type="http://schemas.openxmlformats.org/officeDocument/2006/relationships/tags" Target="../tags/tag22.xml"/><Relationship Id="rId34" Type="http://schemas.openxmlformats.org/officeDocument/2006/relationships/tags" Target="../tags/tag35.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8" Type="http://schemas.openxmlformats.org/officeDocument/2006/relationships/tags" Target="../tags/tag9.xml"/><Relationship Id="rId3"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3" Type="http://schemas.openxmlformats.org/officeDocument/2006/relationships/tags" Target="../tags/tag52.xml"/><Relationship Id="rId18" Type="http://schemas.openxmlformats.org/officeDocument/2006/relationships/tags" Target="../tags/tag57.xml"/><Relationship Id="rId26" Type="http://schemas.openxmlformats.org/officeDocument/2006/relationships/tags" Target="../tags/tag65.xml"/><Relationship Id="rId21" Type="http://schemas.openxmlformats.org/officeDocument/2006/relationships/tags" Target="../tags/tag60.xml"/><Relationship Id="rId34" Type="http://schemas.openxmlformats.org/officeDocument/2006/relationships/tags" Target="../tags/tag73.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tags" Target="../tags/tag64.xml"/><Relationship Id="rId33" Type="http://schemas.openxmlformats.org/officeDocument/2006/relationships/tags" Target="../tags/tag72.xml"/><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tags" Target="../tags/tag59.xml"/><Relationship Id="rId29" Type="http://schemas.openxmlformats.org/officeDocument/2006/relationships/tags" Target="../tags/tag68.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tags" Target="../tags/tag63.xml"/><Relationship Id="rId32" Type="http://schemas.openxmlformats.org/officeDocument/2006/relationships/tags" Target="../tags/tag71.xml"/><Relationship Id="rId37" Type="http://schemas.openxmlformats.org/officeDocument/2006/relationships/slideLayout" Target="../slideLayouts/slideLayout8.xml"/><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tags" Target="../tags/tag62.xml"/><Relationship Id="rId28" Type="http://schemas.openxmlformats.org/officeDocument/2006/relationships/tags" Target="../tags/tag67.xml"/><Relationship Id="rId36" Type="http://schemas.openxmlformats.org/officeDocument/2006/relationships/tags" Target="../tags/tag75.xml"/><Relationship Id="rId10" Type="http://schemas.openxmlformats.org/officeDocument/2006/relationships/tags" Target="../tags/tag49.xml"/><Relationship Id="rId19" Type="http://schemas.openxmlformats.org/officeDocument/2006/relationships/tags" Target="../tags/tag58.xml"/><Relationship Id="rId31" Type="http://schemas.openxmlformats.org/officeDocument/2006/relationships/tags" Target="../tags/tag70.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tags" Target="../tags/tag61.xml"/><Relationship Id="rId27" Type="http://schemas.openxmlformats.org/officeDocument/2006/relationships/tags" Target="../tags/tag66.xml"/><Relationship Id="rId30" Type="http://schemas.openxmlformats.org/officeDocument/2006/relationships/tags" Target="../tags/tag69.xml"/><Relationship Id="rId35" Type="http://schemas.openxmlformats.org/officeDocument/2006/relationships/tags" Target="../tags/tag74.xml"/><Relationship Id="rId8" Type="http://schemas.openxmlformats.org/officeDocument/2006/relationships/tags" Target="../tags/tag47.xml"/><Relationship Id="rId3" Type="http://schemas.openxmlformats.org/officeDocument/2006/relationships/tags" Target="../tags/tag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normAutofit/>
          </a:bodyPr>
          <a:lstStyle/>
          <a:p>
            <a:br>
              <a:rPr lang="de-DE"/>
            </a:br>
            <a:r>
              <a:rPr lang="de-DE"/>
              <a:t>RFW (AIO)</a:t>
            </a:r>
            <a:br>
              <a:rPr lang="de-DE"/>
            </a:br>
            <a:r>
              <a:rPr lang="de-DE"/>
              <a:t>Test Concept</a:t>
            </a:r>
          </a:p>
        </p:txBody>
      </p:sp>
    </p:spTree>
    <p:extLst>
      <p:ext uri="{BB962C8B-B14F-4D97-AF65-F5344CB8AC3E}">
        <p14:creationId xmlns:p14="http://schemas.microsoft.com/office/powerpoint/2010/main" val="221978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Version	</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09.09.2022 / v. 0.3.0</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400648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hteck 100">
            <a:extLst>
              <a:ext uri="{FF2B5EF4-FFF2-40B4-BE49-F238E27FC236}">
                <a16:creationId xmlns:a16="http://schemas.microsoft.com/office/drawing/2014/main" id="{E3A5230B-CDE3-4FF3-9265-F5CE93496A12}"/>
              </a:ext>
            </a:extLst>
          </p:cNvPr>
          <p:cNvSpPr/>
          <p:nvPr>
            <p:custDataLst>
              <p:tags r:id="rId1"/>
            </p:custDataLst>
          </p:nvPr>
        </p:nvSpPr>
        <p:spPr>
          <a:xfrm>
            <a:off x="6538396" y="4429495"/>
            <a:ext cx="2322139" cy="298501"/>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3" name="Textplatzhalter 2"/>
          <p:cNvSpPr>
            <a:spLocks noGrp="1"/>
          </p:cNvSpPr>
          <p:nvPr>
            <p:ph type="body" sz="quarter" idx="15"/>
          </p:nvPr>
        </p:nvSpPr>
        <p:spPr/>
        <p:txBody>
          <a:bodyPr/>
          <a:lstStyle/>
          <a:p>
            <a:r>
              <a:rPr lang="de-DE"/>
              <a:t>Levels of test software architecture (1/3)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2"/>
            </p:custDataLst>
          </p:nvPr>
        </p:nvSpPr>
        <p:spPr>
          <a:xfrm>
            <a:off x="1062502" y="1394442"/>
            <a:ext cx="1332659"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8" name="Textfeld 97">
            <a:extLst>
              <a:ext uri="{FF2B5EF4-FFF2-40B4-BE49-F238E27FC236}">
                <a16:creationId xmlns:a16="http://schemas.microsoft.com/office/drawing/2014/main" id="{1EDA3851-9E43-44B5-8ADF-190046DA1751}"/>
              </a:ext>
            </a:extLst>
          </p:cNvPr>
          <p:cNvSpPr txBox="1"/>
          <p:nvPr>
            <p:custDataLst>
              <p:tags r:id="rId3"/>
            </p:custDataLst>
          </p:nvPr>
        </p:nvSpPr>
        <p:spPr>
          <a:xfrm>
            <a:off x="1131378" y="136263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logging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3" name="Textfeld 122">
            <a:extLst>
              <a:ext uri="{FF2B5EF4-FFF2-40B4-BE49-F238E27FC236}">
                <a16:creationId xmlns:a16="http://schemas.microsoft.com/office/drawing/2014/main" id="{A6C0CA16-92FD-4B50-879C-A4A8ECC41868}"/>
              </a:ext>
            </a:extLst>
          </p:cNvPr>
          <p:cNvSpPr txBox="1"/>
          <p:nvPr/>
        </p:nvSpPr>
        <p:spPr>
          <a:xfrm>
            <a:off x="1255658" y="871408"/>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main level</a:t>
            </a:r>
            <a:endParaRPr lang="de-DE" sz="1200" b="1" i="1" kern="0" dirty="0">
              <a:solidFill>
                <a:srgbClr val="000000"/>
              </a:solidFill>
            </a:endParaRPr>
          </a:p>
        </p:txBody>
      </p:sp>
      <p:sp>
        <p:nvSpPr>
          <p:cNvPr id="42" name="Textfeld 41">
            <a:extLst>
              <a:ext uri="{FF2B5EF4-FFF2-40B4-BE49-F238E27FC236}">
                <a16:creationId xmlns:a16="http://schemas.microsoft.com/office/drawing/2014/main" id="{B8DC9C0C-125F-412C-92BE-325174360441}"/>
              </a:ext>
            </a:extLst>
          </p:cNvPr>
          <p:cNvSpPr txBox="1"/>
          <p:nvPr/>
        </p:nvSpPr>
        <p:spPr>
          <a:xfrm>
            <a:off x="3263377" y="926637"/>
            <a:ext cx="1777612" cy="224624"/>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lang="de-DE" sz="1200" b="1" i="1" kern="0">
                <a:solidFill>
                  <a:srgbClr val="000000"/>
                </a:solidFill>
              </a:rPr>
              <a:t>generic level (usecases)</a:t>
            </a:r>
            <a:endParaRPr lang="de-DE" sz="1200" b="1" i="1" kern="0" dirty="0">
              <a:solidFill>
                <a:srgbClr val="000000"/>
              </a:solidFill>
            </a:endParaRPr>
          </a:p>
        </p:txBody>
      </p:sp>
      <p:cxnSp>
        <p:nvCxnSpPr>
          <p:cNvPr id="44" name="Straight Arrow Connector 154">
            <a:extLst>
              <a:ext uri="{FF2B5EF4-FFF2-40B4-BE49-F238E27FC236}">
                <a16:creationId xmlns:a16="http://schemas.microsoft.com/office/drawing/2014/main" id="{4A1137AF-C86C-4BAE-ADD9-210EA0D64F8D}"/>
              </a:ext>
            </a:extLst>
          </p:cNvPr>
          <p:cNvCxnSpPr>
            <a:cxnSpLocks/>
            <a:stCxn id="132" idx="1"/>
            <a:endCxn id="117" idx="3"/>
          </p:cNvCxnSpPr>
          <p:nvPr/>
        </p:nvCxnSpPr>
        <p:spPr>
          <a:xfrm flipH="1">
            <a:off x="5010888" y="1531253"/>
            <a:ext cx="920797" cy="4672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48" name="Textfeld 47">
            <a:extLst>
              <a:ext uri="{FF2B5EF4-FFF2-40B4-BE49-F238E27FC236}">
                <a16:creationId xmlns:a16="http://schemas.microsoft.com/office/drawing/2014/main" id="{838A2AF0-A73B-4BC3-A24D-25C148200073}"/>
              </a:ext>
            </a:extLst>
          </p:cNvPr>
          <p:cNvSpPr txBox="1"/>
          <p:nvPr/>
        </p:nvSpPr>
        <p:spPr>
          <a:xfrm>
            <a:off x="9479115" y="864504"/>
            <a:ext cx="910027" cy="26497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output</a:t>
            </a:r>
            <a:endParaRPr lang="de-DE" sz="1200" b="1" i="1" kern="0" dirty="0">
              <a:solidFill>
                <a:srgbClr val="000000"/>
              </a:solidFill>
            </a:endParaRPr>
          </a:p>
        </p:txBody>
      </p:sp>
      <p:sp>
        <p:nvSpPr>
          <p:cNvPr id="51" name="Abgerundetes Rechteck 14">
            <a:extLst>
              <a:ext uri="{FF2B5EF4-FFF2-40B4-BE49-F238E27FC236}">
                <a16:creationId xmlns:a16="http://schemas.microsoft.com/office/drawing/2014/main" id="{9AE70E3C-6C90-4254-9F7C-FA45A52F63E5}"/>
              </a:ext>
            </a:extLst>
          </p:cNvPr>
          <p:cNvSpPr/>
          <p:nvPr/>
        </p:nvSpPr>
        <p:spPr>
          <a:xfrm>
            <a:off x="9012010" y="1236842"/>
            <a:ext cx="1423284" cy="22990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stCxn id="51" idx="1"/>
            <a:endCxn id="138" idx="3"/>
          </p:cNvCxnSpPr>
          <p:nvPr/>
        </p:nvCxnSpPr>
        <p:spPr>
          <a:xfrm flipH="1">
            <a:off x="8580926" y="2386363"/>
            <a:ext cx="431084" cy="848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4" name="Textfeld 93">
            <a:extLst>
              <a:ext uri="{FF2B5EF4-FFF2-40B4-BE49-F238E27FC236}">
                <a16:creationId xmlns:a16="http://schemas.microsoft.com/office/drawing/2014/main" id="{90BA84A9-496E-4DEF-AC22-373DE1F6145F}"/>
              </a:ext>
            </a:extLst>
          </p:cNvPr>
          <p:cNvSpPr txBox="1"/>
          <p:nvPr/>
        </p:nvSpPr>
        <p:spPr>
          <a:xfrm>
            <a:off x="6081244" y="866592"/>
            <a:ext cx="1919980" cy="28526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specific level (testcases)</a:t>
            </a:r>
            <a:endParaRPr lang="de-DE" sz="1200" b="1" i="1" kern="0" dirty="0">
              <a:solidFill>
                <a:srgbClr val="000000"/>
              </a:solidFill>
            </a:endParaRPr>
          </a:p>
        </p:txBody>
      </p:sp>
      <p:cxnSp>
        <p:nvCxnSpPr>
          <p:cNvPr id="96" name="Straight Arrow Connector 154">
            <a:extLst>
              <a:ext uri="{FF2B5EF4-FFF2-40B4-BE49-F238E27FC236}">
                <a16:creationId xmlns:a16="http://schemas.microsoft.com/office/drawing/2014/main" id="{2EEC17B1-2AE3-4A3B-9587-14B45314EEB4}"/>
              </a:ext>
            </a:extLst>
          </p:cNvPr>
          <p:cNvCxnSpPr>
            <a:cxnSpLocks/>
            <a:endCxn id="109" idx="3"/>
          </p:cNvCxnSpPr>
          <p:nvPr/>
        </p:nvCxnSpPr>
        <p:spPr>
          <a:xfrm flipH="1">
            <a:off x="2388870" y="3134808"/>
            <a:ext cx="379480" cy="0"/>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7" name="Rechteck 96">
            <a:extLst>
              <a:ext uri="{FF2B5EF4-FFF2-40B4-BE49-F238E27FC236}">
                <a16:creationId xmlns:a16="http://schemas.microsoft.com/office/drawing/2014/main" id="{C2CBAAA3-107B-47A6-A0F1-F3DCF45A8B02}"/>
              </a:ext>
            </a:extLst>
          </p:cNvPr>
          <p:cNvSpPr/>
          <p:nvPr>
            <p:custDataLst>
              <p:tags r:id="rId4"/>
            </p:custDataLst>
          </p:nvPr>
        </p:nvSpPr>
        <p:spPr>
          <a:xfrm>
            <a:off x="1056296" y="1904332"/>
            <a:ext cx="1326794" cy="28186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5" name="Textfeld 104">
            <a:extLst>
              <a:ext uri="{FF2B5EF4-FFF2-40B4-BE49-F238E27FC236}">
                <a16:creationId xmlns:a16="http://schemas.microsoft.com/office/drawing/2014/main" id="{8518F3F1-6FB2-4159-90B9-E034893472EC}"/>
              </a:ext>
            </a:extLst>
          </p:cNvPr>
          <p:cNvSpPr txBox="1"/>
          <p:nvPr>
            <p:custDataLst>
              <p:tags r:id="rId5"/>
            </p:custDataLst>
          </p:nvPr>
        </p:nvSpPr>
        <p:spPr>
          <a:xfrm>
            <a:off x="1125172" y="1872528"/>
            <a:ext cx="981394" cy="244284"/>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config</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6" name="Rechteck 105">
            <a:extLst>
              <a:ext uri="{FF2B5EF4-FFF2-40B4-BE49-F238E27FC236}">
                <a16:creationId xmlns:a16="http://schemas.microsoft.com/office/drawing/2014/main" id="{82D85D3E-951B-46CA-A2FE-2B4C5387D2BB}"/>
              </a:ext>
            </a:extLst>
          </p:cNvPr>
          <p:cNvSpPr/>
          <p:nvPr>
            <p:custDataLst>
              <p:tags r:id="rId6"/>
            </p:custDataLst>
          </p:nvPr>
        </p:nvSpPr>
        <p:spPr>
          <a:xfrm>
            <a:off x="1049287" y="244663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7" name="Textfeld 106">
            <a:extLst>
              <a:ext uri="{FF2B5EF4-FFF2-40B4-BE49-F238E27FC236}">
                <a16:creationId xmlns:a16="http://schemas.microsoft.com/office/drawing/2014/main" id="{9A6C148C-1C01-4F8F-A37E-8E6EAF639279}"/>
              </a:ext>
            </a:extLst>
          </p:cNvPr>
          <p:cNvSpPr txBox="1"/>
          <p:nvPr>
            <p:custDataLst>
              <p:tags r:id="rId7"/>
            </p:custDataLst>
          </p:nvPr>
        </p:nvSpPr>
        <p:spPr>
          <a:xfrm>
            <a:off x="1118163" y="2414826"/>
            <a:ext cx="1276998" cy="377483"/>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init statistics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9" name="Rechteck 108">
            <a:extLst>
              <a:ext uri="{FF2B5EF4-FFF2-40B4-BE49-F238E27FC236}">
                <a16:creationId xmlns:a16="http://schemas.microsoft.com/office/drawing/2014/main" id="{106CEBA3-F393-4D90-AB1A-96CBB4B86E51}"/>
              </a:ext>
            </a:extLst>
          </p:cNvPr>
          <p:cNvSpPr/>
          <p:nvPr>
            <p:custDataLst>
              <p:tags r:id="rId8"/>
            </p:custDataLst>
          </p:nvPr>
        </p:nvSpPr>
        <p:spPr>
          <a:xfrm>
            <a:off x="1042996" y="2991401"/>
            <a:ext cx="1345874"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3" name="Textfeld 112">
            <a:extLst>
              <a:ext uri="{FF2B5EF4-FFF2-40B4-BE49-F238E27FC236}">
                <a16:creationId xmlns:a16="http://schemas.microsoft.com/office/drawing/2014/main" id="{7CA58535-097D-41F5-A5A5-CC5E52B0F2E7}"/>
              </a:ext>
            </a:extLst>
          </p:cNvPr>
          <p:cNvSpPr txBox="1"/>
          <p:nvPr>
            <p:custDataLst>
              <p:tags r:id="rId9"/>
            </p:custDataLst>
          </p:nvPr>
        </p:nvSpPr>
        <p:spPr>
          <a:xfrm>
            <a:off x="1111872" y="2959596"/>
            <a:ext cx="994694" cy="340677"/>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execute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14" name="Abgerundetes Rechteck 14">
            <a:extLst>
              <a:ext uri="{FF2B5EF4-FFF2-40B4-BE49-F238E27FC236}">
                <a16:creationId xmlns:a16="http://schemas.microsoft.com/office/drawing/2014/main" id="{D94D2591-210D-4AD2-97B3-06C5B8C85A25}"/>
              </a:ext>
            </a:extLst>
          </p:cNvPr>
          <p:cNvSpPr/>
          <p:nvPr/>
        </p:nvSpPr>
        <p:spPr>
          <a:xfrm>
            <a:off x="895156" y="1216201"/>
            <a:ext cx="1649642"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7" name="Rechteck 116">
            <a:extLst>
              <a:ext uri="{FF2B5EF4-FFF2-40B4-BE49-F238E27FC236}">
                <a16:creationId xmlns:a16="http://schemas.microsoft.com/office/drawing/2014/main" id="{23892CA4-A3E5-4F6D-8A93-10077D8569F7}"/>
              </a:ext>
            </a:extLst>
          </p:cNvPr>
          <p:cNvSpPr/>
          <p:nvPr>
            <p:custDataLst>
              <p:tags r:id="rId10"/>
            </p:custDataLst>
          </p:nvPr>
        </p:nvSpPr>
        <p:spPr>
          <a:xfrm>
            <a:off x="3227495" y="1434568"/>
            <a:ext cx="1783393" cy="28681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8" name="Textfeld 117">
            <a:extLst>
              <a:ext uri="{FF2B5EF4-FFF2-40B4-BE49-F238E27FC236}">
                <a16:creationId xmlns:a16="http://schemas.microsoft.com/office/drawing/2014/main" id="{78C62494-35E0-4061-A48E-EEDBC1867D6C}"/>
              </a:ext>
            </a:extLst>
          </p:cNvPr>
          <p:cNvSpPr txBox="1"/>
          <p:nvPr>
            <p:custDataLst>
              <p:tags r:id="rId11"/>
            </p:custDataLst>
          </p:nvPr>
        </p:nvSpPr>
        <p:spPr>
          <a:xfrm>
            <a:off x="3296371" y="1402763"/>
            <a:ext cx="1392468" cy="30366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versions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1" name="Rechteck 120">
            <a:extLst>
              <a:ext uri="{FF2B5EF4-FFF2-40B4-BE49-F238E27FC236}">
                <a16:creationId xmlns:a16="http://schemas.microsoft.com/office/drawing/2014/main" id="{9BF6C2B9-5E34-4F01-B840-426DF2A3387A}"/>
              </a:ext>
            </a:extLst>
          </p:cNvPr>
          <p:cNvSpPr/>
          <p:nvPr>
            <p:custDataLst>
              <p:tags r:id="rId12"/>
            </p:custDataLst>
          </p:nvPr>
        </p:nvSpPr>
        <p:spPr>
          <a:xfrm>
            <a:off x="3221289" y="1944458"/>
            <a:ext cx="1783392" cy="30426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2" name="Textfeld 121">
            <a:extLst>
              <a:ext uri="{FF2B5EF4-FFF2-40B4-BE49-F238E27FC236}">
                <a16:creationId xmlns:a16="http://schemas.microsoft.com/office/drawing/2014/main" id="{26C87CAF-D896-47F6-A317-FD0DD005AB5C}"/>
              </a:ext>
            </a:extLst>
          </p:cNvPr>
          <p:cNvSpPr txBox="1"/>
          <p:nvPr>
            <p:custDataLst>
              <p:tags r:id="rId13"/>
            </p:custDataLst>
          </p:nvPr>
        </p:nvSpPr>
        <p:spPr>
          <a:xfrm>
            <a:off x="3291371" y="1930079"/>
            <a:ext cx="1584052" cy="286814"/>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r</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5" name="Rechteck 124">
            <a:extLst>
              <a:ext uri="{FF2B5EF4-FFF2-40B4-BE49-F238E27FC236}">
                <a16:creationId xmlns:a16="http://schemas.microsoft.com/office/drawing/2014/main" id="{C2BA16DC-49BB-4D2D-AB75-B6F4EA484753}"/>
              </a:ext>
            </a:extLst>
          </p:cNvPr>
          <p:cNvSpPr/>
          <p:nvPr>
            <p:custDataLst>
              <p:tags r:id="rId14"/>
            </p:custDataLst>
          </p:nvPr>
        </p:nvSpPr>
        <p:spPr>
          <a:xfrm>
            <a:off x="3214279" y="2486757"/>
            <a:ext cx="1790401" cy="280583"/>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6" name="Textfeld 125">
            <a:extLst>
              <a:ext uri="{FF2B5EF4-FFF2-40B4-BE49-F238E27FC236}">
                <a16:creationId xmlns:a16="http://schemas.microsoft.com/office/drawing/2014/main" id="{7E520A51-BF67-448F-AE5F-52DF98D308C9}"/>
              </a:ext>
            </a:extLst>
          </p:cNvPr>
          <p:cNvSpPr txBox="1"/>
          <p:nvPr>
            <p:custDataLst>
              <p:tags r:id="rId15"/>
            </p:custDataLst>
          </p:nvPr>
        </p:nvSpPr>
        <p:spPr>
          <a:xfrm>
            <a:off x="3302445" y="2459127"/>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external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9" name="Abgerundetes Rechteck 14">
            <a:extLst>
              <a:ext uri="{FF2B5EF4-FFF2-40B4-BE49-F238E27FC236}">
                <a16:creationId xmlns:a16="http://schemas.microsoft.com/office/drawing/2014/main" id="{E77FEBC7-D59A-446C-A6AA-AAFE0F2D9B3E}"/>
              </a:ext>
            </a:extLst>
          </p:cNvPr>
          <p:cNvSpPr/>
          <p:nvPr/>
        </p:nvSpPr>
        <p:spPr>
          <a:xfrm>
            <a:off x="2996472" y="1238259"/>
            <a:ext cx="2267290"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130" name="Straight Arrow Connector 154">
            <a:extLst>
              <a:ext uri="{FF2B5EF4-FFF2-40B4-BE49-F238E27FC236}">
                <a16:creationId xmlns:a16="http://schemas.microsoft.com/office/drawing/2014/main" id="{ED07E71F-280A-4B74-BF15-58C70C292138}"/>
              </a:ext>
            </a:extLst>
          </p:cNvPr>
          <p:cNvCxnSpPr>
            <a:cxnSpLocks/>
          </p:cNvCxnSpPr>
          <p:nvPr/>
        </p:nvCxnSpPr>
        <p:spPr>
          <a:xfrm>
            <a:off x="2751151" y="2352231"/>
            <a:ext cx="0" cy="777703"/>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31" name="Straight Arrow Connector 154">
            <a:extLst>
              <a:ext uri="{FF2B5EF4-FFF2-40B4-BE49-F238E27FC236}">
                <a16:creationId xmlns:a16="http://schemas.microsoft.com/office/drawing/2014/main" id="{636D30AC-69A2-4D93-894F-5D0D840924C3}"/>
              </a:ext>
            </a:extLst>
          </p:cNvPr>
          <p:cNvCxnSpPr>
            <a:cxnSpLocks/>
            <a:stCxn id="129" idx="1"/>
          </p:cNvCxnSpPr>
          <p:nvPr/>
        </p:nvCxnSpPr>
        <p:spPr>
          <a:xfrm flipH="1" flipV="1">
            <a:off x="2751151" y="2363215"/>
            <a:ext cx="245321" cy="916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2" name="Rechteck 131">
            <a:extLst>
              <a:ext uri="{FF2B5EF4-FFF2-40B4-BE49-F238E27FC236}">
                <a16:creationId xmlns:a16="http://schemas.microsoft.com/office/drawing/2014/main" id="{BE23B870-2BC7-4D24-89EF-3A0ABDAACD1C}"/>
              </a:ext>
            </a:extLst>
          </p:cNvPr>
          <p:cNvSpPr/>
          <p:nvPr>
            <p:custDataLst>
              <p:tags r:id="rId16"/>
            </p:custDataLst>
          </p:nvPr>
        </p:nvSpPr>
        <p:spPr>
          <a:xfrm>
            <a:off x="5931685" y="1375235"/>
            <a:ext cx="2408753" cy="31203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3" name="Textfeld 132">
            <a:extLst>
              <a:ext uri="{FF2B5EF4-FFF2-40B4-BE49-F238E27FC236}">
                <a16:creationId xmlns:a16="http://schemas.microsoft.com/office/drawing/2014/main" id="{3A6613A7-776C-4875-A768-FA79B0B03278}"/>
              </a:ext>
            </a:extLst>
          </p:cNvPr>
          <p:cNvSpPr txBox="1"/>
          <p:nvPr>
            <p:custDataLst>
              <p:tags r:id="rId17"/>
            </p:custDataLst>
          </p:nvPr>
        </p:nvSpPr>
        <p:spPr>
          <a:xfrm>
            <a:off x="6000560" y="1343431"/>
            <a:ext cx="1714517" cy="294542"/>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g</a:t>
            </a: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et version of Pandoc</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4" name="Rechteck 133">
            <a:extLst>
              <a:ext uri="{FF2B5EF4-FFF2-40B4-BE49-F238E27FC236}">
                <a16:creationId xmlns:a16="http://schemas.microsoft.com/office/drawing/2014/main" id="{D227A273-EF20-4991-84E2-1748B88C9BCB}"/>
              </a:ext>
            </a:extLst>
          </p:cNvPr>
          <p:cNvSpPr/>
          <p:nvPr>
            <p:custDataLst>
              <p:tags r:id="rId18"/>
            </p:custDataLst>
          </p:nvPr>
        </p:nvSpPr>
        <p:spPr>
          <a:xfrm>
            <a:off x="5923936" y="1761687"/>
            <a:ext cx="2408753" cy="395538"/>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35" name="Textfeld 134">
            <a:extLst>
              <a:ext uri="{FF2B5EF4-FFF2-40B4-BE49-F238E27FC236}">
                <a16:creationId xmlns:a16="http://schemas.microsoft.com/office/drawing/2014/main" id="{289FD080-B0B0-4F57-B372-4F8C85944605}"/>
              </a:ext>
            </a:extLst>
          </p:cNvPr>
          <p:cNvSpPr txBox="1"/>
          <p:nvPr>
            <p:custDataLst>
              <p:tags r:id="rId19"/>
            </p:custDataLst>
          </p:nvPr>
        </p:nvSpPr>
        <p:spPr>
          <a:xfrm>
            <a:off x="5991270" y="1802250"/>
            <a:ext cx="2266871" cy="364260"/>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check tables in LaTeX output in reference package</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38" name="Abgerundetes Rechteck 14">
            <a:extLst>
              <a:ext uri="{FF2B5EF4-FFF2-40B4-BE49-F238E27FC236}">
                <a16:creationId xmlns:a16="http://schemas.microsoft.com/office/drawing/2014/main" id="{75B177AF-B70E-4C42-9F04-087BE885CDDC}"/>
              </a:ext>
            </a:extLst>
          </p:cNvPr>
          <p:cNvSpPr/>
          <p:nvPr/>
        </p:nvSpPr>
        <p:spPr>
          <a:xfrm>
            <a:off x="5680529" y="1260727"/>
            <a:ext cx="2900397" cy="226824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39" name="Rechteck 69">
            <a:extLst>
              <a:ext uri="{FF2B5EF4-FFF2-40B4-BE49-F238E27FC236}">
                <a16:creationId xmlns:a16="http://schemas.microsoft.com/office/drawing/2014/main" id="{843CCFAA-2E99-4684-BFBD-CD276FB07FB2}"/>
              </a:ext>
            </a:extLst>
          </p:cNvPr>
          <p:cNvSpPr/>
          <p:nvPr>
            <p:custDataLst>
              <p:tags r:id="rId20"/>
            </p:custDataLst>
          </p:nvPr>
        </p:nvSpPr>
        <p:spPr>
          <a:xfrm>
            <a:off x="9183027" y="1489452"/>
            <a:ext cx="1062156"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21"/>
            </p:custDataLst>
          </p:nvPr>
        </p:nvSpPr>
        <p:spPr>
          <a:xfrm>
            <a:off x="9364368" y="1477590"/>
            <a:ext cx="703293" cy="282490"/>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a:t>
            </a:r>
            <a:r>
              <a:rPr kumimoji="0" lang="de-DE" sz="1000" b="0" i="1" strike="noStrike" kern="0" cap="none" spc="0" normalizeH="0" baseline="0" noProof="0">
                <a:ln>
                  <a:noFill/>
                </a:ln>
                <a:solidFill>
                  <a:srgbClr val="000000"/>
                </a:solidFill>
                <a:effectLst/>
                <a:uLnTx/>
                <a:uFillTx/>
              </a:rPr>
              <a:t>ext log file</a:t>
            </a:r>
            <a:endParaRPr kumimoji="0" lang="de-DE" sz="1000" b="1" strike="noStrike" kern="0" cap="none" spc="0" normalizeH="0" baseline="0" noProof="0" dirty="0">
              <a:ln>
                <a:noFill/>
              </a:ln>
              <a:solidFill>
                <a:srgbClr val="000000"/>
              </a:solidFill>
              <a:effectLst/>
              <a:uLnTx/>
              <a:uFillTx/>
            </a:endParaRPr>
          </a:p>
        </p:txBody>
      </p:sp>
      <p:sp>
        <p:nvSpPr>
          <p:cNvPr id="147" name="Rechteck 69">
            <a:extLst>
              <a:ext uri="{FF2B5EF4-FFF2-40B4-BE49-F238E27FC236}">
                <a16:creationId xmlns:a16="http://schemas.microsoft.com/office/drawing/2014/main" id="{DCAF4AB5-DD9B-4E16-9AC1-D395C09E6A0C}"/>
              </a:ext>
            </a:extLst>
          </p:cNvPr>
          <p:cNvSpPr/>
          <p:nvPr>
            <p:custDataLst>
              <p:tags r:id="rId22"/>
            </p:custDataLst>
          </p:nvPr>
        </p:nvSpPr>
        <p:spPr>
          <a:xfrm>
            <a:off x="9183026" y="2113642"/>
            <a:ext cx="1062157"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0" name="Textfeld 149">
            <a:extLst>
              <a:ext uri="{FF2B5EF4-FFF2-40B4-BE49-F238E27FC236}">
                <a16:creationId xmlns:a16="http://schemas.microsoft.com/office/drawing/2014/main" id="{60876A39-A75E-4500-948E-53DC79F18B2D}"/>
              </a:ext>
            </a:extLst>
          </p:cNvPr>
          <p:cNvSpPr txBox="1"/>
          <p:nvPr>
            <p:custDataLst>
              <p:tags r:id="rId23"/>
            </p:custDataLst>
          </p:nvPr>
        </p:nvSpPr>
        <p:spPr>
          <a:xfrm>
            <a:off x="9280258" y="2158465"/>
            <a:ext cx="1009815"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result files</a:t>
            </a:r>
          </a:p>
          <a:p>
            <a:pPr>
              <a:spcBef>
                <a:spcPts val="500"/>
              </a:spcBef>
            </a:pPr>
            <a:r>
              <a:rPr lang="de-DE" sz="1000" i="1" kern="0">
                <a:solidFill>
                  <a:srgbClr val="000000"/>
                </a:solidFill>
              </a:rPr>
              <a:t>(json, xml, html)</a:t>
            </a:r>
            <a:endParaRPr kumimoji="0" lang="de-DE" sz="1000" b="1" strike="noStrike" kern="0" cap="none" spc="0" normalizeH="0" baseline="0" noProof="0" dirty="0">
              <a:ln>
                <a:noFill/>
              </a:ln>
              <a:solidFill>
                <a:srgbClr val="000000"/>
              </a:solidFill>
              <a:effectLst/>
              <a:uLnTx/>
              <a:uFillTx/>
            </a:endParaRPr>
          </a:p>
        </p:txBody>
      </p:sp>
      <p:sp>
        <p:nvSpPr>
          <p:cNvPr id="151" name="Rechteck 150">
            <a:extLst>
              <a:ext uri="{FF2B5EF4-FFF2-40B4-BE49-F238E27FC236}">
                <a16:creationId xmlns:a16="http://schemas.microsoft.com/office/drawing/2014/main" id="{59DF7811-A880-48E4-8A05-2155F5908002}"/>
              </a:ext>
            </a:extLst>
          </p:cNvPr>
          <p:cNvSpPr/>
          <p:nvPr>
            <p:custDataLst>
              <p:tags r:id="rId24"/>
            </p:custDataLst>
          </p:nvPr>
        </p:nvSpPr>
        <p:spPr>
          <a:xfrm>
            <a:off x="5923936" y="2252918"/>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2" name="Textfeld 151">
            <a:extLst>
              <a:ext uri="{FF2B5EF4-FFF2-40B4-BE49-F238E27FC236}">
                <a16:creationId xmlns:a16="http://schemas.microsoft.com/office/drawing/2014/main" id="{8C3DF869-77D9-4D0D-B215-98A9F48F8966}"/>
              </a:ext>
            </a:extLst>
          </p:cNvPr>
          <p:cNvSpPr txBox="1"/>
          <p:nvPr>
            <p:custDataLst>
              <p:tags r:id="rId25"/>
            </p:custDataLst>
          </p:nvPr>
        </p:nvSpPr>
        <p:spPr>
          <a:xfrm>
            <a:off x="5991271" y="2293480"/>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pytest tests within python-extensions-collection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53" name="Abgerundetes Rechteck 14">
            <a:extLst>
              <a:ext uri="{FF2B5EF4-FFF2-40B4-BE49-F238E27FC236}">
                <a16:creationId xmlns:a16="http://schemas.microsoft.com/office/drawing/2014/main" id="{BED88272-D721-4C09-90FF-FD51DB14B61A}"/>
              </a:ext>
            </a:extLst>
          </p:cNvPr>
          <p:cNvSpPr/>
          <p:nvPr/>
        </p:nvSpPr>
        <p:spPr>
          <a:xfrm>
            <a:off x="1342600" y="4031133"/>
            <a:ext cx="3403158" cy="1080352"/>
          </a:xfrm>
          <a:prstGeom prst="roundRect">
            <a:avLst/>
          </a:prstGeom>
          <a:noFill/>
          <a:ln w="12700" cap="flat" cmpd="sng" algn="ctr">
            <a:solidFill>
              <a:srgbClr val="0070C0"/>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54" name="Rechteck 69">
            <a:extLst>
              <a:ext uri="{FF2B5EF4-FFF2-40B4-BE49-F238E27FC236}">
                <a16:creationId xmlns:a16="http://schemas.microsoft.com/office/drawing/2014/main" id="{DA80973E-BCC4-4000-BD9A-54A25951B0E1}"/>
              </a:ext>
            </a:extLst>
          </p:cNvPr>
          <p:cNvSpPr/>
          <p:nvPr>
            <p:custDataLst>
              <p:tags r:id="rId26"/>
            </p:custDataLst>
          </p:nvPr>
        </p:nvSpPr>
        <p:spPr>
          <a:xfrm>
            <a:off x="1513850" y="4140737"/>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5" name="Textfeld 154">
            <a:extLst>
              <a:ext uri="{FF2B5EF4-FFF2-40B4-BE49-F238E27FC236}">
                <a16:creationId xmlns:a16="http://schemas.microsoft.com/office/drawing/2014/main" id="{C6D26FBE-F648-4AE1-A9C6-0C02A4CE898F}"/>
              </a:ext>
            </a:extLst>
          </p:cNvPr>
          <p:cNvSpPr txBox="1"/>
          <p:nvPr>
            <p:custDataLst>
              <p:tags r:id="rId27"/>
            </p:custDataLst>
          </p:nvPr>
        </p:nvSpPr>
        <p:spPr>
          <a:xfrm>
            <a:off x="1557070" y="4137749"/>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configuration data</a:t>
            </a:r>
            <a:endParaRPr kumimoji="0" lang="de-DE" sz="1000" b="1" strike="noStrike" kern="0" cap="none" spc="0" normalizeH="0" baseline="0" noProof="0" dirty="0">
              <a:ln>
                <a:noFill/>
              </a:ln>
              <a:solidFill>
                <a:srgbClr val="000000"/>
              </a:solidFill>
              <a:effectLst/>
              <a:uLnTx/>
              <a:uFillTx/>
            </a:endParaRPr>
          </a:p>
        </p:txBody>
      </p:sp>
      <p:sp>
        <p:nvSpPr>
          <p:cNvPr id="156" name="Rechteck 69">
            <a:extLst>
              <a:ext uri="{FF2B5EF4-FFF2-40B4-BE49-F238E27FC236}">
                <a16:creationId xmlns:a16="http://schemas.microsoft.com/office/drawing/2014/main" id="{B62E4117-8D95-4BCF-AAC5-1D35EAB92D3D}"/>
              </a:ext>
            </a:extLst>
          </p:cNvPr>
          <p:cNvSpPr/>
          <p:nvPr>
            <p:custDataLst>
              <p:tags r:id="rId28"/>
            </p:custDataLst>
          </p:nvPr>
        </p:nvSpPr>
        <p:spPr>
          <a:xfrm>
            <a:off x="3165459" y="4141273"/>
            <a:ext cx="1332072" cy="521397"/>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57" name="Textfeld 156">
            <a:extLst>
              <a:ext uri="{FF2B5EF4-FFF2-40B4-BE49-F238E27FC236}">
                <a16:creationId xmlns:a16="http://schemas.microsoft.com/office/drawing/2014/main" id="{47DC6FDC-286F-44DD-8144-FC7AADD443EB}"/>
              </a:ext>
            </a:extLst>
          </p:cNvPr>
          <p:cNvSpPr txBox="1"/>
          <p:nvPr>
            <p:custDataLst>
              <p:tags r:id="rId29"/>
            </p:custDataLst>
          </p:nvPr>
        </p:nvSpPr>
        <p:spPr>
          <a:xfrm>
            <a:off x="3262689" y="4186095"/>
            <a:ext cx="1156878" cy="488436"/>
          </a:xfrm>
          <a:prstGeom prst="rect">
            <a:avLst/>
          </a:prstGeom>
          <a:noFill/>
        </p:spPr>
        <p:txBody>
          <a:bodyPr wrap="square" lIns="0" tIns="0" rIns="0" bIns="0" rtlCol="0">
            <a:noAutofit/>
          </a:bodyPr>
          <a:lstStyle/>
          <a:p>
            <a:pPr>
              <a:spcBef>
                <a:spcPts val="500"/>
              </a:spcBef>
            </a:pPr>
            <a:r>
              <a:rPr lang="de-DE" sz="1000" i="1" kern="0">
                <a:solidFill>
                  <a:srgbClr val="000000"/>
                </a:solidFill>
              </a:rPr>
              <a:t>reference data</a:t>
            </a:r>
          </a:p>
          <a:p>
            <a:pPr>
              <a:spcBef>
                <a:spcPts val="500"/>
              </a:spcBef>
            </a:pPr>
            <a:r>
              <a:rPr lang="de-DE" sz="1000" i="1" kern="0">
                <a:solidFill>
                  <a:srgbClr val="000000"/>
                </a:solidFill>
              </a:rPr>
              <a:t>(expected values)</a:t>
            </a:r>
            <a:endParaRPr kumimoji="0" lang="de-DE" sz="1000" b="1" strike="noStrike" kern="0" cap="none" spc="0" normalizeH="0" baseline="0" noProof="0" dirty="0">
              <a:ln>
                <a:noFill/>
              </a:ln>
              <a:solidFill>
                <a:srgbClr val="000000"/>
              </a:solidFill>
              <a:effectLst/>
              <a:uLnTx/>
              <a:uFillTx/>
            </a:endParaRPr>
          </a:p>
        </p:txBody>
      </p:sp>
      <p:sp>
        <p:nvSpPr>
          <p:cNvPr id="158" name="Textfeld 157">
            <a:extLst>
              <a:ext uri="{FF2B5EF4-FFF2-40B4-BE49-F238E27FC236}">
                <a16:creationId xmlns:a16="http://schemas.microsoft.com/office/drawing/2014/main" id="{141B2D3D-61B3-4DF5-BBD6-DE4952D2EE95}"/>
              </a:ext>
            </a:extLst>
          </p:cNvPr>
          <p:cNvSpPr txBox="1"/>
          <p:nvPr/>
        </p:nvSpPr>
        <p:spPr>
          <a:xfrm>
            <a:off x="2902048" y="3686098"/>
            <a:ext cx="550074" cy="20612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data</a:t>
            </a:r>
            <a:endParaRPr lang="de-DE" sz="1200" b="1" i="1" kern="0" dirty="0">
              <a:solidFill>
                <a:srgbClr val="000000"/>
              </a:solidFill>
            </a:endParaRPr>
          </a:p>
        </p:txBody>
      </p:sp>
      <p:cxnSp>
        <p:nvCxnSpPr>
          <p:cNvPr id="159" name="Straight Arrow Connector 154">
            <a:extLst>
              <a:ext uri="{FF2B5EF4-FFF2-40B4-BE49-F238E27FC236}">
                <a16:creationId xmlns:a16="http://schemas.microsoft.com/office/drawing/2014/main" id="{57681C59-5290-4511-A039-60F7FE4E988E}"/>
              </a:ext>
            </a:extLst>
          </p:cNvPr>
          <p:cNvCxnSpPr>
            <a:cxnSpLocks/>
            <a:stCxn id="134" idx="1"/>
            <a:endCxn id="121" idx="3"/>
          </p:cNvCxnSpPr>
          <p:nvPr/>
        </p:nvCxnSpPr>
        <p:spPr>
          <a:xfrm flipH="1">
            <a:off x="5004681" y="1959456"/>
            <a:ext cx="919255" cy="137135"/>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0" name="Straight Arrow Connector 154">
            <a:extLst>
              <a:ext uri="{FF2B5EF4-FFF2-40B4-BE49-F238E27FC236}">
                <a16:creationId xmlns:a16="http://schemas.microsoft.com/office/drawing/2014/main" id="{1C633CFD-FF83-41BD-9FDF-8F6C78023DFA}"/>
              </a:ext>
            </a:extLst>
          </p:cNvPr>
          <p:cNvCxnSpPr>
            <a:cxnSpLocks/>
            <a:stCxn id="151" idx="1"/>
            <a:endCxn id="125" idx="3"/>
          </p:cNvCxnSpPr>
          <p:nvPr/>
        </p:nvCxnSpPr>
        <p:spPr>
          <a:xfrm flipH="1">
            <a:off x="5004680" y="2512647"/>
            <a:ext cx="919256" cy="114402"/>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61" name="Rechteck 69">
            <a:extLst>
              <a:ext uri="{FF2B5EF4-FFF2-40B4-BE49-F238E27FC236}">
                <a16:creationId xmlns:a16="http://schemas.microsoft.com/office/drawing/2014/main" id="{35EB8DD5-AC07-41EC-987B-74C2EF5B50BB}"/>
              </a:ext>
            </a:extLst>
          </p:cNvPr>
          <p:cNvSpPr/>
          <p:nvPr>
            <p:custDataLst>
              <p:tags r:id="rId30"/>
            </p:custDataLst>
          </p:nvPr>
        </p:nvSpPr>
        <p:spPr>
          <a:xfrm>
            <a:off x="1513850" y="4651825"/>
            <a:ext cx="1434913" cy="33904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2" name="Textfeld 161">
            <a:extLst>
              <a:ext uri="{FF2B5EF4-FFF2-40B4-BE49-F238E27FC236}">
                <a16:creationId xmlns:a16="http://schemas.microsoft.com/office/drawing/2014/main" id="{FBE6B0DE-98D6-4C21-9245-40A5917BD2F5}"/>
              </a:ext>
            </a:extLst>
          </p:cNvPr>
          <p:cNvSpPr txBox="1"/>
          <p:nvPr>
            <p:custDataLst>
              <p:tags r:id="rId31"/>
            </p:custDataLst>
          </p:nvPr>
        </p:nvSpPr>
        <p:spPr>
          <a:xfrm>
            <a:off x="1557070" y="464883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environment data</a:t>
            </a:r>
            <a:endParaRPr kumimoji="0" lang="de-DE" sz="1000" b="1" strike="noStrike" kern="0" cap="none" spc="0" normalizeH="0" baseline="0" noProof="0" dirty="0">
              <a:ln>
                <a:noFill/>
              </a:ln>
              <a:solidFill>
                <a:srgbClr val="000000"/>
              </a:solidFill>
              <a:effectLst/>
              <a:uLnTx/>
              <a:uFillTx/>
            </a:endParaRPr>
          </a:p>
        </p:txBody>
      </p:sp>
      <p:cxnSp>
        <p:nvCxnSpPr>
          <p:cNvPr id="163" name="Straight Arrow Connector 154">
            <a:extLst>
              <a:ext uri="{FF2B5EF4-FFF2-40B4-BE49-F238E27FC236}">
                <a16:creationId xmlns:a16="http://schemas.microsoft.com/office/drawing/2014/main" id="{32B90326-09BB-4109-9CAB-131D63BA9F16}"/>
              </a:ext>
            </a:extLst>
          </p:cNvPr>
          <p:cNvCxnSpPr>
            <a:cxnSpLocks/>
            <a:endCxn id="153" idx="1"/>
          </p:cNvCxnSpPr>
          <p:nvPr/>
        </p:nvCxnSpPr>
        <p:spPr>
          <a:xfrm>
            <a:off x="645879" y="4571309"/>
            <a:ext cx="696721"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p:cNvCxnSpPr>
          <p:nvPr/>
        </p:nvCxnSpPr>
        <p:spPr>
          <a:xfrm>
            <a:off x="645879" y="2045263"/>
            <a:ext cx="0" cy="2526046"/>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3" name="Straight Arrow Connector 154">
            <a:extLst>
              <a:ext uri="{FF2B5EF4-FFF2-40B4-BE49-F238E27FC236}">
                <a16:creationId xmlns:a16="http://schemas.microsoft.com/office/drawing/2014/main" id="{39C3A034-19A5-4653-8693-34D4CEC893D7}"/>
              </a:ext>
            </a:extLst>
          </p:cNvPr>
          <p:cNvCxnSpPr>
            <a:cxnSpLocks/>
            <a:stCxn id="97" idx="1"/>
          </p:cNvCxnSpPr>
          <p:nvPr/>
        </p:nvCxnSpPr>
        <p:spPr>
          <a:xfrm flipH="1">
            <a:off x="645880" y="2045264"/>
            <a:ext cx="410416"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54" name="Textfeld 53">
            <a:extLst>
              <a:ext uri="{FF2B5EF4-FFF2-40B4-BE49-F238E27FC236}">
                <a16:creationId xmlns:a16="http://schemas.microsoft.com/office/drawing/2014/main" id="{EE9352E3-E8E4-4F1D-852B-2462197B4E12}"/>
              </a:ext>
            </a:extLst>
          </p:cNvPr>
          <p:cNvSpPr txBox="1"/>
          <p:nvPr>
            <p:custDataLst>
              <p:tags r:id="rId32"/>
            </p:custDataLst>
          </p:nvPr>
        </p:nvSpPr>
        <p:spPr>
          <a:xfrm>
            <a:off x="3305101" y="4728497"/>
            <a:ext cx="1268721" cy="313259"/>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(data format: json)</a:t>
            </a:r>
            <a:endParaRPr kumimoji="0" lang="de-DE" sz="1000" b="1" strike="noStrike" kern="0" cap="none" spc="0" normalizeH="0" baseline="0" noProof="0" dirty="0">
              <a:ln>
                <a:noFill/>
              </a:ln>
              <a:solidFill>
                <a:srgbClr val="000000"/>
              </a:solidFill>
              <a:effectLst/>
              <a:uLnTx/>
              <a:uFillTx/>
            </a:endParaRPr>
          </a:p>
        </p:txBody>
      </p:sp>
      <p:sp>
        <p:nvSpPr>
          <p:cNvPr id="55" name="Textfeld 54">
            <a:extLst>
              <a:ext uri="{FF2B5EF4-FFF2-40B4-BE49-F238E27FC236}">
                <a16:creationId xmlns:a16="http://schemas.microsoft.com/office/drawing/2014/main" id="{C29154AD-BC8D-4114-8522-EB0B47B6CDF6}"/>
              </a:ext>
            </a:extLst>
          </p:cNvPr>
          <p:cNvSpPr txBox="1"/>
          <p:nvPr>
            <p:custDataLst>
              <p:tags r:id="rId33"/>
            </p:custDataLst>
          </p:nvPr>
        </p:nvSpPr>
        <p:spPr>
          <a:xfrm>
            <a:off x="7408384" y="5249140"/>
            <a:ext cx="1690011" cy="34376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More details on next slide …</a:t>
            </a:r>
            <a:endParaRPr kumimoji="0" lang="de-DE" sz="1000" b="1" strike="noStrike" kern="0" cap="none" spc="0" normalizeH="0" baseline="0" noProof="0" dirty="0">
              <a:ln>
                <a:noFill/>
              </a:ln>
              <a:solidFill>
                <a:srgbClr val="000000"/>
              </a:solidFill>
              <a:effectLst/>
              <a:uLnTx/>
              <a:uFillTx/>
            </a:endParaRPr>
          </a:p>
        </p:txBody>
      </p:sp>
      <p:cxnSp>
        <p:nvCxnSpPr>
          <p:cNvPr id="56" name="Straight Arrow Connector 154">
            <a:extLst>
              <a:ext uri="{FF2B5EF4-FFF2-40B4-BE49-F238E27FC236}">
                <a16:creationId xmlns:a16="http://schemas.microsoft.com/office/drawing/2014/main" id="{B98E9EB1-9788-478A-820D-CCCDF359B64F}"/>
              </a:ext>
            </a:extLst>
          </p:cNvPr>
          <p:cNvCxnSpPr>
            <a:cxnSpLocks/>
          </p:cNvCxnSpPr>
          <p:nvPr/>
        </p:nvCxnSpPr>
        <p:spPr>
          <a:xfrm flipH="1">
            <a:off x="9064348" y="5421022"/>
            <a:ext cx="424092" cy="0"/>
          </a:xfrm>
          <a:prstGeom prst="straightConnector1">
            <a:avLst/>
          </a:prstGeom>
          <a:ln w="254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69" name="Abgerundetes Rechteck 14">
            <a:extLst>
              <a:ext uri="{FF2B5EF4-FFF2-40B4-BE49-F238E27FC236}">
                <a16:creationId xmlns:a16="http://schemas.microsoft.com/office/drawing/2014/main" id="{90B60A7D-ECB7-4DD0-828A-39ED32F58390}"/>
              </a:ext>
            </a:extLst>
          </p:cNvPr>
          <p:cNvSpPr/>
          <p:nvPr/>
        </p:nvSpPr>
        <p:spPr>
          <a:xfrm>
            <a:off x="6320390" y="4269177"/>
            <a:ext cx="2816352" cy="604259"/>
          </a:xfrm>
          <a:prstGeom prst="roundRect">
            <a:avLst/>
          </a:prstGeom>
          <a:noFill/>
          <a:ln w="12700" cap="flat" cmpd="sng" algn="ctr">
            <a:solidFill>
              <a:schemeClr val="accent1">
                <a:lumMod val="60000"/>
                <a:lumOff val="40000"/>
              </a:schemeClr>
            </a:solidFill>
            <a:prstDash val="sysDot"/>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2" name="Textfeld 71">
            <a:extLst>
              <a:ext uri="{FF2B5EF4-FFF2-40B4-BE49-F238E27FC236}">
                <a16:creationId xmlns:a16="http://schemas.microsoft.com/office/drawing/2014/main" id="{9F3D3F8B-D631-41BE-A580-CDFFD8307587}"/>
              </a:ext>
            </a:extLst>
          </p:cNvPr>
          <p:cNvSpPr txBox="1"/>
          <p:nvPr>
            <p:custDataLst>
              <p:tags r:id="rId34"/>
            </p:custDataLst>
          </p:nvPr>
        </p:nvSpPr>
        <p:spPr>
          <a:xfrm>
            <a:off x="6612180" y="4409599"/>
            <a:ext cx="224835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the documentation of this test software</a:t>
            </a:r>
            <a:endParaRPr kumimoji="0" lang="de-DE" sz="1000" b="1" strike="noStrike" kern="0" cap="none" spc="0" normalizeH="0" baseline="0" noProof="0" dirty="0">
              <a:ln>
                <a:noFill/>
              </a:ln>
              <a:solidFill>
                <a:srgbClr val="000000"/>
              </a:solidFill>
              <a:effectLst/>
              <a:uLnTx/>
              <a:uFillTx/>
            </a:endParaRPr>
          </a:p>
        </p:txBody>
      </p:sp>
      <p:sp>
        <p:nvSpPr>
          <p:cNvPr id="75" name="Textfeld 74">
            <a:extLst>
              <a:ext uri="{FF2B5EF4-FFF2-40B4-BE49-F238E27FC236}">
                <a16:creationId xmlns:a16="http://schemas.microsoft.com/office/drawing/2014/main" id="{7920916C-77F6-4545-8F7D-98AB5518C109}"/>
              </a:ext>
            </a:extLst>
          </p:cNvPr>
          <p:cNvSpPr txBox="1"/>
          <p:nvPr/>
        </p:nvSpPr>
        <p:spPr>
          <a:xfrm>
            <a:off x="7120568" y="3923301"/>
            <a:ext cx="1324133" cy="20545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b="1" i="1" kern="0">
                <a:solidFill>
                  <a:srgbClr val="000000"/>
                </a:solidFill>
              </a:rPr>
              <a:t>documentation</a:t>
            </a:r>
            <a:endParaRPr lang="de-DE" sz="1200" b="1" i="1" kern="0" dirty="0">
              <a:solidFill>
                <a:srgbClr val="000000"/>
              </a:solidFill>
            </a:endParaRPr>
          </a:p>
        </p:txBody>
      </p:sp>
      <p:sp>
        <p:nvSpPr>
          <p:cNvPr id="80" name="Rechteck 79">
            <a:extLst>
              <a:ext uri="{FF2B5EF4-FFF2-40B4-BE49-F238E27FC236}">
                <a16:creationId xmlns:a16="http://schemas.microsoft.com/office/drawing/2014/main" id="{9E3503CC-1E74-4F8C-8C2D-719DCD3973D7}"/>
              </a:ext>
            </a:extLst>
          </p:cNvPr>
          <p:cNvSpPr/>
          <p:nvPr>
            <p:custDataLst>
              <p:tags r:id="rId35"/>
            </p:custDataLst>
          </p:nvPr>
        </p:nvSpPr>
        <p:spPr>
          <a:xfrm>
            <a:off x="3211708" y="3023172"/>
            <a:ext cx="1790401" cy="304212"/>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1" name="Textfeld 80">
            <a:extLst>
              <a:ext uri="{FF2B5EF4-FFF2-40B4-BE49-F238E27FC236}">
                <a16:creationId xmlns:a16="http://schemas.microsoft.com/office/drawing/2014/main" id="{A715E03E-26A4-43E8-8358-65EF9E9600E6}"/>
              </a:ext>
            </a:extLst>
          </p:cNvPr>
          <p:cNvSpPr txBox="1"/>
          <p:nvPr>
            <p:custDataLst>
              <p:tags r:id="rId36"/>
            </p:custDataLst>
          </p:nvPr>
        </p:nvSpPr>
        <p:spPr>
          <a:xfrm>
            <a:off x="3299874" y="3004686"/>
            <a:ext cx="1270708" cy="256871"/>
          </a:xfrm>
          <a:prstGeom prst="rect">
            <a:avLst/>
          </a:prstGeom>
          <a:noFill/>
        </p:spPr>
        <p:txBody>
          <a:bodyPr wrap="square" lIns="0" tIns="0" rIns="0" bIns="0" rtlCol="0">
            <a:noAutofit/>
          </a:bodyPr>
          <a:lstStyle/>
          <a:p>
            <a:pPr>
              <a:lnSpc>
                <a:spcPts val="2300"/>
              </a:lnSpc>
              <a:spcBef>
                <a:spcPts val="500"/>
              </a:spcBef>
            </a:pPr>
            <a:r>
              <a:rPr kumimoji="0" lang="de-DE" sz="1000" b="0"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internal tests</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90" name="Rechteck 89">
            <a:extLst>
              <a:ext uri="{FF2B5EF4-FFF2-40B4-BE49-F238E27FC236}">
                <a16:creationId xmlns:a16="http://schemas.microsoft.com/office/drawing/2014/main" id="{C859C0D5-AFAF-47FD-B92A-1F7606FC3CB2}"/>
              </a:ext>
            </a:extLst>
          </p:cNvPr>
          <p:cNvSpPr/>
          <p:nvPr>
            <p:custDataLst>
              <p:tags r:id="rId37"/>
            </p:custDataLst>
          </p:nvPr>
        </p:nvSpPr>
        <p:spPr>
          <a:xfrm>
            <a:off x="5931685" y="2842983"/>
            <a:ext cx="2416501" cy="51945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1" name="Textfeld 90">
            <a:extLst>
              <a:ext uri="{FF2B5EF4-FFF2-40B4-BE49-F238E27FC236}">
                <a16:creationId xmlns:a16="http://schemas.microsoft.com/office/drawing/2014/main" id="{6370446E-231C-4EEB-BFFA-DD8C3174E4DF}"/>
              </a:ext>
            </a:extLst>
          </p:cNvPr>
          <p:cNvSpPr txBox="1"/>
          <p:nvPr>
            <p:custDataLst>
              <p:tags r:id="rId38"/>
            </p:custDataLst>
          </p:nvPr>
        </p:nvSpPr>
        <p:spPr>
          <a:xfrm>
            <a:off x="5999020" y="2883545"/>
            <a:ext cx="2258594" cy="478895"/>
          </a:xfrm>
          <a:prstGeom prst="rect">
            <a:avLst/>
          </a:prstGeom>
          <a:noFill/>
        </p:spPr>
        <p:txBody>
          <a:bodyPr wrap="square" lIns="0" tIns="0" rIns="0" bIns="0" rtlCol="0">
            <a:noAutofit/>
          </a:bodyPr>
          <a:lstStyle/>
          <a:p>
            <a:pPr>
              <a:spcBef>
                <a:spcPts val="500"/>
              </a:spcBef>
            </a:pPr>
            <a:r>
              <a:rPr lang="de-DE" sz="1000" kern="0">
                <a:solidFill>
                  <a:srgbClr val="000000"/>
                </a:solidFill>
                <a:latin typeface="Courier New" panose="02070309020205020404" pitchFamily="49" charset="0"/>
                <a:cs typeface="Courier New" panose="02070309020205020404" pitchFamily="49" charset="0"/>
              </a:rPr>
              <a:t>execute additional tests (pytest or robot) implemented within build repository</a:t>
            </a:r>
            <a:endParaRPr kumimoji="0" lang="de-DE" sz="1000" b="1"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cxnSp>
        <p:nvCxnSpPr>
          <p:cNvPr id="99" name="Straight Arrow Connector 154">
            <a:extLst>
              <a:ext uri="{FF2B5EF4-FFF2-40B4-BE49-F238E27FC236}">
                <a16:creationId xmlns:a16="http://schemas.microsoft.com/office/drawing/2014/main" id="{24A58234-B66E-4D53-B800-14114E654202}"/>
              </a:ext>
            </a:extLst>
          </p:cNvPr>
          <p:cNvCxnSpPr>
            <a:cxnSpLocks/>
            <a:stCxn id="90" idx="1"/>
            <a:endCxn id="80" idx="3"/>
          </p:cNvCxnSpPr>
          <p:nvPr/>
        </p:nvCxnSpPr>
        <p:spPr>
          <a:xfrm flipH="1">
            <a:off x="5002109" y="3102712"/>
            <a:ext cx="929576" cy="72566"/>
          </a:xfrm>
          <a:prstGeom prst="straightConnector1">
            <a:avLst/>
          </a:prstGeom>
          <a:ln w="254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6116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(2/3)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Robot Framework AIO test is located within build repository and contains the following level:</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main level</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The main part of the main level is a function that executes the tests (main entry point). Further parts are the initialization of the logging, the configuration and the statistics (short summary of test execution).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generic level (usecases)</a:t>
            </a: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Contains functions to execute usecases. Usecases are:</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versions</a:t>
            </a:r>
            <a:r>
              <a:rPr kumimoji="0" lang="en-US" sz="1200" b="0" i="0" u="none" strike="noStrike" kern="0" cap="none" spc="0" normalizeH="0" baseline="0" noProof="0">
                <a:ln>
                  <a:noFill/>
                </a:ln>
                <a:solidFill>
                  <a:srgbClr val="000000"/>
                </a:solidFill>
                <a:effectLst/>
                <a:uLnTx/>
                <a:uFillTx/>
              </a:rPr>
              <a:t>": Get and check versions of installed software components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package</a:t>
            </a:r>
            <a:r>
              <a:rPr kumimoji="0" lang="en-US" sz="1200" b="0" i="0" u="none" strike="noStrike" kern="0" cap="none" spc="0" normalizeH="0" baseline="0" noProof="0">
                <a:ln>
                  <a:noFill/>
                </a:ln>
                <a:solidFill>
                  <a:srgbClr val="000000"/>
                </a:solidFill>
                <a:effectLst/>
                <a:uLnTx/>
                <a:uFillTx/>
              </a:rPr>
              <a:t>": The reference package contains a set of Python modules, rst files and LaTeX files that are used to test the documentation process and output</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external</a:t>
            </a:r>
            <a:r>
              <a:rPr kumimoji="0" lang="en-US" sz="1200" b="0" i="0" u="none" strike="noStrike" kern="0" cap="none" spc="0" normalizeH="0" baseline="0" noProof="0">
                <a:ln>
                  <a:noFill/>
                </a:ln>
                <a:solidFill>
                  <a:srgbClr val="000000"/>
                </a:solidFill>
                <a:effectLst/>
                <a:uLnTx/>
                <a:uFillTx/>
              </a:rPr>
              <a:t>" is: The test is located outside the build repository (= test is already implemented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external tests</a:t>
            </a:r>
            <a:r>
              <a:rPr kumimoji="0" lang="en-US" sz="1200" b="0" i="0" u="none" strike="noStrike" kern="0" cap="none" spc="0" normalizeH="0" baseline="0" noProof="0">
                <a:ln>
                  <a:noFill/>
                </a:ln>
                <a:solidFill>
                  <a:srgbClr val="000000"/>
                </a:solidFill>
                <a:effectLst/>
                <a:uLnTx/>
                <a:uFillTx/>
              </a:rPr>
              <a:t>" usecase executes these external tests and collects the test results</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The meaning of "</a:t>
            </a:r>
            <a:r>
              <a:rPr kumimoji="0" lang="en-US" sz="1200" b="0" i="1" u="none" strike="noStrike" kern="0" cap="none" spc="0" normalizeH="0" baseline="0" noProof="0">
                <a:ln>
                  <a:noFill/>
                </a:ln>
                <a:solidFill>
                  <a:srgbClr val="000000"/>
                </a:solidFill>
                <a:effectLst/>
                <a:uLnTx/>
                <a:uFillTx/>
              </a:rPr>
              <a:t>internal</a:t>
            </a:r>
            <a:r>
              <a:rPr kumimoji="0" lang="en-US" sz="1200" b="0" i="0" u="none" strike="noStrike" kern="0" cap="none" spc="0" normalizeH="0" baseline="0" noProof="0">
                <a:ln>
                  <a:noFill/>
                </a:ln>
                <a:solidFill>
                  <a:srgbClr val="000000"/>
                </a:solidFill>
                <a:effectLst/>
                <a:uLnTx/>
                <a:uFillTx/>
              </a:rPr>
              <a:t>" is: The test is implemented within the build repository (and is therefore not available within the repository that contains the software component under test). The "</a:t>
            </a:r>
            <a:r>
              <a:rPr kumimoji="0" lang="en-US" sz="1200" b="0" i="1" u="none" strike="noStrike" kern="0" cap="none" spc="0" normalizeH="0" baseline="0" noProof="0">
                <a:ln>
                  <a:noFill/>
                </a:ln>
                <a:solidFill>
                  <a:srgbClr val="000000"/>
                </a:solidFill>
                <a:effectLst/>
                <a:uLnTx/>
                <a:uFillTx/>
              </a:rPr>
              <a:t>internal tests</a:t>
            </a:r>
            <a:r>
              <a:rPr kumimoji="0" lang="en-US" sz="1200" b="0" i="0" u="none" strike="noStrike" kern="0" cap="none" spc="0" normalizeH="0" baseline="0" noProof="0">
                <a:ln>
                  <a:noFill/>
                </a:ln>
                <a:solidFill>
                  <a:srgbClr val="000000"/>
                </a:solidFill>
                <a:effectLst/>
                <a:uLnTx/>
                <a:uFillTx/>
              </a:rPr>
              <a:t>" usecase executes these internal tests and collects the test results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76659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Levels of test software architecture (3/3)</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749808"/>
            <a:ext cx="10443300" cy="4727448"/>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data</a:t>
            </a: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test configuration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installed software</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"t</a:t>
            </a:r>
            <a:r>
              <a:rPr kumimoji="0" lang="en-US" sz="1200" b="0" i="1" u="none" strike="noStrike" kern="0" cap="none" spc="0" normalizeH="0" baseline="0" noProof="0">
                <a:ln>
                  <a:noFill/>
                </a:ln>
                <a:solidFill>
                  <a:srgbClr val="000000"/>
                </a:solidFill>
                <a:effectLst/>
                <a:uLnTx/>
                <a:uFillTx/>
              </a:rPr>
              <a:t>est environment data</a:t>
            </a:r>
            <a:r>
              <a:rPr kumimoji="0" lang="en-US" sz="1200" b="0" i="0" u="none" strike="noStrike" kern="0" cap="none" spc="0" normalizeH="0" baseline="0" noProof="0">
                <a:ln>
                  <a:noFill/>
                </a:ln>
                <a:solidFill>
                  <a:srgbClr val="000000"/>
                </a:solidFill>
                <a:effectLst/>
                <a:uLnTx/>
                <a:uFillTx/>
              </a:rPr>
              <a:t>" includes e.g. where to find files under test and folders under test within the local repositories, under which operating system the tests are executed and where to find essential things like the Python interpreter</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582587" lvl="1" indent="-171450" fontAlgn="auto">
              <a:spcBef>
                <a:spcPts val="500"/>
              </a:spcBef>
              <a:spcAft>
                <a:spcPts val="0"/>
              </a:spcAft>
              <a:buFont typeface="Arial" panose="020B0604020202020204" pitchFamily="34" charset="0"/>
              <a:buChar char="•"/>
            </a:pPr>
            <a:r>
              <a:rPr kumimoji="0" lang="en-US" sz="1200" b="0" i="0" u="none" strike="noStrike" kern="0" cap="none" spc="0" normalizeH="0" baseline="0" noProof="0">
                <a:ln>
                  <a:noFill/>
                </a:ln>
                <a:solidFill>
                  <a:srgbClr val="000000"/>
                </a:solidFill>
                <a:effectLst/>
                <a:uLnTx/>
                <a:uFillTx/>
              </a:rPr>
              <a:t>"</a:t>
            </a:r>
            <a:r>
              <a:rPr kumimoji="0" lang="en-US" sz="1200" b="0" i="1" u="none" strike="noStrike" kern="0" cap="none" spc="0" normalizeH="0" baseline="0" noProof="0">
                <a:ln>
                  <a:noFill/>
                </a:ln>
                <a:solidFill>
                  <a:srgbClr val="000000"/>
                </a:solidFill>
                <a:effectLst/>
                <a:uLnTx/>
                <a:uFillTx/>
              </a:rPr>
              <a:t>reference data</a:t>
            </a:r>
            <a:r>
              <a:rPr kumimoji="0" lang="en-US" sz="1200" b="0" i="0" u="none" strike="noStrike" kern="0" cap="none" spc="0" normalizeH="0" baseline="0" noProof="0">
                <a:ln>
                  <a:noFill/>
                </a:ln>
                <a:solidFill>
                  <a:srgbClr val="000000"/>
                </a:solidFill>
                <a:effectLst/>
                <a:uLnTx/>
                <a:uFillTx/>
              </a:rPr>
              <a:t>" contains the definition of expected values (e.g. the expected version of an installed software component)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output</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a:ln>
                  <a:noFill/>
                </a:ln>
                <a:solidFill>
                  <a:srgbClr val="000000"/>
                </a:solidFill>
                <a:effectLst/>
                <a:uLnTx/>
                <a:uFillTx/>
              </a:rPr>
              <a:t>Test results in several formats</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en-US" sz="1200" b="1" i="0" u="none" strike="noStrike" kern="0" cap="none" spc="0" normalizeH="0" baseline="0" noProof="0">
                <a:ln>
                  <a:noFill/>
                </a:ln>
                <a:solidFill>
                  <a:srgbClr val="000000"/>
                </a:solidFill>
                <a:effectLst/>
                <a:uLnTx/>
                <a:uFillTx/>
              </a:rPr>
              <a:t>documentation</a:t>
            </a:r>
          </a:p>
          <a:p>
            <a:pPr marR="0" defTabSz="914400" eaLnBrk="1" fontAlgn="auto" latinLnBrk="0" hangingPunct="1">
              <a:spcBef>
                <a:spcPts val="500"/>
              </a:spcBef>
              <a:spcAft>
                <a:spcPts val="0"/>
              </a:spcAft>
              <a:buClrTx/>
              <a:buSzTx/>
              <a:buFontTx/>
              <a:buNone/>
              <a:tabLst/>
            </a:pP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r>
              <a:rPr lang="en-US" sz="1200" kern="0">
                <a:solidFill>
                  <a:srgbClr val="000000"/>
                </a:solidFill>
              </a:rPr>
              <a:t>The documentation of the RobotFramework AIO test</a:t>
            </a:r>
            <a:endParaRPr kumimoji="0" lang="en-US" sz="1200" b="0" i="0" u="none" strike="noStrike" kern="0" cap="none" spc="0" normalizeH="0" baseline="0" noProof="0">
              <a:ln>
                <a:noFill/>
              </a:ln>
              <a:solidFill>
                <a:srgbClr val="000000"/>
              </a:solidFill>
              <a:effectLst/>
              <a:uLnTx/>
              <a:uFillTx/>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58536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File system structure</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tabLst/>
            </a:pPr>
            <a:r>
              <a:rPr kumimoji="0" lang="de-DE" sz="1200" b="0" i="0" u="none" strike="noStrike" kern="0" cap="none" spc="0" normalizeH="0" baseline="0" noProof="0">
                <a:ln>
                  <a:noFill/>
                </a:ln>
                <a:solidFill>
                  <a:srgbClr val="000000"/>
                </a:solidFill>
                <a:effectLst/>
                <a:uLnTx/>
                <a:uFillTx/>
              </a:rPr>
              <a:t>The RobotFramework AIO test contains the following subfolder:</a:t>
            </a:r>
          </a:p>
          <a:p>
            <a:pPr marR="0" defTabSz="914400" eaLnBrk="1" fontAlgn="auto" latinLnBrk="0" hangingPunct="1">
              <a:spcBef>
                <a:spcPts val="500"/>
              </a:spcBef>
              <a:spcAft>
                <a:spcPts val="0"/>
              </a:spcAft>
              <a:buClrTx/>
              <a:buSzTx/>
              <a:tabLst/>
            </a:pPr>
            <a:endPar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kumimoji="0" lang="de-DE" sz="1200" b="0"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rPr>
              <a:t>libs</a:t>
            </a:r>
            <a:endParaRPr kumimoji="0" lang="de-DE" sz="1200" b="0" i="0" u="none" strike="noStrike" kern="0" cap="none" spc="0" normalizeH="0" baseline="0" noProof="0">
              <a:ln>
                <a:noFill/>
              </a:ln>
              <a:solidFill>
                <a:srgbClr val="000000"/>
              </a:solidFill>
              <a:effectLst/>
              <a:uLnTx/>
              <a:uFillTx/>
            </a:endParaRP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additional Python libraries needed for test execution</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config</a:t>
            </a:r>
          </a:p>
          <a:p>
            <a:pPr lvl="1" fontAlgn="auto">
              <a:spcBef>
                <a:spcPts val="500"/>
              </a:spcBef>
              <a:spcAft>
                <a:spcPts val="0"/>
              </a:spcAft>
            </a:pPr>
            <a:r>
              <a:rPr kumimoji="0" lang="de-DE" sz="1200" b="0" i="0" u="none" strike="noStrike" kern="0" cap="none" spc="0" normalizeH="0" baseline="0" noProof="0">
                <a:ln>
                  <a:noFill/>
                </a:ln>
                <a:solidFill>
                  <a:srgbClr val="000000"/>
                </a:solidFill>
                <a:effectLst/>
                <a:uLnTx/>
                <a:uFillTx/>
              </a:rPr>
              <a:t>Contains json configuration files</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a:ln>
                <a:noFill/>
              </a:ln>
              <a:solidFill>
                <a:srgbClr val="000000"/>
              </a:solidFill>
              <a:effectLst/>
              <a:uLnTx/>
              <a:uFillTx/>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reference_package</a:t>
            </a:r>
          </a:p>
          <a:p>
            <a:pPr lvl="1" fontAlgn="auto">
              <a:spcBef>
                <a:spcPts val="500"/>
              </a:spcBef>
              <a:spcAft>
                <a:spcPts val="0"/>
              </a:spcAft>
            </a:pPr>
            <a:r>
              <a:rPr kumimoji="0" lang="en-US" sz="1200" b="0" i="0" u="none" strike="noStrike" kern="0" cap="none" spc="0" normalizeH="0" baseline="0" noProof="0">
                <a:ln>
                  <a:noFill/>
                </a:ln>
                <a:solidFill>
                  <a:srgbClr val="000000"/>
                </a:solidFill>
                <a:effectLst/>
                <a:uLnTx/>
                <a:uFillTx/>
              </a:rPr>
              <a:t>Contains a set of Python modules, rst files and LaTeX files that are used to test the documentation process and output</a:t>
            </a:r>
          </a:p>
          <a:p>
            <a:pPr fontAlgn="auto">
              <a:spcBef>
                <a:spcPts val="500"/>
              </a:spcBef>
              <a:spcAft>
                <a:spcPts val="0"/>
              </a:spcAf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testresults</a:t>
            </a:r>
          </a:p>
          <a:p>
            <a:pPr lvl="1" fontAlgn="auto">
              <a:spcBef>
                <a:spcPts val="500"/>
              </a:spcBef>
              <a:spcAft>
                <a:spcPts val="0"/>
              </a:spcAft>
            </a:pPr>
            <a:r>
              <a:rPr lang="de-DE" sz="1200" kern="0">
                <a:solidFill>
                  <a:srgbClr val="000000"/>
                </a:solidFill>
              </a:rPr>
              <a:t>Contains the results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latin typeface="Courier New" panose="02070309020205020404" pitchFamily="49" charset="0"/>
                <a:cs typeface="Courier New" panose="02070309020205020404" pitchFamily="49" charset="0"/>
              </a:rPr>
              <a:t>documentation</a:t>
            </a:r>
          </a:p>
          <a:p>
            <a:pPr lvl="1" fontAlgn="auto">
              <a:spcBef>
                <a:spcPts val="500"/>
              </a:spcBef>
              <a:spcAft>
                <a:spcPts val="0"/>
              </a:spcAft>
            </a:pPr>
            <a:r>
              <a:rPr lang="de-DE" sz="1200" kern="0">
                <a:solidFill>
                  <a:srgbClr val="000000"/>
                </a:solidFill>
              </a:rPr>
              <a:t>Contains the documentation of the </a:t>
            </a:r>
            <a:r>
              <a:rPr kumimoji="0" lang="de-DE" sz="1200" b="0" i="0" u="none" strike="noStrike" kern="0" cap="none" spc="0" normalizeH="0" baseline="0" noProof="0">
                <a:ln>
                  <a:noFill/>
                </a:ln>
                <a:solidFill>
                  <a:srgbClr val="000000"/>
                </a:solidFill>
                <a:effectLst/>
                <a:uLnTx/>
                <a:uFillTx/>
              </a:rPr>
              <a:t>RobotFramework AIO test</a:t>
            </a:r>
            <a:endParaRPr lang="de-DE" sz="1200" kern="0">
              <a:solidFill>
                <a:srgbClr val="000000"/>
              </a:solidFill>
            </a:endParaRPr>
          </a:p>
          <a:p>
            <a:pPr fontAlgn="auto">
              <a:spcBef>
                <a:spcPts val="500"/>
              </a:spcBef>
              <a:spcAft>
                <a:spcPts val="0"/>
              </a:spcAf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23843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hteck 96">
            <a:extLst>
              <a:ext uri="{FF2B5EF4-FFF2-40B4-BE49-F238E27FC236}">
                <a16:creationId xmlns:a16="http://schemas.microsoft.com/office/drawing/2014/main" id="{84DC8504-2281-48A9-AC84-535AF32A715D}"/>
              </a:ext>
            </a:extLst>
          </p:cNvPr>
          <p:cNvSpPr/>
          <p:nvPr>
            <p:custDataLst>
              <p:tags r:id="rId1"/>
            </p:custDataLst>
          </p:nvPr>
        </p:nvSpPr>
        <p:spPr>
          <a:xfrm>
            <a:off x="454850" y="5026360"/>
            <a:ext cx="998796" cy="374152"/>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cxnSp>
        <p:nvCxnSpPr>
          <p:cNvPr id="215" name="Straight Arrow Connector 154">
            <a:extLst>
              <a:ext uri="{FF2B5EF4-FFF2-40B4-BE49-F238E27FC236}">
                <a16:creationId xmlns:a16="http://schemas.microsoft.com/office/drawing/2014/main" id="{B4D64D81-0025-4D69-B990-A264AC3ED7EA}"/>
              </a:ext>
            </a:extLst>
          </p:cNvPr>
          <p:cNvCxnSpPr>
            <a:cxnSpLocks/>
          </p:cNvCxnSpPr>
          <p:nvPr/>
        </p:nvCxnSpPr>
        <p:spPr>
          <a:xfrm flipH="1" flipV="1">
            <a:off x="2564683" y="2054419"/>
            <a:ext cx="4174772" cy="2377552"/>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3" name="Textplatzhalter 2"/>
          <p:cNvSpPr>
            <a:spLocks noGrp="1"/>
          </p:cNvSpPr>
          <p:nvPr>
            <p:ph type="body" sz="quarter" idx="15"/>
          </p:nvPr>
        </p:nvSpPr>
        <p:spPr/>
        <p:txBody>
          <a:bodyPr/>
          <a:lstStyle/>
          <a:p>
            <a:r>
              <a:rPr lang="de-DE"/>
              <a:t>System overview</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71" name="Rechteck 70">
            <a:extLst>
              <a:ext uri="{FF2B5EF4-FFF2-40B4-BE49-F238E27FC236}">
                <a16:creationId xmlns:a16="http://schemas.microsoft.com/office/drawing/2014/main" id="{732AF151-36C1-4C2F-B5CC-8237D8420BC7}"/>
              </a:ext>
            </a:extLst>
          </p:cNvPr>
          <p:cNvSpPr/>
          <p:nvPr>
            <p:custDataLst>
              <p:tags r:id="rId2"/>
            </p:custDataLst>
          </p:nvPr>
        </p:nvSpPr>
        <p:spPr>
          <a:xfrm>
            <a:off x="284462" y="769089"/>
            <a:ext cx="2188208" cy="338710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3" name="Textfeld 122">
            <a:extLst>
              <a:ext uri="{FF2B5EF4-FFF2-40B4-BE49-F238E27FC236}">
                <a16:creationId xmlns:a16="http://schemas.microsoft.com/office/drawing/2014/main" id="{A6C0CA16-92FD-4B50-879C-A4A8ECC41868}"/>
              </a:ext>
            </a:extLst>
          </p:cNvPr>
          <p:cNvSpPr txBox="1"/>
          <p:nvPr/>
        </p:nvSpPr>
        <p:spPr>
          <a:xfrm>
            <a:off x="364965" y="770101"/>
            <a:ext cx="1322952" cy="22891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build repository</a:t>
            </a:r>
            <a:endParaRPr lang="de-DE" sz="1200" i="1" kern="0" dirty="0">
              <a:solidFill>
                <a:srgbClr val="000000"/>
              </a:solidFill>
            </a:endParaRPr>
          </a:p>
        </p:txBody>
      </p:sp>
      <p:cxnSp>
        <p:nvCxnSpPr>
          <p:cNvPr id="67" name="Straight Arrow Connector 154">
            <a:extLst>
              <a:ext uri="{FF2B5EF4-FFF2-40B4-BE49-F238E27FC236}">
                <a16:creationId xmlns:a16="http://schemas.microsoft.com/office/drawing/2014/main" id="{4078F85E-628D-4711-A0E7-9A31180DBA81}"/>
              </a:ext>
            </a:extLst>
          </p:cNvPr>
          <p:cNvCxnSpPr>
            <a:cxnSpLocks/>
            <a:endCxn id="128" idx="3"/>
          </p:cNvCxnSpPr>
          <p:nvPr/>
        </p:nvCxnSpPr>
        <p:spPr>
          <a:xfrm flipH="1" flipV="1">
            <a:off x="1670565" y="3872289"/>
            <a:ext cx="534906" cy="1556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9" name="Rechteck 69">
            <a:extLst>
              <a:ext uri="{FF2B5EF4-FFF2-40B4-BE49-F238E27FC236}">
                <a16:creationId xmlns:a16="http://schemas.microsoft.com/office/drawing/2014/main" id="{843CCFAA-2E99-4684-BFBD-CD276FB07FB2}"/>
              </a:ext>
            </a:extLst>
          </p:cNvPr>
          <p:cNvSpPr/>
          <p:nvPr>
            <p:custDataLst>
              <p:tags r:id="rId3"/>
            </p:custDataLst>
          </p:nvPr>
        </p:nvSpPr>
        <p:spPr>
          <a:xfrm>
            <a:off x="531825" y="1195501"/>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40" name="Textfeld 139">
            <a:extLst>
              <a:ext uri="{FF2B5EF4-FFF2-40B4-BE49-F238E27FC236}">
                <a16:creationId xmlns:a16="http://schemas.microsoft.com/office/drawing/2014/main" id="{FE0C33A3-DBF3-4DB3-AF5F-48072F4FC359}"/>
              </a:ext>
            </a:extLst>
          </p:cNvPr>
          <p:cNvSpPr txBox="1"/>
          <p:nvPr>
            <p:custDataLst>
              <p:tags r:id="rId4"/>
            </p:custDataLst>
          </p:nvPr>
        </p:nvSpPr>
        <p:spPr>
          <a:xfrm>
            <a:off x="616983" y="1144253"/>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build verification test</a:t>
            </a:r>
            <a:endParaRPr kumimoji="0" lang="de-DE" sz="1000" b="1" strike="noStrike" kern="0" cap="none" spc="0" normalizeH="0" baseline="0" noProof="0" dirty="0">
              <a:ln>
                <a:noFill/>
              </a:ln>
              <a:solidFill>
                <a:srgbClr val="000000"/>
              </a:solidFill>
              <a:effectLst/>
              <a:uLnTx/>
              <a:uFillTx/>
            </a:endParaRPr>
          </a:p>
        </p:txBody>
      </p:sp>
      <p:sp>
        <p:nvSpPr>
          <p:cNvPr id="66" name="Textfeld 65">
            <a:extLst>
              <a:ext uri="{FF2B5EF4-FFF2-40B4-BE49-F238E27FC236}">
                <a16:creationId xmlns:a16="http://schemas.microsoft.com/office/drawing/2014/main" id="{E0AE6D5D-4AB9-4E3D-BBFF-98D01A2BB73F}"/>
              </a:ext>
            </a:extLst>
          </p:cNvPr>
          <p:cNvSpPr txBox="1"/>
          <p:nvPr/>
        </p:nvSpPr>
        <p:spPr>
          <a:xfrm>
            <a:off x="851545" y="1349319"/>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2" name="Rechteck 69">
            <a:extLst>
              <a:ext uri="{FF2B5EF4-FFF2-40B4-BE49-F238E27FC236}">
                <a16:creationId xmlns:a16="http://schemas.microsoft.com/office/drawing/2014/main" id="{DE10EF11-C2BA-47DC-8F3E-D85ECEFEAB43}"/>
              </a:ext>
            </a:extLst>
          </p:cNvPr>
          <p:cNvSpPr/>
          <p:nvPr>
            <p:custDataLst>
              <p:tags r:id="rId5"/>
            </p:custDataLst>
          </p:nvPr>
        </p:nvSpPr>
        <p:spPr>
          <a:xfrm>
            <a:off x="531825" y="1797948"/>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3" name="Textfeld 82">
            <a:extLst>
              <a:ext uri="{FF2B5EF4-FFF2-40B4-BE49-F238E27FC236}">
                <a16:creationId xmlns:a16="http://schemas.microsoft.com/office/drawing/2014/main" id="{BF7111AA-89BE-4DB7-AAFC-8130E067D078}"/>
              </a:ext>
            </a:extLst>
          </p:cNvPr>
          <p:cNvSpPr txBox="1"/>
          <p:nvPr>
            <p:custDataLst>
              <p:tags r:id="rId6"/>
            </p:custDataLst>
          </p:nvPr>
        </p:nvSpPr>
        <p:spPr>
          <a:xfrm>
            <a:off x="616983" y="1773439"/>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84" name="Textfeld 83">
            <a:extLst>
              <a:ext uri="{FF2B5EF4-FFF2-40B4-BE49-F238E27FC236}">
                <a16:creationId xmlns:a16="http://schemas.microsoft.com/office/drawing/2014/main" id="{BF00482F-B065-4157-B1E8-0B043988CBCC}"/>
              </a:ext>
            </a:extLst>
          </p:cNvPr>
          <p:cNvSpPr txBox="1"/>
          <p:nvPr/>
        </p:nvSpPr>
        <p:spPr>
          <a:xfrm>
            <a:off x="850714" y="1986307"/>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X-format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85" name="Rechteck 84">
            <a:extLst>
              <a:ext uri="{FF2B5EF4-FFF2-40B4-BE49-F238E27FC236}">
                <a16:creationId xmlns:a16="http://schemas.microsoft.com/office/drawing/2014/main" id="{A69ADEAB-3789-4F94-934C-23EBD04A6C26}"/>
              </a:ext>
            </a:extLst>
          </p:cNvPr>
          <p:cNvSpPr/>
          <p:nvPr>
            <p:custDataLst>
              <p:tags r:id="rId7"/>
            </p:custDataLst>
          </p:nvPr>
        </p:nvSpPr>
        <p:spPr>
          <a:xfrm>
            <a:off x="6897659" y="790876"/>
            <a:ext cx="2155885" cy="1759464"/>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6" name="Textfeld 85">
            <a:extLst>
              <a:ext uri="{FF2B5EF4-FFF2-40B4-BE49-F238E27FC236}">
                <a16:creationId xmlns:a16="http://schemas.microsoft.com/office/drawing/2014/main" id="{7571A3FD-A5EF-429A-B13A-51111805AAEA}"/>
              </a:ext>
            </a:extLst>
          </p:cNvPr>
          <p:cNvSpPr txBox="1"/>
          <p:nvPr/>
        </p:nvSpPr>
        <p:spPr>
          <a:xfrm>
            <a:off x="6978162" y="791887"/>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RFW AIO selftest repository</a:t>
            </a:r>
            <a:endParaRPr lang="de-DE" sz="1200" i="1" kern="0" dirty="0">
              <a:solidFill>
                <a:srgbClr val="000000"/>
              </a:solidFill>
            </a:endParaRPr>
          </a:p>
        </p:txBody>
      </p:sp>
      <p:sp>
        <p:nvSpPr>
          <p:cNvPr id="87" name="Rechteck 69">
            <a:extLst>
              <a:ext uri="{FF2B5EF4-FFF2-40B4-BE49-F238E27FC236}">
                <a16:creationId xmlns:a16="http://schemas.microsoft.com/office/drawing/2014/main" id="{0CD9D7AE-A53B-42A5-A31D-D26EC407E58E}"/>
              </a:ext>
            </a:extLst>
          </p:cNvPr>
          <p:cNvSpPr/>
          <p:nvPr>
            <p:custDataLst>
              <p:tags r:id="rId8"/>
            </p:custDataLst>
          </p:nvPr>
        </p:nvSpPr>
        <p:spPr>
          <a:xfrm>
            <a:off x="7145022" y="1217287"/>
            <a:ext cx="1384256"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88" name="Textfeld 87">
            <a:extLst>
              <a:ext uri="{FF2B5EF4-FFF2-40B4-BE49-F238E27FC236}">
                <a16:creationId xmlns:a16="http://schemas.microsoft.com/office/drawing/2014/main" id="{DD15C5EB-D634-4629-B1B0-CD0A0FA3C729}"/>
              </a:ext>
            </a:extLst>
          </p:cNvPr>
          <p:cNvSpPr txBox="1"/>
          <p:nvPr>
            <p:custDataLst>
              <p:tags r:id="rId9"/>
            </p:custDataLst>
          </p:nvPr>
        </p:nvSpPr>
        <p:spPr>
          <a:xfrm>
            <a:off x="7230180" y="1166039"/>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self test</a:t>
            </a:r>
            <a:endParaRPr kumimoji="0" lang="de-DE" sz="1000" b="1" strike="noStrike" kern="0" cap="none" spc="0" normalizeH="0" baseline="0" noProof="0" dirty="0">
              <a:ln>
                <a:noFill/>
              </a:ln>
              <a:solidFill>
                <a:srgbClr val="000000"/>
              </a:solidFill>
              <a:effectLst/>
              <a:uLnTx/>
              <a:uFillTx/>
            </a:endParaRPr>
          </a:p>
        </p:txBody>
      </p:sp>
      <p:sp>
        <p:nvSpPr>
          <p:cNvPr id="89" name="Textfeld 88">
            <a:extLst>
              <a:ext uri="{FF2B5EF4-FFF2-40B4-BE49-F238E27FC236}">
                <a16:creationId xmlns:a16="http://schemas.microsoft.com/office/drawing/2014/main" id="{B9183B0B-7A20-4428-A357-EE476BED5F81}"/>
              </a:ext>
            </a:extLst>
          </p:cNvPr>
          <p:cNvSpPr txBox="1"/>
          <p:nvPr/>
        </p:nvSpPr>
        <p:spPr>
          <a:xfrm>
            <a:off x="7361369" y="1371105"/>
            <a:ext cx="1165317"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selftest.robot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92" name="Rechteck 69">
            <a:extLst>
              <a:ext uri="{FF2B5EF4-FFF2-40B4-BE49-F238E27FC236}">
                <a16:creationId xmlns:a16="http://schemas.microsoft.com/office/drawing/2014/main" id="{775ABC84-A683-4E0B-A353-494609E80862}"/>
              </a:ext>
            </a:extLst>
          </p:cNvPr>
          <p:cNvSpPr/>
          <p:nvPr>
            <p:custDataLst>
              <p:tags r:id="rId10"/>
            </p:custDataLst>
          </p:nvPr>
        </p:nvSpPr>
        <p:spPr>
          <a:xfrm>
            <a:off x="7145022" y="1819734"/>
            <a:ext cx="1384256"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93" name="Textfeld 92">
            <a:extLst>
              <a:ext uri="{FF2B5EF4-FFF2-40B4-BE49-F238E27FC236}">
                <a16:creationId xmlns:a16="http://schemas.microsoft.com/office/drawing/2014/main" id="{02A731F3-5690-43E5-A621-A5114C92D77B}"/>
              </a:ext>
            </a:extLst>
          </p:cNvPr>
          <p:cNvSpPr txBox="1"/>
          <p:nvPr>
            <p:custDataLst>
              <p:tags r:id="rId11"/>
            </p:custDataLst>
          </p:nvPr>
        </p:nvSpPr>
        <p:spPr>
          <a:xfrm>
            <a:off x="7230180" y="1795225"/>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a:t>
            </a:r>
            <a:endParaRPr kumimoji="0" lang="de-DE" sz="1000" b="1" strike="noStrike" kern="0" cap="none" spc="0" normalizeH="0" baseline="0" noProof="0" dirty="0">
              <a:ln>
                <a:noFill/>
              </a:ln>
              <a:solidFill>
                <a:srgbClr val="000000"/>
              </a:solidFill>
              <a:effectLst/>
              <a:uLnTx/>
              <a:uFillTx/>
            </a:endParaRPr>
          </a:p>
        </p:txBody>
      </p:sp>
      <p:sp>
        <p:nvSpPr>
          <p:cNvPr id="95" name="Textfeld 94">
            <a:extLst>
              <a:ext uri="{FF2B5EF4-FFF2-40B4-BE49-F238E27FC236}">
                <a16:creationId xmlns:a16="http://schemas.microsoft.com/office/drawing/2014/main" id="{A7E1343B-F827-458C-BE32-F1E22D7FB861}"/>
              </a:ext>
            </a:extLst>
          </p:cNvPr>
          <p:cNvSpPr txBox="1"/>
          <p:nvPr/>
        </p:nvSpPr>
        <p:spPr>
          <a:xfrm>
            <a:off x="7384398" y="2008093"/>
            <a:ext cx="838796" cy="26653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00" name="Rechteck 99">
            <a:extLst>
              <a:ext uri="{FF2B5EF4-FFF2-40B4-BE49-F238E27FC236}">
                <a16:creationId xmlns:a16="http://schemas.microsoft.com/office/drawing/2014/main" id="{601DC0BD-DDB0-4F7D-A269-58692755633E}"/>
              </a:ext>
            </a:extLst>
          </p:cNvPr>
          <p:cNvSpPr/>
          <p:nvPr>
            <p:custDataLst>
              <p:tags r:id="rId12"/>
            </p:custDataLst>
          </p:nvPr>
        </p:nvSpPr>
        <p:spPr>
          <a:xfrm>
            <a:off x="3727412" y="776347"/>
            <a:ext cx="2188208" cy="2928467"/>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2" name="Textfeld 101">
            <a:extLst>
              <a:ext uri="{FF2B5EF4-FFF2-40B4-BE49-F238E27FC236}">
                <a16:creationId xmlns:a16="http://schemas.microsoft.com/office/drawing/2014/main" id="{1C5F80AB-1262-445C-9C8D-F8D9A59A4CFC}"/>
              </a:ext>
            </a:extLst>
          </p:cNvPr>
          <p:cNvSpPr txBox="1"/>
          <p:nvPr/>
        </p:nvSpPr>
        <p:spPr>
          <a:xfrm>
            <a:off x="3806914" y="788750"/>
            <a:ext cx="1946344" cy="22465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component repository</a:t>
            </a:r>
            <a:endParaRPr lang="de-DE" sz="1200" i="1" kern="0" dirty="0">
              <a:solidFill>
                <a:srgbClr val="000000"/>
              </a:solidFill>
            </a:endParaRPr>
          </a:p>
        </p:txBody>
      </p:sp>
      <p:sp>
        <p:nvSpPr>
          <p:cNvPr id="103" name="Rechteck 69">
            <a:extLst>
              <a:ext uri="{FF2B5EF4-FFF2-40B4-BE49-F238E27FC236}">
                <a16:creationId xmlns:a16="http://schemas.microsoft.com/office/drawing/2014/main" id="{447D022D-6971-4DEF-906B-7BCD972BCBBB}"/>
              </a:ext>
            </a:extLst>
          </p:cNvPr>
          <p:cNvSpPr/>
          <p:nvPr>
            <p:custDataLst>
              <p:tags r:id="rId13"/>
            </p:custDataLst>
          </p:nvPr>
        </p:nvSpPr>
        <p:spPr>
          <a:xfrm>
            <a:off x="3973774" y="1214150"/>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04" name="Textfeld 103">
            <a:extLst>
              <a:ext uri="{FF2B5EF4-FFF2-40B4-BE49-F238E27FC236}">
                <a16:creationId xmlns:a16="http://schemas.microsoft.com/office/drawing/2014/main" id="{BDBA4A47-3F9C-48C7-9EFA-BC0F0119D556}"/>
              </a:ext>
            </a:extLst>
          </p:cNvPr>
          <p:cNvSpPr txBox="1"/>
          <p:nvPr>
            <p:custDataLst>
              <p:tags r:id="rId14"/>
            </p:custDataLst>
          </p:nvPr>
        </p:nvSpPr>
        <p:spPr>
          <a:xfrm>
            <a:off x="4058932" y="1162902"/>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(A)</a:t>
            </a:r>
            <a:endParaRPr kumimoji="0" lang="de-DE" sz="1000" b="1" strike="noStrike" kern="0" cap="none" spc="0" normalizeH="0" baseline="0" noProof="0" dirty="0">
              <a:ln>
                <a:noFill/>
              </a:ln>
              <a:solidFill>
                <a:srgbClr val="000000"/>
              </a:solidFill>
              <a:effectLst/>
              <a:uLnTx/>
              <a:uFillTx/>
            </a:endParaRPr>
          </a:p>
        </p:txBody>
      </p:sp>
      <p:sp>
        <p:nvSpPr>
          <p:cNvPr id="108" name="Textfeld 107">
            <a:extLst>
              <a:ext uri="{FF2B5EF4-FFF2-40B4-BE49-F238E27FC236}">
                <a16:creationId xmlns:a16="http://schemas.microsoft.com/office/drawing/2014/main" id="{EA363460-1C5D-4E2C-B23E-770AF3DD963E}"/>
              </a:ext>
            </a:extLst>
          </p:cNvPr>
          <p:cNvSpPr txBox="1"/>
          <p:nvPr/>
        </p:nvSpPr>
        <p:spPr>
          <a:xfrm>
            <a:off x="4126513" y="1367968"/>
            <a:ext cx="1616478"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componenttest.robot</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0" name="Rechteck 69">
            <a:extLst>
              <a:ext uri="{FF2B5EF4-FFF2-40B4-BE49-F238E27FC236}">
                <a16:creationId xmlns:a16="http://schemas.microsoft.com/office/drawing/2014/main" id="{ED1F4465-D92C-476F-82F0-96BE55E1510F}"/>
              </a:ext>
            </a:extLst>
          </p:cNvPr>
          <p:cNvSpPr/>
          <p:nvPr>
            <p:custDataLst>
              <p:tags r:id="rId15"/>
            </p:custDataLst>
          </p:nvPr>
        </p:nvSpPr>
        <p:spPr>
          <a:xfrm>
            <a:off x="3973774" y="1816597"/>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1" name="Textfeld 110">
            <a:extLst>
              <a:ext uri="{FF2B5EF4-FFF2-40B4-BE49-F238E27FC236}">
                <a16:creationId xmlns:a16="http://schemas.microsoft.com/office/drawing/2014/main" id="{773FC8A7-BB0D-4E7C-B907-A99A5E047821}"/>
              </a:ext>
            </a:extLst>
          </p:cNvPr>
          <p:cNvSpPr txBox="1"/>
          <p:nvPr>
            <p:custDataLst>
              <p:tags r:id="rId16"/>
            </p:custDataLst>
          </p:nvPr>
        </p:nvSpPr>
        <p:spPr>
          <a:xfrm>
            <a:off x="4058932" y="1792088"/>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(A)</a:t>
            </a:r>
            <a:endParaRPr kumimoji="0" lang="de-DE" sz="1000" b="1" strike="noStrike" kern="0" cap="none" spc="0" normalizeH="0" baseline="0" noProof="0" dirty="0">
              <a:ln>
                <a:noFill/>
              </a:ln>
              <a:solidFill>
                <a:srgbClr val="000000"/>
              </a:solidFill>
              <a:effectLst/>
              <a:uLnTx/>
              <a:uFillTx/>
            </a:endParaRPr>
          </a:p>
        </p:txBody>
      </p:sp>
      <p:sp>
        <p:nvSpPr>
          <p:cNvPr id="112" name="Textfeld 111">
            <a:extLst>
              <a:ext uri="{FF2B5EF4-FFF2-40B4-BE49-F238E27FC236}">
                <a16:creationId xmlns:a16="http://schemas.microsoft.com/office/drawing/2014/main" id="{39EA0C6E-545E-4421-B304-CC9BC28125D5}"/>
              </a:ext>
            </a:extLst>
          </p:cNvPr>
          <p:cNvSpPr txBox="1"/>
          <p:nvPr/>
        </p:nvSpPr>
        <p:spPr>
          <a:xfrm>
            <a:off x="4327057" y="2004956"/>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robot.xml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15" name="Rechteck 69">
            <a:extLst>
              <a:ext uri="{FF2B5EF4-FFF2-40B4-BE49-F238E27FC236}">
                <a16:creationId xmlns:a16="http://schemas.microsoft.com/office/drawing/2014/main" id="{7C4B692D-4CB4-43C3-A8EA-E718E135F21D}"/>
              </a:ext>
            </a:extLst>
          </p:cNvPr>
          <p:cNvSpPr/>
          <p:nvPr>
            <p:custDataLst>
              <p:tags r:id="rId17"/>
            </p:custDataLst>
          </p:nvPr>
        </p:nvSpPr>
        <p:spPr>
          <a:xfrm>
            <a:off x="3968606" y="2440441"/>
            <a:ext cx="1652930" cy="446430"/>
          </a:xfrm>
          <a:prstGeom prst="rect">
            <a:avLst/>
          </a:prstGeom>
          <a:solidFill>
            <a:srgbClr val="CCFFFF"/>
          </a:solid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16" name="Textfeld 115">
            <a:extLst>
              <a:ext uri="{FF2B5EF4-FFF2-40B4-BE49-F238E27FC236}">
                <a16:creationId xmlns:a16="http://schemas.microsoft.com/office/drawing/2014/main" id="{9C47F2AD-C7FB-465A-9290-7367A2DCE251}"/>
              </a:ext>
            </a:extLst>
          </p:cNvPr>
          <p:cNvSpPr txBox="1"/>
          <p:nvPr>
            <p:custDataLst>
              <p:tags r:id="rId18"/>
            </p:custDataLst>
          </p:nvPr>
        </p:nvSpPr>
        <p:spPr>
          <a:xfrm>
            <a:off x="4053764" y="2389193"/>
            <a:ext cx="1226769" cy="281174"/>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component test (B)</a:t>
            </a:r>
            <a:endParaRPr kumimoji="0" lang="de-DE" sz="1000" b="1" strike="noStrike" kern="0" cap="none" spc="0" normalizeH="0" baseline="0" noProof="0" dirty="0">
              <a:ln>
                <a:noFill/>
              </a:ln>
              <a:solidFill>
                <a:srgbClr val="000000"/>
              </a:solidFill>
              <a:effectLst/>
              <a:uLnTx/>
              <a:uFillTx/>
            </a:endParaRPr>
          </a:p>
        </p:txBody>
      </p:sp>
      <p:sp>
        <p:nvSpPr>
          <p:cNvPr id="119" name="Textfeld 118">
            <a:extLst>
              <a:ext uri="{FF2B5EF4-FFF2-40B4-BE49-F238E27FC236}">
                <a16:creationId xmlns:a16="http://schemas.microsoft.com/office/drawing/2014/main" id="{9B1D6161-98CA-4026-90B4-7DF5A2DB26DC}"/>
              </a:ext>
            </a:extLst>
          </p:cNvPr>
          <p:cNvSpPr txBox="1"/>
          <p:nvPr/>
        </p:nvSpPr>
        <p:spPr>
          <a:xfrm>
            <a:off x="4311313" y="2594259"/>
            <a:ext cx="1616478"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componenttest.py</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0" name="Rechteck 69">
            <a:extLst>
              <a:ext uri="{FF2B5EF4-FFF2-40B4-BE49-F238E27FC236}">
                <a16:creationId xmlns:a16="http://schemas.microsoft.com/office/drawing/2014/main" id="{7CEDDA82-AAE3-49F2-B12B-EDD0AF7009D9}"/>
              </a:ext>
            </a:extLst>
          </p:cNvPr>
          <p:cNvSpPr/>
          <p:nvPr>
            <p:custDataLst>
              <p:tags r:id="rId19"/>
            </p:custDataLst>
          </p:nvPr>
        </p:nvSpPr>
        <p:spPr>
          <a:xfrm>
            <a:off x="3968606" y="3042888"/>
            <a:ext cx="1652930" cy="492999"/>
          </a:xfrm>
          <a:prstGeom prst="rect">
            <a:avLst/>
          </a:prstGeom>
          <a:solidFill>
            <a:srgbClr val="CCFFCC"/>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24" name="Textfeld 123">
            <a:extLst>
              <a:ext uri="{FF2B5EF4-FFF2-40B4-BE49-F238E27FC236}">
                <a16:creationId xmlns:a16="http://schemas.microsoft.com/office/drawing/2014/main" id="{4BCB012D-38A2-417C-A898-D83A132A75B2}"/>
              </a:ext>
            </a:extLst>
          </p:cNvPr>
          <p:cNvSpPr txBox="1"/>
          <p:nvPr>
            <p:custDataLst>
              <p:tags r:id="rId20"/>
            </p:custDataLst>
          </p:nvPr>
        </p:nvSpPr>
        <p:spPr>
          <a:xfrm>
            <a:off x="4053764" y="3018379"/>
            <a:ext cx="1226769" cy="373692"/>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results (B)</a:t>
            </a:r>
            <a:endParaRPr kumimoji="0" lang="de-DE" sz="1000" b="1" strike="noStrike" kern="0" cap="none" spc="0" normalizeH="0" baseline="0" noProof="0" dirty="0">
              <a:ln>
                <a:noFill/>
              </a:ln>
              <a:solidFill>
                <a:srgbClr val="000000"/>
              </a:solidFill>
              <a:effectLst/>
              <a:uLnTx/>
              <a:uFillTx/>
            </a:endParaRPr>
          </a:p>
        </p:txBody>
      </p:sp>
      <p:sp>
        <p:nvSpPr>
          <p:cNvPr id="127" name="Textfeld 126">
            <a:extLst>
              <a:ext uri="{FF2B5EF4-FFF2-40B4-BE49-F238E27FC236}">
                <a16:creationId xmlns:a16="http://schemas.microsoft.com/office/drawing/2014/main" id="{C112B8E8-036E-4871-80FE-27FDF1AFBBBA}"/>
              </a:ext>
            </a:extLst>
          </p:cNvPr>
          <p:cNvSpPr txBox="1"/>
          <p:nvPr/>
        </p:nvSpPr>
        <p:spPr>
          <a:xfrm>
            <a:off x="4321889" y="3231247"/>
            <a:ext cx="838796" cy="3391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000" kern="0">
                <a:solidFill>
                  <a:srgbClr val="000000"/>
                </a:solidFill>
                <a:latin typeface="Courier New" panose="02070309020205020404" pitchFamily="49" charset="0"/>
                <a:cs typeface="Courier New" panose="02070309020205020404" pitchFamily="49" charset="0"/>
              </a:rPr>
              <a:t>pytest.xml</a:t>
            </a:r>
            <a:endParaRPr lang="de-DE" sz="1000" kern="0" dirty="0">
              <a:solidFill>
                <a:srgbClr val="000000"/>
              </a:solidFill>
              <a:latin typeface="Courier New" panose="02070309020205020404" pitchFamily="49" charset="0"/>
              <a:cs typeface="Courier New" panose="02070309020205020404" pitchFamily="49" charset="0"/>
            </a:endParaRPr>
          </a:p>
        </p:txBody>
      </p:sp>
      <p:sp>
        <p:nvSpPr>
          <p:cNvPr id="128" name="Rechteck 127">
            <a:extLst>
              <a:ext uri="{FF2B5EF4-FFF2-40B4-BE49-F238E27FC236}">
                <a16:creationId xmlns:a16="http://schemas.microsoft.com/office/drawing/2014/main" id="{1933320B-2C0A-40E0-B1AD-8CF20A88A055}"/>
              </a:ext>
            </a:extLst>
          </p:cNvPr>
          <p:cNvSpPr/>
          <p:nvPr>
            <p:custDataLst>
              <p:tags r:id="rId21"/>
            </p:custDataLst>
          </p:nvPr>
        </p:nvSpPr>
        <p:spPr>
          <a:xfrm>
            <a:off x="527382" y="3740813"/>
            <a:ext cx="1143183" cy="26295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36" name="Textfeld 135">
            <a:extLst>
              <a:ext uri="{FF2B5EF4-FFF2-40B4-BE49-F238E27FC236}">
                <a16:creationId xmlns:a16="http://schemas.microsoft.com/office/drawing/2014/main" id="{07ECDB31-A2C3-4205-9228-A362821FBB7F}"/>
              </a:ext>
            </a:extLst>
          </p:cNvPr>
          <p:cNvSpPr txBox="1"/>
          <p:nvPr>
            <p:custDataLst>
              <p:tags r:id="rId22"/>
            </p:custDataLst>
          </p:nvPr>
        </p:nvSpPr>
        <p:spPr>
          <a:xfrm>
            <a:off x="768534" y="3701755"/>
            <a:ext cx="716005"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trigger</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
        <p:nvSpPr>
          <p:cNvPr id="137" name="Rechteck 136">
            <a:extLst>
              <a:ext uri="{FF2B5EF4-FFF2-40B4-BE49-F238E27FC236}">
                <a16:creationId xmlns:a16="http://schemas.microsoft.com/office/drawing/2014/main" id="{D6F8BC69-F736-4CE5-AD92-DA148F428BDD}"/>
              </a:ext>
            </a:extLst>
          </p:cNvPr>
          <p:cNvSpPr/>
          <p:nvPr>
            <p:custDataLst>
              <p:tags r:id="rId23"/>
            </p:custDataLst>
          </p:nvPr>
        </p:nvSpPr>
        <p:spPr>
          <a:xfrm>
            <a:off x="527382" y="3235613"/>
            <a:ext cx="1133287"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1" name="Textfeld 140">
            <a:extLst>
              <a:ext uri="{FF2B5EF4-FFF2-40B4-BE49-F238E27FC236}">
                <a16:creationId xmlns:a16="http://schemas.microsoft.com/office/drawing/2014/main" id="{835ECA39-1F57-4F0A-8F65-BA4E7E9EA356}"/>
              </a:ext>
            </a:extLst>
          </p:cNvPr>
          <p:cNvSpPr txBox="1"/>
          <p:nvPr>
            <p:custDataLst>
              <p:tags r:id="rId24"/>
            </p:custDataLst>
          </p:nvPr>
        </p:nvSpPr>
        <p:spPr>
          <a:xfrm>
            <a:off x="628414" y="3201581"/>
            <a:ext cx="1059503" cy="318398"/>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test configuration</a:t>
            </a:r>
            <a:endParaRPr kumimoji="0" lang="de-DE" sz="1000" b="1" strike="noStrike" kern="0" cap="none" spc="0" normalizeH="0" baseline="0" noProof="0" dirty="0">
              <a:ln>
                <a:noFill/>
              </a:ln>
              <a:solidFill>
                <a:srgbClr val="000000"/>
              </a:solidFill>
              <a:effectLst/>
              <a:uLnTx/>
              <a:uFillTx/>
            </a:endParaRPr>
          </a:p>
        </p:txBody>
      </p:sp>
      <p:cxnSp>
        <p:nvCxnSpPr>
          <p:cNvPr id="142" name="Straight Arrow Connector 154">
            <a:extLst>
              <a:ext uri="{FF2B5EF4-FFF2-40B4-BE49-F238E27FC236}">
                <a16:creationId xmlns:a16="http://schemas.microsoft.com/office/drawing/2014/main" id="{402600C2-E38C-41CC-ABDD-719940D8028D}"/>
              </a:ext>
            </a:extLst>
          </p:cNvPr>
          <p:cNvCxnSpPr>
            <a:cxnSpLocks/>
            <a:stCxn id="128" idx="0"/>
            <a:endCxn id="137" idx="2"/>
          </p:cNvCxnSpPr>
          <p:nvPr/>
        </p:nvCxnSpPr>
        <p:spPr>
          <a:xfrm flipH="1" flipV="1">
            <a:off x="1094026" y="3534115"/>
            <a:ext cx="4948" cy="206698"/>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45" name="Rechteck 144">
            <a:extLst>
              <a:ext uri="{FF2B5EF4-FFF2-40B4-BE49-F238E27FC236}">
                <a16:creationId xmlns:a16="http://schemas.microsoft.com/office/drawing/2014/main" id="{B865DD49-7785-4716-93EA-D6E28FFB4FD2}"/>
              </a:ext>
            </a:extLst>
          </p:cNvPr>
          <p:cNvSpPr/>
          <p:nvPr>
            <p:custDataLst>
              <p:tags r:id="rId25"/>
            </p:custDataLst>
          </p:nvPr>
        </p:nvSpPr>
        <p:spPr>
          <a:xfrm>
            <a:off x="5830649" y="4434796"/>
            <a:ext cx="1769893"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6" name="Textfeld 145">
            <a:extLst>
              <a:ext uri="{FF2B5EF4-FFF2-40B4-BE49-F238E27FC236}">
                <a16:creationId xmlns:a16="http://schemas.microsoft.com/office/drawing/2014/main" id="{4BE6526F-4FA8-4638-8196-D8B7CF09D1BD}"/>
              </a:ext>
            </a:extLst>
          </p:cNvPr>
          <p:cNvSpPr txBox="1"/>
          <p:nvPr>
            <p:custDataLst>
              <p:tags r:id="rId26"/>
            </p:custDataLst>
          </p:nvPr>
        </p:nvSpPr>
        <p:spPr>
          <a:xfrm>
            <a:off x="5904433" y="4414900"/>
            <a:ext cx="1688084"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X-format results 2 db</a:t>
            </a:r>
            <a:endParaRPr kumimoji="0" lang="de-DE" sz="1000"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48" name="Rechteck 147">
            <a:extLst>
              <a:ext uri="{FF2B5EF4-FFF2-40B4-BE49-F238E27FC236}">
                <a16:creationId xmlns:a16="http://schemas.microsoft.com/office/drawing/2014/main" id="{88B637D4-DED9-4B2C-880B-91C0111F753F}"/>
              </a:ext>
            </a:extLst>
          </p:cNvPr>
          <p:cNvSpPr/>
          <p:nvPr>
            <p:custDataLst>
              <p:tags r:id="rId27"/>
            </p:custDataLst>
          </p:nvPr>
        </p:nvSpPr>
        <p:spPr>
          <a:xfrm>
            <a:off x="6955908" y="4813774"/>
            <a:ext cx="1769893"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49" name="Textfeld 148">
            <a:extLst>
              <a:ext uri="{FF2B5EF4-FFF2-40B4-BE49-F238E27FC236}">
                <a16:creationId xmlns:a16="http://schemas.microsoft.com/office/drawing/2014/main" id="{62A0E2B8-DB0C-4D4E-886F-89B64D290CD2}"/>
              </a:ext>
            </a:extLst>
          </p:cNvPr>
          <p:cNvSpPr txBox="1"/>
          <p:nvPr>
            <p:custDataLst>
              <p:tags r:id="rId28"/>
            </p:custDataLst>
          </p:nvPr>
        </p:nvSpPr>
        <p:spPr>
          <a:xfrm>
            <a:off x="7029692" y="4793878"/>
            <a:ext cx="1688084"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robot results 2 db</a:t>
            </a:r>
            <a:endParaRPr kumimoji="0" lang="de-DE" sz="1000"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64" name="Rechteck 163">
            <a:extLst>
              <a:ext uri="{FF2B5EF4-FFF2-40B4-BE49-F238E27FC236}">
                <a16:creationId xmlns:a16="http://schemas.microsoft.com/office/drawing/2014/main" id="{ADE08994-6A82-42E2-B8D5-357BE6E91AA6}"/>
              </a:ext>
            </a:extLst>
          </p:cNvPr>
          <p:cNvSpPr/>
          <p:nvPr>
            <p:custDataLst>
              <p:tags r:id="rId29"/>
            </p:custDataLst>
          </p:nvPr>
        </p:nvSpPr>
        <p:spPr>
          <a:xfrm>
            <a:off x="8048781" y="5217985"/>
            <a:ext cx="1769893" cy="298502"/>
          </a:xfrm>
          <a:prstGeom prst="rect">
            <a:avLst/>
          </a:prstGeom>
          <a:solidFill>
            <a:srgbClr val="FFCC99"/>
          </a:solidFill>
          <a:ln>
            <a:solidFill>
              <a:srgbClr val="FF9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sz="1000" dirty="0">
              <a:ln w="0"/>
              <a:solidFill>
                <a:schemeClr val="tx1"/>
              </a:solidFill>
            </a:endParaRPr>
          </a:p>
        </p:txBody>
      </p:sp>
      <p:sp>
        <p:nvSpPr>
          <p:cNvPr id="165" name="Textfeld 164">
            <a:extLst>
              <a:ext uri="{FF2B5EF4-FFF2-40B4-BE49-F238E27FC236}">
                <a16:creationId xmlns:a16="http://schemas.microsoft.com/office/drawing/2014/main" id="{6A00E35E-643A-43C5-8138-B18579E7B8DC}"/>
              </a:ext>
            </a:extLst>
          </p:cNvPr>
          <p:cNvSpPr txBox="1"/>
          <p:nvPr>
            <p:custDataLst>
              <p:tags r:id="rId30"/>
            </p:custDataLst>
          </p:nvPr>
        </p:nvSpPr>
        <p:spPr>
          <a:xfrm>
            <a:off x="8122565" y="5198089"/>
            <a:ext cx="1688084" cy="318398"/>
          </a:xfrm>
          <a:prstGeom prst="rect">
            <a:avLst/>
          </a:prstGeom>
          <a:noFill/>
        </p:spPr>
        <p:txBody>
          <a:bodyPr wrap="square" lIns="0" tIns="0" rIns="0" bIns="0" rtlCol="0">
            <a:noAutofit/>
          </a:bodyPr>
          <a:lstStyle/>
          <a:p>
            <a:pPr>
              <a:lnSpc>
                <a:spcPts val="2300"/>
              </a:lnSpc>
              <a:spcBef>
                <a:spcPts val="500"/>
              </a:spcBef>
            </a:pPr>
            <a:r>
              <a:rPr lang="de-DE" sz="1000" kern="0">
                <a:solidFill>
                  <a:srgbClr val="000000"/>
                </a:solidFill>
                <a:latin typeface="Courier New" panose="02070309020205020404" pitchFamily="49" charset="0"/>
                <a:cs typeface="Courier New" panose="02070309020205020404" pitchFamily="49" charset="0"/>
              </a:rPr>
              <a:t>pytest results 2 db</a:t>
            </a:r>
            <a:endParaRPr kumimoji="0" lang="de-DE" sz="1000"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66" name="Rechteck 165">
            <a:extLst>
              <a:ext uri="{FF2B5EF4-FFF2-40B4-BE49-F238E27FC236}">
                <a16:creationId xmlns:a16="http://schemas.microsoft.com/office/drawing/2014/main" id="{A4C93208-870C-4DA1-9077-A8EB33F9B719}"/>
              </a:ext>
            </a:extLst>
          </p:cNvPr>
          <p:cNvSpPr/>
          <p:nvPr>
            <p:custDataLst>
              <p:tags r:id="rId31"/>
            </p:custDataLst>
          </p:nvPr>
        </p:nvSpPr>
        <p:spPr>
          <a:xfrm>
            <a:off x="10091022" y="4581222"/>
            <a:ext cx="532694" cy="498686"/>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167" name="Textfeld 166">
            <a:extLst>
              <a:ext uri="{FF2B5EF4-FFF2-40B4-BE49-F238E27FC236}">
                <a16:creationId xmlns:a16="http://schemas.microsoft.com/office/drawing/2014/main" id="{1988EADA-BD89-4C6C-9375-EABE5A0642A9}"/>
              </a:ext>
            </a:extLst>
          </p:cNvPr>
          <p:cNvSpPr txBox="1"/>
          <p:nvPr/>
        </p:nvSpPr>
        <p:spPr>
          <a:xfrm>
            <a:off x="10247350" y="4650921"/>
            <a:ext cx="289161" cy="228634"/>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DB</a:t>
            </a:r>
            <a:endParaRPr lang="de-DE" sz="1200" i="1" kern="0" dirty="0">
              <a:solidFill>
                <a:srgbClr val="000000"/>
              </a:solidFill>
            </a:endParaRPr>
          </a:p>
        </p:txBody>
      </p:sp>
      <p:cxnSp>
        <p:nvCxnSpPr>
          <p:cNvPr id="168" name="Straight Arrow Connector 154">
            <a:extLst>
              <a:ext uri="{FF2B5EF4-FFF2-40B4-BE49-F238E27FC236}">
                <a16:creationId xmlns:a16="http://schemas.microsoft.com/office/drawing/2014/main" id="{A251722E-63B7-498A-9D8C-ED3BC68CABB2}"/>
              </a:ext>
            </a:extLst>
          </p:cNvPr>
          <p:cNvCxnSpPr>
            <a:cxnSpLocks/>
          </p:cNvCxnSpPr>
          <p:nvPr/>
        </p:nvCxnSpPr>
        <p:spPr>
          <a:xfrm flipH="1">
            <a:off x="2205470" y="1425427"/>
            <a:ext cx="7215" cy="246242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0" name="Straight Arrow Connector 154">
            <a:extLst>
              <a:ext uri="{FF2B5EF4-FFF2-40B4-BE49-F238E27FC236}">
                <a16:creationId xmlns:a16="http://schemas.microsoft.com/office/drawing/2014/main" id="{3B893D6F-A0B3-4DC2-99CE-7CB7FEAA629A}"/>
              </a:ext>
            </a:extLst>
          </p:cNvPr>
          <p:cNvCxnSpPr>
            <a:cxnSpLocks/>
            <a:stCxn id="139" idx="3"/>
          </p:cNvCxnSpPr>
          <p:nvPr/>
        </p:nvCxnSpPr>
        <p:spPr>
          <a:xfrm>
            <a:off x="1916081" y="1418716"/>
            <a:ext cx="296604" cy="671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1" name="Straight Arrow Connector 154">
            <a:extLst>
              <a:ext uri="{FF2B5EF4-FFF2-40B4-BE49-F238E27FC236}">
                <a16:creationId xmlns:a16="http://schemas.microsoft.com/office/drawing/2014/main" id="{37CF2A1D-E0D7-4145-A451-CB37FF5452A0}"/>
              </a:ext>
            </a:extLst>
          </p:cNvPr>
          <p:cNvCxnSpPr>
            <a:cxnSpLocks/>
          </p:cNvCxnSpPr>
          <p:nvPr/>
        </p:nvCxnSpPr>
        <p:spPr>
          <a:xfrm flipH="1" flipV="1">
            <a:off x="2205471" y="3893865"/>
            <a:ext cx="879637" cy="395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2" name="Straight Arrow Connector 154">
            <a:extLst>
              <a:ext uri="{FF2B5EF4-FFF2-40B4-BE49-F238E27FC236}">
                <a16:creationId xmlns:a16="http://schemas.microsoft.com/office/drawing/2014/main" id="{D12EB0FD-BB01-418B-9EE5-757044F80573}"/>
              </a:ext>
            </a:extLst>
          </p:cNvPr>
          <p:cNvCxnSpPr>
            <a:cxnSpLocks/>
          </p:cNvCxnSpPr>
          <p:nvPr/>
        </p:nvCxnSpPr>
        <p:spPr>
          <a:xfrm flipH="1">
            <a:off x="3082516" y="1425427"/>
            <a:ext cx="7768" cy="122384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4" name="Straight Arrow Connector 154">
            <a:extLst>
              <a:ext uri="{FF2B5EF4-FFF2-40B4-BE49-F238E27FC236}">
                <a16:creationId xmlns:a16="http://schemas.microsoft.com/office/drawing/2014/main" id="{B43E40F4-53E9-4CF6-86C6-7FB9A1DA2A7D}"/>
              </a:ext>
            </a:extLst>
          </p:cNvPr>
          <p:cNvCxnSpPr>
            <a:cxnSpLocks/>
            <a:stCxn id="103" idx="1"/>
          </p:cNvCxnSpPr>
          <p:nvPr/>
        </p:nvCxnSpPr>
        <p:spPr>
          <a:xfrm flipH="1" flipV="1">
            <a:off x="3085108" y="1433103"/>
            <a:ext cx="888666" cy="426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5" name="Straight Arrow Connector 154">
            <a:extLst>
              <a:ext uri="{FF2B5EF4-FFF2-40B4-BE49-F238E27FC236}">
                <a16:creationId xmlns:a16="http://schemas.microsoft.com/office/drawing/2014/main" id="{4A75DBAA-29C9-48E1-8B7D-7202B7FF6A48}"/>
              </a:ext>
            </a:extLst>
          </p:cNvPr>
          <p:cNvCxnSpPr>
            <a:cxnSpLocks/>
          </p:cNvCxnSpPr>
          <p:nvPr/>
        </p:nvCxnSpPr>
        <p:spPr>
          <a:xfrm>
            <a:off x="3085108" y="2655980"/>
            <a:ext cx="0" cy="124607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6" name="Straight Arrow Connector 154">
            <a:extLst>
              <a:ext uri="{FF2B5EF4-FFF2-40B4-BE49-F238E27FC236}">
                <a16:creationId xmlns:a16="http://schemas.microsoft.com/office/drawing/2014/main" id="{A9829572-2417-4CCA-BA52-2CAC7A60D6F7}"/>
              </a:ext>
            </a:extLst>
          </p:cNvPr>
          <p:cNvCxnSpPr>
            <a:cxnSpLocks/>
            <a:stCxn id="115" idx="1"/>
          </p:cNvCxnSpPr>
          <p:nvPr/>
        </p:nvCxnSpPr>
        <p:spPr>
          <a:xfrm flipH="1" flipV="1">
            <a:off x="3080026" y="2655980"/>
            <a:ext cx="888580" cy="7676"/>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7" name="Straight Arrow Connector 154">
            <a:extLst>
              <a:ext uri="{FF2B5EF4-FFF2-40B4-BE49-F238E27FC236}">
                <a16:creationId xmlns:a16="http://schemas.microsoft.com/office/drawing/2014/main" id="{B58A0F5B-495C-43E7-A071-DE893966A354}"/>
              </a:ext>
            </a:extLst>
          </p:cNvPr>
          <p:cNvCxnSpPr>
            <a:cxnSpLocks/>
          </p:cNvCxnSpPr>
          <p:nvPr/>
        </p:nvCxnSpPr>
        <p:spPr>
          <a:xfrm flipH="1">
            <a:off x="3090284" y="3886533"/>
            <a:ext cx="2127024" cy="1314"/>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8" name="Straight Arrow Connector 154">
            <a:extLst>
              <a:ext uri="{FF2B5EF4-FFF2-40B4-BE49-F238E27FC236}">
                <a16:creationId xmlns:a16="http://schemas.microsoft.com/office/drawing/2014/main" id="{894D1E14-E3F0-4252-AEDD-09978996DFBF}"/>
              </a:ext>
            </a:extLst>
          </p:cNvPr>
          <p:cNvCxnSpPr>
            <a:cxnSpLocks/>
          </p:cNvCxnSpPr>
          <p:nvPr/>
        </p:nvCxnSpPr>
        <p:spPr>
          <a:xfrm flipH="1">
            <a:off x="5217309" y="3893865"/>
            <a:ext cx="1293896"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79" name="Straight Arrow Connector 154">
            <a:extLst>
              <a:ext uri="{FF2B5EF4-FFF2-40B4-BE49-F238E27FC236}">
                <a16:creationId xmlns:a16="http://schemas.microsoft.com/office/drawing/2014/main" id="{D0E4300B-70EA-4FE3-B286-B66D487450C3}"/>
              </a:ext>
            </a:extLst>
          </p:cNvPr>
          <p:cNvCxnSpPr>
            <a:cxnSpLocks/>
            <a:stCxn id="87" idx="1"/>
          </p:cNvCxnSpPr>
          <p:nvPr/>
        </p:nvCxnSpPr>
        <p:spPr>
          <a:xfrm flipH="1">
            <a:off x="6516380" y="1440502"/>
            <a:ext cx="628642"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0" name="Straight Arrow Connector 154">
            <a:extLst>
              <a:ext uri="{FF2B5EF4-FFF2-40B4-BE49-F238E27FC236}">
                <a16:creationId xmlns:a16="http://schemas.microsoft.com/office/drawing/2014/main" id="{CCD8D655-82BD-4900-9E37-92E13C905372}"/>
              </a:ext>
            </a:extLst>
          </p:cNvPr>
          <p:cNvCxnSpPr>
            <a:cxnSpLocks/>
            <a:stCxn id="145" idx="1"/>
          </p:cNvCxnSpPr>
          <p:nvPr/>
        </p:nvCxnSpPr>
        <p:spPr>
          <a:xfrm flipH="1" flipV="1">
            <a:off x="5208104" y="4581222"/>
            <a:ext cx="622545" cy="2825"/>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3" name="Straight Arrow Connector 154">
            <a:extLst>
              <a:ext uri="{FF2B5EF4-FFF2-40B4-BE49-F238E27FC236}">
                <a16:creationId xmlns:a16="http://schemas.microsoft.com/office/drawing/2014/main" id="{21A04376-67F6-4730-ACBF-33F5E2EA2BA2}"/>
              </a:ext>
            </a:extLst>
          </p:cNvPr>
          <p:cNvCxnSpPr>
            <a:cxnSpLocks/>
          </p:cNvCxnSpPr>
          <p:nvPr/>
        </p:nvCxnSpPr>
        <p:spPr>
          <a:xfrm flipV="1">
            <a:off x="5208104" y="3902060"/>
            <a:ext cx="4122" cy="670967"/>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86" name="Straight Arrow Connector 154">
            <a:extLst>
              <a:ext uri="{FF2B5EF4-FFF2-40B4-BE49-F238E27FC236}">
                <a16:creationId xmlns:a16="http://schemas.microsoft.com/office/drawing/2014/main" id="{0B0C8C69-310B-45EB-B7A5-2CA473192BB4}"/>
              </a:ext>
            </a:extLst>
          </p:cNvPr>
          <p:cNvCxnSpPr>
            <a:cxnSpLocks/>
            <a:stCxn id="148" idx="1"/>
          </p:cNvCxnSpPr>
          <p:nvPr/>
        </p:nvCxnSpPr>
        <p:spPr>
          <a:xfrm flipH="1" flipV="1">
            <a:off x="5217308" y="4944813"/>
            <a:ext cx="1738600" cy="1821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0" name="Straight Arrow Connector 154">
            <a:extLst>
              <a:ext uri="{FF2B5EF4-FFF2-40B4-BE49-F238E27FC236}">
                <a16:creationId xmlns:a16="http://schemas.microsoft.com/office/drawing/2014/main" id="{171FAFD9-EA70-411F-9DDE-65B097DF026F}"/>
              </a:ext>
            </a:extLst>
          </p:cNvPr>
          <p:cNvCxnSpPr>
            <a:cxnSpLocks/>
          </p:cNvCxnSpPr>
          <p:nvPr/>
        </p:nvCxnSpPr>
        <p:spPr>
          <a:xfrm flipV="1">
            <a:off x="5208101" y="4478005"/>
            <a:ext cx="4119" cy="474581"/>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93" name="Straight Arrow Connector 154">
            <a:extLst>
              <a:ext uri="{FF2B5EF4-FFF2-40B4-BE49-F238E27FC236}">
                <a16:creationId xmlns:a16="http://schemas.microsoft.com/office/drawing/2014/main" id="{30297734-D9ED-4277-96C6-C3C8DDD88205}"/>
              </a:ext>
            </a:extLst>
          </p:cNvPr>
          <p:cNvCxnSpPr>
            <a:cxnSpLocks/>
            <a:stCxn id="164" idx="1"/>
          </p:cNvCxnSpPr>
          <p:nvPr/>
        </p:nvCxnSpPr>
        <p:spPr>
          <a:xfrm flipH="1" flipV="1">
            <a:off x="5208101" y="5354256"/>
            <a:ext cx="2840680" cy="1298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1" name="Straight Arrow Connector 154">
            <a:extLst>
              <a:ext uri="{FF2B5EF4-FFF2-40B4-BE49-F238E27FC236}">
                <a16:creationId xmlns:a16="http://schemas.microsoft.com/office/drawing/2014/main" id="{D8C26D46-6487-4524-9109-4F26364DA464}"/>
              </a:ext>
            </a:extLst>
          </p:cNvPr>
          <p:cNvCxnSpPr>
            <a:cxnSpLocks/>
          </p:cNvCxnSpPr>
          <p:nvPr/>
        </p:nvCxnSpPr>
        <p:spPr>
          <a:xfrm flipV="1">
            <a:off x="5208027" y="4952587"/>
            <a:ext cx="1" cy="389998"/>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169" name="Straight Arrow Connector 154">
            <a:extLst>
              <a:ext uri="{FF2B5EF4-FFF2-40B4-BE49-F238E27FC236}">
                <a16:creationId xmlns:a16="http://schemas.microsoft.com/office/drawing/2014/main" id="{15100F77-4435-40AC-A0E9-77BAE9F15869}"/>
              </a:ext>
            </a:extLst>
          </p:cNvPr>
          <p:cNvCxnSpPr>
            <a:cxnSpLocks/>
            <a:endCxn id="82" idx="3"/>
          </p:cNvCxnSpPr>
          <p:nvPr/>
        </p:nvCxnSpPr>
        <p:spPr>
          <a:xfrm flipH="1">
            <a:off x="1916081" y="2044448"/>
            <a:ext cx="657621"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9" name="Straight Arrow Connector 154">
            <a:extLst>
              <a:ext uri="{FF2B5EF4-FFF2-40B4-BE49-F238E27FC236}">
                <a16:creationId xmlns:a16="http://schemas.microsoft.com/office/drawing/2014/main" id="{23EE8DCF-6793-4A04-85F6-B981211F8FCE}"/>
              </a:ext>
            </a:extLst>
          </p:cNvPr>
          <p:cNvCxnSpPr>
            <a:cxnSpLocks/>
            <a:endCxn id="110" idx="3"/>
          </p:cNvCxnSpPr>
          <p:nvPr/>
        </p:nvCxnSpPr>
        <p:spPr>
          <a:xfrm flipH="1" flipV="1">
            <a:off x="5626704" y="2063097"/>
            <a:ext cx="740803" cy="6331"/>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26" name="Straight Arrow Connector 154">
            <a:extLst>
              <a:ext uri="{FF2B5EF4-FFF2-40B4-BE49-F238E27FC236}">
                <a16:creationId xmlns:a16="http://schemas.microsoft.com/office/drawing/2014/main" id="{937E3C6D-860C-4E12-87F4-0D0CAAA80C74}"/>
              </a:ext>
            </a:extLst>
          </p:cNvPr>
          <p:cNvCxnSpPr>
            <a:cxnSpLocks/>
          </p:cNvCxnSpPr>
          <p:nvPr/>
        </p:nvCxnSpPr>
        <p:spPr>
          <a:xfrm flipH="1">
            <a:off x="6511205" y="1418716"/>
            <a:ext cx="14171" cy="2483342"/>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5" name="Straight Arrow Connector 154">
            <a:extLst>
              <a:ext uri="{FF2B5EF4-FFF2-40B4-BE49-F238E27FC236}">
                <a16:creationId xmlns:a16="http://schemas.microsoft.com/office/drawing/2014/main" id="{B2C2C089-9500-4B19-847F-D880E553CD97}"/>
              </a:ext>
            </a:extLst>
          </p:cNvPr>
          <p:cNvCxnSpPr>
            <a:cxnSpLocks/>
            <a:stCxn id="149" idx="0"/>
          </p:cNvCxnSpPr>
          <p:nvPr/>
        </p:nvCxnSpPr>
        <p:spPr>
          <a:xfrm flipH="1" flipV="1">
            <a:off x="6357419" y="2054419"/>
            <a:ext cx="1516315" cy="2739459"/>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8" name="Straight Arrow Connector 154">
            <a:extLst>
              <a:ext uri="{FF2B5EF4-FFF2-40B4-BE49-F238E27FC236}">
                <a16:creationId xmlns:a16="http://schemas.microsoft.com/office/drawing/2014/main" id="{9DB37ED8-CBEB-4C61-8449-97B38963E1EF}"/>
              </a:ext>
            </a:extLst>
          </p:cNvPr>
          <p:cNvCxnSpPr>
            <a:cxnSpLocks/>
            <a:stCxn id="149" idx="0"/>
            <a:endCxn id="92" idx="2"/>
          </p:cNvCxnSpPr>
          <p:nvPr/>
        </p:nvCxnSpPr>
        <p:spPr>
          <a:xfrm flipH="1" flipV="1">
            <a:off x="7837150" y="2312733"/>
            <a:ext cx="36584" cy="2481145"/>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2" name="Straight Arrow Connector 154">
            <a:extLst>
              <a:ext uri="{FF2B5EF4-FFF2-40B4-BE49-F238E27FC236}">
                <a16:creationId xmlns:a16="http://schemas.microsoft.com/office/drawing/2014/main" id="{68545BA1-2516-4F06-8CFE-9BE32AF1694F}"/>
              </a:ext>
            </a:extLst>
          </p:cNvPr>
          <p:cNvCxnSpPr>
            <a:cxnSpLocks/>
            <a:endCxn id="120" idx="3"/>
          </p:cNvCxnSpPr>
          <p:nvPr/>
        </p:nvCxnSpPr>
        <p:spPr>
          <a:xfrm flipH="1">
            <a:off x="5621536" y="3289388"/>
            <a:ext cx="3340873"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45" name="Straight Arrow Connector 154">
            <a:extLst>
              <a:ext uri="{FF2B5EF4-FFF2-40B4-BE49-F238E27FC236}">
                <a16:creationId xmlns:a16="http://schemas.microsoft.com/office/drawing/2014/main" id="{7E60249A-296D-4C4C-A9E3-E447F49D2C4F}"/>
              </a:ext>
            </a:extLst>
          </p:cNvPr>
          <p:cNvCxnSpPr>
            <a:cxnSpLocks/>
            <a:stCxn id="165" idx="0"/>
          </p:cNvCxnSpPr>
          <p:nvPr/>
        </p:nvCxnSpPr>
        <p:spPr>
          <a:xfrm flipH="1" flipV="1">
            <a:off x="8962409" y="3289387"/>
            <a:ext cx="4198" cy="1908702"/>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4" name="Straight Arrow Connector 154">
            <a:extLst>
              <a:ext uri="{FF2B5EF4-FFF2-40B4-BE49-F238E27FC236}">
                <a16:creationId xmlns:a16="http://schemas.microsoft.com/office/drawing/2014/main" id="{EF828808-C18F-4F38-B38C-02445C49918C}"/>
              </a:ext>
            </a:extLst>
          </p:cNvPr>
          <p:cNvCxnSpPr>
            <a:cxnSpLocks/>
            <a:stCxn id="166" idx="1"/>
            <a:endCxn id="146" idx="3"/>
          </p:cNvCxnSpPr>
          <p:nvPr/>
        </p:nvCxnSpPr>
        <p:spPr>
          <a:xfrm flipH="1" flipV="1">
            <a:off x="7592517" y="4574099"/>
            <a:ext cx="2498505" cy="256466"/>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58" name="Straight Arrow Connector 154">
            <a:extLst>
              <a:ext uri="{FF2B5EF4-FFF2-40B4-BE49-F238E27FC236}">
                <a16:creationId xmlns:a16="http://schemas.microsoft.com/office/drawing/2014/main" id="{475C7BC6-30C2-439C-AFB4-6DC3174ABAD9}"/>
              </a:ext>
            </a:extLst>
          </p:cNvPr>
          <p:cNvCxnSpPr>
            <a:cxnSpLocks/>
            <a:stCxn id="166" idx="1"/>
            <a:endCxn id="148" idx="3"/>
          </p:cNvCxnSpPr>
          <p:nvPr/>
        </p:nvCxnSpPr>
        <p:spPr>
          <a:xfrm flipH="1">
            <a:off x="8725801" y="4830565"/>
            <a:ext cx="1365221" cy="13246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61" name="Straight Arrow Connector 154">
            <a:extLst>
              <a:ext uri="{FF2B5EF4-FFF2-40B4-BE49-F238E27FC236}">
                <a16:creationId xmlns:a16="http://schemas.microsoft.com/office/drawing/2014/main" id="{56789CF9-9A2C-40C4-B41E-2FB49E1A5F7D}"/>
              </a:ext>
            </a:extLst>
          </p:cNvPr>
          <p:cNvCxnSpPr>
            <a:cxnSpLocks/>
            <a:stCxn id="166" idx="1"/>
            <a:endCxn id="165" idx="3"/>
          </p:cNvCxnSpPr>
          <p:nvPr/>
        </p:nvCxnSpPr>
        <p:spPr>
          <a:xfrm flipH="1">
            <a:off x="9810649" y="4830565"/>
            <a:ext cx="280373" cy="526723"/>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64" name="Rechteck 263">
            <a:extLst>
              <a:ext uri="{FF2B5EF4-FFF2-40B4-BE49-F238E27FC236}">
                <a16:creationId xmlns:a16="http://schemas.microsoft.com/office/drawing/2014/main" id="{9593711D-5415-4FC4-A327-E50BCCECB339}"/>
              </a:ext>
            </a:extLst>
          </p:cNvPr>
          <p:cNvSpPr/>
          <p:nvPr>
            <p:custDataLst>
              <p:tags r:id="rId32"/>
            </p:custDataLst>
          </p:nvPr>
        </p:nvSpPr>
        <p:spPr>
          <a:xfrm>
            <a:off x="9468769" y="2040921"/>
            <a:ext cx="1284878" cy="467409"/>
          </a:xfrm>
          <a:prstGeom prst="rect">
            <a:avLst/>
          </a:prstGeom>
          <a:solidFill>
            <a:srgbClr val="FFFF99"/>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00" b="1" dirty="0"/>
          </a:p>
        </p:txBody>
      </p:sp>
      <p:sp>
        <p:nvSpPr>
          <p:cNvPr id="265" name="Textfeld 264">
            <a:extLst>
              <a:ext uri="{FF2B5EF4-FFF2-40B4-BE49-F238E27FC236}">
                <a16:creationId xmlns:a16="http://schemas.microsoft.com/office/drawing/2014/main" id="{E2C60377-6EB6-4075-A384-E2E5C642A329}"/>
              </a:ext>
            </a:extLst>
          </p:cNvPr>
          <p:cNvSpPr txBox="1"/>
          <p:nvPr/>
        </p:nvSpPr>
        <p:spPr>
          <a:xfrm>
            <a:off x="9542724" y="2096839"/>
            <a:ext cx="1204275" cy="33496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de-DE" sz="1200" i="1" kern="0">
                <a:solidFill>
                  <a:srgbClr val="000000"/>
                </a:solidFill>
              </a:rPr>
              <a:t>installation folder</a:t>
            </a:r>
            <a:endParaRPr lang="de-DE" sz="1200" i="1" kern="0" dirty="0">
              <a:solidFill>
                <a:srgbClr val="000000"/>
              </a:solidFill>
            </a:endParaRPr>
          </a:p>
        </p:txBody>
      </p:sp>
      <p:cxnSp>
        <p:nvCxnSpPr>
          <p:cNvPr id="266" name="Straight Arrow Connector 154">
            <a:extLst>
              <a:ext uri="{FF2B5EF4-FFF2-40B4-BE49-F238E27FC236}">
                <a16:creationId xmlns:a16="http://schemas.microsoft.com/office/drawing/2014/main" id="{5B7B972F-3EDD-4F20-BB59-89089902889F}"/>
              </a:ext>
            </a:extLst>
          </p:cNvPr>
          <p:cNvCxnSpPr>
            <a:cxnSpLocks/>
            <a:endCxn id="87" idx="3"/>
          </p:cNvCxnSpPr>
          <p:nvPr/>
        </p:nvCxnSpPr>
        <p:spPr>
          <a:xfrm flipH="1" flipV="1">
            <a:off x="8529278" y="1440502"/>
            <a:ext cx="1588802" cy="6353"/>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72" name="Straight Arrow Connector 154">
            <a:extLst>
              <a:ext uri="{FF2B5EF4-FFF2-40B4-BE49-F238E27FC236}">
                <a16:creationId xmlns:a16="http://schemas.microsoft.com/office/drawing/2014/main" id="{A6C3EE40-F772-4FBE-9AC4-8E214D4F744C}"/>
              </a:ext>
            </a:extLst>
          </p:cNvPr>
          <p:cNvCxnSpPr>
            <a:cxnSpLocks/>
            <a:stCxn id="264" idx="0"/>
          </p:cNvCxnSpPr>
          <p:nvPr/>
        </p:nvCxnSpPr>
        <p:spPr>
          <a:xfrm flipV="1">
            <a:off x="10111208" y="1440502"/>
            <a:ext cx="6872" cy="600419"/>
          </a:xfrm>
          <a:prstGeom prst="straightConnector1">
            <a:avLst/>
          </a:prstGeom>
          <a:ln w="12700">
            <a:solidFill>
              <a:srgbClr val="FF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77" name="Textfeld 276">
            <a:extLst>
              <a:ext uri="{FF2B5EF4-FFF2-40B4-BE49-F238E27FC236}">
                <a16:creationId xmlns:a16="http://schemas.microsoft.com/office/drawing/2014/main" id="{C09E7E68-BFA2-4FDF-A828-322C28D7A4A6}"/>
              </a:ext>
            </a:extLst>
          </p:cNvPr>
          <p:cNvSpPr txBox="1"/>
          <p:nvPr>
            <p:custDataLst>
              <p:tags r:id="rId33"/>
            </p:custDataLst>
          </p:nvPr>
        </p:nvSpPr>
        <p:spPr>
          <a:xfrm>
            <a:off x="9353897" y="1162902"/>
            <a:ext cx="455157" cy="306296"/>
          </a:xfrm>
          <a:prstGeom prst="rect">
            <a:avLst/>
          </a:prstGeom>
          <a:noFill/>
        </p:spPr>
        <p:txBody>
          <a:bodyPr wrap="square" lIns="0" tIns="0" rIns="0" bIns="0" rtlCol="0">
            <a:noAutofit/>
          </a:bodyPr>
          <a:lstStyle/>
          <a:p>
            <a:pPr>
              <a:lnSpc>
                <a:spcPts val="2300"/>
              </a:lnSpc>
              <a:spcBef>
                <a:spcPts val="500"/>
              </a:spcBef>
            </a:pPr>
            <a:r>
              <a:rPr lang="de-DE" sz="1000" i="1" kern="0">
                <a:solidFill>
                  <a:srgbClr val="000000"/>
                </a:solidFill>
              </a:rPr>
              <a:t>install</a:t>
            </a:r>
            <a:endParaRPr kumimoji="0" lang="de-DE" sz="1000" b="1" strike="noStrike" kern="0" cap="none" spc="0" normalizeH="0" baseline="0" noProof="0" dirty="0">
              <a:ln>
                <a:noFill/>
              </a:ln>
              <a:solidFill>
                <a:srgbClr val="000000"/>
              </a:solidFill>
              <a:effectLst/>
              <a:uLnTx/>
              <a:uFillTx/>
            </a:endParaRPr>
          </a:p>
        </p:txBody>
      </p:sp>
      <p:cxnSp>
        <p:nvCxnSpPr>
          <p:cNvPr id="90" name="Straight Arrow Connector 154">
            <a:extLst>
              <a:ext uri="{FF2B5EF4-FFF2-40B4-BE49-F238E27FC236}">
                <a16:creationId xmlns:a16="http://schemas.microsoft.com/office/drawing/2014/main" id="{4CD18291-DFF4-4D01-80AE-35D69AEBB799}"/>
              </a:ext>
            </a:extLst>
          </p:cNvPr>
          <p:cNvCxnSpPr>
            <a:cxnSpLocks/>
          </p:cNvCxnSpPr>
          <p:nvPr/>
        </p:nvCxnSpPr>
        <p:spPr>
          <a:xfrm flipH="1">
            <a:off x="909798" y="5133470"/>
            <a:ext cx="402926" cy="0"/>
          </a:xfrm>
          <a:prstGeom prst="straightConnector1">
            <a:avLst/>
          </a:prstGeom>
          <a:ln w="12700">
            <a:solidFill>
              <a:srgbClr val="0070C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1" name="Textfeld 90">
            <a:extLst>
              <a:ext uri="{FF2B5EF4-FFF2-40B4-BE49-F238E27FC236}">
                <a16:creationId xmlns:a16="http://schemas.microsoft.com/office/drawing/2014/main" id="{1CC14E02-AC63-49AF-BE1A-07C8D5DAC68E}"/>
              </a:ext>
            </a:extLst>
          </p:cNvPr>
          <p:cNvSpPr txBox="1"/>
          <p:nvPr>
            <p:custDataLst>
              <p:tags r:id="rId34"/>
            </p:custDataLst>
          </p:nvPr>
        </p:nvSpPr>
        <p:spPr>
          <a:xfrm>
            <a:off x="526419" y="4944813"/>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trigger</a:t>
            </a:r>
            <a:endParaRPr kumimoji="0" lang="de-DE" sz="800" b="1" strike="noStrike" kern="0" cap="none" spc="0" normalizeH="0" baseline="0" noProof="0" dirty="0">
              <a:ln>
                <a:noFill/>
              </a:ln>
              <a:solidFill>
                <a:srgbClr val="000000"/>
              </a:solidFill>
              <a:effectLst/>
              <a:uLnTx/>
              <a:uFillTx/>
            </a:endParaRPr>
          </a:p>
        </p:txBody>
      </p:sp>
      <p:cxnSp>
        <p:nvCxnSpPr>
          <p:cNvPr id="94" name="Straight Arrow Connector 154">
            <a:extLst>
              <a:ext uri="{FF2B5EF4-FFF2-40B4-BE49-F238E27FC236}">
                <a16:creationId xmlns:a16="http://schemas.microsoft.com/office/drawing/2014/main" id="{8AE9CD8A-2782-47B1-BA94-82AD73F0DB43}"/>
              </a:ext>
            </a:extLst>
          </p:cNvPr>
          <p:cNvCxnSpPr>
            <a:cxnSpLocks/>
          </p:cNvCxnSpPr>
          <p:nvPr/>
        </p:nvCxnSpPr>
        <p:spPr>
          <a:xfrm flipH="1">
            <a:off x="909798" y="5293389"/>
            <a:ext cx="402926" cy="0"/>
          </a:xfrm>
          <a:prstGeom prst="straightConnector1">
            <a:avLst/>
          </a:prstGeom>
          <a:ln w="12700">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96" name="Textfeld 95">
            <a:extLst>
              <a:ext uri="{FF2B5EF4-FFF2-40B4-BE49-F238E27FC236}">
                <a16:creationId xmlns:a16="http://schemas.microsoft.com/office/drawing/2014/main" id="{2FC0333F-2518-46F3-868E-298A0E93B04B}"/>
              </a:ext>
            </a:extLst>
          </p:cNvPr>
          <p:cNvSpPr txBox="1"/>
          <p:nvPr>
            <p:custDataLst>
              <p:tags r:id="rId35"/>
            </p:custDataLst>
          </p:nvPr>
        </p:nvSpPr>
        <p:spPr>
          <a:xfrm>
            <a:off x="526419" y="5104732"/>
            <a:ext cx="352184" cy="320604"/>
          </a:xfrm>
          <a:prstGeom prst="rect">
            <a:avLst/>
          </a:prstGeom>
          <a:noFill/>
        </p:spPr>
        <p:txBody>
          <a:bodyPr wrap="square" lIns="0" tIns="0" rIns="0" bIns="0" rtlCol="0">
            <a:noAutofit/>
          </a:bodyPr>
          <a:lstStyle/>
          <a:p>
            <a:pPr>
              <a:lnSpc>
                <a:spcPts val="2300"/>
              </a:lnSpc>
              <a:spcBef>
                <a:spcPts val="500"/>
              </a:spcBef>
            </a:pPr>
            <a:r>
              <a:rPr lang="de-DE" sz="800" kern="0">
                <a:solidFill>
                  <a:srgbClr val="000000"/>
                </a:solidFill>
              </a:rPr>
              <a:t>data</a:t>
            </a:r>
            <a:endParaRPr kumimoji="0" lang="de-DE" sz="800" b="1" strike="noStrike" kern="0" cap="none" spc="0" normalizeH="0" baseline="0" noProof="0" dirty="0">
              <a:ln>
                <a:noFill/>
              </a:ln>
              <a:solidFill>
                <a:srgbClr val="000000"/>
              </a:solidFill>
              <a:effectLst/>
              <a:uLnTx/>
              <a:uFillTx/>
            </a:endParaRPr>
          </a:p>
        </p:txBody>
      </p:sp>
      <p:sp>
        <p:nvSpPr>
          <p:cNvPr id="98" name="Textfeld 97">
            <a:extLst>
              <a:ext uri="{FF2B5EF4-FFF2-40B4-BE49-F238E27FC236}">
                <a16:creationId xmlns:a16="http://schemas.microsoft.com/office/drawing/2014/main" id="{B42F050D-51AA-4577-B5D4-74E3BD9F7909}"/>
              </a:ext>
            </a:extLst>
          </p:cNvPr>
          <p:cNvSpPr txBox="1"/>
          <p:nvPr>
            <p:custDataLst>
              <p:tags r:id="rId36"/>
            </p:custDataLst>
          </p:nvPr>
        </p:nvSpPr>
        <p:spPr>
          <a:xfrm>
            <a:off x="519421" y="4737110"/>
            <a:ext cx="716005" cy="318398"/>
          </a:xfrm>
          <a:prstGeom prst="rect">
            <a:avLst/>
          </a:prstGeom>
          <a:noFill/>
        </p:spPr>
        <p:txBody>
          <a:bodyPr wrap="square" lIns="0" tIns="0" rIns="0" bIns="0" rtlCol="0">
            <a:noAutofit/>
          </a:bodyPr>
          <a:lstStyle/>
          <a:p>
            <a:pPr>
              <a:lnSpc>
                <a:spcPts val="2300"/>
              </a:lnSpc>
              <a:spcBef>
                <a:spcPts val="500"/>
              </a:spcBef>
            </a:pPr>
            <a:r>
              <a:rPr lang="de-DE" sz="800" i="1" kern="0">
                <a:solidFill>
                  <a:srgbClr val="000000"/>
                </a:solidFill>
              </a:rPr>
              <a:t>Legend:</a:t>
            </a:r>
          </a:p>
          <a:p>
            <a:pPr>
              <a:lnSpc>
                <a:spcPts val="2300"/>
              </a:lnSpc>
              <a:spcBef>
                <a:spcPts val="500"/>
              </a:spcBef>
            </a:pPr>
            <a:endParaRPr kumimoji="0" lang="de-DE" sz="1000" b="1"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77258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Terms</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8</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 trigger</a:t>
            </a:r>
            <a:r>
              <a:rPr lang="de-DE" sz="1200" kern="0">
                <a:solidFill>
                  <a:srgbClr val="000000"/>
                </a:solidFill>
              </a:rPr>
              <a:t>: Main entry point in the test execution; located within the build repository; manages the execution of all test related applications in all configured local repositories and therefore triggers the complete test</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b="1" kern="0">
                <a:solidFill>
                  <a:srgbClr val="000000"/>
                </a:solidFill>
              </a:rPr>
              <a:t>test executor</a:t>
            </a:r>
            <a:r>
              <a:rPr lang="de-DE" sz="1200" kern="0">
                <a:solidFill>
                  <a:srgbClr val="000000"/>
                </a:solidFill>
              </a:rPr>
              <a:t>: Executes all tests within a single repository; is located within this repository; the test executor can be:</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Robot Framework AIO test suite executing all test robot files within the repository</a:t>
            </a:r>
          </a:p>
          <a:p>
            <a:pPr marL="582587" lvl="1" indent="-171450" fontAlgn="auto">
              <a:spcBef>
                <a:spcPts val="500"/>
              </a:spcBef>
              <a:spcAft>
                <a:spcPts val="0"/>
              </a:spcAft>
              <a:buFont typeface="Arial" panose="020B0604020202020204" pitchFamily="34" charset="0"/>
              <a:buChar char="•"/>
            </a:pPr>
            <a:r>
              <a:rPr lang="de-DE" sz="1200" kern="0">
                <a:solidFill>
                  <a:srgbClr val="000000"/>
                </a:solidFill>
              </a:rPr>
              <a:t>a Python file executing all pytests within the repository</a:t>
            </a:r>
          </a:p>
          <a:p>
            <a:pPr lvl="1" fontAlgn="auto">
              <a:spcBef>
                <a:spcPts val="500"/>
              </a:spcBef>
              <a:spcAft>
                <a:spcPts val="0"/>
              </a:spcAft>
            </a:pPr>
            <a:r>
              <a:rPr lang="de-DE" sz="1200" kern="0">
                <a:solidFill>
                  <a:srgbClr val="000000"/>
                </a:solidFill>
              </a:rPr>
              <a:t>A test executor needs to have the ability do define the position of the test results (report folder). This is because of the test trigger needs to know where to find them. The test trigger defines the position of the report folder and tells the test executor this position in command line</a:t>
            </a: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database executor</a:t>
            </a:r>
            <a:r>
              <a:rPr lang="de-DE" sz="1200" kern="0">
                <a:solidFill>
                  <a:srgbClr val="000000"/>
                </a:solidFill>
              </a:rPr>
              <a:t>: Reads the test results and writes the results to the database; for several types of test results (robot, pytest, …) several different database executors are used</a:t>
            </a:r>
          </a:p>
          <a:p>
            <a:pPr marL="171450" indent="-171450" fontAlgn="auto">
              <a:spcBef>
                <a:spcPts val="500"/>
              </a:spcBef>
              <a:spcAft>
                <a:spcPts val="0"/>
              </a:spcAft>
              <a:buFont typeface="Arial" panose="020B0604020202020204" pitchFamily="34" charset="0"/>
              <a:buChar char="•"/>
            </a:pPr>
            <a:endParaRPr lang="de-DE" sz="1200" kern="0">
              <a:solidFill>
                <a:srgbClr val="000000"/>
              </a:solidFill>
            </a:endParaRP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robot format / robot.xml</a:t>
            </a:r>
            <a:r>
              <a:rPr lang="de-DE" sz="1200" kern="0">
                <a:solidFill>
                  <a:srgbClr val="000000"/>
                </a:solidFill>
              </a:rPr>
              <a:t>: Format of the XML file in which the Robot Framework writes the test results</a:t>
            </a: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pytest format / pytest.xml</a:t>
            </a:r>
            <a:r>
              <a:rPr lang="de-DE" sz="1200" kern="0">
                <a:solidFill>
                  <a:srgbClr val="000000"/>
                </a:solidFill>
              </a:rPr>
              <a:t>: Format of the XML file in which the Python pytest module writes the test results</a:t>
            </a:r>
          </a:p>
          <a:p>
            <a:pPr marL="171450" indent="-171450" fontAlgn="auto">
              <a:spcBef>
                <a:spcPts val="500"/>
              </a:spcBef>
              <a:spcAft>
                <a:spcPts val="0"/>
              </a:spcAft>
              <a:buFont typeface="Arial" panose="020B0604020202020204" pitchFamily="34" charset="0"/>
              <a:buChar char="•"/>
            </a:pPr>
            <a:r>
              <a:rPr lang="de-DE" sz="1200" b="1" kern="0">
                <a:solidFill>
                  <a:srgbClr val="000000"/>
                </a:solidFill>
              </a:rPr>
              <a:t>X-format</a:t>
            </a:r>
            <a:r>
              <a:rPr lang="de-DE" sz="1200" kern="0">
                <a:solidFill>
                  <a:srgbClr val="000000"/>
                </a:solidFill>
              </a:rPr>
              <a:t>: Generic term for a (currently unspecified) format of test results, that does not fit to the robot format and also not to the pytest format; currently theory only</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40925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5"/>
          </p:nvPr>
        </p:nvSpPr>
        <p:spPr/>
        <p:txBody>
          <a:bodyPr/>
          <a:lstStyle/>
          <a:p>
            <a:r>
              <a:rPr lang="de-DE"/>
              <a:t>Test configuration and execution</a:t>
            </a:r>
            <a:endParaRPr lang="en-US"/>
          </a:p>
        </p:txBody>
      </p:sp>
      <p:sp>
        <p:nvSpPr>
          <p:cNvPr id="4" name="Foliennummernplatzhalter 3"/>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5" name="Textfeld 4">
            <a:extLst>
              <a:ext uri="{FF2B5EF4-FFF2-40B4-BE49-F238E27FC236}">
                <a16:creationId xmlns:a16="http://schemas.microsoft.com/office/drawing/2014/main" id="{5596A014-59C1-4023-9E24-CBE512BE9691}"/>
              </a:ext>
            </a:extLst>
          </p:cNvPr>
          <p:cNvSpPr txBox="1"/>
          <p:nvPr/>
        </p:nvSpPr>
        <p:spPr>
          <a:xfrm>
            <a:off x="266700" y="813816"/>
            <a:ext cx="10443300" cy="4700016"/>
          </a:xfrm>
          <a:prstGeom prst="rect">
            <a:avLst/>
          </a:prstGeom>
          <a:noFill/>
        </p:spPr>
        <p:txBody>
          <a:bodyPr wrap="square" lIns="0" tIns="0" rIns="0" bIns="0" rtlCol="0">
            <a:noAutofit/>
          </a:bodyPr>
          <a:lstStyle/>
          <a:p>
            <a:pPr fontAlgn="auto">
              <a:spcBef>
                <a:spcPts val="500"/>
              </a:spcBef>
              <a:spcAft>
                <a:spcPts val="0"/>
              </a:spcAft>
            </a:pPr>
            <a:r>
              <a:rPr lang="de-DE" sz="1200" b="1" kern="0">
                <a:solidFill>
                  <a:srgbClr val="000000"/>
                </a:solidFill>
              </a:rPr>
              <a:t>The test configuration needs to define the following things:</a:t>
            </a: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repositories to consider (in case of the repository contains tests that shall be executed)</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Position of test folders within a repository (repository and test folder should be handled separately because one repository may contain more than one test folder, maybe because there are completely different types of tests inside)</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Type of the test within the test folder (robot, pytest, …)</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Position and name of the test executor within the test folder</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Where to let the test executor save the test results</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database executor is required to write the test results to database</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Which additional json configuration file is required in command line of database executor (</a:t>
            </a:r>
            <a:r>
              <a:rPr lang="de-DE" sz="1200" i="1" kern="0">
                <a:solidFill>
                  <a:srgbClr val="C00000"/>
                </a:solidFill>
              </a:rPr>
              <a:t>to be clarified: test type specific or one single file for all?</a:t>
            </a:r>
            <a:r>
              <a:rPr lang="de-DE" sz="1200" kern="0">
                <a:solidFill>
                  <a:srgbClr val="000000"/>
                </a:solidFill>
              </a:rPr>
              <a:t>)</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endParaRPr lang="de-DE" sz="1200" kern="0">
              <a:solidFill>
                <a:srgbClr val="000000"/>
              </a:solidFill>
            </a:endParaRPr>
          </a:p>
          <a:p>
            <a:pPr marR="0" defTabSz="914400" eaLnBrk="1" fontAlgn="auto" latinLnBrk="0" hangingPunct="1">
              <a:spcBef>
                <a:spcPts val="500"/>
              </a:spcBef>
              <a:spcAft>
                <a:spcPts val="0"/>
              </a:spcAft>
              <a:buClrTx/>
              <a:buSzTx/>
              <a:buFontTx/>
              <a:buNone/>
              <a:tabLst/>
            </a:pPr>
            <a:r>
              <a:rPr lang="de-DE" sz="1200" b="1" kern="0">
                <a:solidFill>
                  <a:srgbClr val="000000"/>
                </a:solidFill>
              </a:rPr>
              <a:t>The test trigger needs to know:</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The command line of every test executor</a:t>
            </a:r>
          </a:p>
          <a:p>
            <a:pPr marL="171450" marR="0" indent="-171450" defTabSz="914400" eaLnBrk="1" fontAlgn="auto" latinLnBrk="0" hangingPunct="1">
              <a:spcBef>
                <a:spcPts val="500"/>
              </a:spcBef>
              <a:spcAft>
                <a:spcPts val="0"/>
              </a:spcAft>
              <a:buClrTx/>
              <a:buSzTx/>
              <a:buFont typeface="Arial" panose="020B0604020202020204" pitchFamily="34" charset="0"/>
              <a:buChar char="•"/>
              <a:tabLst/>
            </a:pPr>
            <a:r>
              <a:rPr lang="de-DE" sz="1200" kern="0">
                <a:solidFill>
                  <a:srgbClr val="000000"/>
                </a:solidFill>
              </a:rPr>
              <a:t>The command line of every database executor</a:t>
            </a:r>
          </a:p>
          <a:p>
            <a:pPr marR="0" defTabSz="914400" eaLnBrk="1" fontAlgn="auto" latinLnBrk="0" hangingPunct="1">
              <a:spcBef>
                <a:spcPts val="500"/>
              </a:spcBef>
              <a:spcAft>
                <a:spcPts val="0"/>
              </a:spcAft>
              <a:buClrTx/>
              <a:buSzTx/>
              <a:buFontTx/>
              <a:buNone/>
              <a:tabLst/>
            </a:pP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5646996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XC-CI1/ECA3</OrgInhalt>
      <Wert>XC-CT/ECA3</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Car Multimedia GmbH 2021. All rights reserved, also regarding any disposal, exploitation, reproduction, editing, distribution, as well as in the event of applications for industrial property rights.</OrgInhalt>
      <Wert>© Robert Bosch Car Multimedia GmbH 2021.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2021-01-05</OrgInhalt>
      <Wert>2022-05-20</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Cross-Domain Computing Solutions</OrgInhalt>
      <Wert>Cross-Domain Computing Solutions</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868F9A6-E5EA-466A-A46C-6612B49E4800}">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1034</Words>
  <Application>Microsoft Office PowerPoint</Application>
  <PresentationFormat>Benutzerdefiniert</PresentationFormat>
  <Paragraphs>147</Paragraphs>
  <Slides>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vt:lpstr>
      <vt:lpstr>Bosch Office Sans</vt:lpstr>
      <vt:lpstr>Calibri</vt:lpstr>
      <vt:lpstr>Courier New</vt:lpstr>
      <vt:lpstr>Wingdings 3</vt:lpstr>
      <vt:lpstr>Bosch NG</vt:lpstr>
      <vt:lpstr> RFW (AIO) Test Concept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Queckenstedt Holger (XC-CI1/ECA3)</dc:creator>
  <cp:lastModifiedBy>Queckenstedt Holger (XC-CT/ECA3)</cp:lastModifiedBy>
  <cp:revision>922</cp:revision>
  <dcterms:created xsi:type="dcterms:W3CDTF">2021-01-05T16:03:01Z</dcterms:created>
  <dcterms:modified xsi:type="dcterms:W3CDTF">2022-09-09T13:37:33Z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