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6"/>
  </p:notesMasterIdLst>
  <p:sldIdLst>
    <p:sldId id="256" r:id="rId4"/>
    <p:sldId id="297" r:id="rId5"/>
    <p:sldId id="293" r:id="rId6"/>
    <p:sldId id="294" r:id="rId7"/>
    <p:sldId id="295" r:id="rId8"/>
    <p:sldId id="296" r:id="rId9"/>
    <p:sldId id="299" r:id="rId10"/>
    <p:sldId id="300" r:id="rId11"/>
    <p:sldId id="302" r:id="rId12"/>
    <p:sldId id="301" r:id="rId13"/>
    <p:sldId id="303" r:id="rId14"/>
    <p:sldId id="304" r:id="rId15"/>
  </p:sldIdLst>
  <p:sldSz cx="10969625" cy="6170613"/>
  <p:notesSz cx="6858000" cy="9144000"/>
  <p:custDataLst>
    <p:tags r:id="rId1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3"/>
            <p14:sldId id="294"/>
            <p14:sldId id="295"/>
            <p14:sldId id="296"/>
            <p14:sldId id="299"/>
            <p14:sldId id="300"/>
            <p14:sldId id="302"/>
            <p14:sldId id="301"/>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5" autoAdjust="0"/>
    <p:restoredTop sz="94660"/>
  </p:normalViewPr>
  <p:slideViewPr>
    <p:cSldViewPr snapToGrid="0">
      <p:cViewPr>
        <p:scale>
          <a:sx n="80" d="100"/>
          <a:sy n="80" d="100"/>
        </p:scale>
        <p:origin x="34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26.09.2022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2022-09-26</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slideLayout" Target="../slideLayouts/slideLayout8.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8" Type="http://schemas.openxmlformats.org/officeDocument/2006/relationships/tags" Target="../tags/tag9.xml"/><Relationship Id="rId3"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tags" Target="../tags/tag81.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9" Type="http://schemas.openxmlformats.org/officeDocument/2006/relationships/tags" Target="../tags/tag6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45" Type="http://schemas.openxmlformats.org/officeDocument/2006/relationships/slideLayout" Target="../slideLayouts/slideLayout8.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4" Type="http://schemas.openxmlformats.org/officeDocument/2006/relationships/tags" Target="../tags/tag83.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tags" Target="../tags/tag82.xml"/><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 Id="rId20" Type="http://schemas.openxmlformats.org/officeDocument/2006/relationships/tags" Target="../tags/tag59.xml"/><Relationship Id="rId41" Type="http://schemas.openxmlformats.org/officeDocument/2006/relationships/tags" Target="../tags/tag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trigger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are handled separately because one repository can contain more than one test folder (in case of tests of different types)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additional json configuration file is required in command line of database executor (</a:t>
            </a:r>
            <a:r>
              <a:rPr lang="de-DE" sz="1200" i="1" kern="0">
                <a:solidFill>
                  <a:srgbClr val="C00000"/>
                </a:solidFill>
              </a:rPr>
              <a:t>to be clarified: test type specific or one single file for all?</a:t>
            </a:r>
            <a:r>
              <a:rPr lang="de-DE" sz="1200" kern="0">
                <a:solidFill>
                  <a:srgbClr val="000000"/>
                </a:solidFill>
              </a:rPr>
              <a:t>)</a:t>
            </a:r>
          </a:p>
          <a:p>
            <a:pPr marR="0" defTabSz="914400" eaLnBrk="1" fontAlgn="auto" latinLnBrk="0" hangingPunct="1">
              <a:spcBef>
                <a:spcPts val="500"/>
              </a:spcBef>
              <a:spcAft>
                <a:spcPts val="0"/>
              </a:spcAft>
              <a:buClrTx/>
              <a:buSzTx/>
              <a:tabLst/>
            </a:pP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kern="0">
              <a:solidFill>
                <a:srgbClr val="000000"/>
              </a:solidFill>
            </a:endParaRPr>
          </a:p>
        </p:txBody>
      </p:sp>
    </p:spTree>
    <p:extLst>
      <p:ext uri="{BB962C8B-B14F-4D97-AF65-F5344CB8AC3E}">
        <p14:creationId xmlns:p14="http://schemas.microsoft.com/office/powerpoint/2010/main" val="356469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lang="de-DE" sz="1200" kern="0">
                <a:solidFill>
                  <a:srgbClr val="000000"/>
                </a:solidFill>
              </a:rPr>
              <a:t>The test trigger configuration is defined within a json file. This file contains two sections: COMPONENTS and TESTTYPES.</a:t>
            </a:r>
          </a:p>
          <a:p>
            <a:pPr marR="0" defTabSz="914400" eaLnBrk="1" fontAlgn="auto" latinLnBrk="0" hangingPunct="1">
              <a:spcBef>
                <a:spcPts val="500"/>
              </a:spcBef>
              <a:spcAft>
                <a:spcPts val="0"/>
              </a:spcAft>
              <a:buClrTx/>
              <a:buSzTx/>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COMPONENTS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COMPONENTS section is a list of test folders. For every test folder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root path to the component – that is usually the repository containing the sources of this component</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test folder containg the test files and the test executor. </a:t>
            </a:r>
            <a:r>
              <a:rPr lang="en-US" sz="1200" kern="0">
                <a:solidFill>
                  <a:srgbClr val="000000"/>
                </a:solidFill>
              </a:rPr>
              <a:t>It is postulated that the test folder is a subfolder of the component root path</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name of the test executor. It is postulated that the test executor is placed within the test folder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type of the test (ROBOT or PYTEST)</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The full path and name of the logfile. The full path is created by the test executor. The xml log file is created by the involved test framework.</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p:txBody>
      </p:sp>
      <p:pic>
        <p:nvPicPr>
          <p:cNvPr id="6" name="Grafik 5">
            <a:extLst>
              <a:ext uri="{FF2B5EF4-FFF2-40B4-BE49-F238E27FC236}">
                <a16:creationId xmlns:a16="http://schemas.microsoft.com/office/drawing/2014/main" id="{B2138C6B-41DC-4E5C-B184-630990D49D34}"/>
              </a:ext>
            </a:extLst>
          </p:cNvPr>
          <p:cNvPicPr>
            <a:picLocks noChangeAspect="1"/>
          </p:cNvPicPr>
          <p:nvPr/>
        </p:nvPicPr>
        <p:blipFill>
          <a:blip r:embed="rId2"/>
          <a:stretch>
            <a:fillRect/>
          </a:stretch>
        </p:blipFill>
        <p:spPr>
          <a:xfrm>
            <a:off x="666877" y="1627558"/>
            <a:ext cx="9097736" cy="1399105"/>
          </a:xfrm>
          <a:prstGeom prst="rect">
            <a:avLst/>
          </a:prstGeom>
        </p:spPr>
      </p:pic>
    </p:spTree>
    <p:extLst>
      <p:ext uri="{BB962C8B-B14F-4D97-AF65-F5344CB8AC3E}">
        <p14:creationId xmlns:p14="http://schemas.microsoft.com/office/powerpoint/2010/main" val="147253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trigger configuration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TESTTYPES</a:t>
            </a:r>
            <a:endParaRPr lang="de-DE" sz="1200"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marR="0" defTabSz="914400" eaLnBrk="1" fontAlgn="auto" latinLnBrk="0" hangingPunct="1">
              <a:spcBef>
                <a:spcPts val="500"/>
              </a:spcBef>
              <a:spcAft>
                <a:spcPts val="0"/>
              </a:spcAft>
              <a:buClrTx/>
              <a:buSzTx/>
              <a:tabLst/>
            </a:pPr>
            <a:endParaRPr lang="de-DE" sz="1200" b="1" kern="0">
              <a:solidFill>
                <a:srgbClr val="000000"/>
              </a:solidFill>
            </a:endParaRPr>
          </a:p>
          <a:p>
            <a:pPr lvl="1" fontAlgn="auto">
              <a:spcBef>
                <a:spcPts val="500"/>
              </a:spcBef>
              <a:spcAft>
                <a:spcPts val="0"/>
              </a:spcAft>
            </a:pPr>
            <a:endParaRPr lang="de-DE" sz="1200" kern="0">
              <a:solidFill>
                <a:srgbClr val="000000"/>
              </a:solidFill>
            </a:endParaRPr>
          </a:p>
          <a:p>
            <a:pPr lvl="1" fontAlgn="auto">
              <a:spcBef>
                <a:spcPts val="500"/>
              </a:spcBef>
              <a:spcAft>
                <a:spcPts val="0"/>
              </a:spcAft>
            </a:pPr>
            <a:r>
              <a:rPr lang="de-DE" sz="1200" kern="0">
                <a:solidFill>
                  <a:srgbClr val="000000"/>
                </a:solidFill>
              </a:rPr>
              <a:t>The TESTTYPES section is a dictionary of supported test types. For every test type the following is defined:</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the database executor</a:t>
            </a:r>
          </a:p>
          <a:p>
            <a:pPr marL="639737" lvl="1" indent="-228600" fontAlgn="auto">
              <a:spcBef>
                <a:spcPts val="500"/>
              </a:spcBef>
              <a:spcAft>
                <a:spcPts val="0"/>
              </a:spcAft>
              <a:buFont typeface="Arial" panose="020B0604020202020204" pitchFamily="34" charset="0"/>
              <a:buChar char="•"/>
            </a:pPr>
            <a:r>
              <a:rPr lang="de-DE" sz="1200" kern="0">
                <a:solidFill>
                  <a:srgbClr val="000000"/>
                </a:solidFill>
              </a:rPr>
              <a:t>The path and name of additionally used json configuration files</a:t>
            </a:r>
            <a:endParaRPr lang="en-US" sz="1200" kern="0">
              <a:solidFill>
                <a:srgbClr val="000000"/>
              </a:solidFill>
            </a:endParaRP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Additional command line parameters needed for the database executor</a:t>
            </a:r>
          </a:p>
          <a:p>
            <a:pPr marL="639737" lvl="1" indent="-228600" fontAlgn="auto">
              <a:spcBef>
                <a:spcPts val="500"/>
              </a:spcBef>
              <a:spcAft>
                <a:spcPts val="0"/>
              </a:spcAft>
              <a:buFont typeface="Arial" panose="020B0604020202020204" pitchFamily="34" charset="0"/>
              <a:buChar char="•"/>
            </a:pPr>
            <a:r>
              <a:rPr lang="en-US" sz="1200" kern="0">
                <a:solidFill>
                  <a:srgbClr val="000000"/>
                </a:solidFill>
              </a:rPr>
              <a:t>Instead of relative paths also absolute paths or paths starting with an environment variable, are possible.</a:t>
            </a:r>
            <a:endParaRPr lang="de-DE"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endParaRPr lang="en-US" sz="1200" kern="0">
              <a:solidFill>
                <a:srgbClr val="000000"/>
              </a:solidFill>
            </a:endParaRPr>
          </a:p>
          <a:p>
            <a:pPr lvl="1" fontAlgn="auto">
              <a:spcBef>
                <a:spcPts val="500"/>
              </a:spcBef>
              <a:spcAft>
                <a:spcPts val="0"/>
              </a:spcAft>
            </a:pPr>
            <a:r>
              <a:rPr lang="en-US" sz="1200" i="1" kern="0">
                <a:solidFill>
                  <a:srgbClr val="C00000"/>
                </a:solidFill>
              </a:rPr>
              <a:t>This part of the test trigger configuration is still under construction, based on temporary mocks and needs more clarifications!</a:t>
            </a:r>
          </a:p>
        </p:txBody>
      </p:sp>
      <p:pic>
        <p:nvPicPr>
          <p:cNvPr id="7" name="Grafik 6">
            <a:extLst>
              <a:ext uri="{FF2B5EF4-FFF2-40B4-BE49-F238E27FC236}">
                <a16:creationId xmlns:a16="http://schemas.microsoft.com/office/drawing/2014/main" id="{B52A6940-4D8A-4A46-8753-465E747C978E}"/>
              </a:ext>
            </a:extLst>
          </p:cNvPr>
          <p:cNvPicPr>
            <a:picLocks noChangeAspect="1"/>
          </p:cNvPicPr>
          <p:nvPr/>
        </p:nvPicPr>
        <p:blipFill>
          <a:blip r:embed="rId2"/>
          <a:stretch>
            <a:fillRect/>
          </a:stretch>
        </p:blipFill>
        <p:spPr>
          <a:xfrm>
            <a:off x="670866" y="1140024"/>
            <a:ext cx="6964374" cy="1223694"/>
          </a:xfrm>
          <a:prstGeom prst="rect">
            <a:avLst/>
          </a:prstGeom>
        </p:spPr>
      </p:pic>
    </p:spTree>
    <p:extLst>
      <p:ext uri="{BB962C8B-B14F-4D97-AF65-F5344CB8AC3E}">
        <p14:creationId xmlns:p14="http://schemas.microsoft.com/office/powerpoint/2010/main" val="75276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26.09.2022 / v. 0.4.1</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116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6659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58536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384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hteck 96">
            <a:extLst>
              <a:ext uri="{FF2B5EF4-FFF2-40B4-BE49-F238E27FC236}">
                <a16:creationId xmlns:a16="http://schemas.microsoft.com/office/drawing/2014/main" id="{84DC8504-2281-48A9-AC84-535AF32A715D}"/>
              </a:ext>
            </a:extLst>
          </p:cNvPr>
          <p:cNvSpPr/>
          <p:nvPr>
            <p:custDataLst>
              <p:tags r:id="rId1"/>
            </p:custDataLst>
          </p:nvPr>
        </p:nvSpPr>
        <p:spPr>
          <a:xfrm>
            <a:off x="454850" y="5026360"/>
            <a:ext cx="998796"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711675" y="2404772"/>
            <a:ext cx="4027780" cy="202720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273076" y="775677"/>
            <a:ext cx="2188208" cy="394319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7189"/>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 AIO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a:off x="1670565" y="4397069"/>
            <a:ext cx="542120"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3"/>
            </p:custDataLst>
          </p:nvPr>
        </p:nvSpPr>
        <p:spPr>
          <a:xfrm>
            <a:off x="531825" y="1571182"/>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4"/>
            </p:custDataLst>
          </p:nvPr>
        </p:nvSpPr>
        <p:spPr>
          <a:xfrm>
            <a:off x="616983" y="1519934"/>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725000"/>
            <a:ext cx="838796" cy="2564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5"/>
            </p:custDataLst>
          </p:nvPr>
        </p:nvSpPr>
        <p:spPr>
          <a:xfrm>
            <a:off x="531825" y="2173629"/>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6"/>
            </p:custDataLst>
          </p:nvPr>
        </p:nvSpPr>
        <p:spPr>
          <a:xfrm>
            <a:off x="616983" y="2146342"/>
            <a:ext cx="1226769" cy="29850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2361988"/>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7"/>
            </p:custDataLst>
          </p:nvPr>
        </p:nvSpPr>
        <p:spPr>
          <a:xfrm>
            <a:off x="6865036" y="777430"/>
            <a:ext cx="2155885" cy="199201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8"/>
            </p:custDataLst>
          </p:nvPr>
        </p:nvSpPr>
        <p:spPr>
          <a:xfrm>
            <a:off x="7188185" y="1436699"/>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9"/>
            </p:custDataLst>
          </p:nvPr>
        </p:nvSpPr>
        <p:spPr>
          <a:xfrm>
            <a:off x="7273343" y="1385451"/>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404532" y="1590517"/>
            <a:ext cx="1165317"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10"/>
            </p:custDataLst>
          </p:nvPr>
        </p:nvSpPr>
        <p:spPr>
          <a:xfrm>
            <a:off x="7188185" y="2039146"/>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1"/>
            </p:custDataLst>
          </p:nvPr>
        </p:nvSpPr>
        <p:spPr>
          <a:xfrm>
            <a:off x="7273343" y="2014637"/>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427561" y="2227505"/>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2"/>
            </p:custDataLst>
          </p:nvPr>
        </p:nvSpPr>
        <p:spPr>
          <a:xfrm>
            <a:off x="3675550" y="770100"/>
            <a:ext cx="2188208" cy="3262795"/>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3"/>
            </p:custDataLst>
          </p:nvPr>
        </p:nvSpPr>
        <p:spPr>
          <a:xfrm>
            <a:off x="3973774" y="14046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4"/>
            </p:custDataLst>
          </p:nvPr>
        </p:nvSpPr>
        <p:spPr>
          <a:xfrm>
            <a:off x="4058932" y="13534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558468"/>
            <a:ext cx="1616478"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5"/>
            </p:custDataLst>
          </p:nvPr>
        </p:nvSpPr>
        <p:spPr>
          <a:xfrm>
            <a:off x="3973774" y="20070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6"/>
            </p:custDataLst>
          </p:nvPr>
        </p:nvSpPr>
        <p:spPr>
          <a:xfrm>
            <a:off x="4058932" y="1982588"/>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19545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7"/>
            </p:custDataLst>
          </p:nvPr>
        </p:nvSpPr>
        <p:spPr>
          <a:xfrm>
            <a:off x="3968606" y="28341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8"/>
            </p:custDataLst>
          </p:nvPr>
        </p:nvSpPr>
        <p:spPr>
          <a:xfrm>
            <a:off x="4053764" y="27828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23425" y="2967126"/>
            <a:ext cx="140223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9"/>
            </p:custDataLst>
          </p:nvPr>
        </p:nvSpPr>
        <p:spPr>
          <a:xfrm>
            <a:off x="3968606" y="34365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20"/>
            </p:custDataLst>
          </p:nvPr>
        </p:nvSpPr>
        <p:spPr>
          <a:xfrm>
            <a:off x="4053764" y="3412079"/>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62494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1"/>
            </p:custDataLst>
          </p:nvPr>
        </p:nvSpPr>
        <p:spPr>
          <a:xfrm>
            <a:off x="527382" y="426559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2"/>
            </p:custDataLst>
          </p:nvPr>
        </p:nvSpPr>
        <p:spPr>
          <a:xfrm>
            <a:off x="768534" y="4226535"/>
            <a:ext cx="71600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3"/>
            </p:custDataLst>
          </p:nvPr>
        </p:nvSpPr>
        <p:spPr>
          <a:xfrm>
            <a:off x="527382" y="3760393"/>
            <a:ext cx="1133287"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4"/>
            </p:custDataLst>
          </p:nvPr>
        </p:nvSpPr>
        <p:spPr>
          <a:xfrm>
            <a:off x="628414" y="3726361"/>
            <a:ext cx="105950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094026" y="4058895"/>
            <a:ext cx="4948" cy="206698"/>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45" name="Rechteck 144">
            <a:extLst>
              <a:ext uri="{FF2B5EF4-FFF2-40B4-BE49-F238E27FC236}">
                <a16:creationId xmlns:a16="http://schemas.microsoft.com/office/drawing/2014/main" id="{B865DD49-7785-4716-93EA-D6E28FFB4FD2}"/>
              </a:ext>
            </a:extLst>
          </p:cNvPr>
          <p:cNvSpPr/>
          <p:nvPr>
            <p:custDataLst>
              <p:tags r:id="rId25"/>
            </p:custDataLst>
          </p:nvPr>
        </p:nvSpPr>
        <p:spPr>
          <a:xfrm>
            <a:off x="5830649" y="4434796"/>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6" name="Textfeld 145">
            <a:extLst>
              <a:ext uri="{FF2B5EF4-FFF2-40B4-BE49-F238E27FC236}">
                <a16:creationId xmlns:a16="http://schemas.microsoft.com/office/drawing/2014/main" id="{4BE6526F-4FA8-4638-8196-D8B7CF09D1BD}"/>
              </a:ext>
            </a:extLst>
          </p:cNvPr>
          <p:cNvSpPr txBox="1"/>
          <p:nvPr>
            <p:custDataLst>
              <p:tags r:id="rId26"/>
            </p:custDataLst>
          </p:nvPr>
        </p:nvSpPr>
        <p:spPr>
          <a:xfrm>
            <a:off x="5904433" y="4414900"/>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X-format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48" name="Rechteck 147">
            <a:extLst>
              <a:ext uri="{FF2B5EF4-FFF2-40B4-BE49-F238E27FC236}">
                <a16:creationId xmlns:a16="http://schemas.microsoft.com/office/drawing/2014/main" id="{88B637D4-DED9-4B2C-880B-91C0111F753F}"/>
              </a:ext>
            </a:extLst>
          </p:cNvPr>
          <p:cNvSpPr/>
          <p:nvPr>
            <p:custDataLst>
              <p:tags r:id="rId27"/>
            </p:custDataLst>
          </p:nvPr>
        </p:nvSpPr>
        <p:spPr>
          <a:xfrm>
            <a:off x="6955908" y="4813774"/>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9" name="Textfeld 148">
            <a:extLst>
              <a:ext uri="{FF2B5EF4-FFF2-40B4-BE49-F238E27FC236}">
                <a16:creationId xmlns:a16="http://schemas.microsoft.com/office/drawing/2014/main" id="{62A0E2B8-DB0C-4D4E-886F-89B64D290CD2}"/>
              </a:ext>
            </a:extLst>
          </p:cNvPr>
          <p:cNvSpPr txBox="1"/>
          <p:nvPr>
            <p:custDataLst>
              <p:tags r:id="rId28"/>
            </p:custDataLst>
          </p:nvPr>
        </p:nvSpPr>
        <p:spPr>
          <a:xfrm>
            <a:off x="7029692" y="4793878"/>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robot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4" name="Rechteck 163">
            <a:extLst>
              <a:ext uri="{FF2B5EF4-FFF2-40B4-BE49-F238E27FC236}">
                <a16:creationId xmlns:a16="http://schemas.microsoft.com/office/drawing/2014/main" id="{ADE08994-6A82-42E2-B8D5-357BE6E91AA6}"/>
              </a:ext>
            </a:extLst>
          </p:cNvPr>
          <p:cNvSpPr/>
          <p:nvPr>
            <p:custDataLst>
              <p:tags r:id="rId29"/>
            </p:custDataLst>
          </p:nvPr>
        </p:nvSpPr>
        <p:spPr>
          <a:xfrm>
            <a:off x="8048781" y="5217985"/>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65" name="Textfeld 164">
            <a:extLst>
              <a:ext uri="{FF2B5EF4-FFF2-40B4-BE49-F238E27FC236}">
                <a16:creationId xmlns:a16="http://schemas.microsoft.com/office/drawing/2014/main" id="{6A00E35E-643A-43C5-8138-B18579E7B8DC}"/>
              </a:ext>
            </a:extLst>
          </p:cNvPr>
          <p:cNvSpPr txBox="1"/>
          <p:nvPr>
            <p:custDataLst>
              <p:tags r:id="rId30"/>
            </p:custDataLst>
          </p:nvPr>
        </p:nvSpPr>
        <p:spPr>
          <a:xfrm>
            <a:off x="8122565" y="5198089"/>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pytest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6" name="Rechteck 165">
            <a:extLst>
              <a:ext uri="{FF2B5EF4-FFF2-40B4-BE49-F238E27FC236}">
                <a16:creationId xmlns:a16="http://schemas.microsoft.com/office/drawing/2014/main" id="{A4C93208-870C-4DA1-9077-A8EB33F9B719}"/>
              </a:ext>
            </a:extLst>
          </p:cNvPr>
          <p:cNvSpPr/>
          <p:nvPr>
            <p:custDataLst>
              <p:tags r:id="rId31"/>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196732" y="1456997"/>
            <a:ext cx="7721" cy="2928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05" idx="3"/>
          </p:cNvCxnSpPr>
          <p:nvPr/>
        </p:nvCxnSpPr>
        <p:spPr>
          <a:xfrm>
            <a:off x="1424523" y="1456997"/>
            <a:ext cx="77586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flipV="1">
            <a:off x="2200389" y="4402244"/>
            <a:ext cx="879637" cy="395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flipH="1">
            <a:off x="3086608" y="1283703"/>
            <a:ext cx="2292" cy="143723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07" idx="1"/>
          </p:cNvCxnSpPr>
          <p:nvPr/>
        </p:nvCxnSpPr>
        <p:spPr>
          <a:xfrm flipH="1">
            <a:off x="3085611" y="1296763"/>
            <a:ext cx="888205" cy="6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flipH="1">
            <a:off x="3080026" y="2726108"/>
            <a:ext cx="6581" cy="167096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99" idx="1"/>
          </p:cNvCxnSpPr>
          <p:nvPr/>
        </p:nvCxnSpPr>
        <p:spPr>
          <a:xfrm flipH="1" flipV="1">
            <a:off x="3072937" y="2719020"/>
            <a:ext cx="897736" cy="691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73056" y="4220456"/>
            <a:ext cx="2128862" cy="1863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07001" y="4058013"/>
            <a:ext cx="1299122" cy="16473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121" idx="1"/>
          </p:cNvCxnSpPr>
          <p:nvPr/>
        </p:nvCxnSpPr>
        <p:spPr>
          <a:xfrm flipH="1" flipV="1">
            <a:off x="6520086" y="1323905"/>
            <a:ext cx="662373" cy="457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8104" y="4581222"/>
            <a:ext cx="622545" cy="28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H="1" flipV="1">
            <a:off x="5207000" y="4222750"/>
            <a:ext cx="1104" cy="35027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48" idx="1"/>
          </p:cNvCxnSpPr>
          <p:nvPr/>
        </p:nvCxnSpPr>
        <p:spPr>
          <a:xfrm flipH="1" flipV="1">
            <a:off x="5217308" y="4944813"/>
            <a:ext cx="1738600" cy="1821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478005"/>
            <a:ext cx="4119" cy="47458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64" idx="1"/>
          </p:cNvCxnSpPr>
          <p:nvPr/>
        </p:nvCxnSpPr>
        <p:spPr>
          <a:xfrm flipH="1" flipV="1">
            <a:off x="5208101" y="5354256"/>
            <a:ext cx="2840680" cy="1298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8027" y="4952587"/>
            <a:ext cx="1" cy="3899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420129"/>
            <a:ext cx="820031"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2535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06123" y="1317652"/>
            <a:ext cx="21757" cy="273753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a:stCxn id="149" idx="0"/>
          </p:cNvCxnSpPr>
          <p:nvPr/>
        </p:nvCxnSpPr>
        <p:spPr>
          <a:xfrm flipH="1" flipV="1">
            <a:off x="6364537" y="2256762"/>
            <a:ext cx="1509197" cy="253711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stCxn id="149" idx="0"/>
            <a:endCxn id="92" idx="2"/>
          </p:cNvCxnSpPr>
          <p:nvPr/>
        </p:nvCxnSpPr>
        <p:spPr>
          <a:xfrm flipV="1">
            <a:off x="7873734" y="2532145"/>
            <a:ext cx="6579" cy="226173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683088"/>
            <a:ext cx="3340873"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a:stCxn id="165" idx="0"/>
          </p:cNvCxnSpPr>
          <p:nvPr/>
        </p:nvCxnSpPr>
        <p:spPr>
          <a:xfrm flipH="1" flipV="1">
            <a:off x="8957738" y="3683087"/>
            <a:ext cx="8869" cy="1515002"/>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6" idx="3"/>
          </p:cNvCxnSpPr>
          <p:nvPr/>
        </p:nvCxnSpPr>
        <p:spPr>
          <a:xfrm flipH="1" flipV="1">
            <a:off x="7592517" y="4574099"/>
            <a:ext cx="2498505" cy="25646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48" idx="3"/>
          </p:cNvCxnSpPr>
          <p:nvPr/>
        </p:nvCxnSpPr>
        <p:spPr>
          <a:xfrm flipH="1">
            <a:off x="8725801" y="4830565"/>
            <a:ext cx="1365221" cy="13246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65" idx="3"/>
          </p:cNvCxnSpPr>
          <p:nvPr/>
        </p:nvCxnSpPr>
        <p:spPr>
          <a:xfrm flipH="1">
            <a:off x="9810649" y="4830565"/>
            <a:ext cx="280373" cy="52672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32"/>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a:off x="8572441" y="1653176"/>
            <a:ext cx="1545639" cy="6738"/>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659914"/>
            <a:ext cx="6872" cy="381007"/>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33"/>
            </p:custDataLst>
          </p:nvPr>
        </p:nvSpPr>
        <p:spPr>
          <a:xfrm>
            <a:off x="9495678" y="1382203"/>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9798" y="5133470"/>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34"/>
            </p:custDataLst>
          </p:nvPr>
        </p:nvSpPr>
        <p:spPr>
          <a:xfrm>
            <a:off x="526419" y="4944813"/>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9798" y="5293389"/>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35"/>
            </p:custDataLst>
          </p:nvPr>
        </p:nvSpPr>
        <p:spPr>
          <a:xfrm>
            <a:off x="526419" y="5104732"/>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3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99" name="Rechteck 98">
            <a:extLst>
              <a:ext uri="{FF2B5EF4-FFF2-40B4-BE49-F238E27FC236}">
                <a16:creationId xmlns:a16="http://schemas.microsoft.com/office/drawing/2014/main" id="{7F787525-CD87-4085-9223-BAD7562818C6}"/>
              </a:ext>
            </a:extLst>
          </p:cNvPr>
          <p:cNvSpPr/>
          <p:nvPr>
            <p:custDataLst>
              <p:tags r:id="rId37"/>
            </p:custDataLst>
          </p:nvPr>
        </p:nvSpPr>
        <p:spPr>
          <a:xfrm>
            <a:off x="3970673" y="2626180"/>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1" name="Textfeld 100">
            <a:extLst>
              <a:ext uri="{FF2B5EF4-FFF2-40B4-BE49-F238E27FC236}">
                <a16:creationId xmlns:a16="http://schemas.microsoft.com/office/drawing/2014/main" id="{5A3AB52B-B6B4-4ADC-8210-F783EC923CEA}"/>
              </a:ext>
            </a:extLst>
          </p:cNvPr>
          <p:cNvSpPr txBox="1"/>
          <p:nvPr>
            <p:custDataLst>
              <p:tags r:id="rId38"/>
            </p:custDataLst>
          </p:nvPr>
        </p:nvSpPr>
        <p:spPr>
          <a:xfrm>
            <a:off x="4042933" y="2555910"/>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07" name="Rechteck 106">
            <a:extLst>
              <a:ext uri="{FF2B5EF4-FFF2-40B4-BE49-F238E27FC236}">
                <a16:creationId xmlns:a16="http://schemas.microsoft.com/office/drawing/2014/main" id="{7269294E-F102-47B3-9C65-33A4136D0EED}"/>
              </a:ext>
            </a:extLst>
          </p:cNvPr>
          <p:cNvSpPr/>
          <p:nvPr>
            <p:custDataLst>
              <p:tags r:id="rId39"/>
            </p:custDataLst>
          </p:nvPr>
        </p:nvSpPr>
        <p:spPr>
          <a:xfrm>
            <a:off x="3973816" y="1197006"/>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9" name="Textfeld 108">
            <a:extLst>
              <a:ext uri="{FF2B5EF4-FFF2-40B4-BE49-F238E27FC236}">
                <a16:creationId xmlns:a16="http://schemas.microsoft.com/office/drawing/2014/main" id="{CB59604B-EF1F-4F2C-A944-A0DDD76CC3CA}"/>
              </a:ext>
            </a:extLst>
          </p:cNvPr>
          <p:cNvSpPr txBox="1"/>
          <p:nvPr>
            <p:custDataLst>
              <p:tags r:id="rId40"/>
            </p:custDataLst>
          </p:nvPr>
        </p:nvSpPr>
        <p:spPr>
          <a:xfrm>
            <a:off x="4046076" y="1126736"/>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21" name="Rechteck 120">
            <a:extLst>
              <a:ext uri="{FF2B5EF4-FFF2-40B4-BE49-F238E27FC236}">
                <a16:creationId xmlns:a16="http://schemas.microsoft.com/office/drawing/2014/main" id="{42620C19-20F4-43AD-9C83-BE4A38F1FBCF}"/>
              </a:ext>
            </a:extLst>
          </p:cNvPr>
          <p:cNvSpPr/>
          <p:nvPr>
            <p:custDataLst>
              <p:tags r:id="rId41"/>
            </p:custDataLst>
          </p:nvPr>
        </p:nvSpPr>
        <p:spPr>
          <a:xfrm>
            <a:off x="7182459" y="1228723"/>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22" name="Textfeld 121">
            <a:extLst>
              <a:ext uri="{FF2B5EF4-FFF2-40B4-BE49-F238E27FC236}">
                <a16:creationId xmlns:a16="http://schemas.microsoft.com/office/drawing/2014/main" id="{94FC1572-2570-489E-86F7-6638503367CF}"/>
              </a:ext>
            </a:extLst>
          </p:cNvPr>
          <p:cNvSpPr txBox="1"/>
          <p:nvPr>
            <p:custDataLst>
              <p:tags r:id="rId42"/>
            </p:custDataLst>
          </p:nvPr>
        </p:nvSpPr>
        <p:spPr>
          <a:xfrm>
            <a:off x="7254719" y="1158453"/>
            <a:ext cx="82056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05" name="Rechteck 104">
            <a:extLst>
              <a:ext uri="{FF2B5EF4-FFF2-40B4-BE49-F238E27FC236}">
                <a16:creationId xmlns:a16="http://schemas.microsoft.com/office/drawing/2014/main" id="{184BE6D9-904B-4DAB-8313-F8B92D15F00E}"/>
              </a:ext>
            </a:extLst>
          </p:cNvPr>
          <p:cNvSpPr/>
          <p:nvPr>
            <p:custDataLst>
              <p:tags r:id="rId43"/>
            </p:custDataLst>
          </p:nvPr>
        </p:nvSpPr>
        <p:spPr>
          <a:xfrm>
            <a:off x="531699" y="1357240"/>
            <a:ext cx="892824" cy="199513"/>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06" name="Textfeld 105">
            <a:extLst>
              <a:ext uri="{FF2B5EF4-FFF2-40B4-BE49-F238E27FC236}">
                <a16:creationId xmlns:a16="http://schemas.microsoft.com/office/drawing/2014/main" id="{EE3FCF5B-8EEC-4391-B620-D4B3B402D8D9}"/>
              </a:ext>
            </a:extLst>
          </p:cNvPr>
          <p:cNvSpPr txBox="1"/>
          <p:nvPr>
            <p:custDataLst>
              <p:tags r:id="rId44"/>
            </p:custDataLst>
          </p:nvPr>
        </p:nvSpPr>
        <p:spPr>
          <a:xfrm>
            <a:off x="603959" y="1286970"/>
            <a:ext cx="77147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executor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7258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(1/2)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trigger</a:t>
            </a:r>
            <a:endParaRPr lang="de-DE" sz="1200" kern="0">
              <a:solidFill>
                <a:srgbClr val="000000"/>
              </a:solidFill>
            </a:endParaRPr>
          </a:p>
          <a:p>
            <a:pPr lvl="1" fontAlgn="auto">
              <a:spcBef>
                <a:spcPts val="500"/>
              </a:spcBef>
              <a:spcAft>
                <a:spcPts val="0"/>
              </a:spcAft>
            </a:pPr>
            <a:r>
              <a:rPr lang="de-DE" sz="1200" kern="0">
                <a:solidFill>
                  <a:srgbClr val="000000"/>
                </a:solidFill>
              </a:rPr>
              <a:t>Main entry point for the test execution; located within the RobotFramework AIO repository; manages the execution of all test related applications in all configured local test folders and therefore triggers the complete test (= command line call of all configured test executors and database executors). The test trigger also defines the path and name of the test log file in XML format (but the path itself is created by the test executor).</a:t>
            </a:r>
          </a:p>
          <a:p>
            <a:pPr lvl="1" fontAlgn="auto">
              <a:spcBef>
                <a:spcPts val="500"/>
              </a:spcBef>
              <a:spcAft>
                <a:spcPts val="0"/>
              </a:spcAft>
            </a:pPr>
            <a:r>
              <a:rPr lang="de-DE" sz="1200" kern="0">
                <a:solidFill>
                  <a:srgbClr val="000000"/>
                </a:solidFill>
              </a:rPr>
              <a:t>The test trigger needs to know:</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test executor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The command line of every database executor</a:t>
            </a:r>
          </a:p>
          <a:p>
            <a:pPr lvl="1" fontAlgn="auto">
              <a:spcBef>
                <a:spcPts val="500"/>
              </a:spcBef>
              <a:spcAft>
                <a:spcPts val="0"/>
              </a:spcAft>
            </a:pPr>
            <a:r>
              <a:rPr lang="de-DE" sz="1200" kern="0">
                <a:solidFill>
                  <a:srgbClr val="000000"/>
                </a:solidFill>
              </a:rPr>
              <a:t>But he does not know anything about the test execution itself. For the test execution the test executor is responsible.</a:t>
            </a:r>
          </a:p>
          <a:p>
            <a:pPr lvl="1"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endParaRPr lang="de-DE" sz="1200" kern="0">
              <a:solidFill>
                <a:srgbClr val="000000"/>
              </a:solidFill>
            </a:endParaRPr>
          </a:p>
          <a:p>
            <a:pPr lvl="1" fontAlgn="auto">
              <a:spcBef>
                <a:spcPts val="500"/>
              </a:spcBef>
              <a:spcAft>
                <a:spcPts val="0"/>
              </a:spcAft>
            </a:pPr>
            <a:r>
              <a:rPr lang="de-DE" sz="1200" kern="0">
                <a:solidFill>
                  <a:srgbClr val="000000"/>
                </a:solidFill>
              </a:rPr>
              <a:t>Executes (recursively) all tests within a test folder; is located within this test folder (the test executor is where the tests are); a test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test folder,</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pytest call executing all pytests within the test folder</a:t>
            </a:r>
          </a:p>
          <a:p>
            <a:pPr lvl="1" fontAlgn="auto">
              <a:spcBef>
                <a:spcPts val="500"/>
              </a:spcBef>
              <a:spcAft>
                <a:spcPts val="0"/>
              </a:spcAft>
            </a:pPr>
            <a:r>
              <a:rPr lang="de-DE" sz="1200" kern="0">
                <a:solidFill>
                  <a:srgbClr val="000000"/>
                </a:solidFill>
              </a:rPr>
              <a:t>The test executor is responsible for creating the full output path for the logfiles and reports. This information is defined by the test trigger and handed over to the test executor in command line. Later the same information is handed over to the database executor.</a:t>
            </a:r>
          </a:p>
          <a:p>
            <a:pPr lvl="1" fontAlgn="auto">
              <a:spcBef>
                <a:spcPts val="500"/>
              </a:spcBef>
              <a:spcAft>
                <a:spcPts val="0"/>
              </a:spcAft>
            </a:pPr>
            <a:r>
              <a:rPr lang="de-DE" sz="1200" kern="0">
                <a:solidFill>
                  <a:srgbClr val="000000"/>
                </a:solidFill>
              </a:rPr>
              <a:t>A test executor is able to run standalone – without any further information. Therefore the test executor knows about all details required for test execution – that is the command line of the involved test framework. In case of a log file is not provided by the test trigger in command line, the test executor defines a default path and name of the log file.</a:t>
            </a:r>
          </a:p>
          <a:p>
            <a:pPr lvl="1"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4092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 and predefinitions (2/2)</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endParaRPr lang="de-DE" sz="1200" kern="0">
              <a:solidFill>
                <a:srgbClr val="000000"/>
              </a:solidFill>
            </a:endParaRPr>
          </a:p>
          <a:p>
            <a:pPr lvl="1" fontAlgn="auto">
              <a:spcBef>
                <a:spcPts val="500"/>
              </a:spcBef>
              <a:spcAft>
                <a:spcPts val="0"/>
              </a:spcAft>
            </a:pPr>
            <a:r>
              <a:rPr lang="de-DE" sz="1200" kern="0">
                <a:solidFill>
                  <a:srgbClr val="000000"/>
                </a:solidFill>
              </a:rPr>
              <a:t>Reads the test results out of the log files and writes the results to the database; for several types of test results (robot, pytest, …) several different database executors are available. The database executor is called by the test trigger.</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folder</a:t>
            </a:r>
          </a:p>
          <a:p>
            <a:pPr lvl="1" fontAlgn="auto">
              <a:spcBef>
                <a:spcPts val="500"/>
              </a:spcBef>
              <a:spcAft>
                <a:spcPts val="0"/>
              </a:spcAft>
            </a:pPr>
            <a:r>
              <a:rPr lang="de-DE" sz="1200" kern="0">
                <a:solidFill>
                  <a:srgbClr val="000000"/>
                </a:solidFill>
              </a:rPr>
              <a:t>A test folder is a folder that contains test files of a certain type (flat or also in subfolders). The currently supported test types are the robot format and the pytest format. Every test folder contains exactly one single test executor that is related to the type of tests within this folder. Tests of different types must not be intermixed within one test folder. In case of a repository contains both, robot tests and pytests, then this repository needs to have two different test folders for them.</a:t>
            </a:r>
          </a:p>
          <a:p>
            <a:pPr fontAlgn="auto">
              <a:spcBef>
                <a:spcPts val="500"/>
              </a:spcBef>
              <a:spcAft>
                <a:spcPts val="0"/>
              </a:spcAft>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test types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robot format / ROBOT / robot.xml</a:t>
            </a:r>
            <a:r>
              <a:rPr lang="de-DE" sz="1200" kern="0">
                <a:solidFill>
                  <a:srgbClr val="000000"/>
                </a:solidFill>
              </a:rPr>
              <a:t>: Format of the XML file in which the Robot Framework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pytest format / PYTEST / pytest.xml</a:t>
            </a:r>
            <a:r>
              <a:rPr lang="de-DE" sz="1200" kern="0">
                <a:solidFill>
                  <a:srgbClr val="000000"/>
                </a:solidFill>
              </a:rPr>
              <a:t>: Format of the XML file in which the Python pytest module writes the test results</a:t>
            </a:r>
          </a:p>
          <a:p>
            <a:pPr marL="582587" lvl="1"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42731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1577</Words>
  <Application>Microsoft Office PowerPoint</Application>
  <PresentationFormat>Benutzerdefiniert</PresentationFormat>
  <Paragraphs>195</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1017</cp:revision>
  <dcterms:created xsi:type="dcterms:W3CDTF">2021-01-05T16:03:01Z</dcterms:created>
  <dcterms:modified xsi:type="dcterms:W3CDTF">2022-09-26T16:16:01Z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