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3"/>
  </p:notesMasterIdLst>
  <p:sldIdLst>
    <p:sldId id="256" r:id="rId4"/>
    <p:sldId id="297" r:id="rId5"/>
    <p:sldId id="299" r:id="rId6"/>
    <p:sldId id="300" r:id="rId7"/>
    <p:sldId id="302" r:id="rId8"/>
    <p:sldId id="307" r:id="rId9"/>
    <p:sldId id="301" r:id="rId10"/>
    <p:sldId id="303" r:id="rId11"/>
    <p:sldId id="304" r:id="rId12"/>
    <p:sldId id="305" r:id="rId13"/>
    <p:sldId id="306" r:id="rId14"/>
    <p:sldId id="308" r:id="rId15"/>
    <p:sldId id="309" r:id="rId16"/>
    <p:sldId id="310" r:id="rId17"/>
    <p:sldId id="311" r:id="rId18"/>
    <p:sldId id="293" r:id="rId19"/>
    <p:sldId id="294" r:id="rId20"/>
    <p:sldId id="295" r:id="rId21"/>
    <p:sldId id="296" r:id="rId22"/>
  </p:sldIdLst>
  <p:sldSz cx="10969625" cy="6170613"/>
  <p:notesSz cx="6858000" cy="9144000"/>
  <p:custDataLst>
    <p:tags r:id="rId2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9"/>
            <p14:sldId id="300"/>
            <p14:sldId id="302"/>
            <p14:sldId id="307"/>
            <p14:sldId id="301"/>
            <p14:sldId id="303"/>
            <p14:sldId id="304"/>
            <p14:sldId id="305"/>
            <p14:sldId id="306"/>
            <p14:sldId id="308"/>
            <p14:sldId id="309"/>
            <p14:sldId id="310"/>
            <p14:sldId id="311"/>
          </p14:sldIdLst>
        </p14:section>
        <p14:section name="Older stuff" id="{105E14A8-DD27-411C-A083-2E8E2E517325}">
          <p14:sldIdLst>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5" autoAdjust="0"/>
    <p:restoredTop sz="94660"/>
  </p:normalViewPr>
  <p:slideViewPr>
    <p:cSldViewPr snapToGrid="0">
      <p:cViewPr varScale="1">
        <p:scale>
          <a:sx n="70" d="100"/>
          <a:sy n="70" d="100"/>
        </p:scale>
        <p:origin x="7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08.11.2022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2022-11-08</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slideLayout" Target="../slideLayouts/slideLayout8.xml"/><Relationship Id="rId21" Type="http://schemas.openxmlformats.org/officeDocument/2006/relationships/tags" Target="../tags/tag68.xml"/><Relationship Id="rId34" Type="http://schemas.openxmlformats.org/officeDocument/2006/relationships/tags" Target="../tags/tag81.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29" Type="http://schemas.openxmlformats.org/officeDocument/2006/relationships/tags" Target="../tags/tag76.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8" Type="http://schemas.openxmlformats.org/officeDocument/2006/relationships/tags" Target="../tags/tag55.xml"/><Relationship Id="rId3" Type="http://schemas.openxmlformats.org/officeDocument/2006/relationships/tags" Target="../tags/tag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slideLayout" Target="../slideLayouts/slideLayout8.xml"/><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8" Type="http://schemas.openxmlformats.org/officeDocument/2006/relationships/tags" Target="../tags/tag9.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20" Type="http://schemas.openxmlformats.org/officeDocument/2006/relationships/tags" Target="../tags/tag21.xml"/><Relationship Id="rId41" Type="http://schemas.openxmlformats.org/officeDocument/2006/relationships/tags" Target="../tags/tag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(1/4)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command line supports two different kind of parameters: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Parameters for the Test Trigger itself:</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a:t>
            </a:r>
          </a:p>
          <a:p>
            <a:pPr lvl="1" fontAlgn="auto">
              <a:spcBef>
                <a:spcPts val="500"/>
              </a:spcBef>
              <a:spcAft>
                <a:spcPts val="0"/>
              </a:spcAft>
            </a:pPr>
            <a:r>
              <a:rPr lang="de-DE" sz="1200" kern="0">
                <a:solidFill>
                  <a:srgbClr val="000000"/>
                </a:solidFill>
              </a:rPr>
              <a:t>Path and name of a Test Trigger configuration file. The parameter is optional and overrules the default configuration in</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config\testtrigger_config.json</a:t>
            </a:r>
            <a:endParaRPr lang="de-DE" sz="1200" kern="0">
              <a:solidFill>
                <a:srgbClr val="000000"/>
              </a:solidFill>
            </a:endParaRPr>
          </a:p>
          <a:p>
            <a:pPr lvl="1" fontAlgn="auto">
              <a:spcBef>
                <a:spcPts val="500"/>
              </a:spcBef>
              <a:spcAft>
                <a:spcPts val="0"/>
              </a:spcAft>
            </a:pPr>
            <a:r>
              <a:rPr lang="de-DE" sz="1200" kern="0">
                <a:solidFill>
                  <a:srgbClr val="000000"/>
                </a:solidFill>
              </a:rPr>
              <a:t>Relationship of content: </a:t>
            </a:r>
            <a:r>
              <a:rPr lang="de-DE" sz="1200" i="1" kern="0">
                <a:solidFill>
                  <a:srgbClr val="000000"/>
                </a:solidFill>
              </a:rPr>
              <a:t>either or; no merge</a:t>
            </a:r>
            <a:endParaRPr lang="de-DE" sz="1200" kern="0">
              <a:solidFill>
                <a:srgbClr val="000000"/>
              </a:solidFill>
            </a:endParaRP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a:t>
            </a:r>
          </a:p>
          <a:p>
            <a:pPr lvl="1" fontAlgn="auto">
              <a:spcBef>
                <a:spcPts val="500"/>
              </a:spcBef>
              <a:spcAft>
                <a:spcPts val="0"/>
              </a:spcAft>
            </a:pPr>
            <a:r>
              <a:rPr lang="de-DE" sz="1200" kern="0">
                <a:solidFill>
                  <a:srgbClr val="000000"/>
                </a:solidFill>
              </a:rPr>
              <a:t>Parameter to be used in Test Trigger configuration file</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--results2db</a:t>
            </a:r>
            <a:endParaRPr lang="de-DE" sz="1200" kern="0">
              <a:solidFill>
                <a:srgbClr val="000000"/>
              </a:solidFill>
            </a:endParaRPr>
          </a:p>
          <a:p>
            <a:pPr lvl="1" fontAlgn="auto">
              <a:spcBef>
                <a:spcPts val="500"/>
              </a:spcBef>
              <a:spcAft>
                <a:spcPts val="0"/>
              </a:spcAft>
            </a:pPr>
            <a:r>
              <a:rPr lang="de-DE" sz="1200" kern="0">
                <a:solidFill>
                  <a:srgbClr val="000000"/>
                </a:solidFill>
              </a:rPr>
              <a:t>Boolean switch to activate the database access. Without this switch test results will not be written to database.</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Command lines that the Test Trigger forwards to the Test Executors, who will forward them to the involved frameworks:</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a:t>
            </a:r>
          </a:p>
          <a:p>
            <a:pPr lvl="1" fontAlgn="auto">
              <a:spcBef>
                <a:spcPts val="500"/>
              </a:spcBef>
              <a:spcAft>
                <a:spcPts val="0"/>
              </a:spcAft>
            </a:pPr>
            <a:r>
              <a:rPr lang="de-DE" sz="1200" kern="0">
                <a:solidFill>
                  <a:srgbClr val="000000"/>
                </a:solidFill>
              </a:rPr>
              <a:t>Command line for the RobotFramework AIO (optional)</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--pytestcommandline</a:t>
            </a:r>
          </a:p>
          <a:p>
            <a:pPr lvl="1" fontAlgn="auto">
              <a:spcBef>
                <a:spcPts val="500"/>
              </a:spcBef>
              <a:spcAft>
                <a:spcPts val="0"/>
              </a:spcAft>
            </a:pPr>
            <a:r>
              <a:rPr lang="de-DE" sz="1200" kern="0">
                <a:solidFill>
                  <a:srgbClr val="000000"/>
                </a:solidFill>
              </a:rPr>
              <a:t>Command line for the Python pytest module (optional)</a:t>
            </a:r>
          </a:p>
          <a:p>
            <a:pPr lvl="1" fontAlgn="auto">
              <a:spcBef>
                <a:spcPts val="500"/>
              </a:spcBef>
              <a:spcAft>
                <a:spcPts val="0"/>
              </a:spcAft>
            </a:pPr>
            <a:r>
              <a:rPr lang="de-DE" sz="1200" kern="0">
                <a:solidFill>
                  <a:srgbClr val="000000"/>
                </a:solidFill>
              </a:rPr>
              <a:t>Both command lines are applied to all test folders defined in the Test Trigger configuration, wherease the LOCALCOMMANDLINE defined inside the Test Trigger configuration, is only applied to the test folder for which this LOCALCOMMANDLINE is defined (see following examples).</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91151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(2/4)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kern="0">
                <a:solidFill>
                  <a:srgbClr val="000000"/>
                </a:solidFill>
              </a:rPr>
              <a:t>The command line parameter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not contain any details about the log files of the frameworks. Path and name of log files are handled separately (by the </a:t>
            </a:r>
            <a:r>
              <a:rPr lang="de-DE" sz="1200" kern="0">
                <a:solidFill>
                  <a:srgbClr val="000000"/>
                </a:solidFill>
                <a:latin typeface="Courier New" panose="02070309020205020404" pitchFamily="49" charset="0"/>
                <a:cs typeface="Courier New" panose="02070309020205020404" pitchFamily="49" charset="0"/>
              </a:rPr>
              <a:t>LOGFILE</a:t>
            </a:r>
            <a:r>
              <a:rPr lang="de-DE" sz="1200" kern="0">
                <a:solidFill>
                  <a:srgbClr val="000000"/>
                </a:solidFill>
              </a:rPr>
              <a:t> key in the </a:t>
            </a:r>
            <a:r>
              <a:rPr lang="de-DE" sz="1200" kern="0">
                <a:solidFill>
                  <a:srgbClr val="000000"/>
                </a:solidFill>
                <a:latin typeface="Courier New" panose="02070309020205020404" pitchFamily="49" charset="0"/>
                <a:cs typeface="Courier New" panose="02070309020205020404" pitchFamily="49" charset="0"/>
              </a:rPr>
              <a:t>COMPONENTS</a:t>
            </a:r>
            <a:r>
              <a:rPr lang="de-DE" sz="1200" kern="0">
                <a:solidFill>
                  <a:srgbClr val="000000"/>
                </a:solidFill>
              </a:rPr>
              <a:t> section of the Test Trigger configuration file).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The Python pytest module provides the possibility to exclude pytest files from being executed (</a:t>
            </a:r>
            <a:r>
              <a:rPr lang="de-DE" sz="1200" kern="0">
                <a:solidFill>
                  <a:srgbClr val="000000"/>
                </a:solidFill>
                <a:latin typeface="Courier New" panose="02070309020205020404" pitchFamily="49" charset="0"/>
                <a:cs typeface="Courier New" panose="02070309020205020404" pitchFamily="49" charset="0"/>
              </a:rPr>
              <a:t>-k </a:t>
            </a:r>
            <a:r>
              <a:rPr lang="de-DE" sz="1200" kern="0">
                <a:solidFill>
                  <a:srgbClr val="000000"/>
                </a:solidFill>
              </a:rPr>
              <a:t>option). The pytest Test Executors use this feature to exclude Linux specific tests under Windows and Windows specific tests under Linux. This is based on a naming convention that has been introcuded for the pytests in the repository </a:t>
            </a:r>
            <a:r>
              <a:rPr lang="de-DE" sz="1200" kern="0">
                <a:solidFill>
                  <a:srgbClr val="000000"/>
                </a:solidFill>
                <a:latin typeface="Courier New" panose="02070309020205020404" pitchFamily="49" charset="0"/>
                <a:cs typeface="Courier New" panose="02070309020205020404" pitchFamily="49" charset="0"/>
              </a:rPr>
              <a:t>python-extensions-collection</a:t>
            </a:r>
            <a:r>
              <a:rPr lang="de-DE" sz="1200" kern="0">
                <a:solidFill>
                  <a:srgbClr val="000000"/>
                </a:solidFill>
              </a:rPr>
              <a:t>.</a:t>
            </a:r>
          </a:p>
          <a:p>
            <a:pPr lvl="1" fontAlgn="auto">
              <a:spcBef>
                <a:spcPts val="500"/>
              </a:spcBef>
              <a:spcAft>
                <a:spcPts val="0"/>
              </a:spcAft>
            </a:pPr>
            <a:r>
              <a:rPr lang="de-DE" sz="1200" i="1" kern="0">
                <a:solidFill>
                  <a:srgbClr val="FF0000"/>
                </a:solidFill>
              </a:rPr>
              <a:t>Concept TODO: Review and fix this naming convention to make it usable for all kind of required file filter criteria!</a:t>
            </a:r>
          </a:p>
          <a:p>
            <a:pPr fontAlgn="auto">
              <a:spcBef>
                <a:spcPts val="500"/>
              </a:spcBef>
              <a:spcAft>
                <a:spcPts val="0"/>
              </a:spcAft>
            </a:pPr>
            <a:endParaRPr lang="de-DE" sz="1200" kern="0"/>
          </a:p>
          <a:p>
            <a:pPr fontAlgn="auto">
              <a:spcBef>
                <a:spcPts val="500"/>
              </a:spcBef>
              <a:spcAft>
                <a:spcPts val="0"/>
              </a:spcAft>
            </a:pPr>
            <a:r>
              <a:rPr lang="de-DE" sz="1200" kern="0">
                <a:solidFill>
                  <a:srgbClr val="000000"/>
                </a:solidFill>
              </a:rPr>
              <a:t>To keep the pytest Test Executors independend from the Test Trigger, the operating system dependend file filter is hard coded inside every pytest Test Executor. </a:t>
            </a:r>
            <a:r>
              <a:rPr lang="de-DE" sz="1200" kern="0"/>
              <a:t>The usage of the command line parameter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switches off this internal code.</a:t>
            </a:r>
          </a:p>
          <a:p>
            <a:pPr fontAlgn="auto">
              <a:spcBef>
                <a:spcPts val="500"/>
              </a:spcBef>
              <a:spcAft>
                <a:spcPts val="0"/>
              </a:spcAft>
            </a:pPr>
            <a:r>
              <a:rPr lang="de-DE" sz="1200" kern="0">
                <a:solidFill>
                  <a:srgbClr val="000000"/>
                </a:solidFill>
              </a:rPr>
              <a:t>The impact is that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contain all required filter.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For the Database Executors only a local command line is supported (see section </a:t>
            </a:r>
            <a:r>
              <a:rPr lang="de-DE" sz="1200" kern="0">
                <a:solidFill>
                  <a:srgbClr val="000000"/>
                </a:solidFill>
                <a:latin typeface="Courier New" panose="02070309020205020404" pitchFamily="49" charset="0"/>
                <a:cs typeface="Courier New" panose="02070309020205020404" pitchFamily="49" charset="0"/>
              </a:rPr>
              <a:t>TESTTYPES</a:t>
            </a:r>
            <a:r>
              <a:rPr lang="de-DE" sz="1200" kern="0">
                <a:solidFill>
                  <a:srgbClr val="000000"/>
                </a:solidFill>
              </a:rPr>
              <a:t> in Test Trigger Configuration).</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All command line parameters are handled as strings. In case of a </a:t>
            </a:r>
            <a:r>
              <a:rPr lang="de-DE" sz="1200" kern="0">
                <a:solidFill>
                  <a:srgbClr val="000000"/>
                </a:solidFill>
                <a:latin typeface="Courier New" panose="02070309020205020404" pitchFamily="49" charset="0"/>
                <a:cs typeface="Courier New" panose="02070309020205020404" pitchFamily="49" charset="0"/>
              </a:rPr>
              <a:t>LOCALCOMMANDLINE</a:t>
            </a:r>
            <a:r>
              <a:rPr lang="de-DE" sz="1200" kern="0">
                <a:solidFill>
                  <a:srgbClr val="000000"/>
                </a:solidFill>
              </a:rPr>
              <a:t> contains parameters it is assumed that they can contain blanks. Therefore the parameter values are encapsulated in quotes internally. Because the Test Trigger does the work it is not necessary for the user to do this.</a:t>
            </a:r>
          </a:p>
          <a:p>
            <a:pPr fontAlgn="auto">
              <a:spcBef>
                <a:spcPts val="500"/>
              </a:spcBef>
              <a:spcAft>
                <a:spcPts val="0"/>
              </a:spcAft>
            </a:pPr>
            <a:r>
              <a:rPr lang="de-DE" sz="1200" kern="0">
                <a:solidFill>
                  <a:srgbClr val="000000"/>
                </a:solidFill>
              </a:rPr>
              <a:t>See also following examples.</a:t>
            </a:r>
          </a:p>
        </p:txBody>
      </p:sp>
    </p:spTree>
    <p:extLst>
      <p:ext uri="{BB962C8B-B14F-4D97-AF65-F5344CB8AC3E}">
        <p14:creationId xmlns:p14="http://schemas.microsoft.com/office/powerpoint/2010/main" val="173374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(3/4)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400" b="1" kern="0">
                <a:solidFill>
                  <a:srgbClr val="000000"/>
                </a:solidFill>
              </a:rPr>
              <a:t>Example 1 (</a:t>
            </a:r>
            <a:r>
              <a:rPr lang="de-DE" sz="1400" b="1" i="1" kern="0">
                <a:solidFill>
                  <a:srgbClr val="000000"/>
                </a:solidFill>
              </a:rPr>
              <a:t>long paths shortened at the beginning a little bit!</a:t>
            </a:r>
            <a:r>
              <a:rPr lang="de-DE" sz="1400" b="1" kern="0">
                <a:solidFill>
                  <a:srgbClr val="000000"/>
                </a:solidFill>
              </a:rPr>
              <a:t>):</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 command line:</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aio-test-trigger.py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 "…/selftestfiles/UC.004/testtrigger_selftest_config_uc_004.json"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 "</a:t>
            </a:r>
            <a:r>
              <a:rPr lang="de-DE" sz="1200" kern="0">
                <a:solidFill>
                  <a:srgbClr val="FF0000"/>
                </a:solidFill>
                <a:latin typeface="Courier New" panose="02070309020205020404" pitchFamily="49" charset="0"/>
                <a:cs typeface="Courier New" panose="02070309020205020404" pitchFamily="49" charset="0"/>
              </a:rPr>
              <a:t>COMPONENTROOTPATH</a:t>
            </a:r>
            <a:r>
              <a:rPr lang="de-DE" sz="1200" kern="0">
                <a:solidFill>
                  <a:srgbClr val="000000"/>
                </a:solidFill>
                <a:latin typeface="Courier New" panose="02070309020205020404" pitchFamily="49" charset="0"/>
                <a:cs typeface="Courier New" panose="02070309020205020404" pitchFamily="49" charset="0"/>
              </a:rPr>
              <a:t>=</a:t>
            </a:r>
            <a:r>
              <a:rPr lang="de-DE" sz="1400" b="1" kern="0">
                <a:solidFill>
                  <a:srgbClr val="0070C0"/>
                </a:solidFill>
                <a:latin typeface="Courier New" panose="02070309020205020404" pitchFamily="49" charset="0"/>
                <a:cs typeface="Courier New" panose="02070309020205020404" pitchFamily="49" charset="0"/>
              </a:rPr>
              <a: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EXECUTORPREFIX</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LOGFOLDERNAME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 </a:t>
            </a:r>
            <a:r>
              <a:rPr lang="de-DE" sz="1200" kern="0">
                <a:solidFill>
                  <a:srgbClr val="FF0000"/>
                </a:solidFill>
                <a:latin typeface="Courier New" panose="02070309020205020404" pitchFamily="49" charset="0"/>
                <a:cs typeface="Courier New" panose="02070309020205020404" pitchFamily="49" charset="0"/>
              </a:rPr>
              <a:t>USECASENUMBER</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 --results2db</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Corresponding configuration file, section „COMPONENTS“:</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"COMPONENTROOTPATH" : "${</a:t>
            </a:r>
            <a:r>
              <a:rPr lang="de-DE" sz="1200" kern="0">
                <a:solidFill>
                  <a:srgbClr val="FF0000"/>
                </a:solidFill>
                <a:latin typeface="Courier New" panose="02070309020205020404" pitchFamily="49" charset="0"/>
                <a:cs typeface="Courier New" panose="02070309020205020404" pitchFamily="49" charset="0"/>
              </a:rPr>
              <a:t>COMPONENTROOTPATH</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"TESTFOLDER"        : "ROBOT_${</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"TESTEXECUTOR"      : "${</a:t>
            </a:r>
            <a:r>
              <a:rPr lang="de-DE" sz="1200" kern="0">
                <a:solidFill>
                  <a:srgbClr val="FF0000"/>
                </a:solidFill>
                <a:latin typeface="Courier New" panose="02070309020205020404" pitchFamily="49" charset="0"/>
                <a:cs typeface="Courier New" panose="02070309020205020404" pitchFamily="49" charset="0"/>
              </a:rPr>
              <a:t>EXECUTORPREFIX</a:t>
            </a:r>
            <a:r>
              <a:rPr lang="de-DE" sz="1200" kern="0">
                <a:solidFill>
                  <a:srgbClr val="000000"/>
                </a:solidFill>
                <a:latin typeface="Courier New" panose="02070309020205020404" pitchFamily="49" charset="0"/>
                <a:cs typeface="Courier New" panose="02070309020205020404" pitchFamily="49" charset="0"/>
              </a:rPr>
              <a:t>}robottest.py",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"LOGFILE"           : "./ROBOT_${</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LOGFOLDERNAME</a:t>
            </a:r>
            <a:r>
              <a:rPr lang="de-DE" sz="1200" kern="0">
                <a:solidFill>
                  <a:srgbClr val="000000"/>
                </a:solidFill>
                <a:latin typeface="Courier New" panose="02070309020205020404" pitchFamily="49" charset="0"/>
                <a:cs typeface="Courier New" panose="02070309020205020404" pitchFamily="49" charset="0"/>
              </a:rPr>
              <a:t>}/ selftestlogfile_robot_${</a:t>
            </a:r>
            <a:r>
              <a:rPr lang="de-DE" sz="1200" kern="0">
                <a:solidFill>
                  <a:srgbClr val="FF0000"/>
                </a:solidFill>
                <a:latin typeface="Courier New" panose="02070309020205020404" pitchFamily="49" charset="0"/>
                <a:cs typeface="Courier New" panose="02070309020205020404" pitchFamily="49" charset="0"/>
              </a:rPr>
              <a:t>USECASENUMBER</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b="1"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504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(4/4)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configuration:</a:t>
            </a:r>
          </a:p>
          <a:p>
            <a:pPr fontAlgn="auto">
              <a:spcBef>
                <a:spcPts val="500"/>
              </a:spcBef>
              <a:spcAft>
                <a:spcPts val="0"/>
              </a:spcAft>
            </a:pPr>
            <a:endParaRPr lang="de-DE" sz="1200" b="1" kern="0">
              <a:solidFill>
                <a:srgbClr val="000000"/>
              </a:solidFill>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TESTFOLDER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TESTEXECUTOR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None</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LOGFILE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/selftestlogfile_robot_</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command line for test execution:</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robottest.py --logfile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/selftestlogfile_robot_</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450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400" b="1" kern="0">
                <a:solidFill>
                  <a:srgbClr val="000000"/>
                </a:solidFill>
              </a:rPr>
              <a:t>Example 2:</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 command line:</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aio-test-trigger.py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 "</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70C0"/>
                </a:solidFill>
                <a:latin typeface="Courier New" panose="02070309020205020404" pitchFamily="49" charset="0"/>
                <a:cs typeface="Courier New" panose="02070309020205020404" pitchFamily="49" charset="0"/>
              </a:rPr>
              <a:t>=./config/testconfig.json</a:t>
            </a:r>
            <a:r>
              <a:rPr lang="de-DE" sz="1200" kern="0">
                <a:solidFill>
                  <a:srgbClr val="000000"/>
                </a:solidFill>
                <a:latin typeface="Courier New" panose="02070309020205020404" pitchFamily="49" charset="0"/>
                <a:cs typeface="Courier New" panose="02070309020205020404" pitchFamily="49" charset="0"/>
              </a:rPr>
              <a:t>" --robotcommandline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Corresponding configuration file, section „COMPONENTS“:</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"COMPONENTROOTPATH" : "../../../../robotframework-testsuitesmanagement",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"TESTFOLDER"        : "test",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"TESTEXECUTOR"      : "executerobottest.py",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"LOGFILE"           : "../../../../robotframework-testsuitesmanagement/test/aiotestlogfiles/aiotestlogfile.xml"</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rPr>
              <a:t>The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rPr>
              <a:t> is part of the (global)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therefore will be applied to all test folders. The variable </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0000"/>
                </a:solidFill>
              </a:rPr>
              <a:t> is part of the </a:t>
            </a:r>
            <a:r>
              <a:rPr lang="de-DE" sz="1200" kern="0">
                <a:solidFill>
                  <a:srgbClr val="000000"/>
                </a:solidFill>
                <a:latin typeface="Courier New" panose="02070309020205020404" pitchFamily="49" charset="0"/>
                <a:cs typeface="Courier New" panose="02070309020205020404" pitchFamily="49" charset="0"/>
              </a:rPr>
              <a:t>LOCALCOMMANDLINE</a:t>
            </a:r>
            <a:r>
              <a:rPr lang="de-DE" sz="1200" kern="0">
                <a:solidFill>
                  <a:srgbClr val="000000"/>
                </a:solidFill>
              </a:rPr>
              <a:t> and will only be applied to the test folder </a:t>
            </a:r>
            <a:r>
              <a:rPr lang="de-DE" sz="1200" kern="0">
                <a:solidFill>
                  <a:srgbClr val="000000"/>
                </a:solidFill>
                <a:latin typeface="Courier New" panose="02070309020205020404" pitchFamily="49" charset="0"/>
                <a:cs typeface="Courier New" panose="02070309020205020404" pitchFamily="49" charset="0"/>
              </a:rPr>
              <a:t>test</a:t>
            </a:r>
            <a:r>
              <a:rPr lang="de-DE" sz="1200" kern="0">
                <a:solidFill>
                  <a:srgbClr val="000000"/>
                </a:solidFill>
              </a:rPr>
              <a:t> of the example above.</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584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command line for the Test Executor:</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executerobottest.py --logfile "…/aiotestlogfiles/aiotestlogfile.xml"</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 </a:t>
            </a:r>
            <a:r>
              <a:rPr lang="de-DE" sz="1200" kern="0">
                <a:solidFill>
                  <a:srgbClr val="000000"/>
                </a:solidFill>
                <a:latin typeface="Courier New" panose="02070309020205020404" pitchFamily="49" charset="0"/>
                <a:cs typeface="Courier New" panose="02070309020205020404" pitchFamily="49" charset="0"/>
              </a:rPr>
              <a:t>--variable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\"./config/testconfig.json\"</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The Test Executor calls the RobotFramework AIO with the following command line:</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python.exe -m robot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a:t>
            </a:r>
            <a:r>
              <a:rPr lang="de-DE" sz="1200" kern="0">
                <a:solidFill>
                  <a:srgbClr val="000000"/>
                </a:solidFill>
                <a:latin typeface="Courier New" panose="02070309020205020404" pitchFamily="49" charset="0"/>
                <a:cs typeface="Courier New" panose="02070309020205020404" pitchFamily="49" charset="0"/>
              </a:rPr>
              <a:t> --variable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"./config/testconfig.json"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-d "…/robotframework-testsuitesmanagement/test/aiotestlogfiles"</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-o aiotestlogfile.xml -l aiotestlogfile_log.html -r aiotestlogfile_report.html -b aiotestlogfile.log</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"…/robotframework-testsuitesmanagement/test"</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26743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03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7054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62075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449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08.11.2022 / v. 0.9.0</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934292" y="2415372"/>
            <a:ext cx="3290553" cy="200877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1"/>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872581" y="4397069"/>
            <a:ext cx="385340"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2"/>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3"/>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1522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4"/>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5"/>
            </p:custDataLst>
          </p:nvPr>
        </p:nvSpPr>
        <p:spPr>
          <a:xfrm>
            <a:off x="617995" y="2142829"/>
            <a:ext cx="1226769" cy="307347"/>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4731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6"/>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7"/>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8"/>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85627"/>
            <a:ext cx="1165317" cy="275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9"/>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0"/>
            </p:custDataLst>
          </p:nvPr>
        </p:nvSpPr>
        <p:spPr>
          <a:xfrm>
            <a:off x="7273343" y="2015501"/>
            <a:ext cx="1226769" cy="37282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1"/>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2"/>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3"/>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7"/>
            <a:ext cx="1616478" cy="25381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4"/>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5"/>
            </p:custDataLst>
          </p:nvPr>
        </p:nvSpPr>
        <p:spPr>
          <a:xfrm>
            <a:off x="4053764" y="1968304"/>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8567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6"/>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7"/>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5"/>
            <a:ext cx="1402236" cy="29379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8"/>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19"/>
            </p:custDataLst>
          </p:nvPr>
        </p:nvSpPr>
        <p:spPr>
          <a:xfrm>
            <a:off x="4053764" y="3393909"/>
            <a:ext cx="1226769" cy="39186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1516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0"/>
            </p:custDataLst>
          </p:nvPr>
        </p:nvSpPr>
        <p:spPr>
          <a:xfrm>
            <a:off x="729398"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1"/>
            </p:custDataLst>
          </p:nvPr>
        </p:nvSpPr>
        <p:spPr>
          <a:xfrm>
            <a:off x="970550" y="4226535"/>
            <a:ext cx="716005"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2"/>
            </p:custDataLst>
          </p:nvPr>
        </p:nvSpPr>
        <p:spPr>
          <a:xfrm>
            <a:off x="520038" y="3760393"/>
            <a:ext cx="1561728"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3"/>
            </p:custDataLst>
          </p:nvPr>
        </p:nvSpPr>
        <p:spPr>
          <a:xfrm>
            <a:off x="577380" y="3733449"/>
            <a:ext cx="1536948"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300902" y="4058895"/>
            <a:ext cx="8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6" name="Rechteck 165">
            <a:extLst>
              <a:ext uri="{FF2B5EF4-FFF2-40B4-BE49-F238E27FC236}">
                <a16:creationId xmlns:a16="http://schemas.microsoft.com/office/drawing/2014/main" id="{A4C93208-870C-4DA1-9077-A8EB33F9B719}"/>
              </a:ext>
            </a:extLst>
          </p:cNvPr>
          <p:cNvSpPr/>
          <p:nvPr>
            <p:custDataLst>
              <p:tags r:id="rId24"/>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258318" y="1440653"/>
            <a:ext cx="5620" cy="296554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flipV="1">
            <a:off x="1483335" y="1436699"/>
            <a:ext cx="789477" cy="3954"/>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a:off x="2257921" y="4406196"/>
            <a:ext cx="822105"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a:off x="3088900" y="1283703"/>
            <a:ext cx="0" cy="140974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18" idx="1"/>
          </p:cNvCxnSpPr>
          <p:nvPr/>
        </p:nvCxnSpPr>
        <p:spPr>
          <a:xfrm flipH="1">
            <a:off x="3086607" y="1278935"/>
            <a:ext cx="882742"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693451"/>
            <a:ext cx="12299" cy="170361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129" idx="1"/>
          </p:cNvCxnSpPr>
          <p:nvPr/>
        </p:nvCxnSpPr>
        <p:spPr>
          <a:xfrm flipH="1" flipV="1">
            <a:off x="3086607" y="2696526"/>
            <a:ext cx="885904" cy="1182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32" idx="1"/>
          </p:cNvCxnSpPr>
          <p:nvPr/>
        </p:nvCxnSpPr>
        <p:spPr>
          <a:xfrm flipH="1" flipV="1">
            <a:off x="6517001" y="1307335"/>
            <a:ext cx="670774" cy="16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7000" y="4570620"/>
            <a:ext cx="377365" cy="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V="1">
            <a:off x="5207000" y="4222750"/>
            <a:ext cx="0" cy="35342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54" idx="1"/>
          </p:cNvCxnSpPr>
          <p:nvPr/>
        </p:nvCxnSpPr>
        <p:spPr>
          <a:xfrm flipH="1">
            <a:off x="5201918" y="4924578"/>
            <a:ext cx="1022927"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576176"/>
            <a:ext cx="0" cy="34840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57" idx="1"/>
          </p:cNvCxnSpPr>
          <p:nvPr/>
        </p:nvCxnSpPr>
        <p:spPr>
          <a:xfrm flipH="1">
            <a:off x="5201918" y="5278322"/>
            <a:ext cx="1663118" cy="1245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7000" y="4924578"/>
            <a:ext cx="0" cy="36619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15372"/>
            <a:ext cx="1018211" cy="4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04511"/>
            <a:ext cx="15602" cy="275067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7"/>
            <a:ext cx="2935148" cy="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p:cNvCxnSpPr>
          <p:nvPr/>
        </p:nvCxnSpPr>
        <p:spPr>
          <a:xfrm flipV="1">
            <a:off x="8556684" y="3683087"/>
            <a:ext cx="0" cy="145038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5" idx="3"/>
          </p:cNvCxnSpPr>
          <p:nvPr/>
        </p:nvCxnSpPr>
        <p:spPr>
          <a:xfrm flipH="1" flipV="1">
            <a:off x="7600543" y="4570621"/>
            <a:ext cx="2490479" cy="259944"/>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54" idx="3"/>
          </p:cNvCxnSpPr>
          <p:nvPr/>
        </p:nvCxnSpPr>
        <p:spPr>
          <a:xfrm flipH="1">
            <a:off x="8241023" y="4830565"/>
            <a:ext cx="1849999" cy="9401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57" idx="3"/>
          </p:cNvCxnSpPr>
          <p:nvPr/>
        </p:nvCxnSpPr>
        <p:spPr>
          <a:xfrm flipH="1">
            <a:off x="8881214" y="4830565"/>
            <a:ext cx="1209808" cy="447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25"/>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flipV="1">
            <a:off x="8572441" y="1659914"/>
            <a:ext cx="1545639" cy="6711"/>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26"/>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grpSp>
        <p:nvGrpSpPr>
          <p:cNvPr id="63" name="Gruppieren 62">
            <a:extLst>
              <a:ext uri="{FF2B5EF4-FFF2-40B4-BE49-F238E27FC236}">
                <a16:creationId xmlns:a16="http://schemas.microsoft.com/office/drawing/2014/main" id="{6B4494A7-1AA7-42E9-91EC-8460FF67405E}"/>
              </a:ext>
            </a:extLst>
          </p:cNvPr>
          <p:cNvGrpSpPr/>
          <p:nvPr/>
        </p:nvGrpSpPr>
        <p:grpSpPr>
          <a:xfrm>
            <a:off x="511247" y="4766993"/>
            <a:ext cx="940095" cy="641798"/>
            <a:chOff x="449534" y="4737110"/>
            <a:chExt cx="940095" cy="691534"/>
          </a:xfrm>
        </p:grpSpPr>
        <p:sp>
          <p:nvSpPr>
            <p:cNvPr id="97" name="Rechteck 96">
              <a:extLst>
                <a:ext uri="{FF2B5EF4-FFF2-40B4-BE49-F238E27FC236}">
                  <a16:creationId xmlns:a16="http://schemas.microsoft.com/office/drawing/2014/main" id="{84DC8504-2281-48A9-AC84-535AF32A715D}"/>
                </a:ext>
              </a:extLst>
            </p:cNvPr>
            <p:cNvSpPr/>
            <p:nvPr>
              <p:custDataLst>
                <p:tags r:id="rId43"/>
              </p:custDataLst>
            </p:nvPr>
          </p:nvSpPr>
          <p:spPr>
            <a:xfrm>
              <a:off x="449534" y="5029668"/>
              <a:ext cx="940095"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4482" y="5136778"/>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44"/>
              </p:custDataLst>
            </p:nvPr>
          </p:nvSpPr>
          <p:spPr>
            <a:xfrm>
              <a:off x="521103" y="4948121"/>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4482" y="5296697"/>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45"/>
              </p:custDataLst>
            </p:nvPr>
          </p:nvSpPr>
          <p:spPr>
            <a:xfrm>
              <a:off x="521103" y="5108040"/>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4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 name="Gruppieren 5">
            <a:extLst>
              <a:ext uri="{FF2B5EF4-FFF2-40B4-BE49-F238E27FC236}">
                <a16:creationId xmlns:a16="http://schemas.microsoft.com/office/drawing/2014/main" id="{6D568BC2-B9E2-4F89-A283-6F8EBF187DF6}"/>
              </a:ext>
            </a:extLst>
          </p:cNvPr>
          <p:cNvGrpSpPr/>
          <p:nvPr/>
        </p:nvGrpSpPr>
        <p:grpSpPr>
          <a:xfrm>
            <a:off x="531698" y="1266558"/>
            <a:ext cx="951637" cy="318398"/>
            <a:chOff x="531698" y="1276338"/>
            <a:chExt cx="951637" cy="318398"/>
          </a:xfrm>
        </p:grpSpPr>
        <p:sp>
          <p:nvSpPr>
            <p:cNvPr id="105" name="Rechteck 104">
              <a:extLst>
                <a:ext uri="{FF2B5EF4-FFF2-40B4-BE49-F238E27FC236}">
                  <a16:creationId xmlns:a16="http://schemas.microsoft.com/office/drawing/2014/main" id="{184BE6D9-904B-4DAB-8313-F8B92D15F00E}"/>
                </a:ext>
              </a:extLst>
            </p:cNvPr>
            <p:cNvSpPr/>
            <p:nvPr>
              <p:custDataLst>
                <p:tags r:id="rId41"/>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2"/>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17" name="Gruppieren 116">
            <a:extLst>
              <a:ext uri="{FF2B5EF4-FFF2-40B4-BE49-F238E27FC236}">
                <a16:creationId xmlns:a16="http://schemas.microsoft.com/office/drawing/2014/main" id="{5773A409-CE8C-4342-84FA-42932D99D29F}"/>
              </a:ext>
            </a:extLst>
          </p:cNvPr>
          <p:cNvGrpSpPr/>
          <p:nvPr/>
        </p:nvGrpSpPr>
        <p:grpSpPr>
          <a:xfrm>
            <a:off x="3969349" y="1104840"/>
            <a:ext cx="951637" cy="318398"/>
            <a:chOff x="531698" y="1276338"/>
            <a:chExt cx="951637" cy="318398"/>
          </a:xfrm>
        </p:grpSpPr>
        <p:sp>
          <p:nvSpPr>
            <p:cNvPr id="118" name="Rechteck 117">
              <a:extLst>
                <a:ext uri="{FF2B5EF4-FFF2-40B4-BE49-F238E27FC236}">
                  <a16:creationId xmlns:a16="http://schemas.microsoft.com/office/drawing/2014/main" id="{C5602E4F-87EF-4EF8-94FE-46C6B26364FF}"/>
                </a:ext>
              </a:extLst>
            </p:cNvPr>
            <p:cNvSpPr/>
            <p:nvPr>
              <p:custDataLst>
                <p:tags r:id="rId39"/>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5" name="Textfeld 124">
              <a:extLst>
                <a:ext uri="{FF2B5EF4-FFF2-40B4-BE49-F238E27FC236}">
                  <a16:creationId xmlns:a16="http://schemas.microsoft.com/office/drawing/2014/main" id="{9A9B8251-2F85-4E08-99FA-2FB9125F7744}"/>
                </a:ext>
              </a:extLst>
            </p:cNvPr>
            <p:cNvSpPr txBox="1"/>
            <p:nvPr>
              <p:custDataLst>
                <p:tags r:id="rId40"/>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26" name="Gruppieren 125">
            <a:extLst>
              <a:ext uri="{FF2B5EF4-FFF2-40B4-BE49-F238E27FC236}">
                <a16:creationId xmlns:a16="http://schemas.microsoft.com/office/drawing/2014/main" id="{88C59B4D-6996-45A5-A936-1EE5A44FF007}"/>
              </a:ext>
            </a:extLst>
          </p:cNvPr>
          <p:cNvGrpSpPr/>
          <p:nvPr/>
        </p:nvGrpSpPr>
        <p:grpSpPr>
          <a:xfrm>
            <a:off x="3972511" y="2534252"/>
            <a:ext cx="951637" cy="318398"/>
            <a:chOff x="531698" y="1276338"/>
            <a:chExt cx="951637" cy="318398"/>
          </a:xfrm>
        </p:grpSpPr>
        <p:sp>
          <p:nvSpPr>
            <p:cNvPr id="129" name="Rechteck 128">
              <a:extLst>
                <a:ext uri="{FF2B5EF4-FFF2-40B4-BE49-F238E27FC236}">
                  <a16:creationId xmlns:a16="http://schemas.microsoft.com/office/drawing/2014/main" id="{07F1766A-0D97-4156-A684-848F30D83DE6}"/>
                </a:ext>
              </a:extLst>
            </p:cNvPr>
            <p:cNvSpPr/>
            <p:nvPr>
              <p:custDataLst>
                <p:tags r:id="rId37"/>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0" name="Textfeld 129">
              <a:extLst>
                <a:ext uri="{FF2B5EF4-FFF2-40B4-BE49-F238E27FC236}">
                  <a16:creationId xmlns:a16="http://schemas.microsoft.com/office/drawing/2014/main" id="{9FEAC441-AC8A-4018-8B3B-96653B6A68DE}"/>
                </a:ext>
              </a:extLst>
            </p:cNvPr>
            <p:cNvSpPr txBox="1"/>
            <p:nvPr>
              <p:custDataLst>
                <p:tags r:id="rId38"/>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31" name="Gruppieren 130">
            <a:extLst>
              <a:ext uri="{FF2B5EF4-FFF2-40B4-BE49-F238E27FC236}">
                <a16:creationId xmlns:a16="http://schemas.microsoft.com/office/drawing/2014/main" id="{84A0E59E-94DC-4FA7-B5D9-0B9FCC11A809}"/>
              </a:ext>
            </a:extLst>
          </p:cNvPr>
          <p:cNvGrpSpPr/>
          <p:nvPr/>
        </p:nvGrpSpPr>
        <p:grpSpPr>
          <a:xfrm>
            <a:off x="7187775" y="1134857"/>
            <a:ext cx="951637" cy="318398"/>
            <a:chOff x="531698" y="1276338"/>
            <a:chExt cx="951637" cy="318398"/>
          </a:xfrm>
        </p:grpSpPr>
        <p:sp>
          <p:nvSpPr>
            <p:cNvPr id="132" name="Rechteck 131">
              <a:extLst>
                <a:ext uri="{FF2B5EF4-FFF2-40B4-BE49-F238E27FC236}">
                  <a16:creationId xmlns:a16="http://schemas.microsoft.com/office/drawing/2014/main" id="{88771CC6-3984-4EAC-A8FD-D01520DFDB50}"/>
                </a:ext>
              </a:extLst>
            </p:cNvPr>
            <p:cNvSpPr/>
            <p:nvPr>
              <p:custDataLst>
                <p:tags r:id="rId35"/>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3" name="Textfeld 132">
              <a:extLst>
                <a:ext uri="{FF2B5EF4-FFF2-40B4-BE49-F238E27FC236}">
                  <a16:creationId xmlns:a16="http://schemas.microsoft.com/office/drawing/2014/main" id="{1D9330E8-AD37-41BD-8395-2BB4DC909E6B}"/>
                </a:ext>
              </a:extLst>
            </p:cNvPr>
            <p:cNvSpPr txBox="1"/>
            <p:nvPr>
              <p:custDataLst>
                <p:tags r:id="rId36"/>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28" name="Gruppieren 27">
            <a:extLst>
              <a:ext uri="{FF2B5EF4-FFF2-40B4-BE49-F238E27FC236}">
                <a16:creationId xmlns:a16="http://schemas.microsoft.com/office/drawing/2014/main" id="{A38E3258-D87B-45D0-8FFD-DE25877E83FC}"/>
              </a:ext>
            </a:extLst>
          </p:cNvPr>
          <p:cNvGrpSpPr/>
          <p:nvPr/>
        </p:nvGrpSpPr>
        <p:grpSpPr>
          <a:xfrm>
            <a:off x="5584365" y="4407778"/>
            <a:ext cx="2016178" cy="299110"/>
            <a:chOff x="5584365" y="4402797"/>
            <a:chExt cx="2016178" cy="360143"/>
          </a:xfrm>
        </p:grpSpPr>
        <p:sp>
          <p:nvSpPr>
            <p:cNvPr id="145" name="Rechteck 144">
              <a:extLst>
                <a:ext uri="{FF2B5EF4-FFF2-40B4-BE49-F238E27FC236}">
                  <a16:creationId xmlns:a16="http://schemas.microsoft.com/office/drawing/2014/main" id="{B865DD49-7785-4716-93EA-D6E28FFB4FD2}"/>
                </a:ext>
              </a:extLst>
            </p:cNvPr>
            <p:cNvSpPr/>
            <p:nvPr>
              <p:custDataLst>
                <p:tags r:id="rId33"/>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4" name="Textfeld 133">
              <a:extLst>
                <a:ext uri="{FF2B5EF4-FFF2-40B4-BE49-F238E27FC236}">
                  <a16:creationId xmlns:a16="http://schemas.microsoft.com/office/drawing/2014/main" id="{D7BBF044-3E70-42E0-9DCE-0C59F31B7B3C}"/>
                </a:ext>
              </a:extLst>
            </p:cNvPr>
            <p:cNvSpPr txBox="1"/>
            <p:nvPr>
              <p:custDataLst>
                <p:tags r:id="rId34"/>
              </p:custDataLst>
            </p:nvPr>
          </p:nvSpPr>
          <p:spPr>
            <a:xfrm>
              <a:off x="5639187" y="4402797"/>
              <a:ext cx="1730362"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X-format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3" name="Gruppieren 152">
            <a:extLst>
              <a:ext uri="{FF2B5EF4-FFF2-40B4-BE49-F238E27FC236}">
                <a16:creationId xmlns:a16="http://schemas.microsoft.com/office/drawing/2014/main" id="{AC2C9831-4387-4590-9123-E86CBA47C41A}"/>
              </a:ext>
            </a:extLst>
          </p:cNvPr>
          <p:cNvGrpSpPr/>
          <p:nvPr/>
        </p:nvGrpSpPr>
        <p:grpSpPr>
          <a:xfrm>
            <a:off x="6224845" y="4761735"/>
            <a:ext cx="2016178" cy="299110"/>
            <a:chOff x="5584365" y="4402797"/>
            <a:chExt cx="2016178" cy="360143"/>
          </a:xfrm>
        </p:grpSpPr>
        <p:sp>
          <p:nvSpPr>
            <p:cNvPr id="154" name="Rechteck 153">
              <a:extLst>
                <a:ext uri="{FF2B5EF4-FFF2-40B4-BE49-F238E27FC236}">
                  <a16:creationId xmlns:a16="http://schemas.microsoft.com/office/drawing/2014/main" id="{7C564DF7-8CE1-4D4E-8D5A-2024A51C4AB9}"/>
                </a:ext>
              </a:extLst>
            </p:cNvPr>
            <p:cNvSpPr/>
            <p:nvPr>
              <p:custDataLst>
                <p:tags r:id="rId31"/>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5" name="Textfeld 154">
              <a:extLst>
                <a:ext uri="{FF2B5EF4-FFF2-40B4-BE49-F238E27FC236}">
                  <a16:creationId xmlns:a16="http://schemas.microsoft.com/office/drawing/2014/main" id="{4F973026-1192-4F93-BE51-C73A11F445D8}"/>
                </a:ext>
              </a:extLst>
            </p:cNvPr>
            <p:cNvSpPr txBox="1"/>
            <p:nvPr>
              <p:custDataLst>
                <p:tags r:id="rId32"/>
              </p:custDataLst>
            </p:nvPr>
          </p:nvSpPr>
          <p:spPr>
            <a:xfrm>
              <a:off x="5639186" y="4402797"/>
              <a:ext cx="1918127"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robot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6" name="Gruppieren 155">
            <a:extLst>
              <a:ext uri="{FF2B5EF4-FFF2-40B4-BE49-F238E27FC236}">
                <a16:creationId xmlns:a16="http://schemas.microsoft.com/office/drawing/2014/main" id="{FE4DDAA4-7910-45C6-9DA5-525A1A2D7FC7}"/>
              </a:ext>
            </a:extLst>
          </p:cNvPr>
          <p:cNvGrpSpPr/>
          <p:nvPr/>
        </p:nvGrpSpPr>
        <p:grpSpPr>
          <a:xfrm>
            <a:off x="6865036" y="5115479"/>
            <a:ext cx="2016178" cy="299110"/>
            <a:chOff x="5584365" y="4402797"/>
            <a:chExt cx="2016178" cy="360143"/>
          </a:xfrm>
        </p:grpSpPr>
        <p:sp>
          <p:nvSpPr>
            <p:cNvPr id="157" name="Rechteck 156">
              <a:extLst>
                <a:ext uri="{FF2B5EF4-FFF2-40B4-BE49-F238E27FC236}">
                  <a16:creationId xmlns:a16="http://schemas.microsoft.com/office/drawing/2014/main" id="{C1446ED9-F23D-43B9-B2CD-C21ED7697A79}"/>
                </a:ext>
              </a:extLst>
            </p:cNvPr>
            <p:cNvSpPr/>
            <p:nvPr>
              <p:custDataLst>
                <p:tags r:id="rId29"/>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8" name="Textfeld 157">
              <a:extLst>
                <a:ext uri="{FF2B5EF4-FFF2-40B4-BE49-F238E27FC236}">
                  <a16:creationId xmlns:a16="http://schemas.microsoft.com/office/drawing/2014/main" id="{64D41C16-3003-40CA-9AD3-935AA5ECE68F}"/>
                </a:ext>
              </a:extLst>
            </p:cNvPr>
            <p:cNvSpPr txBox="1"/>
            <p:nvPr>
              <p:custDataLst>
                <p:tags r:id="rId30"/>
              </p:custDataLst>
            </p:nvPr>
          </p:nvSpPr>
          <p:spPr>
            <a:xfrm>
              <a:off x="5639186" y="4402797"/>
              <a:ext cx="1944535"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pytest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1" name="Gruppieren 60">
            <a:extLst>
              <a:ext uri="{FF2B5EF4-FFF2-40B4-BE49-F238E27FC236}">
                <a16:creationId xmlns:a16="http://schemas.microsoft.com/office/drawing/2014/main" id="{BE58EA00-46DA-45B7-8E9C-DF4D05D07ACA}"/>
              </a:ext>
            </a:extLst>
          </p:cNvPr>
          <p:cNvGrpSpPr/>
          <p:nvPr/>
        </p:nvGrpSpPr>
        <p:grpSpPr>
          <a:xfrm>
            <a:off x="2169282" y="4966968"/>
            <a:ext cx="2488478" cy="472877"/>
            <a:chOff x="1737894" y="5032792"/>
            <a:chExt cx="2847213" cy="458340"/>
          </a:xfrm>
        </p:grpSpPr>
        <p:sp>
          <p:nvSpPr>
            <p:cNvPr id="173" name="Rechteck 172">
              <a:extLst>
                <a:ext uri="{FF2B5EF4-FFF2-40B4-BE49-F238E27FC236}">
                  <a16:creationId xmlns:a16="http://schemas.microsoft.com/office/drawing/2014/main" id="{D28BB1FE-4484-42BD-8E86-330D74348F49}"/>
                </a:ext>
              </a:extLst>
            </p:cNvPr>
            <p:cNvSpPr/>
            <p:nvPr>
              <p:custDataLst>
                <p:tags r:id="rId27"/>
              </p:custDataLst>
            </p:nvPr>
          </p:nvSpPr>
          <p:spPr>
            <a:xfrm>
              <a:off x="1737894" y="5032792"/>
              <a:ext cx="2847213" cy="448879"/>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82" name="Textfeld 181">
              <a:extLst>
                <a:ext uri="{FF2B5EF4-FFF2-40B4-BE49-F238E27FC236}">
                  <a16:creationId xmlns:a16="http://schemas.microsoft.com/office/drawing/2014/main" id="{E3F8E494-9454-4DC5-ADC7-EAF73909DFB1}"/>
                </a:ext>
              </a:extLst>
            </p:cNvPr>
            <p:cNvSpPr txBox="1"/>
            <p:nvPr>
              <p:custDataLst>
                <p:tags r:id="rId28"/>
              </p:custDataLst>
            </p:nvPr>
          </p:nvSpPr>
          <p:spPr>
            <a:xfrm>
              <a:off x="1782392" y="5079908"/>
              <a:ext cx="2785682" cy="411224"/>
            </a:xfrm>
            <a:prstGeom prst="rect">
              <a:avLst/>
            </a:prstGeom>
            <a:noFill/>
          </p:spPr>
          <p:txBody>
            <a:bodyPr wrap="square" lIns="0" tIns="0" rIns="0" bIns="0" rtlCol="0">
              <a:noAutofit/>
            </a:bodyPr>
            <a:lstStyle/>
            <a:p>
              <a:pPr>
                <a:spcBef>
                  <a:spcPts val="500"/>
                </a:spcBef>
              </a:pPr>
              <a:r>
                <a:rPr lang="de-DE" sz="800" kern="0">
                  <a:solidFill>
                    <a:srgbClr val="000000"/>
                  </a:solidFill>
                </a:rPr>
                <a:t>Files </a:t>
              </a:r>
              <a:r>
                <a:rPr lang="de-DE" sz="800" kern="0">
                  <a:solidFill>
                    <a:srgbClr val="000000"/>
                  </a:solidFill>
                  <a:latin typeface="Courier New" panose="02070309020205020404" pitchFamily="49" charset="0"/>
                  <a:cs typeface="Courier New" panose="02070309020205020404" pitchFamily="49" charset="0"/>
                </a:rPr>
                <a:t>*.robot</a:t>
              </a:r>
              <a:r>
                <a:rPr lang="de-DE" sz="800" kern="0">
                  <a:solidFill>
                    <a:srgbClr val="000000"/>
                  </a:solidFill>
                </a:rPr>
                <a:t> and </a:t>
              </a:r>
              <a:r>
                <a:rPr lang="de-DE" sz="800" kern="0">
                  <a:solidFill>
                    <a:srgbClr val="000000"/>
                  </a:solidFill>
                  <a:latin typeface="Courier New" panose="02070309020205020404" pitchFamily="49" charset="0"/>
                  <a:cs typeface="Courier New" panose="02070309020205020404" pitchFamily="49" charset="0"/>
                </a:rPr>
                <a:t>*.py</a:t>
              </a:r>
              <a:r>
                <a:rPr lang="de-DE" sz="800" kern="0">
                  <a:solidFill>
                    <a:srgbClr val="000000"/>
                  </a:solidFill>
                </a:rPr>
                <a:t> are placeholders for all files of this type within a test folder. Files </a:t>
              </a:r>
              <a:r>
                <a:rPr lang="de-DE" sz="800" kern="0">
                  <a:solidFill>
                    <a:srgbClr val="000000"/>
                  </a:solidFill>
                  <a:latin typeface="Courier New" panose="02070309020205020404" pitchFamily="49" charset="0"/>
                  <a:cs typeface="Courier New" panose="02070309020205020404" pitchFamily="49" charset="0"/>
                </a:rPr>
                <a:t>*.xml</a:t>
              </a:r>
              <a:r>
                <a:rPr lang="de-DE" sz="800" kern="0">
                  <a:solidFill>
                    <a:srgbClr val="000000"/>
                  </a:solidFill>
                </a:rPr>
                <a:t> are placeholders for all log files in XML format.</a:t>
              </a:r>
            </a:p>
            <a:p>
              <a:pPr>
                <a:spcBef>
                  <a:spcPts val="500"/>
                </a:spcBef>
              </a:pPr>
              <a:endParaRPr kumimoji="0" lang="de-DE" sz="1000" b="1" strike="noStrike" kern="0" cap="none" spc="0" normalizeH="0" baseline="0" noProof="0" dirty="0">
                <a:ln>
                  <a:noFill/>
                </a:ln>
                <a:solidFill>
                  <a:srgbClr val="000000"/>
                </a:solidFill>
                <a:effectLst/>
                <a:uLnTx/>
                <a:uFillTx/>
              </a:endParaRPr>
            </a:p>
          </p:txBody>
        </p:sp>
      </p:grpSp>
      <p:cxnSp>
        <p:nvCxnSpPr>
          <p:cNvPr id="187" name="Straight Arrow Connector 154">
            <a:extLst>
              <a:ext uri="{FF2B5EF4-FFF2-40B4-BE49-F238E27FC236}">
                <a16:creationId xmlns:a16="http://schemas.microsoft.com/office/drawing/2014/main" id="{D9BE0E71-7B46-4C82-A23D-3CAA2F29D3C6}"/>
              </a:ext>
            </a:extLst>
          </p:cNvPr>
          <p:cNvCxnSpPr>
            <a:cxnSpLocks/>
            <a:stCxn id="82" idx="0"/>
            <a:endCxn id="139" idx="2"/>
          </p:cNvCxnSpPr>
          <p:nvPr/>
        </p:nvCxnSpPr>
        <p:spPr>
          <a:xfrm flipV="1">
            <a:off x="1223953" y="2017612"/>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5" name="Straight Arrow Connector 154">
            <a:extLst>
              <a:ext uri="{FF2B5EF4-FFF2-40B4-BE49-F238E27FC236}">
                <a16:creationId xmlns:a16="http://schemas.microsoft.com/office/drawing/2014/main" id="{79B491F0-C8B0-4863-87FF-494F2750FDFE}"/>
              </a:ext>
            </a:extLst>
          </p:cNvPr>
          <p:cNvCxnSpPr>
            <a:cxnSpLocks/>
            <a:stCxn id="110" idx="0"/>
            <a:endCxn id="103" idx="2"/>
          </p:cNvCxnSpPr>
          <p:nvPr/>
        </p:nvCxnSpPr>
        <p:spPr>
          <a:xfrm flipV="1">
            <a:off x="4800239" y="1851080"/>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9" name="Straight Arrow Connector 154">
            <a:extLst>
              <a:ext uri="{FF2B5EF4-FFF2-40B4-BE49-F238E27FC236}">
                <a16:creationId xmlns:a16="http://schemas.microsoft.com/office/drawing/2014/main" id="{7C076B32-EDB1-406C-82EA-42D4D523C427}"/>
              </a:ext>
            </a:extLst>
          </p:cNvPr>
          <p:cNvCxnSpPr>
            <a:cxnSpLocks/>
            <a:stCxn id="120" idx="0"/>
            <a:endCxn id="115" idx="2"/>
          </p:cNvCxnSpPr>
          <p:nvPr/>
        </p:nvCxnSpPr>
        <p:spPr>
          <a:xfrm flipV="1">
            <a:off x="4795071" y="3280571"/>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02" name="Straight Arrow Connector 154">
            <a:extLst>
              <a:ext uri="{FF2B5EF4-FFF2-40B4-BE49-F238E27FC236}">
                <a16:creationId xmlns:a16="http://schemas.microsoft.com/office/drawing/2014/main" id="{D2714D04-CBE4-4ABB-A76B-F5BAB20404D3}"/>
              </a:ext>
            </a:extLst>
          </p:cNvPr>
          <p:cNvCxnSpPr>
            <a:cxnSpLocks/>
            <a:stCxn id="92" idx="0"/>
            <a:endCxn id="87" idx="2"/>
          </p:cNvCxnSpPr>
          <p:nvPr/>
        </p:nvCxnSpPr>
        <p:spPr>
          <a:xfrm flipV="1">
            <a:off x="7880313" y="1883129"/>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258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The Test Trigger does not know anything about the test execution itself. For the test execution the Test Executor is responsible.</a:t>
            </a:r>
          </a:p>
          <a:p>
            <a:pPr lvl="1" fontAlgn="auto">
              <a:spcBef>
                <a:spcPts val="500"/>
              </a:spcBef>
              <a:spcAft>
                <a:spcPts val="0"/>
              </a:spcAft>
            </a:pPr>
            <a:r>
              <a:rPr lang="de-DE" sz="1200" kern="0">
                <a:solidFill>
                  <a:srgbClr val="000000"/>
                </a:solidFill>
              </a:rPr>
              <a:t>But the Test Trigger can define command line parameters for the Test Executor (e.g. to support variant handling).</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a:t>
            </a:r>
            <a:r>
              <a:rPr lang="de-DE" sz="1200" i="1" kern="0">
                <a:solidFill>
                  <a:srgbClr val="000000"/>
                </a:solidFill>
              </a:rPr>
              <a:t>the Test Executor is where the tests are</a:t>
            </a:r>
            <a:r>
              <a:rPr lang="de-DE" sz="1200" kern="0">
                <a:solidFill>
                  <a:srgbClr val="000000"/>
                </a:solidFill>
              </a:rPr>
              <a:t>).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p:txBody>
      </p:sp>
    </p:spTree>
    <p:extLst>
      <p:ext uri="{BB962C8B-B14F-4D97-AF65-F5344CB8AC3E}">
        <p14:creationId xmlns:p14="http://schemas.microsoft.com/office/powerpoint/2010/main" val="240925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For details about the communication between Test Trigger and Test Executor / Database Executor see </a:t>
            </a: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ReturnValueHandling.xlsx</a:t>
            </a:r>
            <a:r>
              <a:rPr kumimoji="0" lang="de-DE" sz="1200" b="0" i="0" u="none" strike="noStrike" kern="0" cap="none" spc="0" normalizeH="0" baseline="0" noProof="0">
                <a:ln>
                  <a:noFill/>
                </a:ln>
                <a:solidFill>
                  <a:srgbClr val="000000"/>
                </a:solidFill>
                <a:effectLst/>
                <a:uLnTx/>
                <a:uFillTx/>
              </a:rPr>
              <a:t>.</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a:t>
            </a:r>
            <a:r>
              <a:rPr lang="de-DE" sz="1200" b="1" kern="0">
                <a:solidFill>
                  <a:srgbClr val="000000"/>
                </a:solidFill>
              </a:rPr>
              <a:t>robot</a:t>
            </a:r>
            <a:r>
              <a:rPr lang="de-DE" sz="1200" kern="0">
                <a:solidFill>
                  <a:srgbClr val="000000"/>
                </a:solidFill>
              </a:rPr>
              <a:t> format and the </a:t>
            </a:r>
            <a:r>
              <a:rPr lang="de-DE" sz="1200" b="1" kern="0">
                <a:solidFill>
                  <a:srgbClr val="000000"/>
                </a:solidFill>
              </a:rPr>
              <a:t>pytest</a:t>
            </a:r>
            <a:r>
              <a:rPr lang="de-DE" sz="1200" kern="0">
                <a:solidFill>
                  <a:srgbClr val="000000"/>
                </a:solidFill>
              </a:rPr>
              <a: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lvl="1" fontAlgn="auto">
              <a:spcBef>
                <a:spcPts val="500"/>
              </a:spcBef>
              <a:spcAft>
                <a:spcPts val="0"/>
              </a:spcAft>
            </a:pPr>
            <a:r>
              <a:rPr lang="de-DE" sz="1200" kern="0">
                <a:solidFill>
                  <a:srgbClr val="000000"/>
                </a:solidFill>
              </a:rPr>
              <a:t>Every test folder needs to have an own entry in the test trigger configuration, in which the global conditions for the test execution are defined.</a:t>
            </a:r>
          </a:p>
          <a:p>
            <a:pPr lvl="1" fontAlgn="auto">
              <a:spcBef>
                <a:spcPts val="500"/>
              </a:spcBef>
              <a:spcAft>
                <a:spcPts val="0"/>
              </a:spcAft>
            </a:pPr>
            <a:r>
              <a:rPr lang="de-DE" sz="1200" kern="0">
                <a:solidFill>
                  <a:srgbClr val="000000"/>
                </a:solidFill>
              </a:rPr>
              <a:t>During the execution of a Test Trigger all tests inside a single test folder are carried out under the same conditions (= the same command line).</a:t>
            </a:r>
          </a:p>
          <a:p>
            <a:pPr lvl="1" fontAlgn="auto">
              <a:spcBef>
                <a:spcPts val="500"/>
              </a:spcBef>
              <a:spcAft>
                <a:spcPts val="0"/>
              </a:spcAft>
            </a:pPr>
            <a:r>
              <a:rPr lang="de-DE" sz="1200" kern="0">
                <a:solidFill>
                  <a:srgbClr val="000000"/>
                </a:solidFill>
              </a:rPr>
              <a:t>In case of the need to carry out tests in several test folders with several different command lines, these test folders have to be configured in several different Test Trigger configuration files. Then in multiple executions of the Test Trigger every configuration file can be combined with individual command lines.</a:t>
            </a:r>
          </a:p>
          <a:p>
            <a:pPr lvl="1"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4595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Additional (local) command lines for test execution and database access</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b="1" kern="0">
                <a:solidFill>
                  <a:srgbClr val="000000"/>
                </a:solidFill>
              </a:rPr>
              <a:t>Relative paths</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kern="0">
                <a:solidFill>
                  <a:srgbClr val="000000"/>
                </a:solidFill>
              </a:rPr>
              <a:t>All relative paths within the Test Trigger configuration have to be relative to the position of the configuration file.</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kern="0">
                <a:solidFill>
                  <a:srgbClr val="000000"/>
                </a:solidFill>
              </a:rPr>
              <a:t>The Test Trigger provides the possibility to forward command lines to the frameworks who execute the tests. In case of these command lines contain relative paths (e.g. the path to configuration files used for variant handling), these paths have to be relative to the position of the test suites, but NOT relative to the position of the Test Trigger configuration!</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5"/>
            <a:ext cx="10443300" cy="4736379"/>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folder. The local command line is defined as a list of parameters.</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Except the key TESTTYPE the values of all other keys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 Every used parameter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a:t>
            </a:r>
          </a:p>
        </p:txBody>
      </p:sp>
      <p:pic>
        <p:nvPicPr>
          <p:cNvPr id="6" name="Grafik 5">
            <a:extLst>
              <a:ext uri="{FF2B5EF4-FFF2-40B4-BE49-F238E27FC236}">
                <a16:creationId xmlns:a16="http://schemas.microsoft.com/office/drawing/2014/main" id="{F7C1AF30-448C-4A51-9235-DFBE6E0DF4EB}"/>
              </a:ext>
            </a:extLst>
          </p:cNvPr>
          <p:cNvPicPr>
            <a:picLocks noChangeAspect="1"/>
          </p:cNvPicPr>
          <p:nvPr/>
        </p:nvPicPr>
        <p:blipFill>
          <a:blip r:embed="rId2"/>
          <a:stretch>
            <a:fillRect/>
          </a:stretch>
        </p:blipFill>
        <p:spPr>
          <a:xfrm>
            <a:off x="554990" y="1521266"/>
            <a:ext cx="8471335" cy="1390721"/>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664633"/>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r>
              <a:rPr lang="de-DE" sz="1200" kern="0">
                <a:solidFill>
                  <a:srgbClr val="000000"/>
                </a:solidFill>
              </a:rPr>
              <a:t>Full LOCALCOMMANDLINE:</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["${server}", "${user}", "${password}", "${database}", "-UUID ${UUID}", "--variant ${variant}", "--versions ${versions}", "--config ${config} ", "${append}", "${dryrun}"]</a:t>
            </a: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type. The local command line is defined as a list of parameters.</a:t>
            </a:r>
          </a:p>
          <a:p>
            <a:pPr marL="639737" lvl="1" indent="-228600" fontAlgn="auto">
              <a:spcBef>
                <a:spcPts val="500"/>
              </a:spcBef>
              <a:spcAft>
                <a:spcPts val="0"/>
              </a:spcAft>
              <a:buFont typeface="Arial" panose="020B0604020202020204" pitchFamily="34" charset="0"/>
              <a:buChar char="•"/>
            </a:pPr>
            <a:endParaRPr lang="de-DE" sz="1200" kern="0">
              <a:solidFill>
                <a:srgbClr val="000000"/>
              </a:solidFill>
            </a:endParaRP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Both keys DATABASEEXECUTOR and LOCALCOMMANDLINE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a:t>
            </a:r>
          </a:p>
          <a:p>
            <a:pPr lvl="1" fontAlgn="auto">
              <a:spcBef>
                <a:spcPts val="500"/>
              </a:spcBef>
              <a:spcAft>
                <a:spcPts val="0"/>
              </a:spcAft>
            </a:pPr>
            <a:r>
              <a:rPr lang="en-US" sz="1200" kern="0">
                <a:solidFill>
                  <a:srgbClr val="000000"/>
                </a:solidFill>
              </a:rPr>
              <a:t>Every parameter used within DATABASEEXECUTOR,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 The parameters used within LOCALCOMMANDLINE, are optional (from the Test Trigger point of view). If a value is not given for a certain parameter, this parameter is not part of the commandline of the DATABASEEXECUTOR. It is under the responsibility of the one who calls the Test Trigger to provide all required parameters, and it is under the responsibility of the Database Executor to react on missing parameters properly. The Test Trigger does not valuate the LOCALCOMMANDLINE.</a:t>
            </a: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p:txBody>
      </p:sp>
      <p:pic>
        <p:nvPicPr>
          <p:cNvPr id="7" name="Grafik 6">
            <a:extLst>
              <a:ext uri="{FF2B5EF4-FFF2-40B4-BE49-F238E27FC236}">
                <a16:creationId xmlns:a16="http://schemas.microsoft.com/office/drawing/2014/main" id="{77439F52-B4B0-44F9-A2E9-8930E2C4DA4B}"/>
              </a:ext>
            </a:extLst>
          </p:cNvPr>
          <p:cNvPicPr>
            <a:picLocks noChangeAspect="1"/>
          </p:cNvPicPr>
          <p:nvPr/>
        </p:nvPicPr>
        <p:blipFill>
          <a:blip r:embed="rId2"/>
          <a:stretch>
            <a:fillRect/>
          </a:stretch>
        </p:blipFill>
        <p:spPr>
          <a:xfrm>
            <a:off x="554990" y="1077471"/>
            <a:ext cx="7721997" cy="787440"/>
          </a:xfrm>
          <a:prstGeom prst="rect">
            <a:avLst/>
          </a:prstGeom>
        </p:spPr>
      </p:pic>
    </p:spTree>
    <p:extLst>
      <p:ext uri="{BB962C8B-B14F-4D97-AF65-F5344CB8AC3E}">
        <p14:creationId xmlns:p14="http://schemas.microsoft.com/office/powerpoint/2010/main" val="752764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3050</Words>
  <Application>Microsoft Office PowerPoint</Application>
  <PresentationFormat>Benutzerdefiniert</PresentationFormat>
  <Paragraphs>307</Paragraphs>
  <Slides>19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1264</cp:revision>
  <dcterms:created xsi:type="dcterms:W3CDTF">2021-01-05T16:03:01Z</dcterms:created>
  <dcterms:modified xsi:type="dcterms:W3CDTF">2022-11-08T16:18:59Z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