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6"/>
  </p:notesMasterIdLst>
  <p:sldIdLst>
    <p:sldId id="256" r:id="rId4"/>
    <p:sldId id="297" r:id="rId5"/>
    <p:sldId id="293" r:id="rId6"/>
    <p:sldId id="294" r:id="rId7"/>
    <p:sldId id="295" r:id="rId8"/>
    <p:sldId id="296" r:id="rId9"/>
    <p:sldId id="299" r:id="rId10"/>
    <p:sldId id="300" r:id="rId11"/>
    <p:sldId id="302" r:id="rId12"/>
    <p:sldId id="301" r:id="rId13"/>
    <p:sldId id="303" r:id="rId14"/>
    <p:sldId id="304" r:id="rId15"/>
  </p:sldIdLst>
  <p:sldSz cx="10969625" cy="6170613"/>
  <p:notesSz cx="6858000" cy="9144000"/>
  <p:custDataLst>
    <p:tags r:id="rId1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3"/>
            <p14:sldId id="294"/>
            <p14:sldId id="295"/>
            <p14:sldId id="296"/>
            <p14:sldId id="299"/>
            <p14:sldId id="300"/>
            <p14:sldId id="302"/>
            <p14:sldId id="301"/>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5" autoAdjust="0"/>
    <p:restoredTop sz="94660"/>
  </p:normalViewPr>
  <p:slideViewPr>
    <p:cSldViewPr snapToGrid="0">
      <p:cViewPr varScale="1">
        <p:scale>
          <a:sx n="70" d="100"/>
          <a:sy n="70" d="100"/>
        </p:scale>
        <p:origin x="7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29.09.2022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2022-09-29</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slideLayout" Target="../slideLayouts/slideLayout8.xml"/><Relationship Id="rId21" Type="http://schemas.openxmlformats.org/officeDocument/2006/relationships/tags" Target="../tags/tag22.xml"/><Relationship Id="rId34" Type="http://schemas.openxmlformats.org/officeDocument/2006/relationships/tags" Target="../tags/tag3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8" Type="http://schemas.openxmlformats.org/officeDocument/2006/relationships/tags" Target="../tags/tag9.xml"/><Relationship Id="rId3"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9" Type="http://schemas.openxmlformats.org/officeDocument/2006/relationships/tags" Target="../tags/tag78.xml"/><Relationship Id="rId21" Type="http://schemas.openxmlformats.org/officeDocument/2006/relationships/tags" Target="../tags/tag60.xml"/><Relationship Id="rId34" Type="http://schemas.openxmlformats.org/officeDocument/2006/relationships/tags" Target="../tags/tag73.xml"/><Relationship Id="rId42" Type="http://schemas.openxmlformats.org/officeDocument/2006/relationships/tags" Target="../tags/tag81.xml"/><Relationship Id="rId7" Type="http://schemas.openxmlformats.org/officeDocument/2006/relationships/tags" Target="../tags/tag46.xml"/><Relationship Id="rId2" Type="http://schemas.openxmlformats.org/officeDocument/2006/relationships/tags" Target="../tags/tag41.xml"/><Relationship Id="rId16" Type="http://schemas.openxmlformats.org/officeDocument/2006/relationships/tags" Target="../tags/tag55.xml"/><Relationship Id="rId29" Type="http://schemas.openxmlformats.org/officeDocument/2006/relationships/tags" Target="../tags/tag68.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tags" Target="../tags/tag76.xml"/><Relationship Id="rId40" Type="http://schemas.openxmlformats.org/officeDocument/2006/relationships/tags" Target="../tags/tag79.xml"/><Relationship Id="rId45" Type="http://schemas.openxmlformats.org/officeDocument/2006/relationships/slideLayout" Target="../slideLayouts/slideLayout8.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4" Type="http://schemas.openxmlformats.org/officeDocument/2006/relationships/tags" Target="../tags/tag83.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43" Type="http://schemas.openxmlformats.org/officeDocument/2006/relationships/tags" Target="../tags/tag82.xml"/><Relationship Id="rId8" Type="http://schemas.openxmlformats.org/officeDocument/2006/relationships/tags" Target="../tags/tag47.xml"/><Relationship Id="rId3" Type="http://schemas.openxmlformats.org/officeDocument/2006/relationships/tags" Target="../tags/tag42.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38" Type="http://schemas.openxmlformats.org/officeDocument/2006/relationships/tags" Target="../tags/tag77.xml"/><Relationship Id="rId20" Type="http://schemas.openxmlformats.org/officeDocument/2006/relationships/tags" Target="../tags/tag59.xml"/><Relationship Id="rId41" Type="http://schemas.openxmlformats.org/officeDocument/2006/relationships/tags" Target="../tags/tag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additional json configuration file is required in command line of database executor (</a:t>
            </a:r>
            <a:r>
              <a:rPr lang="de-DE" sz="1200" i="1" kern="0">
                <a:solidFill>
                  <a:srgbClr val="C00000"/>
                </a:solidFill>
              </a:rPr>
              <a:t>to be clarified: test type specific or one single file for all?</a:t>
            </a:r>
            <a:r>
              <a:rPr lang="de-DE" sz="1200" kern="0">
                <a:solidFill>
                  <a:srgbClr val="000000"/>
                </a:solidFill>
              </a:rPr>
              <a:t>)</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Instead of relative paths also absolute paths or paths starting with an environment variable, are possible.</a:t>
            </a:r>
            <a:endParaRPr lang="de-DE" sz="1200" kern="0">
              <a:solidFill>
                <a:srgbClr val="000000"/>
              </a:solidFill>
            </a:endParaRPr>
          </a:p>
        </p:txBody>
      </p:sp>
      <p:pic>
        <p:nvPicPr>
          <p:cNvPr id="6" name="Grafik 5">
            <a:extLst>
              <a:ext uri="{FF2B5EF4-FFF2-40B4-BE49-F238E27FC236}">
                <a16:creationId xmlns:a16="http://schemas.microsoft.com/office/drawing/2014/main" id="{B2138C6B-41DC-4E5C-B184-630990D49D34}"/>
              </a:ext>
            </a:extLst>
          </p:cNvPr>
          <p:cNvPicPr>
            <a:picLocks noChangeAspect="1"/>
          </p:cNvPicPr>
          <p:nvPr/>
        </p:nvPicPr>
        <p:blipFill>
          <a:blip r:embed="rId2"/>
          <a:stretch>
            <a:fillRect/>
          </a:stretch>
        </p:blipFill>
        <p:spPr>
          <a:xfrm>
            <a:off x="666877" y="1627558"/>
            <a:ext cx="9097736" cy="1399105"/>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additionally used json configuration files</a:t>
            </a:r>
            <a:endParaRPr lang="en-US" sz="1200" kern="0">
              <a:solidFill>
                <a:srgbClr val="000000"/>
              </a:solidFill>
            </a:endParaRP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Additional command line parameters needed for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Instead of relative paths also absolute paths or paths starting with an environment variable, are possible.</a:t>
            </a:r>
            <a:endParaRPr lang="de-DE"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r>
              <a:rPr lang="en-US" sz="1200" i="1" kern="0">
                <a:solidFill>
                  <a:srgbClr val="C00000"/>
                </a:solidFill>
              </a:rPr>
              <a:t>This part of the test trigger configuration is still under construction, based on temporary mocks and needs more clarifications!</a:t>
            </a:r>
          </a:p>
        </p:txBody>
      </p:sp>
      <p:pic>
        <p:nvPicPr>
          <p:cNvPr id="7" name="Grafik 6">
            <a:extLst>
              <a:ext uri="{FF2B5EF4-FFF2-40B4-BE49-F238E27FC236}">
                <a16:creationId xmlns:a16="http://schemas.microsoft.com/office/drawing/2014/main" id="{B52A6940-4D8A-4A46-8753-465E747C978E}"/>
              </a:ext>
            </a:extLst>
          </p:cNvPr>
          <p:cNvPicPr>
            <a:picLocks noChangeAspect="1"/>
          </p:cNvPicPr>
          <p:nvPr/>
        </p:nvPicPr>
        <p:blipFill>
          <a:blip r:embed="rId2"/>
          <a:stretch>
            <a:fillRect/>
          </a:stretch>
        </p:blipFill>
        <p:spPr>
          <a:xfrm>
            <a:off x="670866" y="1140024"/>
            <a:ext cx="6964374" cy="1223694"/>
          </a:xfrm>
          <a:prstGeom prst="rect">
            <a:avLst/>
          </a:prstGeom>
        </p:spPr>
      </p:pic>
    </p:spTree>
    <p:extLst>
      <p:ext uri="{BB962C8B-B14F-4D97-AF65-F5344CB8AC3E}">
        <p14:creationId xmlns:p14="http://schemas.microsoft.com/office/powerpoint/2010/main" val="75276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29.09.2022 / v. 0.4.2</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116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6659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58536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23843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hteck 96">
            <a:extLst>
              <a:ext uri="{FF2B5EF4-FFF2-40B4-BE49-F238E27FC236}">
                <a16:creationId xmlns:a16="http://schemas.microsoft.com/office/drawing/2014/main" id="{84DC8504-2281-48A9-AC84-535AF32A715D}"/>
              </a:ext>
            </a:extLst>
          </p:cNvPr>
          <p:cNvSpPr/>
          <p:nvPr>
            <p:custDataLst>
              <p:tags r:id="rId1"/>
            </p:custDataLst>
          </p:nvPr>
        </p:nvSpPr>
        <p:spPr>
          <a:xfrm>
            <a:off x="454850" y="5026360"/>
            <a:ext cx="998796"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711675" y="2404772"/>
            <a:ext cx="4027780" cy="202720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670565" y="4397069"/>
            <a:ext cx="542120"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3"/>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4"/>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2500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5"/>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6"/>
            </p:custDataLst>
          </p:nvPr>
        </p:nvSpPr>
        <p:spPr>
          <a:xfrm>
            <a:off x="616983" y="2146342"/>
            <a:ext cx="1226769" cy="29850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6198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7"/>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8"/>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9"/>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90517"/>
            <a:ext cx="1165317"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10"/>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1"/>
            </p:custDataLst>
          </p:nvPr>
        </p:nvSpPr>
        <p:spPr>
          <a:xfrm>
            <a:off x="7273343" y="2014637"/>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2"/>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3"/>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4"/>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8"/>
            <a:ext cx="1616478"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5"/>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6"/>
            </p:custDataLst>
          </p:nvPr>
        </p:nvSpPr>
        <p:spPr>
          <a:xfrm>
            <a:off x="4058932" y="1982588"/>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9545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7"/>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8"/>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6"/>
            <a:ext cx="140223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9"/>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20"/>
            </p:custDataLst>
          </p:nvPr>
        </p:nvSpPr>
        <p:spPr>
          <a:xfrm>
            <a:off x="4053764" y="3412079"/>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2494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1"/>
            </p:custDataLst>
          </p:nvPr>
        </p:nvSpPr>
        <p:spPr>
          <a:xfrm>
            <a:off x="527382"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2"/>
            </p:custDataLst>
          </p:nvPr>
        </p:nvSpPr>
        <p:spPr>
          <a:xfrm>
            <a:off x="768534" y="4226535"/>
            <a:ext cx="71600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3"/>
            </p:custDataLst>
          </p:nvPr>
        </p:nvSpPr>
        <p:spPr>
          <a:xfrm>
            <a:off x="527382" y="3760393"/>
            <a:ext cx="1133287"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4"/>
            </p:custDataLst>
          </p:nvPr>
        </p:nvSpPr>
        <p:spPr>
          <a:xfrm>
            <a:off x="628414" y="3726361"/>
            <a:ext cx="105950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094026" y="4058895"/>
            <a:ext cx="494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45" name="Rechteck 144">
            <a:extLst>
              <a:ext uri="{FF2B5EF4-FFF2-40B4-BE49-F238E27FC236}">
                <a16:creationId xmlns:a16="http://schemas.microsoft.com/office/drawing/2014/main" id="{B865DD49-7785-4716-93EA-D6E28FFB4FD2}"/>
              </a:ext>
            </a:extLst>
          </p:cNvPr>
          <p:cNvSpPr/>
          <p:nvPr>
            <p:custDataLst>
              <p:tags r:id="rId25"/>
            </p:custDataLst>
          </p:nvPr>
        </p:nvSpPr>
        <p:spPr>
          <a:xfrm>
            <a:off x="5830649" y="4434796"/>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6" name="Textfeld 145">
            <a:extLst>
              <a:ext uri="{FF2B5EF4-FFF2-40B4-BE49-F238E27FC236}">
                <a16:creationId xmlns:a16="http://schemas.microsoft.com/office/drawing/2014/main" id="{4BE6526F-4FA8-4638-8196-D8B7CF09D1BD}"/>
              </a:ext>
            </a:extLst>
          </p:cNvPr>
          <p:cNvSpPr txBox="1"/>
          <p:nvPr>
            <p:custDataLst>
              <p:tags r:id="rId26"/>
            </p:custDataLst>
          </p:nvPr>
        </p:nvSpPr>
        <p:spPr>
          <a:xfrm>
            <a:off x="5904433" y="4414900"/>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X-format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48" name="Rechteck 147">
            <a:extLst>
              <a:ext uri="{FF2B5EF4-FFF2-40B4-BE49-F238E27FC236}">
                <a16:creationId xmlns:a16="http://schemas.microsoft.com/office/drawing/2014/main" id="{88B637D4-DED9-4B2C-880B-91C0111F753F}"/>
              </a:ext>
            </a:extLst>
          </p:cNvPr>
          <p:cNvSpPr/>
          <p:nvPr>
            <p:custDataLst>
              <p:tags r:id="rId27"/>
            </p:custDataLst>
          </p:nvPr>
        </p:nvSpPr>
        <p:spPr>
          <a:xfrm>
            <a:off x="6955908" y="4813774"/>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9" name="Textfeld 148">
            <a:extLst>
              <a:ext uri="{FF2B5EF4-FFF2-40B4-BE49-F238E27FC236}">
                <a16:creationId xmlns:a16="http://schemas.microsoft.com/office/drawing/2014/main" id="{62A0E2B8-DB0C-4D4E-886F-89B64D290CD2}"/>
              </a:ext>
            </a:extLst>
          </p:cNvPr>
          <p:cNvSpPr txBox="1"/>
          <p:nvPr>
            <p:custDataLst>
              <p:tags r:id="rId28"/>
            </p:custDataLst>
          </p:nvPr>
        </p:nvSpPr>
        <p:spPr>
          <a:xfrm>
            <a:off x="7029692" y="4793878"/>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robot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64" name="Rechteck 163">
            <a:extLst>
              <a:ext uri="{FF2B5EF4-FFF2-40B4-BE49-F238E27FC236}">
                <a16:creationId xmlns:a16="http://schemas.microsoft.com/office/drawing/2014/main" id="{ADE08994-6A82-42E2-B8D5-357BE6E91AA6}"/>
              </a:ext>
            </a:extLst>
          </p:cNvPr>
          <p:cNvSpPr/>
          <p:nvPr>
            <p:custDataLst>
              <p:tags r:id="rId29"/>
            </p:custDataLst>
          </p:nvPr>
        </p:nvSpPr>
        <p:spPr>
          <a:xfrm>
            <a:off x="8048781" y="5217985"/>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65" name="Textfeld 164">
            <a:extLst>
              <a:ext uri="{FF2B5EF4-FFF2-40B4-BE49-F238E27FC236}">
                <a16:creationId xmlns:a16="http://schemas.microsoft.com/office/drawing/2014/main" id="{6A00E35E-643A-43C5-8138-B18579E7B8DC}"/>
              </a:ext>
            </a:extLst>
          </p:cNvPr>
          <p:cNvSpPr txBox="1"/>
          <p:nvPr>
            <p:custDataLst>
              <p:tags r:id="rId30"/>
            </p:custDataLst>
          </p:nvPr>
        </p:nvSpPr>
        <p:spPr>
          <a:xfrm>
            <a:off x="8122565" y="5198089"/>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pytest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66" name="Rechteck 165">
            <a:extLst>
              <a:ext uri="{FF2B5EF4-FFF2-40B4-BE49-F238E27FC236}">
                <a16:creationId xmlns:a16="http://schemas.microsoft.com/office/drawing/2014/main" id="{A4C93208-870C-4DA1-9077-A8EB33F9B719}"/>
              </a:ext>
            </a:extLst>
          </p:cNvPr>
          <p:cNvSpPr/>
          <p:nvPr>
            <p:custDataLst>
              <p:tags r:id="rId31"/>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196732" y="1456997"/>
            <a:ext cx="7721" cy="2928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a:off x="1424523" y="1456997"/>
            <a:ext cx="77586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flipV="1">
            <a:off x="2200389" y="4402244"/>
            <a:ext cx="879637" cy="395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flipH="1">
            <a:off x="3086608" y="1283703"/>
            <a:ext cx="2292" cy="143723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07" idx="1"/>
          </p:cNvCxnSpPr>
          <p:nvPr/>
        </p:nvCxnSpPr>
        <p:spPr>
          <a:xfrm flipH="1">
            <a:off x="3085611" y="1296763"/>
            <a:ext cx="888205" cy="62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726108"/>
            <a:ext cx="6581" cy="167096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99" idx="1"/>
          </p:cNvCxnSpPr>
          <p:nvPr/>
        </p:nvCxnSpPr>
        <p:spPr>
          <a:xfrm flipH="1" flipV="1">
            <a:off x="3072937" y="2719020"/>
            <a:ext cx="897736" cy="69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21" idx="1"/>
          </p:cNvCxnSpPr>
          <p:nvPr/>
        </p:nvCxnSpPr>
        <p:spPr>
          <a:xfrm flipH="1" flipV="1">
            <a:off x="6520086" y="1323905"/>
            <a:ext cx="662373" cy="457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8104" y="4581222"/>
            <a:ext cx="622545" cy="282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H="1" flipV="1">
            <a:off x="5207000" y="4222750"/>
            <a:ext cx="1104" cy="35027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48" idx="1"/>
          </p:cNvCxnSpPr>
          <p:nvPr/>
        </p:nvCxnSpPr>
        <p:spPr>
          <a:xfrm flipH="1" flipV="1">
            <a:off x="5217308" y="4944813"/>
            <a:ext cx="1738600" cy="1821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478005"/>
            <a:ext cx="4119" cy="47458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64" idx="1"/>
          </p:cNvCxnSpPr>
          <p:nvPr/>
        </p:nvCxnSpPr>
        <p:spPr>
          <a:xfrm flipH="1" flipV="1">
            <a:off x="5208101" y="5354256"/>
            <a:ext cx="2840680" cy="1298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8027" y="4952587"/>
            <a:ext cx="1" cy="3899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20129"/>
            <a:ext cx="820031"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17652"/>
            <a:ext cx="21757" cy="273753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a:stCxn id="149" idx="0"/>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stCxn id="149" idx="0"/>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8"/>
            <a:ext cx="3340873"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a:stCxn id="165" idx="0"/>
          </p:cNvCxnSpPr>
          <p:nvPr/>
        </p:nvCxnSpPr>
        <p:spPr>
          <a:xfrm flipH="1" flipV="1">
            <a:off x="8957738" y="3683087"/>
            <a:ext cx="8869" cy="1515002"/>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6" idx="3"/>
          </p:cNvCxnSpPr>
          <p:nvPr/>
        </p:nvCxnSpPr>
        <p:spPr>
          <a:xfrm flipH="1" flipV="1">
            <a:off x="7592517" y="4574099"/>
            <a:ext cx="2498505" cy="25646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48" idx="3"/>
          </p:cNvCxnSpPr>
          <p:nvPr/>
        </p:nvCxnSpPr>
        <p:spPr>
          <a:xfrm flipH="1">
            <a:off x="8725801" y="4830565"/>
            <a:ext cx="1365221" cy="13246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65" idx="3"/>
          </p:cNvCxnSpPr>
          <p:nvPr/>
        </p:nvCxnSpPr>
        <p:spPr>
          <a:xfrm flipH="1">
            <a:off x="9810649" y="4830565"/>
            <a:ext cx="280373" cy="52672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32"/>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a:off x="8572441" y="1653176"/>
            <a:ext cx="1545639" cy="6738"/>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33"/>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9798" y="5133470"/>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34"/>
            </p:custDataLst>
          </p:nvPr>
        </p:nvSpPr>
        <p:spPr>
          <a:xfrm>
            <a:off x="526419" y="4944813"/>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9798" y="5293389"/>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35"/>
            </p:custDataLst>
          </p:nvPr>
        </p:nvSpPr>
        <p:spPr>
          <a:xfrm>
            <a:off x="526419" y="5104732"/>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3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99" name="Rechteck 98">
            <a:extLst>
              <a:ext uri="{FF2B5EF4-FFF2-40B4-BE49-F238E27FC236}">
                <a16:creationId xmlns:a16="http://schemas.microsoft.com/office/drawing/2014/main" id="{7F787525-CD87-4085-9223-BAD7562818C6}"/>
              </a:ext>
            </a:extLst>
          </p:cNvPr>
          <p:cNvSpPr/>
          <p:nvPr>
            <p:custDataLst>
              <p:tags r:id="rId37"/>
            </p:custDataLst>
          </p:nvPr>
        </p:nvSpPr>
        <p:spPr>
          <a:xfrm>
            <a:off x="3970673" y="2626180"/>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1" name="Textfeld 100">
            <a:extLst>
              <a:ext uri="{FF2B5EF4-FFF2-40B4-BE49-F238E27FC236}">
                <a16:creationId xmlns:a16="http://schemas.microsoft.com/office/drawing/2014/main" id="{5A3AB52B-B6B4-4ADC-8210-F783EC923CEA}"/>
              </a:ext>
            </a:extLst>
          </p:cNvPr>
          <p:cNvSpPr txBox="1"/>
          <p:nvPr>
            <p:custDataLst>
              <p:tags r:id="rId38"/>
            </p:custDataLst>
          </p:nvPr>
        </p:nvSpPr>
        <p:spPr>
          <a:xfrm>
            <a:off x="4042933" y="2555910"/>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07" name="Rechteck 106">
            <a:extLst>
              <a:ext uri="{FF2B5EF4-FFF2-40B4-BE49-F238E27FC236}">
                <a16:creationId xmlns:a16="http://schemas.microsoft.com/office/drawing/2014/main" id="{7269294E-F102-47B3-9C65-33A4136D0EED}"/>
              </a:ext>
            </a:extLst>
          </p:cNvPr>
          <p:cNvSpPr/>
          <p:nvPr>
            <p:custDataLst>
              <p:tags r:id="rId39"/>
            </p:custDataLst>
          </p:nvPr>
        </p:nvSpPr>
        <p:spPr>
          <a:xfrm>
            <a:off x="3973816" y="1197006"/>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9" name="Textfeld 108">
            <a:extLst>
              <a:ext uri="{FF2B5EF4-FFF2-40B4-BE49-F238E27FC236}">
                <a16:creationId xmlns:a16="http://schemas.microsoft.com/office/drawing/2014/main" id="{CB59604B-EF1F-4F2C-A944-A0DDD76CC3CA}"/>
              </a:ext>
            </a:extLst>
          </p:cNvPr>
          <p:cNvSpPr txBox="1"/>
          <p:nvPr>
            <p:custDataLst>
              <p:tags r:id="rId40"/>
            </p:custDataLst>
          </p:nvPr>
        </p:nvSpPr>
        <p:spPr>
          <a:xfrm>
            <a:off x="4046076" y="1126736"/>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21" name="Rechteck 120">
            <a:extLst>
              <a:ext uri="{FF2B5EF4-FFF2-40B4-BE49-F238E27FC236}">
                <a16:creationId xmlns:a16="http://schemas.microsoft.com/office/drawing/2014/main" id="{42620C19-20F4-43AD-9C83-BE4A38F1FBCF}"/>
              </a:ext>
            </a:extLst>
          </p:cNvPr>
          <p:cNvSpPr/>
          <p:nvPr>
            <p:custDataLst>
              <p:tags r:id="rId41"/>
            </p:custDataLst>
          </p:nvPr>
        </p:nvSpPr>
        <p:spPr>
          <a:xfrm>
            <a:off x="7182459" y="1228723"/>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2" name="Textfeld 121">
            <a:extLst>
              <a:ext uri="{FF2B5EF4-FFF2-40B4-BE49-F238E27FC236}">
                <a16:creationId xmlns:a16="http://schemas.microsoft.com/office/drawing/2014/main" id="{94FC1572-2570-489E-86F7-6638503367CF}"/>
              </a:ext>
            </a:extLst>
          </p:cNvPr>
          <p:cNvSpPr txBox="1"/>
          <p:nvPr>
            <p:custDataLst>
              <p:tags r:id="rId42"/>
            </p:custDataLst>
          </p:nvPr>
        </p:nvSpPr>
        <p:spPr>
          <a:xfrm>
            <a:off x="7254719" y="1158453"/>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05" name="Rechteck 104">
            <a:extLst>
              <a:ext uri="{FF2B5EF4-FFF2-40B4-BE49-F238E27FC236}">
                <a16:creationId xmlns:a16="http://schemas.microsoft.com/office/drawing/2014/main" id="{184BE6D9-904B-4DAB-8313-F8B92D15F00E}"/>
              </a:ext>
            </a:extLst>
          </p:cNvPr>
          <p:cNvSpPr/>
          <p:nvPr>
            <p:custDataLst>
              <p:tags r:id="rId43"/>
            </p:custDataLst>
          </p:nvPr>
        </p:nvSpPr>
        <p:spPr>
          <a:xfrm>
            <a:off x="531699" y="1357240"/>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4"/>
            </p:custDataLst>
          </p:nvPr>
        </p:nvSpPr>
        <p:spPr>
          <a:xfrm>
            <a:off x="603959" y="1286970"/>
            <a:ext cx="77147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7258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The test trigger does not know anything about the test execution itself. For the test execution the test executor is responsible.</a:t>
            </a:r>
          </a:p>
          <a:p>
            <a:pPr lvl="1" fontAlgn="auto">
              <a:spcBef>
                <a:spcPts val="500"/>
              </a:spcBef>
              <a:spcAft>
                <a:spcPts val="0"/>
              </a:spcAft>
            </a:pPr>
            <a:r>
              <a:rPr lang="de-DE" sz="1200" kern="0">
                <a:solidFill>
                  <a:srgbClr val="000000"/>
                </a:solidFill>
              </a:rPr>
              <a:t>But the test trigger can define command line parameters for the test executor (e.g. to support variant handling).</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(the test executor is where the tests are);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p:txBody>
      </p:sp>
    </p:spTree>
    <p:extLst>
      <p:ext uri="{BB962C8B-B14F-4D97-AF65-F5344CB8AC3E}">
        <p14:creationId xmlns:p14="http://schemas.microsoft.com/office/powerpoint/2010/main" val="240925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For details about the communication between test trigger and test executor / database executor see ReturnValueHandling.xlsx.</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robot format and the pytest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lvl="1" fontAlgn="auto">
              <a:spcBef>
                <a:spcPts val="500"/>
              </a:spcBef>
              <a:spcAft>
                <a:spcPts val="0"/>
              </a:spcAft>
            </a:pPr>
            <a:r>
              <a:rPr lang="de-DE" sz="1200" kern="0">
                <a:solidFill>
                  <a:srgbClr val="000000"/>
                </a:solidFill>
              </a:rPr>
              <a:t>All tests inside a single test folder are carried out under the same conditions (this includes the same command line). In case of several different command lines or other diffferent conditions (e.g. for variant handling) are required, the involved tests have to be placed in different test folders.</a:t>
            </a:r>
          </a:p>
          <a:p>
            <a:pPr lvl="1" fontAlgn="auto">
              <a:spcBef>
                <a:spcPts val="500"/>
              </a:spcBef>
              <a:spcAft>
                <a:spcPts val="0"/>
              </a:spcAft>
            </a:pPr>
            <a:r>
              <a:rPr lang="de-DE" sz="1200" kern="0">
                <a:solidFill>
                  <a:srgbClr val="000000"/>
                </a:solidFill>
              </a:rPr>
              <a:t>Every test folder needs to have an own entry in the test trigger configuration, in which the global conditions for the test execution are defined.</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1704</Words>
  <Application>Microsoft Office PowerPoint</Application>
  <PresentationFormat>Benutzerdefiniert</PresentationFormat>
  <Paragraphs>199</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1036</cp:revision>
  <dcterms:created xsi:type="dcterms:W3CDTF">2021-01-05T16:03:01Z</dcterms:created>
  <dcterms:modified xsi:type="dcterms:W3CDTF">2022-09-29T17:16:39Z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