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70" r:id="rId4"/>
    <p:sldId id="301" r:id="rId5"/>
    <p:sldId id="261" r:id="rId6"/>
    <p:sldId id="307" r:id="rId7"/>
    <p:sldId id="260" r:id="rId8"/>
    <p:sldId id="266" r:id="rId9"/>
    <p:sldId id="304" r:id="rId10"/>
    <p:sldId id="278" r:id="rId11"/>
    <p:sldId id="305" r:id="rId12"/>
    <p:sldId id="302" r:id="rId13"/>
    <p:sldId id="289" r:id="rId14"/>
    <p:sldId id="308" r:id="rId15"/>
    <p:sldId id="303" r:id="rId16"/>
    <p:sldId id="263" r:id="rId17"/>
    <p:sldId id="292" r:id="rId18"/>
    <p:sldId id="315" r:id="rId19"/>
    <p:sldId id="309" r:id="rId20"/>
    <p:sldId id="269" r:id="rId21"/>
    <p:sldId id="310" r:id="rId22"/>
    <p:sldId id="311" r:id="rId23"/>
    <p:sldId id="312" r:id="rId24"/>
    <p:sldId id="313" r:id="rId25"/>
    <p:sldId id="314" r:id="rId26"/>
    <p:sldId id="264" r:id="rId27"/>
    <p:sldId id="271" r:id="rId28"/>
    <p:sldId id="316" r:id="rId29"/>
    <p:sldId id="306" r:id="rId30"/>
    <p:sldId id="318" r:id="rId31"/>
    <p:sldId id="319" r:id="rId32"/>
    <p:sldId id="317" r:id="rId33"/>
    <p:sldId id="320" r:id="rId34"/>
    <p:sldId id="321" r:id="rId35"/>
    <p:sldId id="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240"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E5C79-3DA2-4F94-A2BC-FE5EF48D9628}"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5FF37-D65F-4A0C-BA71-F25C3BB633AF}" type="slidenum">
              <a:rPr lang="en-US" smtClean="0"/>
              <a:t>‹#›</a:t>
            </a:fld>
            <a:endParaRPr lang="en-US"/>
          </a:p>
        </p:txBody>
      </p:sp>
    </p:spTree>
    <p:extLst>
      <p:ext uri="{BB962C8B-B14F-4D97-AF65-F5344CB8AC3E}">
        <p14:creationId xmlns:p14="http://schemas.microsoft.com/office/powerpoint/2010/main" val="175906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UDS is a application level protocol which provides diagnostic interfaces to ECU</a:t>
            </a:r>
          </a:p>
          <a:p>
            <a:r>
              <a:rPr lang="en-GB" dirty="0"/>
              <a:t>It’s been around in various forms for over a decade so most of your cars probably have ECUs which support UDS</a:t>
            </a:r>
          </a:p>
          <a:p>
            <a:r>
              <a:rPr lang="en-GB" dirty="0"/>
              <a:t>As its an application level protocol, its built on the basic lower level communications protocols on the cars. Some of the common ones are</a:t>
            </a:r>
          </a:p>
          <a:p>
            <a:pPr marL="171450" indent="-171450">
              <a:buFont typeface="Arial" panose="020B0604020202020204" pitchFamily="34" charset="0"/>
              <a:buChar char="•"/>
            </a:pPr>
            <a:r>
              <a:rPr lang="en-GB" dirty="0"/>
              <a:t>CAN – Controller Area Network – High reliability / medium bandwidth, safety critical</a:t>
            </a:r>
          </a:p>
          <a:p>
            <a:pPr marL="171450" indent="-171450">
              <a:buFont typeface="Arial" panose="020B0604020202020204" pitchFamily="34" charset="0"/>
              <a:buChar char="•"/>
            </a:pPr>
            <a:r>
              <a:rPr lang="en-GB" dirty="0"/>
              <a:t>LIN – Local Interconnect Network – Low bandwidth non safety critical</a:t>
            </a:r>
          </a:p>
          <a:p>
            <a:pPr marL="171450" indent="-171450">
              <a:buFont typeface="Arial" panose="020B0604020202020204" pitchFamily="34" charset="0"/>
              <a:buChar char="•"/>
            </a:pPr>
            <a:r>
              <a:rPr lang="en-GB" dirty="0"/>
              <a:t>Ethernet – High bandwidth, not very prevalent in automotive for a number of reasons I won’t get into</a:t>
            </a:r>
          </a:p>
          <a:p>
            <a:pPr marL="171450" indent="-171450">
              <a:buFont typeface="Arial" panose="020B0604020202020204" pitchFamily="34" charset="0"/>
              <a:buChar char="•"/>
            </a:pPr>
            <a:r>
              <a:rPr lang="en-GB" dirty="0" err="1"/>
              <a:t>DoIP</a:t>
            </a:r>
            <a:r>
              <a:rPr lang="en-GB" dirty="0"/>
              <a:t> – Essentially ethernet with some specific parameter constraints</a:t>
            </a:r>
          </a:p>
          <a:p>
            <a:pPr marL="171450" indent="-171450">
              <a:buFont typeface="Arial" panose="020B0604020202020204" pitchFamily="34" charset="0"/>
              <a:buChar char="•"/>
            </a:pPr>
            <a:r>
              <a:rPr lang="en-GB" dirty="0" err="1"/>
              <a:t>FlexRay</a:t>
            </a:r>
            <a:r>
              <a:rPr lang="en-GB" dirty="0"/>
              <a:t> – High reliability high bandwidth, safety critical. Was supposed to be the CAN replacement</a:t>
            </a:r>
          </a:p>
          <a:p>
            <a:pPr marL="171450" indent="-171450">
              <a:buFont typeface="Arial" panose="020B0604020202020204" pitchFamily="34" charset="0"/>
              <a:buChar char="•"/>
            </a:pPr>
            <a:r>
              <a:rPr lang="en-GB" dirty="0"/>
              <a:t>K-Line – Low bandwidth, mostly obsolete and was the precursor to can.</a:t>
            </a:r>
          </a:p>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4</a:t>
            </a:fld>
            <a:endParaRPr lang="en-GB"/>
          </a:p>
        </p:txBody>
      </p:sp>
    </p:spTree>
    <p:extLst>
      <p:ext uri="{BB962C8B-B14F-4D97-AF65-F5344CB8AC3E}">
        <p14:creationId xmlns:p14="http://schemas.microsoft.com/office/powerpoint/2010/main" val="389058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UDS messages have a fixed structure with a few common parts.</a:t>
            </a:r>
          </a:p>
          <a:p>
            <a:r>
              <a:rPr lang="en-GB" dirty="0"/>
              <a:t>All UDS messages start with a service which is the green text, a successful response adds 0x40 to the service and a 0x7F is a special code to say the request has failed.</a:t>
            </a:r>
          </a:p>
          <a:p>
            <a:r>
              <a:rPr lang="en-GB" dirty="0"/>
              <a:t>The rest of the message depends on the service and is defined in either the OBD or UDS standards</a:t>
            </a:r>
          </a:p>
          <a:p>
            <a:r>
              <a:rPr lang="en-GB" dirty="0"/>
              <a:t>In this example we’re looking at the OBD-ii Mode 01 Service which defines a set of diagnostic data parameters. Each parameter has a 1 byte code in this example we’re using engine speed which is 0x12.</a:t>
            </a:r>
          </a:p>
          <a:p>
            <a:r>
              <a:rPr lang="en-GB" dirty="0"/>
              <a:t>The response from the ECU in this case is a successful response, 0x41 and then the value in this case 2 bytes 0x1F40. When put through the scaling formula this gives 2000 rpm.</a:t>
            </a:r>
          </a:p>
        </p:txBody>
      </p:sp>
      <p:sp>
        <p:nvSpPr>
          <p:cNvPr id="4" name="Slide Number Placeholder 3"/>
          <p:cNvSpPr>
            <a:spLocks noGrp="1"/>
          </p:cNvSpPr>
          <p:nvPr>
            <p:ph type="sldNum" sz="quarter" idx="5"/>
          </p:nvPr>
        </p:nvSpPr>
        <p:spPr/>
        <p:txBody>
          <a:bodyPr/>
          <a:lstStyle/>
          <a:p>
            <a:fld id="{6AF5C3EF-F5AE-4E18-A6DC-B37E6C53BA33}" type="slidenum">
              <a:rPr lang="en-GB" smtClean="0"/>
              <a:t>16</a:t>
            </a:fld>
            <a:endParaRPr lang="en-GB"/>
          </a:p>
        </p:txBody>
      </p:sp>
    </p:spTree>
    <p:extLst>
      <p:ext uri="{BB962C8B-B14F-4D97-AF65-F5344CB8AC3E}">
        <p14:creationId xmlns:p14="http://schemas.microsoft.com/office/powerpoint/2010/main" val="1872901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UDS messages have a fixed structure with a few common parts.</a:t>
            </a:r>
          </a:p>
          <a:p>
            <a:r>
              <a:rPr lang="en-GB" dirty="0"/>
              <a:t>All UDS messages start with a service which is the green text, a successful response adds 0x40 to the service and a 0x7F is a special code to say the request has failed.</a:t>
            </a:r>
          </a:p>
          <a:p>
            <a:r>
              <a:rPr lang="en-GB" dirty="0"/>
              <a:t>The rest of the message depends on the service and is defined in either the OBD or UDS standards</a:t>
            </a:r>
          </a:p>
          <a:p>
            <a:r>
              <a:rPr lang="en-GB" dirty="0"/>
              <a:t>In this example we’re looking at the OBD-ii Mode 01 Service which defines a set of diagnostic data parameters. Each parameter has a 1 byte code in this example we’re using engine speed which is 0x12.</a:t>
            </a:r>
          </a:p>
          <a:p>
            <a:r>
              <a:rPr lang="en-GB" dirty="0"/>
              <a:t>The response from the ECU in this case is a successful response, 0x41 and then the value in this case 2 bytes 0x1F40. When put through the scaling formula this gives 2000 rpm.</a:t>
            </a:r>
          </a:p>
        </p:txBody>
      </p:sp>
      <p:sp>
        <p:nvSpPr>
          <p:cNvPr id="4" name="Slide Number Placeholder 3"/>
          <p:cNvSpPr>
            <a:spLocks noGrp="1"/>
          </p:cNvSpPr>
          <p:nvPr>
            <p:ph type="sldNum" sz="quarter" idx="5"/>
          </p:nvPr>
        </p:nvSpPr>
        <p:spPr/>
        <p:txBody>
          <a:bodyPr/>
          <a:lstStyle/>
          <a:p>
            <a:fld id="{6AF5C3EF-F5AE-4E18-A6DC-B37E6C53BA33}" type="slidenum">
              <a:rPr lang="en-GB" smtClean="0"/>
              <a:t>18</a:t>
            </a:fld>
            <a:endParaRPr lang="en-GB"/>
          </a:p>
        </p:txBody>
      </p:sp>
    </p:spTree>
    <p:extLst>
      <p:ext uri="{BB962C8B-B14F-4D97-AF65-F5344CB8AC3E}">
        <p14:creationId xmlns:p14="http://schemas.microsoft.com/office/powerpoint/2010/main" val="414584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 we will talk about what the format of message?</a:t>
            </a:r>
          </a:p>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19</a:t>
            </a:fld>
            <a:endParaRPr lang="en-GB"/>
          </a:p>
        </p:txBody>
      </p:sp>
    </p:spTree>
    <p:extLst>
      <p:ext uri="{BB962C8B-B14F-4D97-AF65-F5344CB8AC3E}">
        <p14:creationId xmlns:p14="http://schemas.microsoft.com/office/powerpoint/2010/main" val="294584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20</a:t>
            </a:fld>
            <a:endParaRPr lang="en-GB"/>
          </a:p>
        </p:txBody>
      </p:sp>
    </p:spTree>
    <p:extLst>
      <p:ext uri="{BB962C8B-B14F-4D97-AF65-F5344CB8AC3E}">
        <p14:creationId xmlns:p14="http://schemas.microsoft.com/office/powerpoint/2010/main" val="518985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21</a:t>
            </a:fld>
            <a:endParaRPr lang="en-GB"/>
          </a:p>
        </p:txBody>
      </p:sp>
    </p:spTree>
    <p:extLst>
      <p:ext uri="{BB962C8B-B14F-4D97-AF65-F5344CB8AC3E}">
        <p14:creationId xmlns:p14="http://schemas.microsoft.com/office/powerpoint/2010/main" val="408285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22</a:t>
            </a:fld>
            <a:endParaRPr lang="en-GB"/>
          </a:p>
        </p:txBody>
      </p:sp>
    </p:spTree>
    <p:extLst>
      <p:ext uri="{BB962C8B-B14F-4D97-AF65-F5344CB8AC3E}">
        <p14:creationId xmlns:p14="http://schemas.microsoft.com/office/powerpoint/2010/main" val="405314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23</a:t>
            </a:fld>
            <a:endParaRPr lang="en-GB"/>
          </a:p>
        </p:txBody>
      </p:sp>
    </p:spTree>
    <p:extLst>
      <p:ext uri="{BB962C8B-B14F-4D97-AF65-F5344CB8AC3E}">
        <p14:creationId xmlns:p14="http://schemas.microsoft.com/office/powerpoint/2010/main" val="191761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24</a:t>
            </a:fld>
            <a:endParaRPr lang="en-GB"/>
          </a:p>
        </p:txBody>
      </p:sp>
    </p:spTree>
    <p:extLst>
      <p:ext uri="{BB962C8B-B14F-4D97-AF65-F5344CB8AC3E}">
        <p14:creationId xmlns:p14="http://schemas.microsoft.com/office/powerpoint/2010/main" val="84901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25</a:t>
            </a:fld>
            <a:endParaRPr lang="en-GB"/>
          </a:p>
        </p:txBody>
      </p:sp>
    </p:spTree>
    <p:extLst>
      <p:ext uri="{BB962C8B-B14F-4D97-AF65-F5344CB8AC3E}">
        <p14:creationId xmlns:p14="http://schemas.microsoft.com/office/powerpoint/2010/main" val="2120652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going to cover some basics / terminology just to make sure people get what I’m talking about.</a:t>
            </a:r>
          </a:p>
        </p:txBody>
      </p:sp>
      <p:sp>
        <p:nvSpPr>
          <p:cNvPr id="4" name="Slide Number Placeholder 3"/>
          <p:cNvSpPr>
            <a:spLocks noGrp="1"/>
          </p:cNvSpPr>
          <p:nvPr>
            <p:ph type="sldNum" sz="quarter" idx="5"/>
          </p:nvPr>
        </p:nvSpPr>
        <p:spPr/>
        <p:txBody>
          <a:bodyPr/>
          <a:lstStyle/>
          <a:p>
            <a:fld id="{6AF5C3EF-F5AE-4E18-A6DC-B37E6C53BA33}" type="slidenum">
              <a:rPr lang="en-GB" smtClean="0"/>
              <a:t>28</a:t>
            </a:fld>
            <a:endParaRPr lang="en-GB"/>
          </a:p>
        </p:txBody>
      </p:sp>
    </p:spTree>
    <p:extLst>
      <p:ext uri="{BB962C8B-B14F-4D97-AF65-F5344CB8AC3E}">
        <p14:creationId xmlns:p14="http://schemas.microsoft.com/office/powerpoint/2010/main" val="136769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UDS is a fairly nice protocol, it’s relatively simple with a nice structure and has some defined standardisation</a:t>
            </a:r>
          </a:p>
          <a:p>
            <a:r>
              <a:rPr lang="en-GB" dirty="0"/>
              <a:t>Raw CAN data is hard to read and interpret without a definition file, commonly termed a DBC for a Vector </a:t>
            </a:r>
            <a:r>
              <a:rPr lang="en-GB" dirty="0" err="1"/>
              <a:t>Informatik</a:t>
            </a:r>
            <a:r>
              <a:rPr lang="en-GB" dirty="0"/>
              <a:t> file format</a:t>
            </a:r>
          </a:p>
          <a:p>
            <a:r>
              <a:rPr lang="en-GB" dirty="0"/>
              <a:t>There are standardised protocols such as OBD which is built on UDS which I’ll go into later</a:t>
            </a:r>
          </a:p>
          <a:p>
            <a:r>
              <a:rPr lang="en-GB" dirty="0"/>
              <a:t>It can also help to provide a reference point for either reverse engineering raw CAN data or for reverse engineering ECU code. One of the standard entry points was to find the UDS / OBD code to find RAM variables for parameters such as ignition timing or engine speed</a:t>
            </a:r>
          </a:p>
          <a:p>
            <a:r>
              <a:rPr lang="en-GB" dirty="0"/>
              <a:t>UDS and OBD allow you to clear DTCs on your car, which is also nice, but to be honest most can be cleared with a £10 dongle from amazon</a:t>
            </a:r>
          </a:p>
        </p:txBody>
      </p:sp>
      <p:sp>
        <p:nvSpPr>
          <p:cNvPr id="4" name="Slide Number Placeholder 3"/>
          <p:cNvSpPr>
            <a:spLocks noGrp="1"/>
          </p:cNvSpPr>
          <p:nvPr>
            <p:ph type="sldNum" sz="quarter" idx="5"/>
          </p:nvPr>
        </p:nvSpPr>
        <p:spPr/>
        <p:txBody>
          <a:bodyPr/>
          <a:lstStyle/>
          <a:p>
            <a:fld id="{6AF5C3EF-F5AE-4E18-A6DC-B37E6C53BA33}" type="slidenum">
              <a:rPr lang="en-GB" smtClean="0"/>
              <a:t>5</a:t>
            </a:fld>
            <a:endParaRPr lang="en-GB"/>
          </a:p>
        </p:txBody>
      </p:sp>
    </p:spTree>
    <p:extLst>
      <p:ext uri="{BB962C8B-B14F-4D97-AF65-F5344CB8AC3E}">
        <p14:creationId xmlns:p14="http://schemas.microsoft.com/office/powerpoint/2010/main" val="130022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going to cover some basics / terminology just to make sure people get what I’m talking about.</a:t>
            </a:r>
          </a:p>
        </p:txBody>
      </p:sp>
      <p:sp>
        <p:nvSpPr>
          <p:cNvPr id="4" name="Slide Number Placeholder 3"/>
          <p:cNvSpPr>
            <a:spLocks noGrp="1"/>
          </p:cNvSpPr>
          <p:nvPr>
            <p:ph type="sldNum" sz="quarter" idx="5"/>
          </p:nvPr>
        </p:nvSpPr>
        <p:spPr/>
        <p:txBody>
          <a:bodyPr/>
          <a:lstStyle/>
          <a:p>
            <a:fld id="{6AF5C3EF-F5AE-4E18-A6DC-B37E6C53BA33}" type="slidenum">
              <a:rPr lang="en-GB" smtClean="0"/>
              <a:t>6</a:t>
            </a:fld>
            <a:endParaRPr lang="en-GB"/>
          </a:p>
        </p:txBody>
      </p:sp>
    </p:spTree>
    <p:extLst>
      <p:ext uri="{BB962C8B-B14F-4D97-AF65-F5344CB8AC3E}">
        <p14:creationId xmlns:p14="http://schemas.microsoft.com/office/powerpoint/2010/main" val="139964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55FF37-D65F-4A0C-BA71-F25C3BB633AF}" type="slidenum">
              <a:rPr lang="en-US" smtClean="0"/>
              <a:t>7</a:t>
            </a:fld>
            <a:endParaRPr lang="en-US"/>
          </a:p>
        </p:txBody>
      </p:sp>
    </p:spTree>
    <p:extLst>
      <p:ext uri="{BB962C8B-B14F-4D97-AF65-F5344CB8AC3E}">
        <p14:creationId xmlns:p14="http://schemas.microsoft.com/office/powerpoint/2010/main" val="106154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UDS is a fairly nice protocol, it’s relatively simple with a nice structure and has some defined standardisation</a:t>
            </a:r>
          </a:p>
          <a:p>
            <a:r>
              <a:rPr lang="en-GB" dirty="0"/>
              <a:t>Raw CAN data is hard to read and interpret without a definition file, commonly termed a DBC for a Vector </a:t>
            </a:r>
            <a:r>
              <a:rPr lang="en-GB" dirty="0" err="1"/>
              <a:t>Informatik</a:t>
            </a:r>
            <a:r>
              <a:rPr lang="en-GB" dirty="0"/>
              <a:t> file format</a:t>
            </a:r>
          </a:p>
          <a:p>
            <a:r>
              <a:rPr lang="en-GB" dirty="0"/>
              <a:t>There are standardised protocols such as OBD which is built on UDS which I’ll go into later</a:t>
            </a:r>
          </a:p>
          <a:p>
            <a:r>
              <a:rPr lang="en-GB" dirty="0"/>
              <a:t>It can also help to provide a reference point for either reverse engineering raw CAN data or for reverse engineering ECU code. One of the standard entry points was to find the UDS / OBD code to find RAM variables for parameters such as ignition timing or engine speed</a:t>
            </a:r>
          </a:p>
          <a:p>
            <a:r>
              <a:rPr lang="en-GB" dirty="0"/>
              <a:t>UDS and OBD allow you to clear DTCs on your car, which is also nice, but to be honest most can be cleared with a £10 dongle from amazon</a:t>
            </a:r>
          </a:p>
        </p:txBody>
      </p:sp>
      <p:sp>
        <p:nvSpPr>
          <p:cNvPr id="4" name="Slide Number Placeholder 3"/>
          <p:cNvSpPr>
            <a:spLocks noGrp="1"/>
          </p:cNvSpPr>
          <p:nvPr>
            <p:ph type="sldNum" sz="quarter" idx="5"/>
          </p:nvPr>
        </p:nvSpPr>
        <p:spPr/>
        <p:txBody>
          <a:bodyPr/>
          <a:lstStyle/>
          <a:p>
            <a:fld id="{6AF5C3EF-F5AE-4E18-A6DC-B37E6C53BA33}" type="slidenum">
              <a:rPr lang="en-GB" smtClean="0"/>
              <a:t>9</a:t>
            </a:fld>
            <a:endParaRPr lang="en-GB"/>
          </a:p>
        </p:txBody>
      </p:sp>
    </p:spTree>
    <p:extLst>
      <p:ext uri="{BB962C8B-B14F-4D97-AF65-F5344CB8AC3E}">
        <p14:creationId xmlns:p14="http://schemas.microsoft.com/office/powerpoint/2010/main" val="311045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going to cover some basics / terminology just to make sure people get what I’m talking about.</a:t>
            </a:r>
          </a:p>
        </p:txBody>
      </p:sp>
      <p:sp>
        <p:nvSpPr>
          <p:cNvPr id="4" name="Slide Number Placeholder 3"/>
          <p:cNvSpPr>
            <a:spLocks noGrp="1"/>
          </p:cNvSpPr>
          <p:nvPr>
            <p:ph type="sldNum" sz="quarter" idx="5"/>
          </p:nvPr>
        </p:nvSpPr>
        <p:spPr/>
        <p:txBody>
          <a:bodyPr/>
          <a:lstStyle/>
          <a:p>
            <a:fld id="{6AF5C3EF-F5AE-4E18-A6DC-B37E6C53BA33}" type="slidenum">
              <a:rPr lang="en-GB" smtClean="0"/>
              <a:t>10</a:t>
            </a:fld>
            <a:endParaRPr lang="en-GB"/>
          </a:p>
        </p:txBody>
      </p:sp>
    </p:spTree>
    <p:extLst>
      <p:ext uri="{BB962C8B-B14F-4D97-AF65-F5344CB8AC3E}">
        <p14:creationId xmlns:p14="http://schemas.microsoft.com/office/powerpoint/2010/main" val="123280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VAMP</a:t>
            </a:r>
          </a:p>
        </p:txBody>
      </p:sp>
      <p:sp>
        <p:nvSpPr>
          <p:cNvPr id="4" name="Slide Number Placeholder 3"/>
          <p:cNvSpPr>
            <a:spLocks noGrp="1"/>
          </p:cNvSpPr>
          <p:nvPr>
            <p:ph type="sldNum" sz="quarter" idx="5"/>
          </p:nvPr>
        </p:nvSpPr>
        <p:spPr/>
        <p:txBody>
          <a:bodyPr/>
          <a:lstStyle/>
          <a:p>
            <a:fld id="{6AF5C3EF-F5AE-4E18-A6DC-B37E6C53BA33}" type="slidenum">
              <a:rPr lang="en-GB" smtClean="0"/>
              <a:t>11</a:t>
            </a:fld>
            <a:endParaRPr lang="en-GB"/>
          </a:p>
        </p:txBody>
      </p:sp>
    </p:spTree>
    <p:extLst>
      <p:ext uri="{BB962C8B-B14F-4D97-AF65-F5344CB8AC3E}">
        <p14:creationId xmlns:p14="http://schemas.microsoft.com/office/powerpoint/2010/main" val="3064824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13</a:t>
            </a:fld>
            <a:endParaRPr lang="en-GB"/>
          </a:p>
        </p:txBody>
      </p:sp>
    </p:spTree>
    <p:extLst>
      <p:ext uri="{BB962C8B-B14F-4D97-AF65-F5344CB8AC3E}">
        <p14:creationId xmlns:p14="http://schemas.microsoft.com/office/powerpoint/2010/main" val="362412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 we will talk about what the format of message?</a:t>
            </a:r>
          </a:p>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14</a:t>
            </a:fld>
            <a:endParaRPr lang="en-GB"/>
          </a:p>
        </p:txBody>
      </p:sp>
    </p:spTree>
    <p:extLst>
      <p:ext uri="{BB962C8B-B14F-4D97-AF65-F5344CB8AC3E}">
        <p14:creationId xmlns:p14="http://schemas.microsoft.com/office/powerpoint/2010/main" val="214266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1B96-1564-46D0-BA54-74BFC9E7E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6A5B1-8C4F-6123-4032-781442697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C3B66F-9D28-D7BC-5A53-3D571B6399CE}"/>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7E07CC4C-F490-8415-65DD-50C1223A6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85663-5F80-DF8D-9C0C-9E2AC68B67BA}"/>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383752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ED50-4AC8-7E9D-F404-CCA2512C2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B87D8-C011-E70B-F170-C315F4F95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64B42-34D6-B94A-24C8-59868588EC9B}"/>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66A53704-2C92-1D5F-54DF-625E1A036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19AFD-530F-A7A1-DA7C-2DC9BEFD1DA7}"/>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356212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3728E-875A-15D8-F685-72C6434B8B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5902CB-5ABC-C9DE-8F99-69EC92D1D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3A895-1692-0596-8CD4-28980B758CFA}"/>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3131D0B0-CE24-C1A8-5973-49F419E74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623A7-63FA-4C30-894F-93138BC78308}"/>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427636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8335-679E-8B1E-A7FD-5748EC2E0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E6B47-E314-F4F5-CAD1-1D2B8EB05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8238C-9526-7168-BD0A-53ABDD5F28B0}"/>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0DF5FD63-A113-D50A-6AF4-10C05B81F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C474E-6760-EBDC-BDD9-88DA8802EDA1}"/>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103751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5E0-DDB5-6195-27FD-443F17CF3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0F8C5E-70D0-4A77-9F61-993EE8862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FCF65-F029-11AA-6989-999368D8037E}"/>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708F13C4-D073-302E-CD9A-732A3CA5D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41BD6-F238-6973-8AC5-0795DB9C591C}"/>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384538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DFB3-56C0-7338-3C52-EF7D1AC64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2963B-438B-190E-612B-8D5E69403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C636D-4A21-13A7-C229-2FB782163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FCA191-B372-055F-18D5-143C3123DBA1}"/>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6" name="Footer Placeholder 5">
            <a:extLst>
              <a:ext uri="{FF2B5EF4-FFF2-40B4-BE49-F238E27FC236}">
                <a16:creationId xmlns:a16="http://schemas.microsoft.com/office/drawing/2014/main" id="{80BA5EA9-B0A4-FF3B-8EEF-760E717F1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1B3EC-3064-207B-502C-E5BE66A183D6}"/>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173868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37E2-3618-3486-0F80-CEC036D7C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F8AA52-EC02-8376-6025-A7F63A84A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C6F4-7BB0-F06A-8414-D9915FB78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F418D-7755-2A24-D3BC-4A3B38E74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BC3AD-D059-690A-6549-D54A32163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D88647-D259-53DF-8629-E618B0E3B412}"/>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8" name="Footer Placeholder 7">
            <a:extLst>
              <a:ext uri="{FF2B5EF4-FFF2-40B4-BE49-F238E27FC236}">
                <a16:creationId xmlns:a16="http://schemas.microsoft.com/office/drawing/2014/main" id="{BD819B56-32CB-6A81-212D-5D9BF660E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0747C-72FB-1A91-F85B-447075CF8EBA}"/>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392096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E3F4-7F96-11F8-AD3D-0CC6FFD971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A8A624-36AE-F9FA-2B1D-4EFF12FA1B80}"/>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4" name="Footer Placeholder 3">
            <a:extLst>
              <a:ext uri="{FF2B5EF4-FFF2-40B4-BE49-F238E27FC236}">
                <a16:creationId xmlns:a16="http://schemas.microsoft.com/office/drawing/2014/main" id="{D0030974-0348-C135-A3ED-71D23B4574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29A6C7-BE19-E366-7B00-4E55B5BEFBAB}"/>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8603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082E3-5274-613B-EB0D-D85137E744AD}"/>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3" name="Footer Placeholder 2">
            <a:extLst>
              <a:ext uri="{FF2B5EF4-FFF2-40B4-BE49-F238E27FC236}">
                <a16:creationId xmlns:a16="http://schemas.microsoft.com/office/drawing/2014/main" id="{C319821C-BED4-9B92-4819-3DD635FC7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8572AB-80FC-6E67-CA87-6095BA0D4D4D}"/>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128976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97EA-111D-BEEF-9102-385C60735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4D54CD-3707-AFDE-3C41-0F137D4F0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C117D1-391C-1DB6-7752-E453A4EE9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682DD-27D0-29A7-9827-A99CDE0EE5AC}"/>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6" name="Footer Placeholder 5">
            <a:extLst>
              <a:ext uri="{FF2B5EF4-FFF2-40B4-BE49-F238E27FC236}">
                <a16:creationId xmlns:a16="http://schemas.microsoft.com/office/drawing/2014/main" id="{FD0102CF-3450-49AD-1777-CCDBA433E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C3D55-BB61-0190-CA70-87256C2B69FA}"/>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36991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8CE8-A0B2-8A0B-A4B6-FAAE5D6DB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58B229-E83F-4254-4BA1-0786ABB61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114E9-A83F-998E-0F86-40B5697DE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22722-C964-CBEF-5FB5-97A0B3F91F38}"/>
              </a:ext>
            </a:extLst>
          </p:cNvPr>
          <p:cNvSpPr>
            <a:spLocks noGrp="1"/>
          </p:cNvSpPr>
          <p:nvPr>
            <p:ph type="dt" sz="half" idx="10"/>
          </p:nvPr>
        </p:nvSpPr>
        <p:spPr/>
        <p:txBody>
          <a:bodyPr/>
          <a:lstStyle/>
          <a:p>
            <a:fld id="{13BB6B4D-8A66-4E07-87B1-FEACD236C738}" type="datetimeFigureOut">
              <a:rPr lang="en-US" smtClean="0"/>
              <a:t>1/10/2024</a:t>
            </a:fld>
            <a:endParaRPr lang="en-US"/>
          </a:p>
        </p:txBody>
      </p:sp>
      <p:sp>
        <p:nvSpPr>
          <p:cNvPr id="6" name="Footer Placeholder 5">
            <a:extLst>
              <a:ext uri="{FF2B5EF4-FFF2-40B4-BE49-F238E27FC236}">
                <a16:creationId xmlns:a16="http://schemas.microsoft.com/office/drawing/2014/main" id="{4E5DDD0D-A92D-A973-2897-E71AACD9F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38FCD-091B-4397-7451-A9C2420EDEEF}"/>
              </a:ext>
            </a:extLst>
          </p:cNvPr>
          <p:cNvSpPr>
            <a:spLocks noGrp="1"/>
          </p:cNvSpPr>
          <p:nvPr>
            <p:ph type="sldNum" sz="quarter" idx="12"/>
          </p:nvPr>
        </p:nvSpPr>
        <p:spPr/>
        <p:txBody>
          <a:bodyPr/>
          <a:lstStyle/>
          <a:p>
            <a:fld id="{6413166E-3267-4827-987B-109F2906F6EC}" type="slidenum">
              <a:rPr lang="en-US" smtClean="0"/>
              <a:t>‹#›</a:t>
            </a:fld>
            <a:endParaRPr lang="en-US"/>
          </a:p>
        </p:txBody>
      </p:sp>
    </p:spTree>
    <p:extLst>
      <p:ext uri="{BB962C8B-B14F-4D97-AF65-F5344CB8AC3E}">
        <p14:creationId xmlns:p14="http://schemas.microsoft.com/office/powerpoint/2010/main" val="143307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12F02-89E7-5923-9BBB-BA4A4E52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3C2CFE-BFE3-16B0-ED73-4DD76D87E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72C41-854F-77C3-8608-138DA6B63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B6B4D-8A66-4E07-87B1-FEACD236C738}" type="datetimeFigureOut">
              <a:rPr lang="en-US" smtClean="0"/>
              <a:t>1/10/2024</a:t>
            </a:fld>
            <a:endParaRPr lang="en-US"/>
          </a:p>
        </p:txBody>
      </p:sp>
      <p:sp>
        <p:nvSpPr>
          <p:cNvPr id="5" name="Footer Placeholder 4">
            <a:extLst>
              <a:ext uri="{FF2B5EF4-FFF2-40B4-BE49-F238E27FC236}">
                <a16:creationId xmlns:a16="http://schemas.microsoft.com/office/drawing/2014/main" id="{6E67DE67-9C0C-0E26-5D7C-67D4D7F1E9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1B3FB-1E36-1503-97BE-B55C4F3C3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3166E-3267-4827-987B-109F2906F6EC}" type="slidenum">
              <a:rPr lang="en-US" smtClean="0"/>
              <a:t>‹#›</a:t>
            </a:fld>
            <a:endParaRPr lang="en-US"/>
          </a:p>
        </p:txBody>
      </p:sp>
    </p:spTree>
    <p:extLst>
      <p:ext uri="{BB962C8B-B14F-4D97-AF65-F5344CB8AC3E}">
        <p14:creationId xmlns:p14="http://schemas.microsoft.com/office/powerpoint/2010/main" val="263453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OBD-II_PI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udsoncan.readthedocs.io/en/latest/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ylessard/python-udsoncan/tree/master"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jacobschaer/python-doipclien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ython-uds.readthedocs.io/en/latest/index.html" TargetMode="External"/><Relationship Id="rId2" Type="http://schemas.openxmlformats.org/officeDocument/2006/relationships/hyperlink" Target="https://github.com/hardbyte/python-ca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ython-uds.readthedocs.io/en/latest/index.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jacobschaer/python-doipclient"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csselectronics.com/pages/obd2-explained-simple-intro" TargetMode="External"/><Relationship Id="rId2" Type="http://schemas.openxmlformats.org/officeDocument/2006/relationships/hyperlink" Target="https://www.youtube.com/watch?v=1AVTidd5E94&amp;list=PLeXqwzlpsBllQUfPsm_u6AS0bC7ObWGAc&amp;index=18&amp;t=888s" TargetMode="External"/><Relationship Id="rId1" Type="http://schemas.openxmlformats.org/officeDocument/2006/relationships/slideLayout" Target="../slideLayouts/slideLayout2.xml"/><Relationship Id="rId5" Type="http://schemas.openxmlformats.org/officeDocument/2006/relationships/hyperlink" Target="https://udsoncan.readthedocs.io/en/latest/udsoncan/intro.html" TargetMode="External"/><Relationship Id="rId4" Type="http://schemas.openxmlformats.org/officeDocument/2006/relationships/hyperlink" Target="https://python-uds.readthedocs.io/en/latest/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E81-0E48-4940-63C9-141E2C7D0F67}"/>
              </a:ext>
            </a:extLst>
          </p:cNvPr>
          <p:cNvSpPr>
            <a:spLocks noGrp="1"/>
          </p:cNvSpPr>
          <p:nvPr>
            <p:ph type="ctrTitle"/>
          </p:nvPr>
        </p:nvSpPr>
        <p:spPr/>
        <p:txBody>
          <a:bodyPr/>
          <a:lstStyle/>
          <a:p>
            <a:r>
              <a:rPr lang="en-US" dirty="0"/>
              <a:t>UDS </a:t>
            </a:r>
            <a:br>
              <a:rPr lang="en-US" dirty="0"/>
            </a:br>
            <a:r>
              <a:rPr lang="en-US" dirty="0"/>
              <a:t>Investigation</a:t>
            </a:r>
          </a:p>
        </p:txBody>
      </p:sp>
      <p:sp>
        <p:nvSpPr>
          <p:cNvPr id="3" name="Subtitle 2">
            <a:extLst>
              <a:ext uri="{FF2B5EF4-FFF2-40B4-BE49-F238E27FC236}">
                <a16:creationId xmlns:a16="http://schemas.microsoft.com/office/drawing/2014/main" id="{C6F72FF2-3D25-D85B-0D92-9AAF54AD3778}"/>
              </a:ext>
            </a:extLst>
          </p:cNvPr>
          <p:cNvSpPr>
            <a:spLocks noGrp="1"/>
          </p:cNvSpPr>
          <p:nvPr>
            <p:ph type="subTitle" idx="1"/>
          </p:nvPr>
        </p:nvSpPr>
        <p:spPr/>
        <p:txBody>
          <a:bodyPr/>
          <a:lstStyle/>
          <a:p>
            <a:pPr algn="r"/>
            <a:r>
              <a:rPr lang="en-US" dirty="0"/>
              <a:t>Author: Hua Van Thong</a:t>
            </a:r>
          </a:p>
        </p:txBody>
      </p:sp>
    </p:spTree>
    <p:extLst>
      <p:ext uri="{BB962C8B-B14F-4D97-AF65-F5344CB8AC3E}">
        <p14:creationId xmlns:p14="http://schemas.microsoft.com/office/powerpoint/2010/main" val="22082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b="1" dirty="0"/>
              <a:t>General Info / Context</a:t>
            </a:r>
          </a:p>
        </p:txBody>
      </p:sp>
      <p:sp>
        <p:nvSpPr>
          <p:cNvPr id="3" name="Subtitle 2">
            <a:extLst>
              <a:ext uri="{FF2B5EF4-FFF2-40B4-BE49-F238E27FC236}">
                <a16:creationId xmlns:a16="http://schemas.microsoft.com/office/drawing/2014/main" id="{064E2B80-135D-4E83-9B68-4F9E8C6B2822}"/>
              </a:ext>
            </a:extLst>
          </p:cNvPr>
          <p:cNvSpPr>
            <a:spLocks noGrp="1"/>
          </p:cNvSpPr>
          <p:nvPr>
            <p:ph type="subTitle" idx="1"/>
          </p:nvPr>
        </p:nvSpPr>
        <p:spPr>
          <a:xfrm>
            <a:off x="1524000" y="3602038"/>
            <a:ext cx="9144000" cy="1655762"/>
          </a:xfrm>
        </p:spPr>
        <p:txBody>
          <a:bodyPr/>
          <a:lstStyle/>
          <a:p>
            <a:r>
              <a:rPr lang="en-GB" dirty="0"/>
              <a:t>Stuff about UDS &amp; cars</a:t>
            </a:r>
          </a:p>
        </p:txBody>
      </p:sp>
    </p:spTree>
    <p:extLst>
      <p:ext uri="{BB962C8B-B14F-4D97-AF65-F5344CB8AC3E}">
        <p14:creationId xmlns:p14="http://schemas.microsoft.com/office/powerpoint/2010/main" val="199434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9E29-D7C3-4C54-85A7-78DDAD7E3190}"/>
              </a:ext>
            </a:extLst>
          </p:cNvPr>
          <p:cNvSpPr>
            <a:spLocks noGrp="1"/>
          </p:cNvSpPr>
          <p:nvPr>
            <p:ph type="title"/>
          </p:nvPr>
        </p:nvSpPr>
        <p:spPr/>
        <p:txBody>
          <a:bodyPr/>
          <a:lstStyle/>
          <a:p>
            <a:r>
              <a:rPr lang="en-GB" b="1" dirty="0">
                <a:solidFill>
                  <a:schemeClr val="accent1"/>
                </a:solidFill>
              </a:rPr>
              <a:t>Electronic Control Units (ECUs)</a:t>
            </a:r>
          </a:p>
        </p:txBody>
      </p:sp>
      <p:sp>
        <p:nvSpPr>
          <p:cNvPr id="3" name="Content Placeholder 2">
            <a:extLst>
              <a:ext uri="{FF2B5EF4-FFF2-40B4-BE49-F238E27FC236}">
                <a16:creationId xmlns:a16="http://schemas.microsoft.com/office/drawing/2014/main" id="{1C176077-EB84-4EC4-813A-0E503077027F}"/>
              </a:ext>
            </a:extLst>
          </p:cNvPr>
          <p:cNvSpPr>
            <a:spLocks noGrp="1"/>
          </p:cNvSpPr>
          <p:nvPr>
            <p:ph idx="1"/>
          </p:nvPr>
        </p:nvSpPr>
        <p:spPr/>
        <p:txBody>
          <a:bodyPr>
            <a:normAutofit lnSpcReduction="10000"/>
          </a:bodyPr>
          <a:lstStyle/>
          <a:p>
            <a:r>
              <a:rPr lang="en-GB" dirty="0"/>
              <a:t>A modern car can have upwards of 20 individual ECUs and 3 communication bus</a:t>
            </a:r>
          </a:p>
          <a:p>
            <a:pPr lvl="1"/>
            <a:r>
              <a:rPr lang="en-GB" dirty="0"/>
              <a:t>A modern Land Rover Discovery has 50+ ECUs, 6 CAN bus, 1 </a:t>
            </a:r>
            <a:r>
              <a:rPr lang="en-GB" dirty="0" err="1"/>
              <a:t>FlexRay</a:t>
            </a:r>
            <a:r>
              <a:rPr lang="en-GB" dirty="0"/>
              <a:t> bus and a </a:t>
            </a:r>
            <a:r>
              <a:rPr lang="en-GB" dirty="0" err="1"/>
              <a:t>DoIP</a:t>
            </a:r>
            <a:r>
              <a:rPr lang="en-GB" dirty="0"/>
              <a:t> (automotive ethernet) diagnostics connection (there are actually more networks as well….)</a:t>
            </a:r>
          </a:p>
          <a:p>
            <a:r>
              <a:rPr lang="en-GB" dirty="0"/>
              <a:t>For CAN (which is the most common) each ECU is given two unique addresses. The Request ID (Tx) and Response ID (Rx)</a:t>
            </a:r>
          </a:p>
          <a:p>
            <a:pPr lvl="1"/>
            <a:r>
              <a:rPr lang="en-GB" dirty="0"/>
              <a:t>For an engine ECU this is: 0x7E0 (Tx) and 0x7E8 (Rx)</a:t>
            </a:r>
          </a:p>
          <a:p>
            <a:pPr lvl="1"/>
            <a:r>
              <a:rPr lang="en-GB" dirty="0"/>
              <a:t>For a transmission ECU this is: 0x7E1 (Tx) and 0x7E9 (Rx)</a:t>
            </a:r>
          </a:p>
          <a:p>
            <a:r>
              <a:rPr lang="en-GB" dirty="0"/>
              <a:t>ECUs can also listen to the broadcast ID 0x7DF (Tx) and will respond on their own Response ID</a:t>
            </a:r>
          </a:p>
        </p:txBody>
      </p:sp>
    </p:spTree>
    <p:extLst>
      <p:ext uri="{BB962C8B-B14F-4D97-AF65-F5344CB8AC3E}">
        <p14:creationId xmlns:p14="http://schemas.microsoft.com/office/powerpoint/2010/main" val="196822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Example ECU’s per car</a:t>
            </a: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pic>
        <p:nvPicPr>
          <p:cNvPr id="4" name="Picture 3">
            <a:extLst>
              <a:ext uri="{FF2B5EF4-FFF2-40B4-BE49-F238E27FC236}">
                <a16:creationId xmlns:a16="http://schemas.microsoft.com/office/drawing/2014/main" id="{CADF3C40-A481-8E30-8B94-FCCF56EEB3F9}"/>
              </a:ext>
            </a:extLst>
          </p:cNvPr>
          <p:cNvPicPr>
            <a:picLocks noChangeAspect="1"/>
          </p:cNvPicPr>
          <p:nvPr/>
        </p:nvPicPr>
        <p:blipFill>
          <a:blip r:embed="rId2"/>
          <a:stretch>
            <a:fillRect/>
          </a:stretch>
        </p:blipFill>
        <p:spPr>
          <a:xfrm>
            <a:off x="1215703" y="1439732"/>
            <a:ext cx="9191050" cy="4663669"/>
          </a:xfrm>
          <a:prstGeom prst="rect">
            <a:avLst/>
          </a:prstGeom>
        </p:spPr>
      </p:pic>
      <p:sp>
        <p:nvSpPr>
          <p:cNvPr id="3" name="TextBox 2">
            <a:extLst>
              <a:ext uri="{FF2B5EF4-FFF2-40B4-BE49-F238E27FC236}">
                <a16:creationId xmlns:a16="http://schemas.microsoft.com/office/drawing/2014/main" id="{17A27BF3-C15E-AECB-4458-8456F7AEFB43}"/>
              </a:ext>
            </a:extLst>
          </p:cNvPr>
          <p:cNvSpPr txBox="1"/>
          <p:nvPr/>
        </p:nvSpPr>
        <p:spPr>
          <a:xfrm>
            <a:off x="687197" y="6212457"/>
            <a:ext cx="8456803" cy="369332"/>
          </a:xfrm>
          <a:prstGeom prst="rect">
            <a:avLst/>
          </a:prstGeom>
          <a:noFill/>
        </p:spPr>
        <p:txBody>
          <a:bodyPr wrap="square" rtlCol="0">
            <a:spAutoFit/>
          </a:bodyPr>
          <a:lstStyle/>
          <a:p>
            <a:r>
              <a:rPr lang="en-US" dirty="0"/>
              <a:t>The question that how to set up the client diagnostic to all ECUs above?</a:t>
            </a:r>
          </a:p>
        </p:txBody>
      </p:sp>
    </p:spTree>
    <p:extLst>
      <p:ext uri="{BB962C8B-B14F-4D97-AF65-F5344CB8AC3E}">
        <p14:creationId xmlns:p14="http://schemas.microsoft.com/office/powerpoint/2010/main" val="250923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9078-BDF3-4180-B247-9FAF8BCDA3C2}"/>
              </a:ext>
            </a:extLst>
          </p:cNvPr>
          <p:cNvSpPr>
            <a:spLocks noGrp="1"/>
          </p:cNvSpPr>
          <p:nvPr>
            <p:ph type="title"/>
          </p:nvPr>
        </p:nvSpPr>
        <p:spPr/>
        <p:txBody>
          <a:bodyPr/>
          <a:lstStyle/>
          <a:p>
            <a:r>
              <a:rPr lang="en-GB" b="1" dirty="0">
                <a:solidFill>
                  <a:schemeClr val="accent1"/>
                </a:solidFill>
              </a:rPr>
              <a:t>UDS ECUs and Testers</a:t>
            </a:r>
          </a:p>
        </p:txBody>
      </p:sp>
      <p:sp>
        <p:nvSpPr>
          <p:cNvPr id="3" name="Content Placeholder 2">
            <a:extLst>
              <a:ext uri="{FF2B5EF4-FFF2-40B4-BE49-F238E27FC236}">
                <a16:creationId xmlns:a16="http://schemas.microsoft.com/office/drawing/2014/main" id="{361FB88F-1C52-4FE6-9D05-C519F0007C8B}"/>
              </a:ext>
            </a:extLst>
          </p:cNvPr>
          <p:cNvSpPr>
            <a:spLocks noGrp="1"/>
          </p:cNvSpPr>
          <p:nvPr>
            <p:ph idx="1"/>
          </p:nvPr>
        </p:nvSpPr>
        <p:spPr/>
        <p:txBody>
          <a:bodyPr>
            <a:normAutofit fontScale="92500"/>
          </a:bodyPr>
          <a:lstStyle/>
          <a:p>
            <a:r>
              <a:rPr lang="en-GB" dirty="0"/>
              <a:t>UDS classifies endpoints as Servers (Typically ECUs) or Testers / Clients (Diagnostic equipment)</a:t>
            </a:r>
          </a:p>
          <a:p>
            <a:r>
              <a:rPr lang="en-GB" dirty="0"/>
              <a:t>Servers can not initiate communications on their own</a:t>
            </a:r>
          </a:p>
          <a:p>
            <a:pPr lvl="1"/>
            <a:r>
              <a:rPr lang="en-GB" dirty="0"/>
              <a:t>There are instances of ECUs using UDS to talk to each other, but this is generally  non-standard and there are other protocols that better solve this need</a:t>
            </a:r>
          </a:p>
          <a:p>
            <a:r>
              <a:rPr lang="en-GB" dirty="0"/>
              <a:t>A tester is the tool that a garage will use to communicate with the ECUs</a:t>
            </a:r>
          </a:p>
          <a:p>
            <a:pPr lvl="1"/>
            <a:r>
              <a:rPr lang="en-GB" dirty="0"/>
              <a:t>This is typically an (overpriced) laptop with a (very overpriced) hardware interface, but there are handheld versions for simple diagnostics</a:t>
            </a:r>
          </a:p>
          <a:p>
            <a:r>
              <a:rPr lang="en-GB" dirty="0"/>
              <a:t>There are also UDS gateways but these are usually transparent</a:t>
            </a:r>
          </a:p>
          <a:p>
            <a:pPr lvl="1"/>
            <a:r>
              <a:rPr lang="en-GB" dirty="0"/>
              <a:t>Typically used to present 1 interface to multiple networks</a:t>
            </a:r>
          </a:p>
        </p:txBody>
      </p:sp>
    </p:spTree>
    <p:extLst>
      <p:ext uri="{BB962C8B-B14F-4D97-AF65-F5344CB8AC3E}">
        <p14:creationId xmlns:p14="http://schemas.microsoft.com/office/powerpoint/2010/main" val="137995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9078-BDF3-4180-B247-9FAF8BCDA3C2}"/>
              </a:ext>
            </a:extLst>
          </p:cNvPr>
          <p:cNvSpPr>
            <a:spLocks noGrp="1"/>
          </p:cNvSpPr>
          <p:nvPr>
            <p:ph type="title"/>
          </p:nvPr>
        </p:nvSpPr>
        <p:spPr/>
        <p:txBody>
          <a:bodyPr/>
          <a:lstStyle/>
          <a:p>
            <a:r>
              <a:rPr lang="en-GB" b="1" dirty="0">
                <a:solidFill>
                  <a:schemeClr val="accent1"/>
                </a:solidFill>
              </a:rPr>
              <a:t>UDS ECUs and Testers </a:t>
            </a:r>
          </a:p>
        </p:txBody>
      </p:sp>
      <p:pic>
        <p:nvPicPr>
          <p:cNvPr id="5" name="Picture 4">
            <a:extLst>
              <a:ext uri="{FF2B5EF4-FFF2-40B4-BE49-F238E27FC236}">
                <a16:creationId xmlns:a16="http://schemas.microsoft.com/office/drawing/2014/main" id="{D359AC48-3492-5651-C946-C2E1F91C3A23}"/>
              </a:ext>
            </a:extLst>
          </p:cNvPr>
          <p:cNvPicPr>
            <a:picLocks noChangeAspect="1"/>
          </p:cNvPicPr>
          <p:nvPr/>
        </p:nvPicPr>
        <p:blipFill>
          <a:blip r:embed="rId3"/>
          <a:stretch>
            <a:fillRect/>
          </a:stretch>
        </p:blipFill>
        <p:spPr>
          <a:xfrm>
            <a:off x="502474" y="1413851"/>
            <a:ext cx="10767602" cy="4840657"/>
          </a:xfrm>
          <a:prstGeom prst="rect">
            <a:avLst/>
          </a:prstGeom>
        </p:spPr>
      </p:pic>
    </p:spTree>
    <p:extLst>
      <p:ext uri="{BB962C8B-B14F-4D97-AF65-F5344CB8AC3E}">
        <p14:creationId xmlns:p14="http://schemas.microsoft.com/office/powerpoint/2010/main" val="293323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GB" b="1" dirty="0">
                <a:solidFill>
                  <a:schemeClr val="accent1"/>
                </a:solidFill>
              </a:rPr>
              <a:t>Demo ECUs in a car</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A2490D46-7ABE-8BAD-F98F-716AAD8DE9AB}"/>
              </a:ext>
            </a:extLst>
          </p:cNvPr>
          <p:cNvPicPr>
            <a:picLocks noChangeAspect="1"/>
          </p:cNvPicPr>
          <p:nvPr/>
        </p:nvPicPr>
        <p:blipFill>
          <a:blip r:embed="rId2"/>
          <a:stretch>
            <a:fillRect/>
          </a:stretch>
        </p:blipFill>
        <p:spPr>
          <a:xfrm>
            <a:off x="771087" y="1396614"/>
            <a:ext cx="10515601" cy="4861573"/>
          </a:xfrm>
          <a:prstGeom prst="rect">
            <a:avLst/>
          </a:prstGeom>
        </p:spPr>
      </p:pic>
      <p:sp>
        <p:nvSpPr>
          <p:cNvPr id="4" name="TextBox 3">
            <a:extLst>
              <a:ext uri="{FF2B5EF4-FFF2-40B4-BE49-F238E27FC236}">
                <a16:creationId xmlns:a16="http://schemas.microsoft.com/office/drawing/2014/main" id="{00FE3C0C-AFF5-526F-4D98-97041B63B87B}"/>
              </a:ext>
            </a:extLst>
          </p:cNvPr>
          <p:cNvSpPr txBox="1"/>
          <p:nvPr/>
        </p:nvSpPr>
        <p:spPr>
          <a:xfrm>
            <a:off x="771087" y="6321883"/>
            <a:ext cx="8733640" cy="369332"/>
          </a:xfrm>
          <a:prstGeom prst="rect">
            <a:avLst/>
          </a:prstGeom>
          <a:noFill/>
        </p:spPr>
        <p:txBody>
          <a:bodyPr wrap="square">
            <a:spAutoFit/>
          </a:bodyPr>
          <a:lstStyle/>
          <a:p>
            <a:pPr marL="285750" indent="-285750">
              <a:buFont typeface="Arial" panose="020B0604020202020204" pitchFamily="34" charset="0"/>
              <a:buChar char="•"/>
            </a:pPr>
            <a:r>
              <a:rPr lang="en-US" dirty="0"/>
              <a:t>Every ECU inside the vehicle as assigned </a:t>
            </a:r>
            <a:r>
              <a:rPr lang="en-US" b="1" dirty="0"/>
              <a:t>a unique identifier </a:t>
            </a:r>
            <a:r>
              <a:rPr lang="en-US" dirty="0"/>
              <a:t>as their address</a:t>
            </a:r>
          </a:p>
        </p:txBody>
      </p:sp>
    </p:spTree>
    <p:extLst>
      <p:ext uri="{BB962C8B-B14F-4D97-AF65-F5344CB8AC3E}">
        <p14:creationId xmlns:p14="http://schemas.microsoft.com/office/powerpoint/2010/main" val="2389880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C9CE-9B5C-4738-9AB0-A8E56C7B185F}"/>
              </a:ext>
            </a:extLst>
          </p:cNvPr>
          <p:cNvSpPr>
            <a:spLocks noGrp="1"/>
          </p:cNvSpPr>
          <p:nvPr>
            <p:ph type="title"/>
          </p:nvPr>
        </p:nvSpPr>
        <p:spPr/>
        <p:txBody>
          <a:bodyPr/>
          <a:lstStyle/>
          <a:p>
            <a:r>
              <a:rPr lang="en-GB" b="1" dirty="0">
                <a:solidFill>
                  <a:schemeClr val="accent1"/>
                </a:solidFill>
              </a:rPr>
              <a:t>UDS Messages</a:t>
            </a:r>
          </a:p>
        </p:txBody>
      </p:sp>
      <p:sp>
        <p:nvSpPr>
          <p:cNvPr id="3" name="Content Placeholder 2">
            <a:extLst>
              <a:ext uri="{FF2B5EF4-FFF2-40B4-BE49-F238E27FC236}">
                <a16:creationId xmlns:a16="http://schemas.microsoft.com/office/drawing/2014/main" id="{9525D91B-DA32-44F7-B13D-C55D36BBEB7B}"/>
              </a:ext>
            </a:extLst>
          </p:cNvPr>
          <p:cNvSpPr>
            <a:spLocks noGrp="1"/>
          </p:cNvSpPr>
          <p:nvPr>
            <p:ph idx="1"/>
          </p:nvPr>
        </p:nvSpPr>
        <p:spPr/>
        <p:txBody>
          <a:bodyPr>
            <a:normAutofit/>
          </a:bodyPr>
          <a:lstStyle/>
          <a:p>
            <a:r>
              <a:rPr lang="en-GB" dirty="0"/>
              <a:t>UDS messages have a common format</a:t>
            </a:r>
          </a:p>
          <a:p>
            <a:r>
              <a:rPr lang="en-GB" dirty="0"/>
              <a:t>This is an example of the OBD-II</a:t>
            </a:r>
            <a:r>
              <a:rPr lang="en-GB" baseline="30000" dirty="0"/>
              <a:t>(1) </a:t>
            </a:r>
            <a:r>
              <a:rPr lang="en-GB" dirty="0"/>
              <a:t>Mode 1 Engine Speed Parameter</a:t>
            </a:r>
          </a:p>
          <a:p>
            <a:pPr marL="457200" lvl="1" indent="0">
              <a:buNone/>
            </a:pPr>
            <a:r>
              <a:rPr lang="en-GB" sz="1900" dirty="0">
                <a:latin typeface="Courier New" panose="02070309020205020404" pitchFamily="49" charset="0"/>
                <a:cs typeface="Courier New" panose="02070309020205020404" pitchFamily="49" charset="0"/>
              </a:rPr>
              <a:t>Request: </a:t>
            </a:r>
            <a:r>
              <a:rPr lang="en-GB" sz="1900" dirty="0">
                <a:solidFill>
                  <a:schemeClr val="accent6">
                    <a:lumMod val="75000"/>
                  </a:schemeClr>
                </a:solidFill>
                <a:latin typeface="Courier New" panose="02070309020205020404" pitchFamily="49" charset="0"/>
                <a:cs typeface="Courier New" panose="02070309020205020404" pitchFamily="49" charset="0"/>
              </a:rPr>
              <a:t>01</a:t>
            </a:r>
            <a:r>
              <a:rPr lang="en-GB" sz="1900" dirty="0">
                <a:latin typeface="Courier New" panose="02070309020205020404" pitchFamily="49" charset="0"/>
                <a:cs typeface="Courier New" panose="02070309020205020404" pitchFamily="49" charset="0"/>
              </a:rPr>
              <a:t> </a:t>
            </a:r>
            <a:r>
              <a:rPr lang="en-GB" sz="1900" dirty="0">
                <a:solidFill>
                  <a:schemeClr val="accent1">
                    <a:lumMod val="75000"/>
                  </a:schemeClr>
                </a:solidFill>
                <a:latin typeface="Courier New" panose="02070309020205020404" pitchFamily="49" charset="0"/>
                <a:cs typeface="Courier New" panose="02070309020205020404" pitchFamily="49" charset="0"/>
              </a:rPr>
              <a:t>12</a:t>
            </a:r>
          </a:p>
          <a:p>
            <a:pPr marL="457200" lvl="1" indent="0">
              <a:buNone/>
            </a:pPr>
            <a:r>
              <a:rPr lang="en-GB" sz="1900" dirty="0">
                <a:latin typeface="Courier New" panose="02070309020205020404" pitchFamily="49" charset="0"/>
                <a:cs typeface="Courier New" panose="02070309020205020404" pitchFamily="49" charset="0"/>
              </a:rPr>
              <a:t>Response: </a:t>
            </a:r>
            <a:r>
              <a:rPr lang="en-GB" sz="1900" dirty="0">
                <a:solidFill>
                  <a:schemeClr val="accent4">
                    <a:lumMod val="75000"/>
                  </a:schemeClr>
                </a:solidFill>
                <a:latin typeface="Courier New" panose="02070309020205020404" pitchFamily="49" charset="0"/>
                <a:cs typeface="Courier New" panose="02070309020205020404" pitchFamily="49" charset="0"/>
              </a:rPr>
              <a:t>41 </a:t>
            </a:r>
            <a:r>
              <a:rPr lang="en-GB" sz="1900" dirty="0">
                <a:solidFill>
                  <a:schemeClr val="accent1">
                    <a:lumMod val="75000"/>
                  </a:schemeClr>
                </a:solidFill>
                <a:latin typeface="Courier New" panose="02070309020205020404" pitchFamily="49" charset="0"/>
                <a:cs typeface="Courier New" panose="02070309020205020404" pitchFamily="49" charset="0"/>
              </a:rPr>
              <a:t>12</a:t>
            </a:r>
            <a:r>
              <a:rPr lang="en-GB" sz="1900" dirty="0">
                <a:solidFill>
                  <a:schemeClr val="accent2">
                    <a:lumMod val="75000"/>
                  </a:schemeClr>
                </a:solidFill>
                <a:latin typeface="Courier New" panose="02070309020205020404" pitchFamily="49" charset="0"/>
                <a:cs typeface="Courier New" panose="02070309020205020404" pitchFamily="49" charset="0"/>
              </a:rPr>
              <a:t> 1F 40</a:t>
            </a:r>
          </a:p>
          <a:p>
            <a:pPr marL="457200" lvl="1" indent="0">
              <a:buNone/>
            </a:pPr>
            <a:r>
              <a:rPr lang="en-GB" sz="1900" dirty="0">
                <a:solidFill>
                  <a:schemeClr val="accent6">
                    <a:lumMod val="75000"/>
                  </a:schemeClr>
                </a:solidFill>
                <a:latin typeface="Courier New" panose="02070309020205020404" pitchFamily="49" charset="0"/>
                <a:cs typeface="Courier New" panose="02070309020205020404" pitchFamily="49" charset="0"/>
              </a:rPr>
              <a:t>Green is the service</a:t>
            </a:r>
          </a:p>
          <a:p>
            <a:pPr marL="457200" lvl="1" indent="0">
              <a:buNone/>
            </a:pPr>
            <a:r>
              <a:rPr lang="en-GB" sz="1900" dirty="0">
                <a:solidFill>
                  <a:schemeClr val="accent4">
                    <a:lumMod val="75000"/>
                  </a:schemeClr>
                </a:solidFill>
                <a:latin typeface="Courier New" panose="02070309020205020404" pitchFamily="49" charset="0"/>
                <a:cs typeface="Courier New" panose="02070309020205020404" pitchFamily="49" charset="0"/>
              </a:rPr>
              <a:t>Yellow is the response code</a:t>
            </a:r>
            <a:r>
              <a:rPr lang="en-GB" sz="1900" baseline="30000" dirty="0">
                <a:solidFill>
                  <a:schemeClr val="accent4">
                    <a:lumMod val="75000"/>
                  </a:schemeClr>
                </a:solidFill>
                <a:latin typeface="Courier New" panose="02070309020205020404" pitchFamily="49" charset="0"/>
                <a:cs typeface="Courier New" panose="02070309020205020404" pitchFamily="49" charset="0"/>
              </a:rPr>
              <a:t>(2)</a:t>
            </a:r>
          </a:p>
          <a:p>
            <a:pPr marL="457200" lvl="1" indent="0">
              <a:buNone/>
            </a:pPr>
            <a:r>
              <a:rPr lang="en-GB" sz="1900" dirty="0">
                <a:solidFill>
                  <a:schemeClr val="accent1">
                    <a:lumMod val="75000"/>
                  </a:schemeClr>
                </a:solidFill>
                <a:latin typeface="Courier New" panose="02070309020205020404" pitchFamily="49" charset="0"/>
                <a:cs typeface="Courier New" panose="02070309020205020404" pitchFamily="49" charset="0"/>
              </a:rPr>
              <a:t>Blue is the mode</a:t>
            </a:r>
          </a:p>
          <a:p>
            <a:pPr marL="457200" lvl="1" indent="0">
              <a:buNone/>
            </a:pPr>
            <a:r>
              <a:rPr lang="en-GB" sz="1900" dirty="0">
                <a:solidFill>
                  <a:schemeClr val="accent2">
                    <a:lumMod val="75000"/>
                  </a:schemeClr>
                </a:solidFill>
                <a:latin typeface="Courier New" panose="02070309020205020404" pitchFamily="49" charset="0"/>
                <a:cs typeface="Courier New" panose="02070309020205020404" pitchFamily="49" charset="0"/>
              </a:rPr>
              <a:t>Orange is the Data</a:t>
            </a:r>
          </a:p>
          <a:p>
            <a:pPr marL="457200" lvl="1" indent="0">
              <a:buNone/>
            </a:pPr>
            <a:r>
              <a:rPr lang="en-GB" dirty="0">
                <a:cs typeface="Courier New" panose="02070309020205020404" pitchFamily="49" charset="0"/>
              </a:rPr>
              <a:t>In this example the scaling is simply </a:t>
            </a:r>
            <a:r>
              <a:rPr lang="en-GB" dirty="0">
                <a:latin typeface="Courier New" panose="02070309020205020404" pitchFamily="49" charset="0"/>
                <a:cs typeface="Courier New" panose="02070309020205020404" pitchFamily="49" charset="0"/>
              </a:rPr>
              <a:t>y=0.25</a:t>
            </a:r>
            <a:r>
              <a:rPr lang="en-GB" dirty="0">
                <a:solidFill>
                  <a:schemeClr val="accent2">
                    <a:lumMod val="75000"/>
                  </a:schemeClr>
                </a:solidFill>
                <a:latin typeface="Courier New" panose="02070309020205020404" pitchFamily="49" charset="0"/>
                <a:cs typeface="Courier New" panose="02070309020205020404" pitchFamily="49" charset="0"/>
              </a:rPr>
              <a:t>x </a:t>
            </a:r>
          </a:p>
          <a:p>
            <a:pPr marL="457200" lvl="1" indent="0">
              <a:buNone/>
            </a:pPr>
            <a:r>
              <a:rPr lang="en-GB" dirty="0">
                <a:cs typeface="Courier New" panose="02070309020205020404" pitchFamily="49" charset="0"/>
              </a:rPr>
              <a:t>which in this example is 2000 rpm</a:t>
            </a:r>
          </a:p>
        </p:txBody>
      </p:sp>
      <p:sp>
        <p:nvSpPr>
          <p:cNvPr id="4" name="TextBox 3">
            <a:extLst>
              <a:ext uri="{FF2B5EF4-FFF2-40B4-BE49-F238E27FC236}">
                <a16:creationId xmlns:a16="http://schemas.microsoft.com/office/drawing/2014/main" id="{E86C84A2-FBE2-46E8-AA42-A76177D979E8}"/>
              </a:ext>
            </a:extLst>
          </p:cNvPr>
          <p:cNvSpPr txBox="1"/>
          <p:nvPr/>
        </p:nvSpPr>
        <p:spPr>
          <a:xfrm>
            <a:off x="7944374" y="2776756"/>
            <a:ext cx="3099033" cy="3108543"/>
          </a:xfrm>
          <a:prstGeom prst="rect">
            <a:avLst/>
          </a:prstGeom>
          <a:noFill/>
        </p:spPr>
        <p:txBody>
          <a:bodyPr wrap="square" rtlCol="0">
            <a:spAutoFit/>
          </a:bodyPr>
          <a:lstStyle/>
          <a:p>
            <a:r>
              <a:rPr lang="en-GB" sz="1400" dirty="0"/>
              <a:t>(1) </a:t>
            </a:r>
            <a:r>
              <a:rPr lang="en-GB" sz="1400" dirty="0">
                <a:cs typeface="Courier New" panose="02070309020205020404" pitchFamily="49" charset="0"/>
              </a:rPr>
              <a:t>OBD (on-board diagnostics) is an industry standard protocol built on UDS. Look at </a:t>
            </a:r>
            <a:r>
              <a:rPr lang="en-GB" sz="1400" dirty="0">
                <a:cs typeface="Courier New" panose="02070309020205020404" pitchFamily="49" charset="0"/>
                <a:hlinkClick r:id="rId3">
                  <a:extLst>
                    <a:ext uri="{A12FA001-AC4F-418D-AE19-62706E023703}">
                      <ahyp:hlinkClr xmlns:ahyp="http://schemas.microsoft.com/office/drawing/2018/hyperlinkcolor" val="tx"/>
                    </a:ext>
                  </a:extLst>
                </a:hlinkClick>
              </a:rPr>
              <a:t>https://en.wikipedia.org/wiki/OBD-II_PIDs</a:t>
            </a:r>
            <a:r>
              <a:rPr lang="en-GB" sz="1400" dirty="0">
                <a:cs typeface="Courier New" panose="02070309020205020404" pitchFamily="49" charset="0"/>
              </a:rPr>
              <a:t> for more information</a:t>
            </a:r>
          </a:p>
          <a:p>
            <a:endParaRPr lang="en-GB" sz="1400" dirty="0"/>
          </a:p>
          <a:p>
            <a:r>
              <a:rPr lang="en-GB" sz="1400" dirty="0"/>
              <a:t>(2) A valid response adds 0x40 to the service request (0x01 -&gt; 0x41). </a:t>
            </a:r>
          </a:p>
          <a:p>
            <a:r>
              <a:rPr lang="en-GB" sz="1400" dirty="0"/>
              <a:t>An invalid response is 0x7F which represents an error. The error code is then included in the payload.</a:t>
            </a:r>
          </a:p>
          <a:p>
            <a:r>
              <a:rPr lang="en-GB" sz="1400" dirty="0"/>
              <a:t>There are other responses but they are more complex and generally relate to flow control so we’ll skip these</a:t>
            </a:r>
          </a:p>
        </p:txBody>
      </p:sp>
    </p:spTree>
    <p:extLst>
      <p:ext uri="{BB962C8B-B14F-4D97-AF65-F5344CB8AC3E}">
        <p14:creationId xmlns:p14="http://schemas.microsoft.com/office/powerpoint/2010/main" val="400950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6229-C5BA-4264-8740-E82D4F398879}"/>
              </a:ext>
            </a:extLst>
          </p:cNvPr>
          <p:cNvSpPr>
            <a:spLocks noGrp="1"/>
          </p:cNvSpPr>
          <p:nvPr>
            <p:ph type="title"/>
          </p:nvPr>
        </p:nvSpPr>
        <p:spPr/>
        <p:txBody>
          <a:bodyPr/>
          <a:lstStyle/>
          <a:p>
            <a:r>
              <a:rPr lang="en-GB" b="1" dirty="0">
                <a:solidFill>
                  <a:schemeClr val="accent1"/>
                </a:solidFill>
              </a:rPr>
              <a:t>UDS Messages – More examples</a:t>
            </a:r>
          </a:p>
        </p:txBody>
      </p:sp>
      <p:sp>
        <p:nvSpPr>
          <p:cNvPr id="3" name="Content Placeholder 2">
            <a:extLst>
              <a:ext uri="{FF2B5EF4-FFF2-40B4-BE49-F238E27FC236}">
                <a16:creationId xmlns:a16="http://schemas.microsoft.com/office/drawing/2014/main" id="{1E3BB1ED-FC4D-488E-A49C-32F953BEA3AE}"/>
              </a:ext>
            </a:extLst>
          </p:cNvPr>
          <p:cNvSpPr>
            <a:spLocks noGrp="1"/>
          </p:cNvSpPr>
          <p:nvPr>
            <p:ph idx="1"/>
          </p:nvPr>
        </p:nvSpPr>
        <p:spPr/>
        <p:txBody>
          <a:bodyPr/>
          <a:lstStyle/>
          <a:p>
            <a:r>
              <a:rPr lang="en-GB" dirty="0"/>
              <a:t>Read ECU Serial Number</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0x22</a:t>
            </a:r>
            <a:r>
              <a:rPr lang="en-GB" sz="1800" dirty="0">
                <a:latin typeface="Courier New" panose="02070309020205020404" pitchFamily="49" charset="0"/>
                <a:cs typeface="Courier New" panose="02070309020205020404" pitchFamily="49" charset="0"/>
              </a:rPr>
              <a:t> </a:t>
            </a:r>
            <a:r>
              <a:rPr lang="en-GB" sz="1800" dirty="0">
                <a:solidFill>
                  <a:schemeClr val="accent1">
                    <a:lumMod val="75000"/>
                  </a:schemeClr>
                </a:solidFill>
                <a:latin typeface="Courier New" panose="02070309020205020404" pitchFamily="49" charset="0"/>
                <a:cs typeface="Courier New" panose="02070309020205020404" pitchFamily="49" charset="0"/>
              </a:rPr>
              <a:t>0xF1 0x8C</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0x62 </a:t>
            </a:r>
            <a:r>
              <a:rPr lang="en-GB" sz="1800" dirty="0">
                <a:solidFill>
                  <a:schemeClr val="accent1">
                    <a:lumMod val="75000"/>
                  </a:schemeClr>
                </a:solidFill>
                <a:latin typeface="Courier New" panose="02070309020205020404" pitchFamily="49" charset="0"/>
                <a:cs typeface="Courier New" panose="02070309020205020404" pitchFamily="49" charset="0"/>
              </a:rPr>
              <a:t>0xF1 0x8C </a:t>
            </a:r>
            <a:r>
              <a:rPr lang="en-GB" sz="1800" dirty="0">
                <a:solidFill>
                  <a:schemeClr val="accent2">
                    <a:lumMod val="75000"/>
                  </a:schemeClr>
                </a:solidFill>
                <a:latin typeface="Courier New" panose="02070309020205020404" pitchFamily="49" charset="0"/>
                <a:cs typeface="Courier New" panose="02070309020205020404" pitchFamily="49" charset="0"/>
              </a:rPr>
              <a:t>0x30 </a:t>
            </a:r>
            <a:r>
              <a:rPr lang="en-GB" sz="1800" dirty="0" err="1">
                <a:solidFill>
                  <a:schemeClr val="accent2">
                    <a:lumMod val="75000"/>
                  </a:schemeClr>
                </a:solidFill>
                <a:latin typeface="Courier New" panose="02070309020205020404" pitchFamily="49" charset="0"/>
                <a:cs typeface="Courier New" panose="02070309020205020404" pitchFamily="49" charset="0"/>
              </a:rPr>
              <a:t>0x30</a:t>
            </a:r>
            <a:r>
              <a:rPr lang="en-GB" sz="1800" dirty="0">
                <a:solidFill>
                  <a:schemeClr val="accent2">
                    <a:lumMod val="75000"/>
                  </a:schemeClr>
                </a:solidFill>
                <a:latin typeface="Courier New" panose="02070309020205020404" pitchFamily="49" charset="0"/>
                <a:cs typeface="Courier New" panose="02070309020205020404" pitchFamily="49" charset="0"/>
              </a:rPr>
              <a:t> </a:t>
            </a:r>
            <a:r>
              <a:rPr lang="en-GB" sz="1800" dirty="0" err="1">
                <a:solidFill>
                  <a:schemeClr val="accent2">
                    <a:lumMod val="75000"/>
                  </a:schemeClr>
                </a:solidFill>
                <a:latin typeface="Courier New" panose="02070309020205020404" pitchFamily="49" charset="0"/>
                <a:cs typeface="Courier New" panose="02070309020205020404" pitchFamily="49" charset="0"/>
              </a:rPr>
              <a:t>0x30</a:t>
            </a:r>
            <a:r>
              <a:rPr lang="en-GB" sz="1800" dirty="0">
                <a:solidFill>
                  <a:schemeClr val="accent2">
                    <a:lumMod val="75000"/>
                  </a:schemeClr>
                </a:solidFill>
                <a:latin typeface="Courier New" panose="02070309020205020404" pitchFamily="49" charset="0"/>
                <a:cs typeface="Courier New" panose="02070309020205020404" pitchFamily="49" charset="0"/>
              </a:rPr>
              <a:t> 0x31 0x32 0x33</a:t>
            </a:r>
          </a:p>
          <a:p>
            <a:r>
              <a:rPr lang="en-GB" dirty="0"/>
              <a:t>Write Version number</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0x2E </a:t>
            </a:r>
            <a:r>
              <a:rPr lang="en-GB" sz="1800" dirty="0">
                <a:solidFill>
                  <a:schemeClr val="accent1">
                    <a:lumMod val="75000"/>
                  </a:schemeClr>
                </a:solidFill>
                <a:latin typeface="Courier New" panose="02070309020205020404" pitchFamily="49" charset="0"/>
                <a:cs typeface="Courier New" panose="02070309020205020404" pitchFamily="49" charset="0"/>
              </a:rPr>
              <a:t>0xF1 0x12 </a:t>
            </a:r>
            <a:r>
              <a:rPr lang="en-GB" sz="1800" dirty="0">
                <a:solidFill>
                  <a:schemeClr val="accent2">
                    <a:lumMod val="75000"/>
                  </a:schemeClr>
                </a:solidFill>
                <a:latin typeface="Courier New" panose="02070309020205020404" pitchFamily="49" charset="0"/>
                <a:cs typeface="Courier New" panose="02070309020205020404" pitchFamily="49" charset="0"/>
              </a:rPr>
              <a:t>0x00 </a:t>
            </a:r>
            <a:r>
              <a:rPr lang="en-GB" sz="1800" dirty="0" err="1">
                <a:solidFill>
                  <a:schemeClr val="accent2">
                    <a:lumMod val="75000"/>
                  </a:schemeClr>
                </a:solidFill>
                <a:latin typeface="Courier New" panose="02070309020205020404" pitchFamily="49" charset="0"/>
                <a:cs typeface="Courier New" panose="02070309020205020404" pitchFamily="49" charset="0"/>
              </a:rPr>
              <a:t>0x00</a:t>
            </a:r>
            <a:r>
              <a:rPr lang="en-GB" sz="1800" dirty="0">
                <a:solidFill>
                  <a:schemeClr val="accent2">
                    <a:lumMod val="75000"/>
                  </a:schemeClr>
                </a:solidFill>
                <a:latin typeface="Courier New" panose="02070309020205020404" pitchFamily="49" charset="0"/>
                <a:cs typeface="Courier New" panose="02070309020205020404" pitchFamily="49" charset="0"/>
              </a:rPr>
              <a:t> </a:t>
            </a:r>
            <a:r>
              <a:rPr lang="en-GB" sz="1800" dirty="0" err="1">
                <a:solidFill>
                  <a:schemeClr val="accent2">
                    <a:lumMod val="75000"/>
                  </a:schemeClr>
                </a:solidFill>
                <a:latin typeface="Courier New" panose="02070309020205020404" pitchFamily="49" charset="0"/>
                <a:cs typeface="Courier New" panose="02070309020205020404" pitchFamily="49" charset="0"/>
              </a:rPr>
              <a:t>0x00</a:t>
            </a:r>
            <a:r>
              <a:rPr lang="en-GB" sz="1800" dirty="0">
                <a:solidFill>
                  <a:schemeClr val="accent2">
                    <a:lumMod val="75000"/>
                  </a:schemeClr>
                </a:solidFill>
                <a:latin typeface="Courier New" panose="02070309020205020404" pitchFamily="49" charset="0"/>
                <a:cs typeface="Courier New" panose="02070309020205020404" pitchFamily="49" charset="0"/>
              </a:rPr>
              <a:t> 0x01 0x02 0x03</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0x6E </a:t>
            </a:r>
            <a:r>
              <a:rPr lang="en-GB" sz="1800" dirty="0">
                <a:solidFill>
                  <a:schemeClr val="accent1">
                    <a:lumMod val="75000"/>
                  </a:schemeClr>
                </a:solidFill>
                <a:latin typeface="Courier New" panose="02070309020205020404" pitchFamily="49" charset="0"/>
                <a:cs typeface="Courier New" panose="02070309020205020404" pitchFamily="49" charset="0"/>
              </a:rPr>
              <a:t>0xF1 0x12</a:t>
            </a:r>
          </a:p>
          <a:p>
            <a:r>
              <a:rPr lang="en-GB" dirty="0"/>
              <a:t>Remote IO Control</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0x2F </a:t>
            </a:r>
            <a:r>
              <a:rPr lang="en-GB" sz="1800" dirty="0">
                <a:solidFill>
                  <a:schemeClr val="bg1">
                    <a:lumMod val="50000"/>
                  </a:schemeClr>
                </a:solidFill>
                <a:latin typeface="Courier New" panose="02070309020205020404" pitchFamily="49" charset="0"/>
                <a:cs typeface="Courier New" panose="02070309020205020404" pitchFamily="49" charset="0"/>
              </a:rPr>
              <a:t>0x01</a:t>
            </a:r>
            <a:r>
              <a:rPr lang="en-GB" sz="1800" dirty="0">
                <a:latin typeface="Courier New" panose="02070309020205020404" pitchFamily="49" charset="0"/>
                <a:cs typeface="Courier New" panose="02070309020205020404" pitchFamily="49" charset="0"/>
              </a:rPr>
              <a:t> </a:t>
            </a:r>
            <a:r>
              <a:rPr lang="en-GB" sz="1800" dirty="0">
                <a:solidFill>
                  <a:schemeClr val="accent5">
                    <a:lumMod val="75000"/>
                  </a:schemeClr>
                </a:solidFill>
                <a:latin typeface="Courier New" panose="02070309020205020404" pitchFamily="49" charset="0"/>
                <a:cs typeface="Courier New" panose="02070309020205020404" pitchFamily="49" charset="0"/>
              </a:rPr>
              <a:t>0x10 0x00 </a:t>
            </a:r>
            <a:r>
              <a:rPr lang="en-GB" sz="1800" dirty="0">
                <a:solidFill>
                  <a:schemeClr val="accent2">
                    <a:lumMod val="75000"/>
                  </a:schemeClr>
                </a:solidFill>
                <a:latin typeface="Courier New" panose="02070309020205020404" pitchFamily="49" charset="0"/>
                <a:cs typeface="Courier New" panose="02070309020205020404" pitchFamily="49" charset="0"/>
              </a:rPr>
              <a:t>0x1F 0x40</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0x6F</a:t>
            </a:r>
            <a:r>
              <a:rPr lang="en-GB" sz="1800" dirty="0">
                <a:latin typeface="Courier New" panose="02070309020205020404" pitchFamily="49" charset="0"/>
                <a:cs typeface="Courier New" panose="02070309020205020404" pitchFamily="49" charset="0"/>
              </a:rPr>
              <a:t> </a:t>
            </a:r>
            <a:r>
              <a:rPr lang="en-GB" sz="1800" dirty="0">
                <a:solidFill>
                  <a:schemeClr val="bg1">
                    <a:lumMod val="65000"/>
                  </a:schemeClr>
                </a:solidFill>
                <a:latin typeface="Courier New" panose="02070309020205020404" pitchFamily="49" charset="0"/>
                <a:cs typeface="Courier New" panose="02070309020205020404" pitchFamily="49" charset="0"/>
              </a:rPr>
              <a:t>0x01</a:t>
            </a:r>
            <a:r>
              <a:rPr lang="en-GB" sz="1800" dirty="0">
                <a:latin typeface="Courier New" panose="02070309020205020404" pitchFamily="49" charset="0"/>
                <a:cs typeface="Courier New" panose="02070309020205020404" pitchFamily="49" charset="0"/>
              </a:rPr>
              <a:t> </a:t>
            </a:r>
            <a:r>
              <a:rPr lang="en-GB" sz="1800" dirty="0">
                <a:solidFill>
                  <a:schemeClr val="accent5">
                    <a:lumMod val="75000"/>
                  </a:schemeClr>
                </a:solidFill>
                <a:latin typeface="Courier New" panose="02070309020205020404" pitchFamily="49" charset="0"/>
                <a:cs typeface="Courier New" panose="02070309020205020404" pitchFamily="49" charset="0"/>
              </a:rPr>
              <a:t>0x10 0x00</a:t>
            </a:r>
          </a:p>
        </p:txBody>
      </p:sp>
    </p:spTree>
    <p:extLst>
      <p:ext uri="{BB962C8B-B14F-4D97-AF65-F5344CB8AC3E}">
        <p14:creationId xmlns:p14="http://schemas.microsoft.com/office/powerpoint/2010/main" val="81820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C9CE-9B5C-4738-9AB0-A8E56C7B185F}"/>
              </a:ext>
            </a:extLst>
          </p:cNvPr>
          <p:cNvSpPr>
            <a:spLocks noGrp="1"/>
          </p:cNvSpPr>
          <p:nvPr>
            <p:ph type="title"/>
          </p:nvPr>
        </p:nvSpPr>
        <p:spPr/>
        <p:txBody>
          <a:bodyPr/>
          <a:lstStyle/>
          <a:p>
            <a:r>
              <a:rPr lang="en-GB" b="1" dirty="0" err="1">
                <a:solidFill>
                  <a:schemeClr val="accent1"/>
                </a:solidFill>
              </a:rPr>
              <a:t>DoIP</a:t>
            </a:r>
            <a:r>
              <a:rPr lang="en-GB" b="1" dirty="0">
                <a:solidFill>
                  <a:schemeClr val="accent1"/>
                </a:solidFill>
              </a:rPr>
              <a:t> Diagnostic Message</a:t>
            </a:r>
          </a:p>
        </p:txBody>
      </p:sp>
      <p:sp>
        <p:nvSpPr>
          <p:cNvPr id="3" name="Content Placeholder 2">
            <a:extLst>
              <a:ext uri="{FF2B5EF4-FFF2-40B4-BE49-F238E27FC236}">
                <a16:creationId xmlns:a16="http://schemas.microsoft.com/office/drawing/2014/main" id="{9525D91B-DA32-44F7-B13D-C55D36BBEB7B}"/>
              </a:ext>
            </a:extLst>
          </p:cNvPr>
          <p:cNvSpPr>
            <a:spLocks noGrp="1"/>
          </p:cNvSpPr>
          <p:nvPr>
            <p:ph idx="1"/>
          </p:nvPr>
        </p:nvSpPr>
        <p:spPr/>
        <p:txBody>
          <a:bodyPr>
            <a:normAutofit/>
          </a:bodyPr>
          <a:lstStyle/>
          <a:p>
            <a:r>
              <a:rPr lang="en-GB" dirty="0" err="1"/>
              <a:t>DoIP</a:t>
            </a:r>
            <a:r>
              <a:rPr lang="en-GB" dirty="0"/>
              <a:t> diagnostic messages have the format below:</a:t>
            </a:r>
          </a:p>
          <a:p>
            <a:endParaRPr lang="en-GB" dirty="0"/>
          </a:p>
        </p:txBody>
      </p:sp>
      <p:pic>
        <p:nvPicPr>
          <p:cNvPr id="6" name="Picture 5">
            <a:extLst>
              <a:ext uri="{FF2B5EF4-FFF2-40B4-BE49-F238E27FC236}">
                <a16:creationId xmlns:a16="http://schemas.microsoft.com/office/drawing/2014/main" id="{FE772468-BEB3-B040-8915-2B2FD610F1EC}"/>
              </a:ext>
            </a:extLst>
          </p:cNvPr>
          <p:cNvPicPr>
            <a:picLocks noChangeAspect="1"/>
          </p:cNvPicPr>
          <p:nvPr/>
        </p:nvPicPr>
        <p:blipFill>
          <a:blip r:embed="rId3"/>
          <a:stretch>
            <a:fillRect/>
          </a:stretch>
        </p:blipFill>
        <p:spPr>
          <a:xfrm>
            <a:off x="962380" y="2466563"/>
            <a:ext cx="9681313" cy="3916358"/>
          </a:xfrm>
          <a:prstGeom prst="rect">
            <a:avLst/>
          </a:prstGeom>
        </p:spPr>
      </p:pic>
    </p:spTree>
    <p:extLst>
      <p:ext uri="{BB962C8B-B14F-4D97-AF65-F5344CB8AC3E}">
        <p14:creationId xmlns:p14="http://schemas.microsoft.com/office/powerpoint/2010/main" val="331015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9078-BDF3-4180-B247-9FAF8BCDA3C2}"/>
              </a:ext>
            </a:extLst>
          </p:cNvPr>
          <p:cNvSpPr>
            <a:spLocks noGrp="1"/>
          </p:cNvSpPr>
          <p:nvPr>
            <p:ph type="title"/>
          </p:nvPr>
        </p:nvSpPr>
        <p:spPr/>
        <p:txBody>
          <a:bodyPr/>
          <a:lstStyle/>
          <a:p>
            <a:r>
              <a:rPr lang="en-GB" b="1" dirty="0">
                <a:solidFill>
                  <a:schemeClr val="accent1"/>
                </a:solidFill>
              </a:rPr>
              <a:t>Simple workflow for diagnostic</a:t>
            </a:r>
          </a:p>
        </p:txBody>
      </p:sp>
      <p:pic>
        <p:nvPicPr>
          <p:cNvPr id="4" name="Picture 3">
            <a:extLst>
              <a:ext uri="{FF2B5EF4-FFF2-40B4-BE49-F238E27FC236}">
                <a16:creationId xmlns:a16="http://schemas.microsoft.com/office/drawing/2014/main" id="{CE38F3A7-D96D-D1BE-78D8-C778FAD01CF0}"/>
              </a:ext>
            </a:extLst>
          </p:cNvPr>
          <p:cNvPicPr>
            <a:picLocks noChangeAspect="1"/>
          </p:cNvPicPr>
          <p:nvPr/>
        </p:nvPicPr>
        <p:blipFill>
          <a:blip r:embed="rId3"/>
          <a:stretch>
            <a:fillRect/>
          </a:stretch>
        </p:blipFill>
        <p:spPr>
          <a:xfrm>
            <a:off x="1065320" y="1358283"/>
            <a:ext cx="8909686" cy="3169328"/>
          </a:xfrm>
          <a:prstGeom prst="rect">
            <a:avLst/>
          </a:prstGeom>
        </p:spPr>
      </p:pic>
      <p:sp>
        <p:nvSpPr>
          <p:cNvPr id="6" name="TextBox 5">
            <a:extLst>
              <a:ext uri="{FF2B5EF4-FFF2-40B4-BE49-F238E27FC236}">
                <a16:creationId xmlns:a16="http://schemas.microsoft.com/office/drawing/2014/main" id="{5DB36244-9EB7-8922-670D-21664A544912}"/>
              </a:ext>
            </a:extLst>
          </p:cNvPr>
          <p:cNvSpPr txBox="1"/>
          <p:nvPr/>
        </p:nvSpPr>
        <p:spPr>
          <a:xfrm>
            <a:off x="390618" y="4738549"/>
            <a:ext cx="11150353" cy="1754326"/>
          </a:xfrm>
          <a:prstGeom prst="rect">
            <a:avLst/>
          </a:prstGeom>
          <a:noFill/>
        </p:spPr>
        <p:txBody>
          <a:bodyPr wrap="square" rtlCol="0">
            <a:spAutoFit/>
          </a:bodyPr>
          <a:lstStyle/>
          <a:p>
            <a:pPr marL="342900" indent="-342900">
              <a:buAutoNum type="arabicPeriod"/>
            </a:pPr>
            <a:r>
              <a:rPr lang="en-US" dirty="0"/>
              <a:t>The client request for a specific service which needs to be executed in the ECU.</a:t>
            </a:r>
          </a:p>
          <a:p>
            <a:pPr marL="342900" indent="-342900">
              <a:buAutoNum type="arabicPeriod"/>
            </a:pPr>
            <a:r>
              <a:rPr lang="en-US" dirty="0"/>
              <a:t>The server respond to the tester with the response and allows ECU software functions to perform necessary diagnostic operations.</a:t>
            </a:r>
            <a:br>
              <a:rPr lang="en-US" dirty="0"/>
            </a:br>
            <a:r>
              <a:rPr lang="en-US" dirty="0"/>
              <a:t>There are two direct response:</a:t>
            </a:r>
          </a:p>
          <a:p>
            <a:pPr marL="800100" lvl="1" indent="-342900">
              <a:buFont typeface="Arial" panose="020B0604020202020204" pitchFamily="34" charset="0"/>
              <a:buChar char="•"/>
            </a:pPr>
            <a:r>
              <a:rPr lang="en-US" dirty="0"/>
              <a:t>A positive response inform the tester that ECU can perform the requested operation successfully.</a:t>
            </a:r>
          </a:p>
          <a:p>
            <a:pPr marL="800100" lvl="1" indent="-342900">
              <a:buFont typeface="Arial" panose="020B0604020202020204" pitchFamily="34" charset="0"/>
              <a:buChar char="•"/>
            </a:pPr>
            <a:r>
              <a:rPr lang="en-US" dirty="0"/>
              <a:t>A negative response inform the tester that the requested service from the tester is not supported.</a:t>
            </a:r>
          </a:p>
        </p:txBody>
      </p:sp>
    </p:spTree>
    <p:extLst>
      <p:ext uri="{BB962C8B-B14F-4D97-AF65-F5344CB8AC3E}">
        <p14:creationId xmlns:p14="http://schemas.microsoft.com/office/powerpoint/2010/main" val="15796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AAA922-07F4-3AA9-88F2-F34E9D716F79}"/>
              </a:ext>
            </a:extLst>
          </p:cNvPr>
          <p:cNvSpPr>
            <a:spLocks noGrp="1"/>
          </p:cNvSpPr>
          <p:nvPr>
            <p:ph idx="1"/>
          </p:nvPr>
        </p:nvSpPr>
        <p:spPr/>
        <p:txBody>
          <a:bodyPr/>
          <a:lstStyle/>
          <a:p>
            <a:r>
              <a:rPr lang="en-US" dirty="0"/>
              <a:t>UDS Overview</a:t>
            </a:r>
          </a:p>
          <a:p>
            <a:r>
              <a:rPr lang="en-US" dirty="0"/>
              <a:t>Automotive Diagnostic System </a:t>
            </a:r>
          </a:p>
          <a:p>
            <a:r>
              <a:rPr lang="en-US" dirty="0"/>
              <a:t>General Info &amp; Context</a:t>
            </a:r>
          </a:p>
          <a:p>
            <a:r>
              <a:rPr lang="en-US" dirty="0"/>
              <a:t>What is </a:t>
            </a:r>
            <a:r>
              <a:rPr lang="en-US" b="1" dirty="0"/>
              <a:t>python-</a:t>
            </a:r>
            <a:r>
              <a:rPr lang="en-US" b="1" dirty="0" err="1"/>
              <a:t>udsoncan</a:t>
            </a:r>
            <a:r>
              <a:rPr lang="en-US" dirty="0"/>
              <a:t> and </a:t>
            </a:r>
            <a:r>
              <a:rPr lang="en-US" b="1" dirty="0"/>
              <a:t>python-</a:t>
            </a:r>
            <a:r>
              <a:rPr lang="en-US" b="1" dirty="0" err="1"/>
              <a:t>uds</a:t>
            </a:r>
            <a:r>
              <a:rPr lang="en-US" b="1" dirty="0"/>
              <a:t>?</a:t>
            </a:r>
          </a:p>
          <a:p>
            <a:endParaRPr lang="en-US" dirty="0"/>
          </a:p>
        </p:txBody>
      </p:sp>
    </p:spTree>
    <p:extLst>
      <p:ext uri="{BB962C8B-B14F-4D97-AF65-F5344CB8AC3E}">
        <p14:creationId xmlns:p14="http://schemas.microsoft.com/office/powerpoint/2010/main" val="144851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sp>
        <p:nvSpPr>
          <p:cNvPr id="3" name="Content Placeholder 2">
            <a:extLst>
              <a:ext uri="{FF2B5EF4-FFF2-40B4-BE49-F238E27FC236}">
                <a16:creationId xmlns:a16="http://schemas.microsoft.com/office/drawing/2014/main" id="{BE26F478-C1F9-447E-AF06-FCE82BFF425C}"/>
              </a:ext>
            </a:extLst>
          </p:cNvPr>
          <p:cNvSpPr>
            <a:spLocks noGrp="1"/>
          </p:cNvSpPr>
          <p:nvPr>
            <p:ph idx="1"/>
          </p:nvPr>
        </p:nvSpPr>
        <p:spPr/>
        <p:txBody>
          <a:bodyPr>
            <a:normAutofit lnSpcReduction="10000"/>
          </a:bodyPr>
          <a:lstStyle/>
          <a:p>
            <a:r>
              <a:rPr lang="en-GB" dirty="0"/>
              <a:t>There are a large number of services defined</a:t>
            </a:r>
          </a:p>
          <a:p>
            <a:pPr lvl="1"/>
            <a:r>
              <a:rPr lang="en-GB" dirty="0"/>
              <a:t>0x01 – 0x0A are standardised by the OBD-II standard and include basic diagnostic information, manufacturers have to conform to the exact structure of the service and its parameters</a:t>
            </a:r>
          </a:p>
          <a:p>
            <a:pPr lvl="1"/>
            <a:r>
              <a:rPr lang="en-GB" dirty="0"/>
              <a:t>0x10 upwards are partially standardised</a:t>
            </a:r>
          </a:p>
          <a:p>
            <a:pPr lvl="2"/>
            <a:r>
              <a:rPr lang="en-GB" dirty="0"/>
              <a:t>IDs are fixed to certain purposes (read data = 0x22, write data = 0x2E, remote IO = 0x2F) </a:t>
            </a:r>
          </a:p>
          <a:p>
            <a:pPr lvl="2"/>
            <a:r>
              <a:rPr lang="en-GB" dirty="0"/>
              <a:t>The content is more flexible and parameters are optional</a:t>
            </a:r>
          </a:p>
          <a:p>
            <a:r>
              <a:rPr lang="en-GB" dirty="0"/>
              <a:t>Diagnostic Identifiers (DIDs) are used to represent individual parameters</a:t>
            </a:r>
          </a:p>
          <a:p>
            <a:pPr lvl="1"/>
            <a:r>
              <a:rPr lang="en-GB" dirty="0"/>
              <a:t>DIDs are common across services</a:t>
            </a:r>
          </a:p>
          <a:p>
            <a:pPr lvl="1"/>
            <a:r>
              <a:rPr lang="en-GB" dirty="0"/>
              <a:t>There are some standardised DIDs (Serial Number, software version number etc) but these are up to the manufacturer to define</a:t>
            </a:r>
          </a:p>
        </p:txBody>
      </p:sp>
    </p:spTree>
    <p:extLst>
      <p:ext uri="{BB962C8B-B14F-4D97-AF65-F5344CB8AC3E}">
        <p14:creationId xmlns:p14="http://schemas.microsoft.com/office/powerpoint/2010/main" val="390028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pic>
        <p:nvPicPr>
          <p:cNvPr id="5" name="Content Placeholder 4">
            <a:extLst>
              <a:ext uri="{FF2B5EF4-FFF2-40B4-BE49-F238E27FC236}">
                <a16:creationId xmlns:a16="http://schemas.microsoft.com/office/drawing/2014/main" id="{1620F029-B0C1-A64A-2808-7BBC16657E82}"/>
              </a:ext>
            </a:extLst>
          </p:cNvPr>
          <p:cNvPicPr>
            <a:picLocks noGrp="1" noChangeAspect="1"/>
          </p:cNvPicPr>
          <p:nvPr>
            <p:ph idx="1"/>
          </p:nvPr>
        </p:nvPicPr>
        <p:blipFill>
          <a:blip r:embed="rId3"/>
          <a:stretch>
            <a:fillRect/>
          </a:stretch>
        </p:blipFill>
        <p:spPr>
          <a:xfrm>
            <a:off x="838200" y="1251096"/>
            <a:ext cx="8678662" cy="5016252"/>
          </a:xfrm>
        </p:spPr>
      </p:pic>
    </p:spTree>
    <p:extLst>
      <p:ext uri="{BB962C8B-B14F-4D97-AF65-F5344CB8AC3E}">
        <p14:creationId xmlns:p14="http://schemas.microsoft.com/office/powerpoint/2010/main" val="41656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pic>
        <p:nvPicPr>
          <p:cNvPr id="9" name="Content Placeholder 8">
            <a:extLst>
              <a:ext uri="{FF2B5EF4-FFF2-40B4-BE49-F238E27FC236}">
                <a16:creationId xmlns:a16="http://schemas.microsoft.com/office/drawing/2014/main" id="{36788F93-DC84-1563-0731-06E4D50900B5}"/>
              </a:ext>
            </a:extLst>
          </p:cNvPr>
          <p:cNvPicPr>
            <a:picLocks noGrp="1" noChangeAspect="1"/>
          </p:cNvPicPr>
          <p:nvPr>
            <p:ph idx="1"/>
          </p:nvPr>
        </p:nvPicPr>
        <p:blipFill>
          <a:blip r:embed="rId3"/>
          <a:stretch>
            <a:fillRect/>
          </a:stretch>
        </p:blipFill>
        <p:spPr>
          <a:xfrm>
            <a:off x="518603" y="1381741"/>
            <a:ext cx="9823882" cy="5439260"/>
          </a:xfrm>
        </p:spPr>
      </p:pic>
    </p:spTree>
    <p:extLst>
      <p:ext uri="{BB962C8B-B14F-4D97-AF65-F5344CB8AC3E}">
        <p14:creationId xmlns:p14="http://schemas.microsoft.com/office/powerpoint/2010/main" val="754805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pic>
        <p:nvPicPr>
          <p:cNvPr id="16" name="Content Placeholder 15">
            <a:extLst>
              <a:ext uri="{FF2B5EF4-FFF2-40B4-BE49-F238E27FC236}">
                <a16:creationId xmlns:a16="http://schemas.microsoft.com/office/drawing/2014/main" id="{F5676EF1-E1F5-2462-046C-EA6EF38891D9}"/>
              </a:ext>
            </a:extLst>
          </p:cNvPr>
          <p:cNvPicPr>
            <a:picLocks noGrp="1" noChangeAspect="1"/>
          </p:cNvPicPr>
          <p:nvPr>
            <p:ph idx="1"/>
          </p:nvPr>
        </p:nvPicPr>
        <p:blipFill>
          <a:blip r:embed="rId3"/>
          <a:stretch>
            <a:fillRect/>
          </a:stretch>
        </p:blipFill>
        <p:spPr>
          <a:xfrm>
            <a:off x="737173" y="1260628"/>
            <a:ext cx="10422058" cy="5462985"/>
          </a:xfrm>
          <a:prstGeom prst="rect">
            <a:avLst/>
          </a:prstGeom>
        </p:spPr>
      </p:pic>
    </p:spTree>
    <p:extLst>
      <p:ext uri="{BB962C8B-B14F-4D97-AF65-F5344CB8AC3E}">
        <p14:creationId xmlns:p14="http://schemas.microsoft.com/office/powerpoint/2010/main" val="3723587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pic>
        <p:nvPicPr>
          <p:cNvPr id="6" name="Content Placeholder 5">
            <a:extLst>
              <a:ext uri="{FF2B5EF4-FFF2-40B4-BE49-F238E27FC236}">
                <a16:creationId xmlns:a16="http://schemas.microsoft.com/office/drawing/2014/main" id="{6C853D62-AF05-31B4-13C7-6D47FDBBEA61}"/>
              </a:ext>
            </a:extLst>
          </p:cNvPr>
          <p:cNvPicPr>
            <a:picLocks noGrp="1" noChangeAspect="1"/>
          </p:cNvPicPr>
          <p:nvPr>
            <p:ph idx="1"/>
          </p:nvPr>
        </p:nvPicPr>
        <p:blipFill>
          <a:blip r:embed="rId3"/>
          <a:stretch>
            <a:fillRect/>
          </a:stretch>
        </p:blipFill>
        <p:spPr>
          <a:xfrm>
            <a:off x="838200" y="1253330"/>
            <a:ext cx="9864714" cy="5398167"/>
          </a:xfrm>
        </p:spPr>
      </p:pic>
    </p:spTree>
    <p:extLst>
      <p:ext uri="{BB962C8B-B14F-4D97-AF65-F5344CB8AC3E}">
        <p14:creationId xmlns:p14="http://schemas.microsoft.com/office/powerpoint/2010/main" val="125889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b="1" dirty="0">
                <a:solidFill>
                  <a:schemeClr val="accent1"/>
                </a:solidFill>
              </a:rPr>
              <a:t>UDS Services and DIDs</a:t>
            </a:r>
          </a:p>
        </p:txBody>
      </p:sp>
      <p:pic>
        <p:nvPicPr>
          <p:cNvPr id="7" name="Content Placeholder 6">
            <a:extLst>
              <a:ext uri="{FF2B5EF4-FFF2-40B4-BE49-F238E27FC236}">
                <a16:creationId xmlns:a16="http://schemas.microsoft.com/office/drawing/2014/main" id="{0F5B8BB7-C0C4-C7F5-8A6B-BB7D69AEC483}"/>
              </a:ext>
            </a:extLst>
          </p:cNvPr>
          <p:cNvPicPr>
            <a:picLocks noGrp="1" noChangeAspect="1"/>
          </p:cNvPicPr>
          <p:nvPr>
            <p:ph idx="1"/>
          </p:nvPr>
        </p:nvPicPr>
        <p:blipFill>
          <a:blip r:embed="rId3"/>
          <a:stretch>
            <a:fillRect/>
          </a:stretch>
        </p:blipFill>
        <p:spPr>
          <a:xfrm>
            <a:off x="694939" y="1319596"/>
            <a:ext cx="10357759" cy="5362203"/>
          </a:xfrm>
        </p:spPr>
      </p:pic>
    </p:spTree>
    <p:extLst>
      <p:ext uri="{BB962C8B-B14F-4D97-AF65-F5344CB8AC3E}">
        <p14:creationId xmlns:p14="http://schemas.microsoft.com/office/powerpoint/2010/main" val="395227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9D5C-C869-45A0-9C29-CABE8DDD28DE}"/>
              </a:ext>
            </a:extLst>
          </p:cNvPr>
          <p:cNvSpPr>
            <a:spLocks noGrp="1"/>
          </p:cNvSpPr>
          <p:nvPr>
            <p:ph type="title"/>
          </p:nvPr>
        </p:nvSpPr>
        <p:spPr/>
        <p:txBody>
          <a:bodyPr/>
          <a:lstStyle/>
          <a:p>
            <a:r>
              <a:rPr lang="en-GB" b="1" dirty="0">
                <a:solidFill>
                  <a:schemeClr val="accent1"/>
                </a:solidFill>
              </a:rPr>
              <a:t>Transport Protocols</a:t>
            </a:r>
          </a:p>
        </p:txBody>
      </p:sp>
      <p:sp>
        <p:nvSpPr>
          <p:cNvPr id="3" name="Content Placeholder 2">
            <a:extLst>
              <a:ext uri="{FF2B5EF4-FFF2-40B4-BE49-F238E27FC236}">
                <a16:creationId xmlns:a16="http://schemas.microsoft.com/office/drawing/2014/main" id="{3C32FAD9-5152-4201-848E-4A42C12DA763}"/>
              </a:ext>
            </a:extLst>
          </p:cNvPr>
          <p:cNvSpPr>
            <a:spLocks noGrp="1"/>
          </p:cNvSpPr>
          <p:nvPr>
            <p:ph idx="1"/>
          </p:nvPr>
        </p:nvSpPr>
        <p:spPr/>
        <p:txBody>
          <a:bodyPr/>
          <a:lstStyle/>
          <a:p>
            <a:r>
              <a:rPr lang="en-GB" dirty="0"/>
              <a:t>Most of the automotive communications networks were not designed for high bandwidth </a:t>
            </a:r>
          </a:p>
          <a:p>
            <a:pPr lvl="1"/>
            <a:r>
              <a:rPr lang="en-GB" dirty="0"/>
              <a:t>CAN / LIN both have an 8 byte payload</a:t>
            </a:r>
          </a:p>
          <a:p>
            <a:pPr lvl="1"/>
            <a:r>
              <a:rPr lang="en-GB" dirty="0" err="1"/>
              <a:t>FlexRay</a:t>
            </a:r>
            <a:r>
              <a:rPr lang="en-GB" dirty="0"/>
              <a:t> and Ethernet can utilise larger payloads but still sometimes rely on transport protocols)</a:t>
            </a:r>
          </a:p>
          <a:p>
            <a:r>
              <a:rPr lang="en-GB" dirty="0"/>
              <a:t>This means that most useful data must be transmitted and received across multiple messages</a:t>
            </a:r>
          </a:p>
        </p:txBody>
      </p:sp>
    </p:spTree>
    <p:extLst>
      <p:ext uri="{BB962C8B-B14F-4D97-AF65-F5344CB8AC3E}">
        <p14:creationId xmlns:p14="http://schemas.microsoft.com/office/powerpoint/2010/main" val="4018087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FC0C-8D20-4AF2-BACD-0C5FCBE1FF3E}"/>
              </a:ext>
            </a:extLst>
          </p:cNvPr>
          <p:cNvSpPr>
            <a:spLocks noGrp="1"/>
          </p:cNvSpPr>
          <p:nvPr>
            <p:ph type="title"/>
          </p:nvPr>
        </p:nvSpPr>
        <p:spPr/>
        <p:txBody>
          <a:bodyPr/>
          <a:lstStyle/>
          <a:p>
            <a:r>
              <a:rPr lang="en-GB" b="1" dirty="0">
                <a:solidFill>
                  <a:schemeClr val="accent1"/>
                </a:solidFill>
              </a:rPr>
              <a:t>CAN Transport Protocol – Example</a:t>
            </a:r>
          </a:p>
        </p:txBody>
      </p:sp>
      <p:sp>
        <p:nvSpPr>
          <p:cNvPr id="3" name="Content Placeholder 2">
            <a:extLst>
              <a:ext uri="{FF2B5EF4-FFF2-40B4-BE49-F238E27FC236}">
                <a16:creationId xmlns:a16="http://schemas.microsoft.com/office/drawing/2014/main" id="{EFBF8AB5-5A9E-4104-AB41-0982D25C2974}"/>
              </a:ext>
            </a:extLst>
          </p:cNvPr>
          <p:cNvSpPr>
            <a:spLocks noGrp="1"/>
          </p:cNvSpPr>
          <p:nvPr>
            <p:ph idx="1"/>
          </p:nvPr>
        </p:nvSpPr>
        <p:spPr/>
        <p:txBody>
          <a:bodyPr>
            <a:normAutofit fontScale="92500" lnSpcReduction="10000"/>
          </a:bodyPr>
          <a:lstStyle/>
          <a:p>
            <a:pPr marL="0" indent="0">
              <a:buNone/>
            </a:pPr>
            <a:r>
              <a:rPr lang="en-GB" sz="1800" dirty="0"/>
              <a:t>The message to set the ECU serial number:</a:t>
            </a:r>
          </a:p>
          <a:p>
            <a:pPr marL="0" indent="0">
              <a:buNone/>
            </a:pPr>
            <a:r>
              <a:rPr lang="en-GB" sz="1800" dirty="0">
                <a:latin typeface="Courier New" panose="02070309020205020404" pitchFamily="49" charset="0"/>
                <a:cs typeface="Courier New" panose="02070309020205020404" pitchFamily="49" charset="0"/>
              </a:rPr>
              <a:t>	2E F1 8C 01 02 03 04 05 06 07 08 09 0A 0B 0C 0D 0E 0F</a:t>
            </a:r>
          </a:p>
          <a:p>
            <a:pPr marL="0" indent="0">
              <a:buNone/>
            </a:pPr>
            <a:r>
              <a:rPr lang="en-GB" sz="1800" dirty="0"/>
              <a:t>Is too long for 1 CAN payload, so the transport protocol would split it into several. </a:t>
            </a:r>
          </a:p>
          <a:p>
            <a:pPr marL="0" indent="0">
              <a:buNone/>
            </a:pPr>
            <a:r>
              <a:rPr lang="en-GB" sz="1800" dirty="0"/>
              <a:t>It starts with a “First Frame” from the sender</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1</a:t>
            </a:r>
            <a:r>
              <a:rPr lang="en-GB" sz="1800" dirty="0">
                <a:solidFill>
                  <a:srgbClr val="00B0F0"/>
                </a:solidFill>
                <a:latin typeface="Courier New" panose="02070309020205020404" pitchFamily="49" charset="0"/>
                <a:cs typeface="Courier New" panose="02070309020205020404" pitchFamily="49" charset="0"/>
              </a:rPr>
              <a:t>0 12</a:t>
            </a:r>
            <a:r>
              <a:rPr lang="en-GB" sz="1800" dirty="0">
                <a:latin typeface="Courier New" panose="02070309020205020404" pitchFamily="49" charset="0"/>
                <a:cs typeface="Courier New" panose="02070309020205020404" pitchFamily="49" charset="0"/>
              </a:rPr>
              <a:t> </a:t>
            </a:r>
            <a:r>
              <a:rPr lang="en-GB" sz="1800" dirty="0">
                <a:solidFill>
                  <a:schemeClr val="accent2">
                    <a:lumMod val="50000"/>
                  </a:schemeClr>
                </a:solidFill>
                <a:latin typeface="Courier New" panose="02070309020205020404" pitchFamily="49" charset="0"/>
                <a:cs typeface="Courier New" panose="02070309020205020404" pitchFamily="49" charset="0"/>
              </a:rPr>
              <a:t>2E F1 8C 01 02 03</a:t>
            </a:r>
          </a:p>
          <a:p>
            <a:pPr marL="0" indent="0">
              <a:buNone/>
            </a:pPr>
            <a:r>
              <a:rPr lang="en-GB" sz="1800" dirty="0"/>
              <a:t>The “Flow Control” from the receiver gives the information about how to send the rest of the data (not covered here but it specified timing and sizing for the remaining consecutive frames)</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3</a:t>
            </a:r>
            <a:r>
              <a:rPr lang="en-GB" sz="1800" dirty="0">
                <a:solidFill>
                  <a:schemeClr val="bg1">
                    <a:lumMod val="65000"/>
                  </a:schemeClr>
                </a:solidFill>
                <a:latin typeface="Courier New" panose="02070309020205020404" pitchFamily="49" charset="0"/>
                <a:cs typeface="Courier New" panose="02070309020205020404" pitchFamily="49" charset="0"/>
              </a:rPr>
              <a:t>0</a:t>
            </a:r>
            <a:r>
              <a:rPr lang="en-GB" sz="1800" dirty="0">
                <a:latin typeface="Courier New" panose="02070309020205020404" pitchFamily="49" charset="0"/>
                <a:cs typeface="Courier New" panose="02070309020205020404" pitchFamily="49" charset="0"/>
              </a:rPr>
              <a:t> </a:t>
            </a:r>
            <a:r>
              <a:rPr lang="en-GB" sz="1800" dirty="0">
                <a:solidFill>
                  <a:srgbClr val="FF0000"/>
                </a:solidFill>
                <a:latin typeface="Courier New" panose="02070309020205020404" pitchFamily="49" charset="0"/>
                <a:cs typeface="Courier New" panose="02070309020205020404" pitchFamily="49" charset="0"/>
              </a:rPr>
              <a:t>10</a:t>
            </a:r>
            <a:r>
              <a:rPr lang="en-GB" sz="1800" dirty="0">
                <a:latin typeface="Courier New" panose="02070309020205020404" pitchFamily="49" charset="0"/>
                <a:cs typeface="Courier New" panose="02070309020205020404" pitchFamily="49" charset="0"/>
              </a:rPr>
              <a:t> </a:t>
            </a:r>
            <a:r>
              <a:rPr lang="en-GB" sz="1800" dirty="0">
                <a:solidFill>
                  <a:srgbClr val="7030A0"/>
                </a:solidFill>
                <a:latin typeface="Courier New" panose="02070309020205020404" pitchFamily="49" charset="0"/>
                <a:cs typeface="Courier New" panose="02070309020205020404" pitchFamily="49" charset="0"/>
              </a:rPr>
              <a:t>05</a:t>
            </a:r>
            <a:r>
              <a:rPr lang="en-GB" sz="1800" dirty="0">
                <a:latin typeface="Courier New" panose="02070309020205020404" pitchFamily="49" charset="0"/>
                <a:cs typeface="Courier New" panose="02070309020205020404" pitchFamily="49" charset="0"/>
              </a:rPr>
              <a:t> </a:t>
            </a:r>
            <a:r>
              <a:rPr lang="en-GB" sz="1800" dirty="0">
                <a:solidFill>
                  <a:schemeClr val="bg1">
                    <a:lumMod val="65000"/>
                  </a:schemeClr>
                </a:solidFill>
                <a:latin typeface="Courier New" panose="02070309020205020404" pitchFamily="49" charset="0"/>
                <a:cs typeface="Courier New" panose="02070309020205020404" pitchFamily="49" charset="0"/>
              </a:rPr>
              <a:t>00 00 00 00 00</a:t>
            </a:r>
          </a:p>
          <a:p>
            <a:pPr marL="0" indent="0">
              <a:buNone/>
            </a:pPr>
            <a:r>
              <a:rPr lang="en-GB" sz="1800" dirty="0"/>
              <a:t>The sender would then send “Consecutive Frames” until the </a:t>
            </a:r>
            <a:r>
              <a:rPr lang="en-GB" sz="1800" dirty="0" err="1"/>
              <a:t>paylod</a:t>
            </a:r>
            <a:r>
              <a:rPr lang="en-GB" sz="1800" dirty="0"/>
              <a:t> is sent</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1 </a:t>
            </a:r>
            <a:r>
              <a:rPr lang="en-GB" sz="1800" dirty="0">
                <a:solidFill>
                  <a:schemeClr val="accent2">
                    <a:lumMod val="50000"/>
                  </a:schemeClr>
                </a:solidFill>
                <a:latin typeface="Courier New" panose="02070309020205020404" pitchFamily="49" charset="0"/>
                <a:cs typeface="Courier New" panose="02070309020205020404" pitchFamily="49" charset="0"/>
              </a:rPr>
              <a:t>04 05 06 07 08 09 0A 0B</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2 </a:t>
            </a:r>
            <a:r>
              <a:rPr lang="en-GB" sz="1800" dirty="0">
                <a:solidFill>
                  <a:schemeClr val="accent2">
                    <a:lumMod val="50000"/>
                  </a:schemeClr>
                </a:solidFill>
                <a:latin typeface="Courier New" panose="02070309020205020404" pitchFamily="49" charset="0"/>
                <a:cs typeface="Courier New" panose="02070309020205020404" pitchFamily="49" charset="0"/>
              </a:rPr>
              <a:t>0C 0D 0E 0F</a:t>
            </a:r>
          </a:p>
          <a:p>
            <a:pPr marL="0" indent="0">
              <a:buNone/>
            </a:pPr>
            <a:r>
              <a:rPr lang="en-GB" sz="1800" dirty="0">
                <a:cs typeface="Courier New" panose="02070309020205020404" pitchFamily="49" charset="0"/>
              </a:rPr>
              <a:t>This way CAN is able to transmit up to 4095 bytes in a single UDS message, larger messages need a further transport protocol (there are standardised functions for transmitting configuration or programming ECUs which generally have 1 - 3 Mb of ROM)</a:t>
            </a:r>
          </a:p>
        </p:txBody>
      </p:sp>
      <p:sp>
        <p:nvSpPr>
          <p:cNvPr id="5" name="TextBox 4">
            <a:extLst>
              <a:ext uri="{FF2B5EF4-FFF2-40B4-BE49-F238E27FC236}">
                <a16:creationId xmlns:a16="http://schemas.microsoft.com/office/drawing/2014/main" id="{9B765A53-BE07-45A8-A196-B8EF965C371C}"/>
              </a:ext>
            </a:extLst>
          </p:cNvPr>
          <p:cNvSpPr txBox="1"/>
          <p:nvPr/>
        </p:nvSpPr>
        <p:spPr>
          <a:xfrm>
            <a:off x="9188741" y="1690688"/>
            <a:ext cx="3003259" cy="1600438"/>
          </a:xfrm>
          <a:prstGeom prst="rect">
            <a:avLst/>
          </a:prstGeom>
          <a:noFill/>
        </p:spPr>
        <p:txBody>
          <a:bodyPr wrap="square" rtlCol="0">
            <a:spAutoFit/>
          </a:bodyPr>
          <a:lstStyle/>
          <a:p>
            <a:r>
              <a:rPr lang="en-GB" sz="1400" b="1" dirty="0"/>
              <a:t>Legend</a:t>
            </a:r>
          </a:p>
          <a:p>
            <a:r>
              <a:rPr lang="en-GB" sz="1400" dirty="0">
                <a:solidFill>
                  <a:schemeClr val="accent6">
                    <a:lumMod val="75000"/>
                  </a:schemeClr>
                </a:solidFill>
              </a:rPr>
              <a:t>Green = Message type</a:t>
            </a:r>
          </a:p>
          <a:p>
            <a:r>
              <a:rPr lang="en-GB" sz="1400" dirty="0">
                <a:solidFill>
                  <a:srgbClr val="00B0F0"/>
                </a:solidFill>
              </a:rPr>
              <a:t>Blue = Total Payload Size</a:t>
            </a:r>
          </a:p>
          <a:p>
            <a:r>
              <a:rPr lang="en-GB" sz="1400" dirty="0">
                <a:solidFill>
                  <a:schemeClr val="accent2">
                    <a:lumMod val="50000"/>
                  </a:schemeClr>
                </a:solidFill>
              </a:rPr>
              <a:t>Dark orange = Payload</a:t>
            </a:r>
          </a:p>
          <a:p>
            <a:r>
              <a:rPr lang="en-GB" sz="1400" dirty="0">
                <a:solidFill>
                  <a:srgbClr val="FF0000"/>
                </a:solidFill>
              </a:rPr>
              <a:t>Red = Block size</a:t>
            </a:r>
          </a:p>
          <a:p>
            <a:r>
              <a:rPr lang="en-GB" sz="1400" dirty="0">
                <a:solidFill>
                  <a:srgbClr val="7030A0"/>
                </a:solidFill>
              </a:rPr>
              <a:t>Purple = Min timing interval</a:t>
            </a:r>
          </a:p>
          <a:p>
            <a:r>
              <a:rPr lang="en-GB" sz="1400" dirty="0"/>
              <a:t>Black = </a:t>
            </a:r>
            <a:r>
              <a:rPr lang="en-GB" sz="1400" dirty="0" err="1"/>
              <a:t>Seqence</a:t>
            </a:r>
            <a:r>
              <a:rPr lang="en-GB" sz="1400" dirty="0"/>
              <a:t> number</a:t>
            </a:r>
          </a:p>
        </p:txBody>
      </p:sp>
    </p:spTree>
    <p:extLst>
      <p:ext uri="{BB962C8B-B14F-4D97-AF65-F5344CB8AC3E}">
        <p14:creationId xmlns:p14="http://schemas.microsoft.com/office/powerpoint/2010/main" val="1272086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US" b="1" dirty="0"/>
              <a:t>What is python-</a:t>
            </a:r>
            <a:r>
              <a:rPr lang="en-US" b="1" dirty="0" err="1"/>
              <a:t>udsoncan</a:t>
            </a:r>
            <a:r>
              <a:rPr lang="en-US" b="1" dirty="0"/>
              <a:t> and python-</a:t>
            </a:r>
            <a:r>
              <a:rPr lang="en-US" b="1" dirty="0" err="1"/>
              <a:t>uds</a:t>
            </a:r>
            <a:r>
              <a:rPr lang="en-US" b="1" dirty="0"/>
              <a:t>?</a:t>
            </a:r>
          </a:p>
        </p:txBody>
      </p:sp>
      <p:sp>
        <p:nvSpPr>
          <p:cNvPr id="3" name="Subtitle 2">
            <a:extLst>
              <a:ext uri="{FF2B5EF4-FFF2-40B4-BE49-F238E27FC236}">
                <a16:creationId xmlns:a16="http://schemas.microsoft.com/office/drawing/2014/main" id="{064E2B80-135D-4E83-9B68-4F9E8C6B2822}"/>
              </a:ext>
            </a:extLst>
          </p:cNvPr>
          <p:cNvSpPr>
            <a:spLocks noGrp="1"/>
          </p:cNvSpPr>
          <p:nvPr>
            <p:ph type="subTitle" idx="1"/>
          </p:nvPr>
        </p:nvSpPr>
        <p:spPr>
          <a:xfrm>
            <a:off x="1524000" y="3602038"/>
            <a:ext cx="9144000" cy="1655762"/>
          </a:xfrm>
        </p:spPr>
        <p:txBody>
          <a:bodyPr/>
          <a:lstStyle/>
          <a:p>
            <a:r>
              <a:rPr lang="en-GB" dirty="0"/>
              <a:t> </a:t>
            </a:r>
          </a:p>
        </p:txBody>
      </p:sp>
    </p:spTree>
    <p:extLst>
      <p:ext uri="{BB962C8B-B14F-4D97-AF65-F5344CB8AC3E}">
        <p14:creationId xmlns:p14="http://schemas.microsoft.com/office/powerpoint/2010/main" val="378015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udsoncan</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implementation of the </a:t>
            </a:r>
            <a:r>
              <a:rPr lang="en-US" b="1" dirty="0"/>
              <a:t>Unified Diagnostic Services (UDS) </a:t>
            </a:r>
            <a:r>
              <a:rPr lang="en-US" dirty="0"/>
              <a:t>protocol defined by </a:t>
            </a:r>
            <a:r>
              <a:rPr lang="en-US" b="1" dirty="0">
                <a:solidFill>
                  <a:srgbClr val="FF0000"/>
                </a:solidFill>
              </a:rPr>
              <a:t>ISO-14229</a:t>
            </a:r>
            <a:r>
              <a:rPr lang="en-US" dirty="0"/>
              <a:t> written in Python 3.</a:t>
            </a:r>
          </a:p>
          <a:p>
            <a:r>
              <a:rPr lang="en-US" dirty="0"/>
              <a:t>The goal of this project is to provide with a set of tool to interact with a UDS server by building/interpreting UDS payload and detecting malformed messages.</a:t>
            </a:r>
          </a:p>
          <a:p>
            <a:r>
              <a:rPr lang="en-US" dirty="0"/>
              <a:t>More details: </a:t>
            </a:r>
            <a:br>
              <a:rPr lang="en-US" dirty="0"/>
            </a:br>
            <a:r>
              <a:rPr lang="en-US" dirty="0"/>
              <a:t>           </a:t>
            </a:r>
            <a:r>
              <a:rPr lang="en-US" dirty="0">
                <a:hlinkClick r:id="rId2"/>
              </a:rPr>
              <a:t>https://udsoncan.readthedocs.io/en/latest/index.html</a:t>
            </a:r>
            <a:endParaRPr lang="en-US" dirty="0"/>
          </a:p>
          <a:p>
            <a:endParaRPr lang="en-GB" dirty="0"/>
          </a:p>
        </p:txBody>
      </p:sp>
    </p:spTree>
    <p:extLst>
      <p:ext uri="{BB962C8B-B14F-4D97-AF65-F5344CB8AC3E}">
        <p14:creationId xmlns:p14="http://schemas.microsoft.com/office/powerpoint/2010/main" val="348406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a:xfrm>
            <a:off x="628476" y="2479150"/>
            <a:ext cx="10515600" cy="1325563"/>
          </a:xfrm>
        </p:spPr>
        <p:txBody>
          <a:bodyPr/>
          <a:lstStyle/>
          <a:p>
            <a:pPr algn="ctr"/>
            <a:r>
              <a:rPr lang="en-US" b="1" dirty="0"/>
              <a:t>Unified diagnostic services (UDS)</a:t>
            </a:r>
            <a:br>
              <a:rPr lang="en-US" b="1" dirty="0"/>
            </a:br>
            <a:r>
              <a:rPr lang="en-US" b="1" dirty="0"/>
              <a:t>An overview</a:t>
            </a:r>
          </a:p>
        </p:txBody>
      </p:sp>
    </p:spTree>
    <p:extLst>
      <p:ext uri="{BB962C8B-B14F-4D97-AF65-F5344CB8AC3E}">
        <p14:creationId xmlns:p14="http://schemas.microsoft.com/office/powerpoint/2010/main" val="2376616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udsoncan</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5" name="Picture 4">
            <a:extLst>
              <a:ext uri="{FF2B5EF4-FFF2-40B4-BE49-F238E27FC236}">
                <a16:creationId xmlns:a16="http://schemas.microsoft.com/office/drawing/2014/main" id="{D55547DE-1F3B-BB3B-243F-F9F23F1F6BF4}"/>
              </a:ext>
            </a:extLst>
          </p:cNvPr>
          <p:cNvPicPr>
            <a:picLocks noChangeAspect="1"/>
          </p:cNvPicPr>
          <p:nvPr/>
        </p:nvPicPr>
        <p:blipFill>
          <a:blip r:embed="rId2"/>
          <a:stretch>
            <a:fillRect/>
          </a:stretch>
        </p:blipFill>
        <p:spPr>
          <a:xfrm>
            <a:off x="413775" y="1386708"/>
            <a:ext cx="9164516" cy="5229170"/>
          </a:xfrm>
          <a:prstGeom prst="rect">
            <a:avLst/>
          </a:prstGeom>
        </p:spPr>
      </p:pic>
      <p:sp>
        <p:nvSpPr>
          <p:cNvPr id="8" name="TextBox 7">
            <a:extLst>
              <a:ext uri="{FF2B5EF4-FFF2-40B4-BE49-F238E27FC236}">
                <a16:creationId xmlns:a16="http://schemas.microsoft.com/office/drawing/2014/main" id="{B2C9F1A2-3AEF-CB95-CDA2-42D1E78E2F9A}"/>
              </a:ext>
            </a:extLst>
          </p:cNvPr>
          <p:cNvSpPr txBox="1"/>
          <p:nvPr/>
        </p:nvSpPr>
        <p:spPr>
          <a:xfrm>
            <a:off x="91046" y="3610675"/>
            <a:ext cx="9752201" cy="390618"/>
          </a:xfrm>
          <a:prstGeom prst="rect">
            <a:avLst/>
          </a:prstGeom>
          <a:noFill/>
          <a:ln w="38100">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E246E125-4494-B303-E331-D4AD06D20322}"/>
              </a:ext>
            </a:extLst>
          </p:cNvPr>
          <p:cNvSpPr txBox="1"/>
          <p:nvPr/>
        </p:nvSpPr>
        <p:spPr>
          <a:xfrm>
            <a:off x="9578291" y="5522674"/>
            <a:ext cx="2471794" cy="1477328"/>
          </a:xfrm>
          <a:prstGeom prst="rect">
            <a:avLst/>
          </a:prstGeom>
          <a:noFill/>
        </p:spPr>
        <p:txBody>
          <a:bodyPr wrap="square" rtlCol="0">
            <a:spAutoFit/>
          </a:bodyPr>
          <a:lstStyle/>
          <a:p>
            <a:r>
              <a:rPr lang="en-US" b="1" dirty="0"/>
              <a:t>Refer:</a:t>
            </a:r>
            <a:br>
              <a:rPr lang="en-US" dirty="0"/>
            </a:br>
            <a:r>
              <a:rPr lang="en-US" dirty="0">
                <a:hlinkClick r:id="rId3"/>
              </a:rPr>
              <a:t>https://github.com/pylessard/python-udsoncan/tree/master</a:t>
            </a:r>
            <a:br>
              <a:rPr lang="en-US" dirty="0"/>
            </a:br>
            <a:endParaRPr lang="en-US" dirty="0"/>
          </a:p>
        </p:txBody>
      </p:sp>
    </p:spTree>
    <p:extLst>
      <p:ext uri="{BB962C8B-B14F-4D97-AF65-F5344CB8AC3E}">
        <p14:creationId xmlns:p14="http://schemas.microsoft.com/office/powerpoint/2010/main" val="42507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61149F-5A2C-F412-29AC-260083E366EB}"/>
              </a:ext>
            </a:extLst>
          </p:cNvPr>
          <p:cNvPicPr>
            <a:picLocks noChangeAspect="1"/>
          </p:cNvPicPr>
          <p:nvPr/>
        </p:nvPicPr>
        <p:blipFill>
          <a:blip r:embed="rId2"/>
          <a:stretch>
            <a:fillRect/>
          </a:stretch>
        </p:blipFill>
        <p:spPr>
          <a:xfrm>
            <a:off x="620085" y="1294167"/>
            <a:ext cx="7564478" cy="5563833"/>
          </a:xfrm>
          <a:prstGeom prst="rect">
            <a:avLst/>
          </a:prstGeom>
        </p:spPr>
      </p:pic>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udsoncan</a:t>
            </a:r>
            <a:r>
              <a:rPr lang="en-US" b="1" dirty="0">
                <a:solidFill>
                  <a:srgbClr val="0070C0"/>
                </a:solidFill>
              </a:rPr>
              <a:t> + </a:t>
            </a:r>
            <a:r>
              <a:rPr lang="en-US" b="1" dirty="0" err="1">
                <a:solidFill>
                  <a:srgbClr val="0070C0"/>
                </a:solidFill>
              </a:rPr>
              <a:t>DoIP</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8" name="TextBox 7">
            <a:extLst>
              <a:ext uri="{FF2B5EF4-FFF2-40B4-BE49-F238E27FC236}">
                <a16:creationId xmlns:a16="http://schemas.microsoft.com/office/drawing/2014/main" id="{B2C9F1A2-3AEF-CB95-CDA2-42D1E78E2F9A}"/>
              </a:ext>
            </a:extLst>
          </p:cNvPr>
          <p:cNvSpPr txBox="1"/>
          <p:nvPr/>
        </p:nvSpPr>
        <p:spPr>
          <a:xfrm>
            <a:off x="222186" y="3429000"/>
            <a:ext cx="8181585" cy="200055"/>
          </a:xfrm>
          <a:prstGeom prst="rect">
            <a:avLst/>
          </a:prstGeom>
          <a:noFill/>
          <a:ln w="38100">
            <a:solidFill>
              <a:srgbClr val="FF0000"/>
            </a:solidFill>
          </a:ln>
        </p:spPr>
        <p:txBody>
          <a:bodyPr wrap="square" rtlCol="0">
            <a:spAutoFit/>
          </a:bodyPr>
          <a:lstStyle/>
          <a:p>
            <a:endParaRPr lang="en-US" sz="700" dirty="0"/>
          </a:p>
        </p:txBody>
      </p:sp>
      <p:sp>
        <p:nvSpPr>
          <p:cNvPr id="9" name="TextBox 8">
            <a:extLst>
              <a:ext uri="{FF2B5EF4-FFF2-40B4-BE49-F238E27FC236}">
                <a16:creationId xmlns:a16="http://schemas.microsoft.com/office/drawing/2014/main" id="{3181834A-6548-1930-EDA3-2F09237FBD2B}"/>
              </a:ext>
            </a:extLst>
          </p:cNvPr>
          <p:cNvSpPr txBox="1"/>
          <p:nvPr/>
        </p:nvSpPr>
        <p:spPr>
          <a:xfrm>
            <a:off x="8360630" y="2189758"/>
            <a:ext cx="3831370" cy="923330"/>
          </a:xfrm>
          <a:prstGeom prst="rect">
            <a:avLst/>
          </a:prstGeom>
          <a:noFill/>
        </p:spPr>
        <p:txBody>
          <a:bodyPr wrap="square" rtlCol="0">
            <a:spAutoFit/>
          </a:bodyPr>
          <a:lstStyle/>
          <a:p>
            <a:r>
              <a:rPr lang="en-US" dirty="0"/>
              <a:t>With </a:t>
            </a:r>
            <a:r>
              <a:rPr lang="en-US" dirty="0" err="1"/>
              <a:t>DoIP</a:t>
            </a:r>
            <a:r>
              <a:rPr lang="en-US" dirty="0"/>
              <a:t>, we will establish a connection using the </a:t>
            </a:r>
            <a:r>
              <a:rPr lang="en-US" dirty="0" err="1"/>
              <a:t>DoIP</a:t>
            </a:r>
            <a:r>
              <a:rPr lang="en-US" dirty="0"/>
              <a:t> protocol instead of the TP Socket.</a:t>
            </a:r>
          </a:p>
        </p:txBody>
      </p:sp>
      <p:sp>
        <p:nvSpPr>
          <p:cNvPr id="11" name="TextBox 10">
            <a:extLst>
              <a:ext uri="{FF2B5EF4-FFF2-40B4-BE49-F238E27FC236}">
                <a16:creationId xmlns:a16="http://schemas.microsoft.com/office/drawing/2014/main" id="{DF64F342-521B-AA01-4ADA-17582B7163B8}"/>
              </a:ext>
            </a:extLst>
          </p:cNvPr>
          <p:cNvSpPr txBox="1"/>
          <p:nvPr/>
        </p:nvSpPr>
        <p:spPr>
          <a:xfrm>
            <a:off x="8402678" y="5650423"/>
            <a:ext cx="3011167" cy="1200329"/>
          </a:xfrm>
          <a:prstGeom prst="rect">
            <a:avLst/>
          </a:prstGeom>
          <a:noFill/>
        </p:spPr>
        <p:txBody>
          <a:bodyPr wrap="square" rtlCol="0">
            <a:spAutoFit/>
          </a:bodyPr>
          <a:lstStyle/>
          <a:p>
            <a:r>
              <a:rPr lang="en-US" b="1" dirty="0"/>
              <a:t>Refer:   </a:t>
            </a:r>
            <a:r>
              <a:rPr lang="en-US" dirty="0">
                <a:hlinkClick r:id="rId3"/>
              </a:rPr>
              <a:t>https://github.com/jacobschaer/python-doipclient</a:t>
            </a:r>
            <a:endParaRPr lang="en-US" dirty="0"/>
          </a:p>
          <a:p>
            <a:endParaRPr lang="en-US" dirty="0"/>
          </a:p>
        </p:txBody>
      </p:sp>
    </p:spTree>
    <p:extLst>
      <p:ext uri="{BB962C8B-B14F-4D97-AF65-F5344CB8AC3E}">
        <p14:creationId xmlns:p14="http://schemas.microsoft.com/office/powerpoint/2010/main" val="541669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extensible UDS library for python including the diagnostic service definitions from the </a:t>
            </a:r>
            <a:r>
              <a:rPr lang="en-US" b="1" dirty="0">
                <a:solidFill>
                  <a:srgbClr val="FF0000"/>
                </a:solidFill>
              </a:rPr>
              <a:t>ISO-14229</a:t>
            </a:r>
            <a:r>
              <a:rPr lang="en-US" dirty="0"/>
              <a:t> standard.</a:t>
            </a:r>
          </a:p>
          <a:p>
            <a:r>
              <a:rPr lang="en-US" dirty="0"/>
              <a:t>Currently supports CAN connections using the [Python-CAN] (</a:t>
            </a:r>
            <a:r>
              <a:rPr lang="en-US" dirty="0">
                <a:hlinkClick r:id="rId2"/>
              </a:rPr>
              <a:t>https://github.com/hardbyte/python-can</a:t>
            </a:r>
            <a:r>
              <a:rPr lang="en-US" dirty="0"/>
              <a:t>) package and a standalone </a:t>
            </a:r>
            <a:r>
              <a:rPr lang="en-US" b="1" dirty="0">
                <a:solidFill>
                  <a:srgbClr val="FF0000"/>
                </a:solidFill>
              </a:rPr>
              <a:t>ISO-15765</a:t>
            </a:r>
            <a:r>
              <a:rPr lang="en-US" dirty="0"/>
              <a:t> transport protocol.</a:t>
            </a:r>
          </a:p>
          <a:p>
            <a:r>
              <a:rPr lang="en-US" dirty="0"/>
              <a:t>It was designed to provide a high-level </a:t>
            </a:r>
            <a:r>
              <a:rPr lang="en-US" dirty="0" err="1"/>
              <a:t>uds</a:t>
            </a:r>
            <a:r>
              <a:rPr lang="en-US" dirty="0"/>
              <a:t> interface which can </a:t>
            </a:r>
            <a:r>
              <a:rPr lang="en-US" dirty="0" err="1"/>
              <a:t>utilise</a:t>
            </a:r>
            <a:r>
              <a:rPr lang="en-US" dirty="0"/>
              <a:t> any communication protocol (e.g. LIN, </a:t>
            </a:r>
            <a:r>
              <a:rPr lang="en-US" dirty="0" err="1"/>
              <a:t>FlexRay</a:t>
            </a:r>
            <a:r>
              <a:rPr lang="en-US" dirty="0"/>
              <a:t>, </a:t>
            </a:r>
            <a:r>
              <a:rPr lang="en-US" dirty="0" err="1"/>
              <a:t>DoIP</a:t>
            </a:r>
            <a:r>
              <a:rPr lang="en-US" dirty="0"/>
              <a:t>). It has a parser tool which can parse </a:t>
            </a:r>
            <a:r>
              <a:rPr lang="en-US" b="1" dirty="0">
                <a:solidFill>
                  <a:srgbClr val="FF0000"/>
                </a:solidFill>
              </a:rPr>
              <a:t>an ODX file </a:t>
            </a:r>
            <a:r>
              <a:rPr lang="en-US" dirty="0"/>
              <a:t>and produce an easy-to-use interface based on </a:t>
            </a:r>
            <a:r>
              <a:rPr lang="en-US" b="1" dirty="0">
                <a:solidFill>
                  <a:srgbClr val="FF0000"/>
                </a:solidFill>
              </a:rPr>
              <a:t>the ODX definition</a:t>
            </a:r>
            <a:r>
              <a:rPr lang="en-US" dirty="0"/>
              <a:t>.</a:t>
            </a:r>
          </a:p>
          <a:p>
            <a:r>
              <a:rPr lang="en-US" dirty="0"/>
              <a:t>More details: </a:t>
            </a:r>
            <a:br>
              <a:rPr lang="en-US" dirty="0"/>
            </a:br>
            <a:r>
              <a:rPr lang="en-US" dirty="0"/>
              <a:t>        </a:t>
            </a:r>
            <a:r>
              <a:rPr lang="en-US" dirty="0">
                <a:hlinkClick r:id="rId3"/>
              </a:rPr>
              <a:t>https://python-uds.readthedocs.io/en/latest/index.html</a:t>
            </a:r>
            <a:endParaRPr lang="en-US" dirty="0"/>
          </a:p>
          <a:p>
            <a:endParaRPr lang="en-GB" dirty="0"/>
          </a:p>
        </p:txBody>
      </p:sp>
    </p:spTree>
    <p:extLst>
      <p:ext uri="{BB962C8B-B14F-4D97-AF65-F5344CB8AC3E}">
        <p14:creationId xmlns:p14="http://schemas.microsoft.com/office/powerpoint/2010/main" val="83959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a:t>
            </a:r>
            <a:endParaRPr lang="en-US" b="1" dirty="0">
              <a:solidFill>
                <a:srgbClr val="0070C0"/>
              </a:solidFill>
            </a:endParaRP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6608029" cy="4944087"/>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5" name="Picture 4">
            <a:extLst>
              <a:ext uri="{FF2B5EF4-FFF2-40B4-BE49-F238E27FC236}">
                <a16:creationId xmlns:a16="http://schemas.microsoft.com/office/drawing/2014/main" id="{36BA535C-D1DE-18FB-8BCF-373D5A9E1574}"/>
              </a:ext>
            </a:extLst>
          </p:cNvPr>
          <p:cNvPicPr>
            <a:picLocks noChangeAspect="1"/>
          </p:cNvPicPr>
          <p:nvPr/>
        </p:nvPicPr>
        <p:blipFill>
          <a:blip r:embed="rId2"/>
          <a:stretch>
            <a:fillRect/>
          </a:stretch>
        </p:blipFill>
        <p:spPr>
          <a:xfrm>
            <a:off x="480970" y="1446999"/>
            <a:ext cx="6832187" cy="3964002"/>
          </a:xfrm>
          <a:prstGeom prst="rect">
            <a:avLst/>
          </a:prstGeom>
        </p:spPr>
      </p:pic>
      <p:sp>
        <p:nvSpPr>
          <p:cNvPr id="6" name="TextBox 5">
            <a:extLst>
              <a:ext uri="{FF2B5EF4-FFF2-40B4-BE49-F238E27FC236}">
                <a16:creationId xmlns:a16="http://schemas.microsoft.com/office/drawing/2014/main" id="{AB829445-0F16-344E-3BB7-A11875E279C6}"/>
              </a:ext>
            </a:extLst>
          </p:cNvPr>
          <p:cNvSpPr txBox="1"/>
          <p:nvPr/>
        </p:nvSpPr>
        <p:spPr>
          <a:xfrm>
            <a:off x="7345609" y="1506022"/>
            <a:ext cx="4793492" cy="923330"/>
          </a:xfrm>
          <a:prstGeom prst="rect">
            <a:avLst/>
          </a:prstGeom>
          <a:noFill/>
        </p:spPr>
        <p:txBody>
          <a:bodyPr wrap="none" rtlCol="0">
            <a:spAutoFit/>
          </a:bodyPr>
          <a:lstStyle/>
          <a:p>
            <a:pPr marL="285750" indent="-285750">
              <a:buFont typeface="Arial" panose="020B0604020202020204" pitchFamily="34" charset="0"/>
              <a:buChar char="•"/>
            </a:pPr>
            <a:r>
              <a:rPr lang="en-US" dirty="0"/>
              <a:t>With Python-UDS, we can create a connection</a:t>
            </a:r>
            <a:br>
              <a:rPr lang="en-US" dirty="0"/>
            </a:br>
            <a:r>
              <a:rPr lang="en-US" dirty="0"/>
              <a:t>by reading .</a:t>
            </a:r>
            <a:r>
              <a:rPr lang="en-US" dirty="0" err="1"/>
              <a:t>odx</a:t>
            </a:r>
            <a:r>
              <a:rPr lang="en-US" dirty="0"/>
              <a:t> file configuration.</a:t>
            </a:r>
          </a:p>
          <a:p>
            <a:pPr marL="285750" indent="-285750">
              <a:buFont typeface="Arial" panose="020B0604020202020204" pitchFamily="34" charset="0"/>
              <a:buChar char="•"/>
            </a:pPr>
            <a:r>
              <a:rPr lang="en-US" dirty="0"/>
              <a:t>Then, we send/read data from ECU. </a:t>
            </a:r>
          </a:p>
        </p:txBody>
      </p:sp>
      <p:sp>
        <p:nvSpPr>
          <p:cNvPr id="9" name="TextBox 8">
            <a:extLst>
              <a:ext uri="{FF2B5EF4-FFF2-40B4-BE49-F238E27FC236}">
                <a16:creationId xmlns:a16="http://schemas.microsoft.com/office/drawing/2014/main" id="{9B5ACD31-82E4-66C5-0EE2-F7216D5898E8}"/>
              </a:ext>
            </a:extLst>
          </p:cNvPr>
          <p:cNvSpPr txBox="1"/>
          <p:nvPr/>
        </p:nvSpPr>
        <p:spPr>
          <a:xfrm>
            <a:off x="7473772" y="5515838"/>
            <a:ext cx="4537166" cy="1200329"/>
          </a:xfrm>
          <a:prstGeom prst="rect">
            <a:avLst/>
          </a:prstGeom>
          <a:noFill/>
        </p:spPr>
        <p:txBody>
          <a:bodyPr wrap="square" rtlCol="0">
            <a:spAutoFit/>
          </a:bodyPr>
          <a:lstStyle/>
          <a:p>
            <a:r>
              <a:rPr lang="en-US" b="1" dirty="0"/>
              <a:t>Refer:</a:t>
            </a:r>
            <a:br>
              <a:rPr lang="en-US" dirty="0"/>
            </a:br>
            <a:r>
              <a:rPr lang="en-US" dirty="0">
                <a:hlinkClick r:id="rId3"/>
              </a:rPr>
              <a:t>https://python-uds.readthedocs.io/en/latest/index.html</a:t>
            </a:r>
            <a:br>
              <a:rPr lang="en-US" dirty="0"/>
            </a:br>
            <a:endParaRPr lang="en-US" dirty="0"/>
          </a:p>
        </p:txBody>
      </p:sp>
    </p:spTree>
    <p:extLst>
      <p:ext uri="{BB962C8B-B14F-4D97-AF65-F5344CB8AC3E}">
        <p14:creationId xmlns:p14="http://schemas.microsoft.com/office/powerpoint/2010/main" val="229717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Python-</a:t>
            </a:r>
            <a:r>
              <a:rPr lang="en-US" b="1" dirty="0" err="1">
                <a:solidFill>
                  <a:srgbClr val="0070C0"/>
                </a:solidFill>
              </a:rPr>
              <a:t>uds</a:t>
            </a:r>
            <a:r>
              <a:rPr lang="en-US" b="1" dirty="0">
                <a:solidFill>
                  <a:srgbClr val="0070C0"/>
                </a:solidFill>
              </a:rPr>
              <a:t> + </a:t>
            </a:r>
            <a:r>
              <a:rPr lang="en-US" b="1" dirty="0" err="1">
                <a:solidFill>
                  <a:srgbClr val="0070C0"/>
                </a:solidFill>
              </a:rPr>
              <a:t>DoIP</a:t>
            </a:r>
            <a:endParaRPr lang="en-US" b="1" dirty="0">
              <a:solidFill>
                <a:srgbClr val="0070C0"/>
              </a:solidFill>
            </a:endParaRPr>
          </a:p>
        </p:txBody>
      </p:sp>
      <p:sp>
        <p:nvSpPr>
          <p:cNvPr id="3" name="Content Placeholder 2">
            <a:extLst>
              <a:ext uri="{FF2B5EF4-FFF2-40B4-BE49-F238E27FC236}">
                <a16:creationId xmlns:a16="http://schemas.microsoft.com/office/drawing/2014/main" id="{5CDE914E-5716-123B-0E40-C1D310A08EE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6" name="Picture 5">
            <a:extLst>
              <a:ext uri="{FF2B5EF4-FFF2-40B4-BE49-F238E27FC236}">
                <a16:creationId xmlns:a16="http://schemas.microsoft.com/office/drawing/2014/main" id="{65DD7560-72A4-FD74-D278-9D6BB3C3E38E}"/>
              </a:ext>
            </a:extLst>
          </p:cNvPr>
          <p:cNvPicPr>
            <a:picLocks noChangeAspect="1"/>
          </p:cNvPicPr>
          <p:nvPr/>
        </p:nvPicPr>
        <p:blipFill>
          <a:blip r:embed="rId2"/>
          <a:stretch>
            <a:fillRect/>
          </a:stretch>
        </p:blipFill>
        <p:spPr>
          <a:xfrm>
            <a:off x="202296" y="1437470"/>
            <a:ext cx="7651668" cy="1991530"/>
          </a:xfrm>
          <a:prstGeom prst="rect">
            <a:avLst/>
          </a:prstGeom>
        </p:spPr>
      </p:pic>
      <p:sp>
        <p:nvSpPr>
          <p:cNvPr id="8" name="TextBox 7">
            <a:extLst>
              <a:ext uri="{FF2B5EF4-FFF2-40B4-BE49-F238E27FC236}">
                <a16:creationId xmlns:a16="http://schemas.microsoft.com/office/drawing/2014/main" id="{A1153D84-6036-B35D-1487-32E55687BF30}"/>
              </a:ext>
            </a:extLst>
          </p:cNvPr>
          <p:cNvSpPr txBox="1"/>
          <p:nvPr/>
        </p:nvSpPr>
        <p:spPr>
          <a:xfrm>
            <a:off x="8001826" y="1506022"/>
            <a:ext cx="39878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 Python-UDS + </a:t>
            </a:r>
            <a:r>
              <a:rPr lang="en-US" dirty="0" err="1"/>
              <a:t>DoIP</a:t>
            </a:r>
            <a:r>
              <a:rPr lang="en-US" dirty="0"/>
              <a:t>, we create </a:t>
            </a:r>
            <a:br>
              <a:rPr lang="en-US" dirty="0"/>
            </a:br>
            <a:r>
              <a:rPr lang="en-US" dirty="0"/>
              <a:t>a connection to target ECU.</a:t>
            </a:r>
            <a:br>
              <a:rPr lang="en-US" dirty="0"/>
            </a:br>
            <a:endParaRPr lang="en-US" dirty="0"/>
          </a:p>
          <a:p>
            <a:pPr marL="285750" indent="-285750">
              <a:buFont typeface="Arial" panose="020B0604020202020204" pitchFamily="34" charset="0"/>
              <a:buChar char="•"/>
            </a:pPr>
            <a:r>
              <a:rPr lang="en-US" dirty="0"/>
              <a:t>Then, we send/read data from ECU. </a:t>
            </a:r>
          </a:p>
        </p:txBody>
      </p:sp>
      <p:sp>
        <p:nvSpPr>
          <p:cNvPr id="11" name="TextBox 10">
            <a:extLst>
              <a:ext uri="{FF2B5EF4-FFF2-40B4-BE49-F238E27FC236}">
                <a16:creationId xmlns:a16="http://schemas.microsoft.com/office/drawing/2014/main" id="{637850E8-C29F-4D7B-96B1-C0295A2B6994}"/>
              </a:ext>
            </a:extLst>
          </p:cNvPr>
          <p:cNvSpPr txBox="1"/>
          <p:nvPr/>
        </p:nvSpPr>
        <p:spPr>
          <a:xfrm>
            <a:off x="7286310" y="5846544"/>
            <a:ext cx="4939173" cy="923330"/>
          </a:xfrm>
          <a:prstGeom prst="rect">
            <a:avLst/>
          </a:prstGeom>
          <a:noFill/>
        </p:spPr>
        <p:txBody>
          <a:bodyPr wrap="none" rtlCol="0">
            <a:spAutoFit/>
          </a:bodyPr>
          <a:lstStyle/>
          <a:p>
            <a:r>
              <a:rPr lang="en-US" b="1" dirty="0"/>
              <a:t>Refer:</a:t>
            </a:r>
            <a:br>
              <a:rPr lang="en-US" dirty="0"/>
            </a:br>
            <a:r>
              <a:rPr lang="en-US" dirty="0">
                <a:hlinkClick r:id="rId3"/>
              </a:rPr>
              <a:t>https://github.com/jacobschaer/python-doipclient</a:t>
            </a:r>
            <a:br>
              <a:rPr lang="en-US" dirty="0"/>
            </a:br>
            <a:endParaRPr lang="en-US" dirty="0"/>
          </a:p>
        </p:txBody>
      </p:sp>
    </p:spTree>
    <p:extLst>
      <p:ext uri="{BB962C8B-B14F-4D97-AF65-F5344CB8AC3E}">
        <p14:creationId xmlns:p14="http://schemas.microsoft.com/office/powerpoint/2010/main" val="2297219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Reference:</a:t>
            </a: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419100" y="1575758"/>
            <a:ext cx="11353800" cy="4351338"/>
          </a:xfrm>
        </p:spPr>
        <p:txBody>
          <a:bodyPr>
            <a:normAutofit/>
          </a:bodyPr>
          <a:lstStyle/>
          <a:p>
            <a:r>
              <a:rPr lang="en-US" dirty="0"/>
              <a:t>UDS on CAN: </a:t>
            </a:r>
            <a:r>
              <a:rPr lang="en-US" dirty="0">
                <a:hlinkClick r:id="rId2"/>
              </a:rPr>
              <a:t>https://www.youtube.com/watch?v=1AVTidd5E94&amp;list=PLeXqwzlpsBllQUfPsm_u6AS0bC7ObWGAc&amp;index=18&amp;t=888s</a:t>
            </a:r>
            <a:endParaRPr lang="en-US" dirty="0"/>
          </a:p>
          <a:p>
            <a:r>
              <a:rPr lang="en-US" dirty="0"/>
              <a:t>History OBD2: </a:t>
            </a:r>
            <a:r>
              <a:rPr lang="en-US" dirty="0">
                <a:hlinkClick r:id="rId3"/>
              </a:rPr>
              <a:t>https://www.csselectronics.com/pages/obd2-explained-simple-intro</a:t>
            </a:r>
            <a:endParaRPr lang="en-US" dirty="0"/>
          </a:p>
          <a:p>
            <a:r>
              <a:rPr lang="en-US" dirty="0" err="1"/>
              <a:t>PythonUDS</a:t>
            </a:r>
            <a:r>
              <a:rPr lang="en-US" dirty="0"/>
              <a:t> documents: </a:t>
            </a:r>
            <a:br>
              <a:rPr lang="en-US" dirty="0"/>
            </a:br>
            <a:r>
              <a:rPr lang="en-US" dirty="0">
                <a:hlinkClick r:id="rId4"/>
              </a:rPr>
              <a:t>https://python-uds.readthedocs.io/en/latest/index.html</a:t>
            </a:r>
            <a:endParaRPr lang="en-US" dirty="0"/>
          </a:p>
          <a:p>
            <a:r>
              <a:rPr lang="en-US" dirty="0" err="1"/>
              <a:t>PythonUDS</a:t>
            </a:r>
            <a:r>
              <a:rPr lang="en-US" dirty="0"/>
              <a:t> on CAN documents:</a:t>
            </a:r>
            <a:br>
              <a:rPr lang="en-US" dirty="0"/>
            </a:br>
            <a:r>
              <a:rPr lang="en-US" dirty="0">
                <a:hlinkClick r:id="rId5"/>
              </a:rPr>
              <a:t>https://udsoncan.readthedocs.io/en/latest/udsoncan/intro.html</a:t>
            </a:r>
            <a:br>
              <a:rPr lang="en-US" dirty="0"/>
            </a:b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7695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AE5B-7D9E-44A8-8578-281EB51B118D}"/>
              </a:ext>
            </a:extLst>
          </p:cNvPr>
          <p:cNvSpPr>
            <a:spLocks noGrp="1"/>
          </p:cNvSpPr>
          <p:nvPr>
            <p:ph type="title"/>
          </p:nvPr>
        </p:nvSpPr>
        <p:spPr/>
        <p:txBody>
          <a:bodyPr/>
          <a:lstStyle/>
          <a:p>
            <a:r>
              <a:rPr lang="en-GB" b="1" dirty="0">
                <a:solidFill>
                  <a:schemeClr val="accent1"/>
                </a:solidFill>
              </a:rPr>
              <a:t>What is UDS?</a:t>
            </a:r>
          </a:p>
        </p:txBody>
      </p:sp>
      <p:sp>
        <p:nvSpPr>
          <p:cNvPr id="3" name="Content Placeholder 2">
            <a:extLst>
              <a:ext uri="{FF2B5EF4-FFF2-40B4-BE49-F238E27FC236}">
                <a16:creationId xmlns:a16="http://schemas.microsoft.com/office/drawing/2014/main" id="{6BC33AED-3F6E-427E-BB2E-DDC4FB8FE191}"/>
              </a:ext>
            </a:extLst>
          </p:cNvPr>
          <p:cNvSpPr>
            <a:spLocks noGrp="1"/>
          </p:cNvSpPr>
          <p:nvPr>
            <p:ph idx="1"/>
          </p:nvPr>
        </p:nvSpPr>
        <p:spPr/>
        <p:txBody>
          <a:bodyPr/>
          <a:lstStyle/>
          <a:p>
            <a:r>
              <a:rPr lang="en-GB" dirty="0"/>
              <a:t>UDS (Unified Diagnostic Service) is a protocol to communicate with (typically) automotive ECUs</a:t>
            </a:r>
          </a:p>
          <a:p>
            <a:r>
              <a:rPr lang="en-GB" dirty="0"/>
              <a:t>Used for generally any interaction to control or query an ECU, from resetting DTCs to flashing new firmware images</a:t>
            </a:r>
          </a:p>
          <a:p>
            <a:r>
              <a:rPr lang="en-GB" dirty="0"/>
              <a:t>It has been around for a long time, so most likely everyone’s car supports it</a:t>
            </a:r>
          </a:p>
          <a:p>
            <a:r>
              <a:rPr lang="en-GB" dirty="0"/>
              <a:t>Can be used on most automotive physical layer systems (CAN, LIN, Ethernet, </a:t>
            </a:r>
            <a:r>
              <a:rPr lang="en-GB" dirty="0" err="1"/>
              <a:t>DoIP</a:t>
            </a:r>
            <a:r>
              <a:rPr lang="en-GB" dirty="0"/>
              <a:t>, </a:t>
            </a:r>
            <a:r>
              <a:rPr lang="en-GB" dirty="0" err="1"/>
              <a:t>FlexRay</a:t>
            </a:r>
            <a:r>
              <a:rPr lang="en-GB" dirty="0"/>
              <a:t>, K-Line)</a:t>
            </a:r>
          </a:p>
        </p:txBody>
      </p:sp>
    </p:spTree>
    <p:extLst>
      <p:ext uri="{BB962C8B-B14F-4D97-AF65-F5344CB8AC3E}">
        <p14:creationId xmlns:p14="http://schemas.microsoft.com/office/powerpoint/2010/main" val="103311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FEA0-4D72-4409-A875-093CF88015DA}"/>
              </a:ext>
            </a:extLst>
          </p:cNvPr>
          <p:cNvSpPr>
            <a:spLocks noGrp="1"/>
          </p:cNvSpPr>
          <p:nvPr>
            <p:ph type="title"/>
          </p:nvPr>
        </p:nvSpPr>
        <p:spPr/>
        <p:txBody>
          <a:bodyPr/>
          <a:lstStyle/>
          <a:p>
            <a:r>
              <a:rPr lang="en-GB" b="1" dirty="0">
                <a:solidFill>
                  <a:schemeClr val="accent1"/>
                </a:solidFill>
              </a:rPr>
              <a:t>Why should you care what UDS is?</a:t>
            </a:r>
          </a:p>
        </p:txBody>
      </p:sp>
      <p:sp>
        <p:nvSpPr>
          <p:cNvPr id="3" name="Content Placeholder 2">
            <a:extLst>
              <a:ext uri="{FF2B5EF4-FFF2-40B4-BE49-F238E27FC236}">
                <a16:creationId xmlns:a16="http://schemas.microsoft.com/office/drawing/2014/main" id="{21A02455-B534-4EFC-B532-E7BF82496BEC}"/>
              </a:ext>
            </a:extLst>
          </p:cNvPr>
          <p:cNvSpPr>
            <a:spLocks noGrp="1"/>
          </p:cNvSpPr>
          <p:nvPr>
            <p:ph idx="1"/>
          </p:nvPr>
        </p:nvSpPr>
        <p:spPr/>
        <p:txBody>
          <a:bodyPr>
            <a:normAutofit/>
          </a:bodyPr>
          <a:lstStyle/>
          <a:p>
            <a:r>
              <a:rPr lang="en-GB" dirty="0"/>
              <a:t>If you ever want to tinker with vehicle data, UDS provides a nice interface</a:t>
            </a:r>
          </a:p>
          <a:p>
            <a:pPr lvl="1"/>
            <a:r>
              <a:rPr lang="en-GB" dirty="0"/>
              <a:t>Easy to get started</a:t>
            </a:r>
          </a:p>
          <a:p>
            <a:pPr lvl="1"/>
            <a:r>
              <a:rPr lang="en-GB" dirty="0"/>
              <a:t>Don’t have to reverse engineer raw CAN data (This can range from simple to incredibly complex)</a:t>
            </a:r>
          </a:p>
          <a:p>
            <a:pPr lvl="1"/>
            <a:r>
              <a:rPr lang="en-GB" dirty="0"/>
              <a:t>There are standard parameters for some data such as; engine speed, engine temp, throttle position, fuel trim, etc (links later)</a:t>
            </a:r>
          </a:p>
          <a:p>
            <a:r>
              <a:rPr lang="en-GB" dirty="0"/>
              <a:t>UDS data can also help when reverse engineering to provide references from known data sources</a:t>
            </a:r>
          </a:p>
          <a:p>
            <a:r>
              <a:rPr lang="en-GB" dirty="0"/>
              <a:t>You can read and clear DTCs (the scourge of modern cars!)</a:t>
            </a:r>
          </a:p>
        </p:txBody>
      </p:sp>
    </p:spTree>
    <p:extLst>
      <p:ext uri="{BB962C8B-B14F-4D97-AF65-F5344CB8AC3E}">
        <p14:creationId xmlns:p14="http://schemas.microsoft.com/office/powerpoint/2010/main" val="85923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b="1" dirty="0"/>
              <a:t>Automotive Diagnostic System</a:t>
            </a:r>
          </a:p>
        </p:txBody>
      </p:sp>
      <p:sp>
        <p:nvSpPr>
          <p:cNvPr id="3" name="Subtitle 2">
            <a:extLst>
              <a:ext uri="{FF2B5EF4-FFF2-40B4-BE49-F238E27FC236}">
                <a16:creationId xmlns:a16="http://schemas.microsoft.com/office/drawing/2014/main" id="{064E2B80-135D-4E83-9B68-4F9E8C6B2822}"/>
              </a:ext>
            </a:extLst>
          </p:cNvPr>
          <p:cNvSpPr>
            <a:spLocks noGrp="1"/>
          </p:cNvSpPr>
          <p:nvPr>
            <p:ph type="subTitle" idx="1"/>
          </p:nvPr>
        </p:nvSpPr>
        <p:spPr>
          <a:xfrm>
            <a:off x="1524000" y="3602038"/>
            <a:ext cx="9144000" cy="1655762"/>
          </a:xfrm>
        </p:spPr>
        <p:txBody>
          <a:bodyPr/>
          <a:lstStyle/>
          <a:p>
            <a:r>
              <a:rPr lang="en-GB" dirty="0"/>
              <a:t>Set up system for diagnostic</a:t>
            </a:r>
          </a:p>
        </p:txBody>
      </p:sp>
    </p:spTree>
    <p:extLst>
      <p:ext uri="{BB962C8B-B14F-4D97-AF65-F5344CB8AC3E}">
        <p14:creationId xmlns:p14="http://schemas.microsoft.com/office/powerpoint/2010/main" val="95929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Automotive Diagnostic System (UDS)</a:t>
            </a:r>
          </a:p>
        </p:txBody>
      </p:sp>
      <p:sp>
        <p:nvSpPr>
          <p:cNvPr id="7" name="Content Placeholder 6">
            <a:extLst>
              <a:ext uri="{FF2B5EF4-FFF2-40B4-BE49-F238E27FC236}">
                <a16:creationId xmlns:a16="http://schemas.microsoft.com/office/drawing/2014/main" id="{4A3B8D1B-28B8-A136-E0A7-36E8E8AE8769}"/>
              </a:ext>
            </a:extLst>
          </p:cNvPr>
          <p:cNvSpPr>
            <a:spLocks noGrp="1"/>
          </p:cNvSpPr>
          <p:nvPr>
            <p:ph idx="1"/>
          </p:nvPr>
        </p:nvSpPr>
        <p:spPr>
          <a:xfrm>
            <a:off x="620085" y="1548788"/>
            <a:ext cx="11090945" cy="4944087"/>
          </a:xfrm>
        </p:spPr>
        <p:txBody>
          <a:bodyPr>
            <a:normAutofit/>
          </a:bodyPr>
          <a:lstStyle/>
          <a:p>
            <a:endParaRPr lang="en-US" dirty="0"/>
          </a:p>
          <a:p>
            <a:endParaRPr lang="en-US" dirty="0"/>
          </a:p>
        </p:txBody>
      </p:sp>
      <p:grpSp>
        <p:nvGrpSpPr>
          <p:cNvPr id="4" name="Group 3">
            <a:extLst>
              <a:ext uri="{FF2B5EF4-FFF2-40B4-BE49-F238E27FC236}">
                <a16:creationId xmlns:a16="http://schemas.microsoft.com/office/drawing/2014/main" id="{A39C0610-BD58-97D9-A7AB-1C9CBCC5B429}"/>
              </a:ext>
            </a:extLst>
          </p:cNvPr>
          <p:cNvGrpSpPr/>
          <p:nvPr/>
        </p:nvGrpSpPr>
        <p:grpSpPr>
          <a:xfrm>
            <a:off x="253766" y="1849539"/>
            <a:ext cx="10796189" cy="4961037"/>
            <a:chOff x="211821" y="1648270"/>
            <a:chExt cx="10796189" cy="4889690"/>
          </a:xfrm>
        </p:grpSpPr>
        <p:pic>
          <p:nvPicPr>
            <p:cNvPr id="5" name="Picture 4">
              <a:extLst>
                <a:ext uri="{FF2B5EF4-FFF2-40B4-BE49-F238E27FC236}">
                  <a16:creationId xmlns:a16="http://schemas.microsoft.com/office/drawing/2014/main" id="{6E6757E6-6841-A86E-6863-25BDDCDF04C2}"/>
                </a:ext>
              </a:extLst>
            </p:cNvPr>
            <p:cNvPicPr>
              <a:picLocks noChangeAspect="1"/>
            </p:cNvPicPr>
            <p:nvPr/>
          </p:nvPicPr>
          <p:blipFill>
            <a:blip r:embed="rId3"/>
            <a:stretch>
              <a:fillRect/>
            </a:stretch>
          </p:blipFill>
          <p:spPr>
            <a:xfrm>
              <a:off x="211821" y="1648270"/>
              <a:ext cx="10796189" cy="3554262"/>
            </a:xfrm>
            <a:prstGeom prst="rect">
              <a:avLst/>
            </a:prstGeom>
          </p:spPr>
        </p:pic>
        <p:sp>
          <p:nvSpPr>
            <p:cNvPr id="8" name="TextBox 7">
              <a:extLst>
                <a:ext uri="{FF2B5EF4-FFF2-40B4-BE49-F238E27FC236}">
                  <a16:creationId xmlns:a16="http://schemas.microsoft.com/office/drawing/2014/main" id="{6FDC29D6-A54A-3465-4FCF-B6AF31526909}"/>
                </a:ext>
              </a:extLst>
            </p:cNvPr>
            <p:cNvSpPr txBox="1"/>
            <p:nvPr/>
          </p:nvSpPr>
          <p:spPr>
            <a:xfrm>
              <a:off x="439025" y="5060632"/>
              <a:ext cx="6576968" cy="1477328"/>
            </a:xfrm>
            <a:prstGeom prst="rect">
              <a:avLst/>
            </a:prstGeom>
            <a:noFill/>
          </p:spPr>
          <p:txBody>
            <a:bodyPr wrap="square" rtlCol="0">
              <a:spAutoFit/>
            </a:bodyPr>
            <a:lstStyle/>
            <a:p>
              <a:r>
                <a:rPr lang="en-US" dirty="0"/>
                <a:t>Here is a system for diagnostic between PC and Vehicle:</a:t>
              </a:r>
            </a:p>
            <a:p>
              <a:pPr marL="342900" indent="-342900">
                <a:buAutoNum type="arabicPeriod"/>
              </a:pPr>
              <a:r>
                <a:rPr lang="en-US" b="1" dirty="0"/>
                <a:t>PC Software</a:t>
              </a:r>
              <a:r>
                <a:rPr lang="en-US" dirty="0"/>
                <a:t>: where application send UDS message</a:t>
              </a:r>
            </a:p>
            <a:p>
              <a:pPr marL="342900" indent="-342900">
                <a:buAutoNum type="arabicPeriod"/>
              </a:pPr>
              <a:r>
                <a:rPr lang="en-US" b="1" dirty="0"/>
                <a:t>USB Cable: </a:t>
              </a:r>
              <a:r>
                <a:rPr lang="en-US" dirty="0"/>
                <a:t>1 side is USB and the other side is RS-232 Connectors</a:t>
              </a:r>
            </a:p>
            <a:p>
              <a:pPr marL="342900" indent="-342900">
                <a:buAutoNum type="arabicPeriod"/>
              </a:pPr>
              <a:r>
                <a:rPr lang="en-US" b="1" dirty="0"/>
                <a:t>Protocol converter: </a:t>
              </a:r>
              <a:r>
                <a:rPr lang="en-US" dirty="0"/>
                <a:t>converts the USB signal into CAN or any protocol</a:t>
              </a:r>
              <a:endParaRPr lang="en-US" b="1" dirty="0"/>
            </a:p>
          </p:txBody>
        </p:sp>
        <p:sp>
          <p:nvSpPr>
            <p:cNvPr id="3" name="TextBox 2">
              <a:extLst>
                <a:ext uri="{FF2B5EF4-FFF2-40B4-BE49-F238E27FC236}">
                  <a16:creationId xmlns:a16="http://schemas.microsoft.com/office/drawing/2014/main" id="{B225A9EA-CB82-AC2D-86B3-76954AB2F24C}"/>
                </a:ext>
              </a:extLst>
            </p:cNvPr>
            <p:cNvSpPr txBox="1"/>
            <p:nvPr/>
          </p:nvSpPr>
          <p:spPr>
            <a:xfrm>
              <a:off x="7357622" y="5152965"/>
              <a:ext cx="3650388" cy="646331"/>
            </a:xfrm>
            <a:prstGeom prst="rect">
              <a:avLst/>
            </a:prstGeom>
            <a:noFill/>
          </p:spPr>
          <p:txBody>
            <a:bodyPr wrap="square" rtlCol="0">
              <a:spAutoFit/>
            </a:bodyPr>
            <a:lstStyle/>
            <a:p>
              <a:r>
                <a:rPr lang="en-US" dirty="0"/>
                <a:t>4.   Cable to connect OBD port.</a:t>
              </a:r>
            </a:p>
            <a:p>
              <a:r>
                <a:rPr lang="en-US" dirty="0"/>
                <a:t>5.   Many ECUs are available in CAR a</a:t>
              </a:r>
            </a:p>
          </p:txBody>
        </p:sp>
      </p:grpSp>
      <p:sp>
        <p:nvSpPr>
          <p:cNvPr id="6" name="TextBox 5">
            <a:extLst>
              <a:ext uri="{FF2B5EF4-FFF2-40B4-BE49-F238E27FC236}">
                <a16:creationId xmlns:a16="http://schemas.microsoft.com/office/drawing/2014/main" id="{4222466D-4663-1DAD-8C22-92F2D054B988}"/>
              </a:ext>
            </a:extLst>
          </p:cNvPr>
          <p:cNvSpPr txBox="1"/>
          <p:nvPr/>
        </p:nvSpPr>
        <p:spPr>
          <a:xfrm>
            <a:off x="480970" y="1376904"/>
            <a:ext cx="8867163" cy="369332"/>
          </a:xfrm>
          <a:prstGeom prst="rect">
            <a:avLst/>
          </a:prstGeom>
          <a:noFill/>
        </p:spPr>
        <p:txBody>
          <a:bodyPr wrap="square" rtlCol="0">
            <a:spAutoFit/>
          </a:bodyPr>
          <a:lstStyle/>
          <a:p>
            <a:r>
              <a:rPr lang="en-US" dirty="0"/>
              <a:t>This slide, we will consider how to set up system for diagnostic with UDS.</a:t>
            </a:r>
          </a:p>
        </p:txBody>
      </p:sp>
    </p:spTree>
    <p:extLst>
      <p:ext uri="{BB962C8B-B14F-4D97-AF65-F5344CB8AC3E}">
        <p14:creationId xmlns:p14="http://schemas.microsoft.com/office/powerpoint/2010/main" val="330590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15D74D4C-D313-D54B-B51E-C368BC514218}"/>
              </a:ext>
            </a:extLst>
          </p:cNvPr>
          <p:cNvGrpSpPr/>
          <p:nvPr/>
        </p:nvGrpSpPr>
        <p:grpSpPr>
          <a:xfrm>
            <a:off x="564665" y="2082763"/>
            <a:ext cx="4934337" cy="1692283"/>
            <a:chOff x="598221" y="1588942"/>
            <a:chExt cx="4934337" cy="2115800"/>
          </a:xfrm>
        </p:grpSpPr>
        <p:pic>
          <p:nvPicPr>
            <p:cNvPr id="16" name="Picture 15">
              <a:extLst>
                <a:ext uri="{FF2B5EF4-FFF2-40B4-BE49-F238E27FC236}">
                  <a16:creationId xmlns:a16="http://schemas.microsoft.com/office/drawing/2014/main" id="{730C79BD-5B30-02E3-D160-FC2D37D9F071}"/>
                </a:ext>
              </a:extLst>
            </p:cNvPr>
            <p:cNvPicPr>
              <a:picLocks noChangeAspect="1"/>
            </p:cNvPicPr>
            <p:nvPr/>
          </p:nvPicPr>
          <p:blipFill>
            <a:blip r:embed="rId2"/>
            <a:stretch>
              <a:fillRect/>
            </a:stretch>
          </p:blipFill>
          <p:spPr>
            <a:xfrm>
              <a:off x="598221" y="1588942"/>
              <a:ext cx="4934337" cy="2115800"/>
            </a:xfrm>
            <a:prstGeom prst="rect">
              <a:avLst/>
            </a:prstGeom>
          </p:spPr>
        </p:pic>
        <p:cxnSp>
          <p:nvCxnSpPr>
            <p:cNvPr id="11" name="Straight Connector 10">
              <a:extLst>
                <a:ext uri="{FF2B5EF4-FFF2-40B4-BE49-F238E27FC236}">
                  <a16:creationId xmlns:a16="http://schemas.microsoft.com/office/drawing/2014/main" id="{3F477376-9BA7-5800-1568-8A5DDD7B7E76}"/>
                </a:ext>
              </a:extLst>
            </p:cNvPr>
            <p:cNvCxnSpPr/>
            <p:nvPr/>
          </p:nvCxnSpPr>
          <p:spPr>
            <a:xfrm>
              <a:off x="3643475" y="2491530"/>
              <a:ext cx="80269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66FAA3-3CD9-DE2B-823D-026F2D7ECF1E}"/>
                </a:ext>
              </a:extLst>
            </p:cNvPr>
            <p:cNvCxnSpPr>
              <a:cxnSpLocks/>
            </p:cNvCxnSpPr>
            <p:nvPr/>
          </p:nvCxnSpPr>
          <p:spPr>
            <a:xfrm flipV="1">
              <a:off x="4428487" y="1919984"/>
              <a:ext cx="0" cy="5955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4729AC-0A45-4109-2077-AED14EA604D4}"/>
                </a:ext>
              </a:extLst>
            </p:cNvPr>
            <p:cNvCxnSpPr>
              <a:cxnSpLocks/>
            </p:cNvCxnSpPr>
            <p:nvPr/>
          </p:nvCxnSpPr>
          <p:spPr>
            <a:xfrm>
              <a:off x="4441726" y="1919984"/>
              <a:ext cx="4993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FFE7B0B-856E-4A13-AE70-7A689A1C11ED}"/>
                </a:ext>
              </a:extLst>
            </p:cNvPr>
            <p:cNvCxnSpPr>
              <a:cxnSpLocks/>
            </p:cNvCxnSpPr>
            <p:nvPr/>
          </p:nvCxnSpPr>
          <p:spPr>
            <a:xfrm>
              <a:off x="4547331" y="2005636"/>
              <a:ext cx="393785"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F940A5E-1CC3-1978-C14D-ABE90F73ED81}"/>
                </a:ext>
              </a:extLst>
            </p:cNvPr>
            <p:cNvCxnSpPr>
              <a:cxnSpLocks/>
            </p:cNvCxnSpPr>
            <p:nvPr/>
          </p:nvCxnSpPr>
          <p:spPr>
            <a:xfrm flipV="1">
              <a:off x="4547331" y="1988436"/>
              <a:ext cx="0" cy="658406"/>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F03597C-E108-7FF5-9B91-FD08A1283165}"/>
                </a:ext>
              </a:extLst>
            </p:cNvPr>
            <p:cNvCxnSpPr>
              <a:cxnSpLocks/>
            </p:cNvCxnSpPr>
            <p:nvPr/>
          </p:nvCxnSpPr>
          <p:spPr>
            <a:xfrm flipH="1">
              <a:off x="3643475" y="2646842"/>
              <a:ext cx="903856"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528DD6C-AFDA-90E1-C0F0-728FF5120F07}"/>
              </a:ext>
            </a:extLst>
          </p:cNvPr>
          <p:cNvSpPr>
            <a:spLocks noGrp="1"/>
          </p:cNvSpPr>
          <p:nvPr>
            <p:ph type="title"/>
          </p:nvPr>
        </p:nvSpPr>
        <p:spPr/>
        <p:txBody>
          <a:bodyPr/>
          <a:lstStyle/>
          <a:p>
            <a:r>
              <a:rPr lang="en-US" b="1" dirty="0">
                <a:solidFill>
                  <a:srgbClr val="0070C0"/>
                </a:solidFill>
              </a:rPr>
              <a:t>Automotive Diagnostic System (</a:t>
            </a:r>
            <a:r>
              <a:rPr lang="en-US" b="1" dirty="0" err="1">
                <a:solidFill>
                  <a:srgbClr val="0070C0"/>
                </a:solidFill>
              </a:rPr>
              <a:t>DoIP</a:t>
            </a:r>
            <a:r>
              <a:rPr lang="en-US" b="1" dirty="0">
                <a:solidFill>
                  <a:srgbClr val="0070C0"/>
                </a:solidFill>
              </a:rPr>
              <a:t>)</a:t>
            </a:r>
          </a:p>
        </p:txBody>
      </p:sp>
      <p:pic>
        <p:nvPicPr>
          <p:cNvPr id="10" name="Picture 9">
            <a:extLst>
              <a:ext uri="{FF2B5EF4-FFF2-40B4-BE49-F238E27FC236}">
                <a16:creationId xmlns:a16="http://schemas.microsoft.com/office/drawing/2014/main" id="{8F27595A-141E-CE77-17EC-1E4ACA904BB8}"/>
              </a:ext>
            </a:extLst>
          </p:cNvPr>
          <p:cNvPicPr>
            <a:picLocks noChangeAspect="1"/>
          </p:cNvPicPr>
          <p:nvPr/>
        </p:nvPicPr>
        <p:blipFill>
          <a:blip r:embed="rId3"/>
          <a:stretch>
            <a:fillRect/>
          </a:stretch>
        </p:blipFill>
        <p:spPr>
          <a:xfrm>
            <a:off x="263062" y="3429000"/>
            <a:ext cx="6946533" cy="3277925"/>
          </a:xfrm>
          <a:prstGeom prst="rect">
            <a:avLst/>
          </a:prstGeom>
        </p:spPr>
      </p:pic>
      <p:sp>
        <p:nvSpPr>
          <p:cNvPr id="27" name="Content Placeholder 6">
            <a:extLst>
              <a:ext uri="{FF2B5EF4-FFF2-40B4-BE49-F238E27FC236}">
                <a16:creationId xmlns:a16="http://schemas.microsoft.com/office/drawing/2014/main" id="{E903F3CB-6838-498B-CA06-4769ED4C8B9C}"/>
              </a:ext>
            </a:extLst>
          </p:cNvPr>
          <p:cNvSpPr>
            <a:spLocks noGrp="1"/>
          </p:cNvSpPr>
          <p:nvPr>
            <p:ph idx="1"/>
          </p:nvPr>
        </p:nvSpPr>
        <p:spPr>
          <a:xfrm>
            <a:off x="7144225" y="2212806"/>
            <a:ext cx="5040408" cy="4757751"/>
          </a:xfrm>
        </p:spPr>
        <p:txBody>
          <a:bodyPr/>
          <a:lstStyle/>
          <a:p>
            <a:r>
              <a:rPr lang="en-US" dirty="0"/>
              <a:t>With </a:t>
            </a:r>
            <a:r>
              <a:rPr lang="en-US" dirty="0" err="1"/>
              <a:t>DoIP</a:t>
            </a:r>
            <a:r>
              <a:rPr lang="en-US" dirty="0"/>
              <a:t>, tester can remote access to ECU through internet.</a:t>
            </a:r>
          </a:p>
          <a:p>
            <a:r>
              <a:rPr lang="en-US" dirty="0">
                <a:solidFill>
                  <a:srgbClr val="FF0000"/>
                </a:solidFill>
              </a:rPr>
              <a:t>Requests of the tester are forwarded to internal networks so that </a:t>
            </a:r>
            <a:r>
              <a:rPr lang="en-US" dirty="0"/>
              <a:t>a desired ECU can receive and process them. </a:t>
            </a:r>
            <a:r>
              <a:rPr lang="en-US" dirty="0">
                <a:solidFill>
                  <a:srgbClr val="00B050"/>
                </a:solidFill>
              </a:rPr>
              <a:t>As soon as a response from the requested ECU is available, the gateway routes this back to the tester.</a:t>
            </a:r>
          </a:p>
        </p:txBody>
      </p:sp>
      <p:sp>
        <p:nvSpPr>
          <p:cNvPr id="6" name="TextBox 5">
            <a:extLst>
              <a:ext uri="{FF2B5EF4-FFF2-40B4-BE49-F238E27FC236}">
                <a16:creationId xmlns:a16="http://schemas.microsoft.com/office/drawing/2014/main" id="{11A721D9-6530-2C86-497F-815C4A6601E3}"/>
              </a:ext>
            </a:extLst>
          </p:cNvPr>
          <p:cNvSpPr txBox="1"/>
          <p:nvPr/>
        </p:nvSpPr>
        <p:spPr>
          <a:xfrm>
            <a:off x="5215857" y="2178618"/>
            <a:ext cx="6094602" cy="369332"/>
          </a:xfrm>
          <a:prstGeom prst="rect">
            <a:avLst/>
          </a:prstGeom>
          <a:noFill/>
        </p:spPr>
        <p:txBody>
          <a:bodyPr wrap="square">
            <a:spAutoFit/>
          </a:bodyPr>
          <a:lstStyle/>
          <a:p>
            <a:r>
              <a:rPr lang="en-US" dirty="0"/>
              <a:t>a desired ECU </a:t>
            </a:r>
          </a:p>
        </p:txBody>
      </p:sp>
      <p:pic>
        <p:nvPicPr>
          <p:cNvPr id="4" name="Picture 3">
            <a:extLst>
              <a:ext uri="{FF2B5EF4-FFF2-40B4-BE49-F238E27FC236}">
                <a16:creationId xmlns:a16="http://schemas.microsoft.com/office/drawing/2014/main" id="{6F722448-1D33-52F6-D2E3-B3C19FDD661D}"/>
              </a:ext>
            </a:extLst>
          </p:cNvPr>
          <p:cNvPicPr>
            <a:picLocks noChangeAspect="1"/>
          </p:cNvPicPr>
          <p:nvPr/>
        </p:nvPicPr>
        <p:blipFill>
          <a:blip r:embed="rId3"/>
          <a:stretch>
            <a:fillRect/>
          </a:stretch>
        </p:blipFill>
        <p:spPr>
          <a:xfrm>
            <a:off x="415462" y="3581400"/>
            <a:ext cx="6946533" cy="3277925"/>
          </a:xfrm>
          <a:prstGeom prst="rect">
            <a:avLst/>
          </a:prstGeom>
        </p:spPr>
      </p:pic>
      <p:cxnSp>
        <p:nvCxnSpPr>
          <p:cNvPr id="25" name="Straight Arrow Connector 24">
            <a:extLst>
              <a:ext uri="{FF2B5EF4-FFF2-40B4-BE49-F238E27FC236}">
                <a16:creationId xmlns:a16="http://schemas.microsoft.com/office/drawing/2014/main" id="{D5698878-1392-F584-9FBE-67F1E55A2370}"/>
              </a:ext>
            </a:extLst>
          </p:cNvPr>
          <p:cNvCxnSpPr>
            <a:cxnSpLocks/>
          </p:cNvCxnSpPr>
          <p:nvPr/>
        </p:nvCxnSpPr>
        <p:spPr>
          <a:xfrm>
            <a:off x="3263317" y="2928905"/>
            <a:ext cx="756793" cy="2291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0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FEA0-4D72-4409-A875-093CF88015DA}"/>
              </a:ext>
            </a:extLst>
          </p:cNvPr>
          <p:cNvSpPr>
            <a:spLocks noGrp="1"/>
          </p:cNvSpPr>
          <p:nvPr>
            <p:ph type="title"/>
          </p:nvPr>
        </p:nvSpPr>
        <p:spPr/>
        <p:txBody>
          <a:bodyPr/>
          <a:lstStyle/>
          <a:p>
            <a:r>
              <a:rPr lang="en-GB" b="1" dirty="0">
                <a:solidFill>
                  <a:schemeClr val="accent1"/>
                </a:solidFill>
              </a:rPr>
              <a:t>The difference between </a:t>
            </a:r>
            <a:r>
              <a:rPr lang="en-GB" b="1" dirty="0" err="1">
                <a:solidFill>
                  <a:schemeClr val="accent1"/>
                </a:solidFill>
              </a:rPr>
              <a:t>DoIP</a:t>
            </a:r>
            <a:r>
              <a:rPr lang="en-GB" b="1" dirty="0">
                <a:solidFill>
                  <a:schemeClr val="accent1"/>
                </a:solidFill>
              </a:rPr>
              <a:t> and UDS?</a:t>
            </a:r>
          </a:p>
        </p:txBody>
      </p:sp>
      <p:sp>
        <p:nvSpPr>
          <p:cNvPr id="3" name="Content Placeholder 2">
            <a:extLst>
              <a:ext uri="{FF2B5EF4-FFF2-40B4-BE49-F238E27FC236}">
                <a16:creationId xmlns:a16="http://schemas.microsoft.com/office/drawing/2014/main" id="{21A02455-B534-4EFC-B532-E7BF82496BEC}"/>
              </a:ext>
            </a:extLst>
          </p:cNvPr>
          <p:cNvSpPr>
            <a:spLocks noGrp="1"/>
          </p:cNvSpPr>
          <p:nvPr>
            <p:ph idx="1"/>
          </p:nvPr>
        </p:nvSpPr>
        <p:spPr/>
        <p:txBody>
          <a:bodyPr>
            <a:normAutofit/>
          </a:bodyPr>
          <a:lstStyle/>
          <a:p>
            <a:pPr>
              <a:buFont typeface="+mj-lt"/>
              <a:buAutoNum type="arabicPeriod"/>
            </a:pPr>
            <a:r>
              <a:rPr lang="en-US" b="1" dirty="0" err="1"/>
              <a:t>DoIP</a:t>
            </a:r>
            <a:r>
              <a:rPr lang="en-US" b="1" dirty="0"/>
              <a:t> (Diagnostics over Internet Protocol)</a:t>
            </a:r>
            <a:r>
              <a:rPr lang="en-US" dirty="0"/>
              <a:t>:</a:t>
            </a:r>
          </a:p>
          <a:p>
            <a:pPr lvl="1"/>
            <a:r>
              <a:rPr lang="en-US" dirty="0" err="1"/>
              <a:t>DoIP</a:t>
            </a:r>
            <a:r>
              <a:rPr lang="en-US" dirty="0"/>
              <a:t> is used to establish a connection and communicate with the target device (typically an Electronic Control Unit or ECU in a car) over the Internet Protocol (IP) network.</a:t>
            </a:r>
          </a:p>
          <a:p>
            <a:pPr lvl="1"/>
            <a:r>
              <a:rPr lang="en-US" dirty="0" err="1"/>
              <a:t>DoIP</a:t>
            </a:r>
            <a:r>
              <a:rPr lang="en-US" dirty="0"/>
              <a:t> provides the capability for remote diagnostics and connectivity over the network, enabling access and control of remote diagnostic functions.</a:t>
            </a:r>
          </a:p>
          <a:p>
            <a:pPr>
              <a:buFont typeface="+mj-lt"/>
              <a:buAutoNum type="arabicPeriod"/>
            </a:pPr>
            <a:r>
              <a:rPr lang="en-US" b="1" dirty="0"/>
              <a:t>UDS (Unified Diagnostic Services)</a:t>
            </a:r>
            <a:r>
              <a:rPr lang="en-US" dirty="0"/>
              <a:t>:</a:t>
            </a:r>
          </a:p>
          <a:p>
            <a:pPr lvl="1"/>
            <a:r>
              <a:rPr lang="en-US" dirty="0"/>
              <a:t>UDS is a unified diagnostic protocol used for communication between diagnostic devices and control components within the vehicle.</a:t>
            </a:r>
          </a:p>
          <a:p>
            <a:pPr lvl="1"/>
            <a:r>
              <a:rPr lang="en-US" dirty="0"/>
              <a:t>Once the connection via </a:t>
            </a:r>
            <a:r>
              <a:rPr lang="en-US" dirty="0" err="1"/>
              <a:t>DoIP</a:t>
            </a:r>
            <a:r>
              <a:rPr lang="en-US" dirty="0"/>
              <a:t> is established, UDS is utilized to send specific diagnostic commands and receive feedback from the target device.</a:t>
            </a:r>
          </a:p>
          <a:p>
            <a:endParaRPr lang="en-GB" dirty="0"/>
          </a:p>
        </p:txBody>
      </p:sp>
    </p:spTree>
    <p:extLst>
      <p:ext uri="{BB962C8B-B14F-4D97-AF65-F5344CB8AC3E}">
        <p14:creationId xmlns:p14="http://schemas.microsoft.com/office/powerpoint/2010/main" val="266839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5274</TotalTime>
  <Words>2734</Words>
  <Application>Microsoft Office PowerPoint</Application>
  <PresentationFormat>Widescreen</PresentationFormat>
  <Paragraphs>221</Paragraphs>
  <Slides>35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UDS  Investigation</vt:lpstr>
      <vt:lpstr>Agenda</vt:lpstr>
      <vt:lpstr>Unified diagnostic services (UDS) An overview</vt:lpstr>
      <vt:lpstr>What is UDS?</vt:lpstr>
      <vt:lpstr>Why should you care what UDS is?</vt:lpstr>
      <vt:lpstr>Automotive Diagnostic System</vt:lpstr>
      <vt:lpstr>Automotive Diagnostic System (UDS)</vt:lpstr>
      <vt:lpstr>Automotive Diagnostic System (DoIP)</vt:lpstr>
      <vt:lpstr>The difference between DoIP and UDS?</vt:lpstr>
      <vt:lpstr>General Info / Context</vt:lpstr>
      <vt:lpstr>Electronic Control Units (ECUs)</vt:lpstr>
      <vt:lpstr>Example ECU’s per car</vt:lpstr>
      <vt:lpstr>UDS ECUs and Testers</vt:lpstr>
      <vt:lpstr>UDS ECUs and Testers </vt:lpstr>
      <vt:lpstr>Demo ECUs in a car</vt:lpstr>
      <vt:lpstr>UDS Messages</vt:lpstr>
      <vt:lpstr>UDS Messages – More examples</vt:lpstr>
      <vt:lpstr>DoIP Diagnostic Message</vt:lpstr>
      <vt:lpstr>Simple workflow for diagnostic</vt:lpstr>
      <vt:lpstr>UDS Services and DIDs</vt:lpstr>
      <vt:lpstr>UDS Services and DIDs</vt:lpstr>
      <vt:lpstr>UDS Services and DIDs</vt:lpstr>
      <vt:lpstr>UDS Services and DIDs</vt:lpstr>
      <vt:lpstr>UDS Services and DIDs</vt:lpstr>
      <vt:lpstr>UDS Services and DIDs</vt:lpstr>
      <vt:lpstr>Transport Protocols</vt:lpstr>
      <vt:lpstr>CAN Transport Protocol – Example</vt:lpstr>
      <vt:lpstr>What is python-udsoncan and python-uds?</vt:lpstr>
      <vt:lpstr>Python-udsoncan</vt:lpstr>
      <vt:lpstr>Python-udsoncan</vt:lpstr>
      <vt:lpstr>Python-udsoncan + DoIP</vt:lpstr>
      <vt:lpstr>Python-uds</vt:lpstr>
      <vt:lpstr>Python-uds</vt:lpstr>
      <vt:lpstr>Python-uds + DoIP</vt:lpstr>
      <vt:lpstr>Reference:</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Robot Framework</dc:title>
  <dc:creator>Hua Van Thong (MS/EMC12-XC)</dc:creator>
  <cp:lastModifiedBy>Hua Van Thong (MS/EMC51-XC)</cp:lastModifiedBy>
  <cp:revision>282</cp:revision>
  <dcterms:created xsi:type="dcterms:W3CDTF">2023-07-03T07:25:07Z</dcterms:created>
  <dcterms:modified xsi:type="dcterms:W3CDTF">2024-01-10T09:17:32Z</dcterms:modified>
</cp:coreProperties>
</file>