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79F9D-EBA0-4B95-922F-3D427FDF0C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D69A7-F5A3-46F7-9D84-4F30CEBC63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055851-9B08-4E3C-BEEE-E4B0705E47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A352B9-6639-4587-9D06-21D2086085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217C5-21F5-4E85-B7C8-8077EA82D7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0E16B-160C-4A7A-BB5E-D4FFA44C49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89B18-2384-48CC-B2E9-ABB0348B54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595F4B-37A0-4D57-9CCF-D48446CFA3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F64B2-8630-438E-915C-28EB28D51B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D4D56F-2BB1-4501-96D5-444A97E675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9939C-6B92-4BFE-BB12-EB7FB79642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B973B-3A9F-4644-ABB5-5AB65241D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4"/>
          <p:cNvSpPr/>
          <p:nvPr/>
        </p:nvSpPr>
        <p:spPr>
          <a:xfrm>
            <a:off x="0" y="0"/>
            <a:ext cx="12200400" cy="686088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pic>
        <p:nvPicPr>
          <p:cNvPr id="41" name="图片 35" descr="未标题-1"/>
          <p:cNvPicPr/>
          <p:nvPr/>
        </p:nvPicPr>
        <p:blipFill>
          <a:blip r:embed="rId1">
            <a:alphaModFix amt="17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圆角矩形 17"/>
          <p:cNvSpPr/>
          <p:nvPr/>
        </p:nvSpPr>
        <p:spPr>
          <a:xfrm>
            <a:off x="6120000" y="1470600"/>
            <a:ext cx="213408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43" name="圆角矩形 15"/>
          <p:cNvSpPr/>
          <p:nvPr/>
        </p:nvSpPr>
        <p:spPr>
          <a:xfrm>
            <a:off x="3621960" y="1470600"/>
            <a:ext cx="197964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44" name="圆角矩形 13"/>
          <p:cNvSpPr/>
          <p:nvPr/>
        </p:nvSpPr>
        <p:spPr>
          <a:xfrm>
            <a:off x="981000" y="1470600"/>
            <a:ext cx="225900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45" name="手杖形箭头 6"/>
          <p:cNvSpPr/>
          <p:nvPr/>
        </p:nvSpPr>
        <p:spPr>
          <a:xfrm rot="5400000">
            <a:off x="4959360" y="-2390760"/>
            <a:ext cx="2941560" cy="10325520"/>
          </a:xfrm>
          <a:prstGeom prst="uturnArrow">
            <a:avLst>
              <a:gd name="adj1" fmla="val 5309"/>
              <a:gd name="adj2" fmla="val 6194"/>
              <a:gd name="adj3" fmla="val 9547"/>
              <a:gd name="adj4" fmla="val 48474"/>
              <a:gd name="adj5" fmla="val 81958"/>
            </a:avLst>
          </a:prstGeom>
          <a:solidFill>
            <a:srgbClr val="356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圆角矩形 7"/>
          <p:cNvSpPr/>
          <p:nvPr/>
        </p:nvSpPr>
        <p:spPr>
          <a:xfrm>
            <a:off x="981000" y="1013400"/>
            <a:ext cx="1979640" cy="795240"/>
          </a:xfrm>
          <a:prstGeom prst="roundRect">
            <a:avLst>
              <a:gd name="adj" fmla="val 23564"/>
            </a:avLst>
          </a:prstGeom>
          <a:solidFill>
            <a:srgbClr val="3565da"/>
          </a:solidFill>
          <a:ln>
            <a:noFill/>
          </a:ln>
          <a:effectLst>
            <a:outerShdw algn="ctr" blurRad="16524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47" name="文本框 8"/>
          <p:cNvSpPr/>
          <p:nvPr/>
        </p:nvSpPr>
        <p:spPr>
          <a:xfrm>
            <a:off x="1735200" y="12416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Stage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圆角矩形 9"/>
          <p:cNvSpPr/>
          <p:nvPr/>
        </p:nvSpPr>
        <p:spPr>
          <a:xfrm>
            <a:off x="3622320" y="101340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49" name="文本框 10"/>
          <p:cNvSpPr/>
          <p:nvPr/>
        </p:nvSpPr>
        <p:spPr>
          <a:xfrm>
            <a:off x="4376160" y="12416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圆角矩形 11"/>
          <p:cNvSpPr/>
          <p:nvPr/>
        </p:nvSpPr>
        <p:spPr>
          <a:xfrm>
            <a:off x="6274440" y="101340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51" name="文本框 12"/>
          <p:cNvSpPr/>
          <p:nvPr/>
        </p:nvSpPr>
        <p:spPr>
          <a:xfrm>
            <a:off x="7028280" y="12416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文本框 14"/>
          <p:cNvSpPr/>
          <p:nvPr/>
        </p:nvSpPr>
        <p:spPr>
          <a:xfrm>
            <a:off x="1197360" y="1957680"/>
            <a:ext cx="154224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Topic selection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scenario research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文本框 16"/>
          <p:cNvSpPr/>
          <p:nvPr/>
        </p:nvSpPr>
        <p:spPr>
          <a:xfrm>
            <a:off x="3621960" y="1800000"/>
            <a:ext cx="2138040" cy="15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In order to ensure the safety of the whole food process, the supply chain food safety scene was selected to explore the traceability system.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文本框 18"/>
          <p:cNvSpPr/>
          <p:nvPr/>
        </p:nvSpPr>
        <p:spPr>
          <a:xfrm>
            <a:off x="6120000" y="1776960"/>
            <a:ext cx="234000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Through blockchain, big data, artificial intelligence, 5G, Internet of Things and other technologies, the traceability function of the whole process of goods is realized.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圆角矩形 19"/>
          <p:cNvSpPr/>
          <p:nvPr/>
        </p:nvSpPr>
        <p:spPr>
          <a:xfrm>
            <a:off x="6120000" y="4083840"/>
            <a:ext cx="213408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56" name="圆角矩形 20"/>
          <p:cNvSpPr/>
          <p:nvPr/>
        </p:nvSpPr>
        <p:spPr>
          <a:xfrm>
            <a:off x="3621960" y="4083840"/>
            <a:ext cx="197964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57" name="圆角矩形 21"/>
          <p:cNvSpPr/>
          <p:nvPr/>
        </p:nvSpPr>
        <p:spPr>
          <a:xfrm>
            <a:off x="3622320" y="362664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58" name="文本框 22"/>
          <p:cNvSpPr/>
          <p:nvPr/>
        </p:nvSpPr>
        <p:spPr>
          <a:xfrm>
            <a:off x="4376160" y="38552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圆角矩形 23"/>
          <p:cNvSpPr/>
          <p:nvPr/>
        </p:nvSpPr>
        <p:spPr>
          <a:xfrm>
            <a:off x="6274440" y="362664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60" name="文本框 24"/>
          <p:cNvSpPr/>
          <p:nvPr/>
        </p:nvSpPr>
        <p:spPr>
          <a:xfrm>
            <a:off x="7028280" y="38552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文本框 25"/>
          <p:cNvSpPr/>
          <p:nvPr/>
        </p:nvSpPr>
        <p:spPr>
          <a:xfrm>
            <a:off x="3600000" y="4421880"/>
            <a:ext cx="216000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Through the AI training transaction data model, the online transaction alarm function can be realized, and a "one-button reminder" can be created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文本框 26"/>
          <p:cNvSpPr/>
          <p:nvPr/>
        </p:nvSpPr>
        <p:spPr>
          <a:xfrm>
            <a:off x="6120000" y="4421880"/>
            <a:ext cx="2340000" cy="15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Create a supply and demand platform, break down the news barriers of manufacturers and distributors, and realize "one-click docking"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圆角矩形 27"/>
          <p:cNvSpPr/>
          <p:nvPr/>
        </p:nvSpPr>
        <p:spPr>
          <a:xfrm>
            <a:off x="981000" y="4083840"/>
            <a:ext cx="225900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64" name="圆角矩形 28"/>
          <p:cNvSpPr/>
          <p:nvPr/>
        </p:nvSpPr>
        <p:spPr>
          <a:xfrm>
            <a:off x="981000" y="362664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65" name="文本框 29"/>
          <p:cNvSpPr/>
          <p:nvPr/>
        </p:nvSpPr>
        <p:spPr>
          <a:xfrm>
            <a:off x="1735200" y="38552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文本框 30"/>
          <p:cNvSpPr/>
          <p:nvPr/>
        </p:nvSpPr>
        <p:spPr>
          <a:xfrm>
            <a:off x="900000" y="4421880"/>
            <a:ext cx="234000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Realize the whole process traceability system, supply and demand platform, distributors and consumers, and create a "new" platform for food traceability.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圆角矩形 1"/>
          <p:cNvSpPr/>
          <p:nvPr/>
        </p:nvSpPr>
        <p:spPr>
          <a:xfrm>
            <a:off x="8874000" y="1470600"/>
            <a:ext cx="197964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68" name="圆角矩形 2"/>
          <p:cNvSpPr/>
          <p:nvPr/>
        </p:nvSpPr>
        <p:spPr>
          <a:xfrm>
            <a:off x="8874360" y="101340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69" name="文本框 3"/>
          <p:cNvSpPr/>
          <p:nvPr/>
        </p:nvSpPr>
        <p:spPr>
          <a:xfrm>
            <a:off x="9628560" y="12416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文本框 4"/>
          <p:cNvSpPr/>
          <p:nvPr/>
        </p:nvSpPr>
        <p:spPr>
          <a:xfrm>
            <a:off x="8820000" y="1776960"/>
            <a:ext cx="216000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Deploy the blockchain environment, input the whole process transaction information through the Internet of Things technology and synchronize the uplink.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圆角矩形 5"/>
          <p:cNvSpPr/>
          <p:nvPr/>
        </p:nvSpPr>
        <p:spPr>
          <a:xfrm>
            <a:off x="8874000" y="4083840"/>
            <a:ext cx="1979640" cy="2023560"/>
          </a:xfrm>
          <a:prstGeom prst="roundRect">
            <a:avLst>
              <a:gd name="adj" fmla="val 10605"/>
            </a:avLst>
          </a:prstGeom>
          <a:gradFill rotWithShape="0">
            <a:gsLst>
              <a:gs pos="58000">
                <a:srgbClr val="e4eafa">
                  <a:alpha val="99215"/>
                </a:srgbClr>
              </a:gs>
              <a:gs pos="100000">
                <a:srgbClr val="e3eafa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72" name="圆角矩形 31"/>
          <p:cNvSpPr/>
          <p:nvPr/>
        </p:nvSpPr>
        <p:spPr>
          <a:xfrm>
            <a:off x="8874360" y="3626640"/>
            <a:ext cx="1979640" cy="795240"/>
          </a:xfrm>
          <a:prstGeom prst="roundRect">
            <a:avLst>
              <a:gd name="adj" fmla="val 23564"/>
            </a:avLst>
          </a:prstGeom>
          <a:solidFill>
            <a:schemeClr val="bg1"/>
          </a:solidFill>
          <a:ln>
            <a:noFill/>
          </a:ln>
          <a:effectLst>
            <a:outerShdw algn="ctr" blurRad="170280" rotWithShape="0" sx="104000" sy="104000">
              <a:srgbClr val="3565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等线"/>
            </a:endParaRPr>
          </a:p>
        </p:txBody>
      </p:sp>
      <p:sp>
        <p:nvSpPr>
          <p:cNvPr id="73" name="文本框 32"/>
          <p:cNvSpPr/>
          <p:nvPr/>
        </p:nvSpPr>
        <p:spPr>
          <a:xfrm>
            <a:off x="9628560" y="3855240"/>
            <a:ext cx="934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Stage 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文本框 33"/>
          <p:cNvSpPr/>
          <p:nvPr/>
        </p:nvSpPr>
        <p:spPr>
          <a:xfrm>
            <a:off x="8820000" y="4421880"/>
            <a:ext cx="2160000" cy="15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en-US" sz="1300" spc="-1" strike="noStrike">
                <a:solidFill>
                  <a:srgbClr val="3565da"/>
                </a:solidFill>
                <a:latin typeface="微软雅黑"/>
                <a:ea typeface="微软雅黑"/>
              </a:rPr>
              <a:t>Secondary is introduced to save the commodity circulation information in the graph database to realize visual management.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图片 36" descr="多选题"/>
          <p:cNvPicPr/>
          <p:nvPr/>
        </p:nvPicPr>
        <p:blipFill>
          <a:blip r:embed="rId2"/>
          <a:stretch/>
        </p:blipFill>
        <p:spPr>
          <a:xfrm>
            <a:off x="1301760" y="1241280"/>
            <a:ext cx="338760" cy="338760"/>
          </a:xfrm>
          <a:prstGeom prst="rect">
            <a:avLst/>
          </a:prstGeom>
          <a:ln w="0">
            <a:noFill/>
          </a:ln>
        </p:spPr>
      </p:pic>
      <p:pic>
        <p:nvPicPr>
          <p:cNvPr id="76" name="图片 38" descr="蔬菜 大白菜"/>
          <p:cNvPicPr/>
          <p:nvPr/>
        </p:nvPicPr>
        <p:blipFill>
          <a:blip r:embed="rId3"/>
          <a:stretch/>
        </p:blipFill>
        <p:spPr>
          <a:xfrm>
            <a:off x="3954960" y="1193760"/>
            <a:ext cx="417600" cy="417600"/>
          </a:xfrm>
          <a:prstGeom prst="rect">
            <a:avLst/>
          </a:prstGeom>
          <a:ln w="0">
            <a:noFill/>
          </a:ln>
        </p:spPr>
      </p:pic>
      <p:pic>
        <p:nvPicPr>
          <p:cNvPr id="77" name="图片 39" descr="C:\Users\Administrator\Desktop\区块链.png区块链"/>
          <p:cNvPicPr/>
          <p:nvPr/>
        </p:nvPicPr>
        <p:blipFill>
          <a:blip r:embed="rId4"/>
          <a:stretch/>
        </p:blipFill>
        <p:spPr>
          <a:xfrm>
            <a:off x="6583680" y="1193760"/>
            <a:ext cx="417600" cy="417600"/>
          </a:xfrm>
          <a:prstGeom prst="rect">
            <a:avLst/>
          </a:prstGeom>
          <a:ln w="0">
            <a:noFill/>
          </a:ln>
        </p:spPr>
      </p:pic>
      <p:pic>
        <p:nvPicPr>
          <p:cNvPr id="78" name="图片 40" descr="C:\Users\Administrator\Desktop\5G.png5G"/>
          <p:cNvPicPr/>
          <p:nvPr/>
        </p:nvPicPr>
        <p:blipFill>
          <a:blip r:embed="rId5"/>
          <a:stretch/>
        </p:blipFill>
        <p:spPr>
          <a:xfrm>
            <a:off x="9116640" y="1193760"/>
            <a:ext cx="417600" cy="417600"/>
          </a:xfrm>
          <a:prstGeom prst="rect">
            <a:avLst/>
          </a:prstGeom>
          <a:ln w="0">
            <a:noFill/>
          </a:ln>
        </p:spPr>
      </p:pic>
      <p:pic>
        <p:nvPicPr>
          <p:cNvPr id="79" name="图片 41" descr="C:\Users\Administrator\Desktop\可视化数据ETL.png可视化数据ETL"/>
          <p:cNvPicPr/>
          <p:nvPr/>
        </p:nvPicPr>
        <p:blipFill>
          <a:blip r:embed="rId6"/>
          <a:stretch/>
        </p:blipFill>
        <p:spPr>
          <a:xfrm>
            <a:off x="9116640" y="3772080"/>
            <a:ext cx="474120" cy="474120"/>
          </a:xfrm>
          <a:prstGeom prst="rect">
            <a:avLst/>
          </a:prstGeom>
          <a:ln w="0">
            <a:noFill/>
          </a:ln>
        </p:spPr>
      </p:pic>
      <p:pic>
        <p:nvPicPr>
          <p:cNvPr id="80" name="图片 42" descr="C:\Users\Administrator\Desktop\icon_级联编辑器.pngicon_级联编辑器"/>
          <p:cNvPicPr/>
          <p:nvPr/>
        </p:nvPicPr>
        <p:blipFill>
          <a:blip r:embed="rId7"/>
          <a:stretch/>
        </p:blipFill>
        <p:spPr>
          <a:xfrm>
            <a:off x="6583680" y="3832560"/>
            <a:ext cx="417600" cy="409320"/>
          </a:xfrm>
          <a:prstGeom prst="rect">
            <a:avLst/>
          </a:prstGeom>
          <a:ln w="0">
            <a:noFill/>
          </a:ln>
        </p:spPr>
      </p:pic>
      <p:pic>
        <p:nvPicPr>
          <p:cNvPr id="81" name="图片 43" descr="C:\Users\Administrator\Desktop\人工智能_line.png人工智能_line"/>
          <p:cNvPicPr/>
          <p:nvPr/>
        </p:nvPicPr>
        <p:blipFill>
          <a:blip r:embed="rId8"/>
          <a:stretch/>
        </p:blipFill>
        <p:spPr>
          <a:xfrm>
            <a:off x="3907800" y="3781440"/>
            <a:ext cx="464400" cy="464400"/>
          </a:xfrm>
          <a:prstGeom prst="rect">
            <a:avLst/>
          </a:prstGeom>
          <a:ln w="0">
            <a:noFill/>
          </a:ln>
        </p:spPr>
      </p:pic>
      <p:pic>
        <p:nvPicPr>
          <p:cNvPr id="82" name="图片 44" descr="C:\Users\Administrator\Desktop\平台,台子,展示_jurassic.png平台,台子,展示_jurassic"/>
          <p:cNvPicPr/>
          <p:nvPr/>
        </p:nvPicPr>
        <p:blipFill>
          <a:blip r:embed="rId9"/>
          <a:stretch/>
        </p:blipFill>
        <p:spPr>
          <a:xfrm>
            <a:off x="1301760" y="3828240"/>
            <a:ext cx="417600" cy="4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Coolle_Office_for_Docs_and_Sheet/7.4.2.3$Windows_X86_64 LibreOffice_project/</Application>
  <AppVersion>15.0000</AppVersion>
  <Words>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1900-01-01T00:00:00Z</dcterms:created>
  <dc:creator>Microsoft Office User</dc:creator>
  <dc:description/>
  <dc:language>zh-CN</dc:language>
  <cp:lastModifiedBy/>
  <dcterms:modified xsi:type="dcterms:W3CDTF">2023-10-20T17:53:35Z</dcterms:modified>
  <cp:revision>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D067E5E440A94F6B92A1A928613B6E0B_13</vt:lpwstr>
  </property>
  <property fmtid="{D5CDD505-2E9C-101B-9397-08002B2CF9AE}" pid="3" name="KSOProductBuildVer">
    <vt:lpwstr>2052-12.4.4</vt:lpwstr>
  </property>
  <property fmtid="{D5CDD505-2E9C-101B-9397-08002B2CF9AE}" pid="4" name="PresentationFormat">
    <vt:lpwstr>宽屏</vt:lpwstr>
  </property>
</Properties>
</file>