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542" r:id="rId2"/>
    <p:sldId id="1247" r:id="rId3"/>
    <p:sldId id="1249" r:id="rId4"/>
    <p:sldId id="1250" r:id="rId5"/>
    <p:sldId id="1253" r:id="rId6"/>
    <p:sldId id="1254" r:id="rId7"/>
    <p:sldId id="1255" r:id="rId8"/>
    <p:sldId id="1256" r:id="rId9"/>
    <p:sldId id="1248" r:id="rId10"/>
    <p:sldId id="1216" r:id="rId11"/>
    <p:sldId id="1217" r:id="rId12"/>
    <p:sldId id="1218" r:id="rId13"/>
    <p:sldId id="1219" r:id="rId14"/>
    <p:sldId id="1257" r:id="rId15"/>
    <p:sldId id="1243" r:id="rId16"/>
    <p:sldId id="1220" r:id="rId17"/>
    <p:sldId id="1221" r:id="rId18"/>
    <p:sldId id="1237" r:id="rId19"/>
    <p:sldId id="1238" r:id="rId20"/>
    <p:sldId id="1239" r:id="rId21"/>
    <p:sldId id="1225" r:id="rId22"/>
    <p:sldId id="1226" r:id="rId23"/>
    <p:sldId id="1227" r:id="rId24"/>
    <p:sldId id="1228" r:id="rId25"/>
    <p:sldId id="1229" r:id="rId26"/>
    <p:sldId id="1230" r:id="rId27"/>
    <p:sldId id="1231" r:id="rId28"/>
    <p:sldId id="1232" r:id="rId29"/>
    <p:sldId id="1233" r:id="rId30"/>
    <p:sldId id="1246" r:id="rId31"/>
    <p:sldId id="1202" r:id="rId32"/>
    <p:sldId id="1204" r:id="rId33"/>
    <p:sldId id="1205" r:id="rId34"/>
    <p:sldId id="1206" r:id="rId35"/>
    <p:sldId id="1207" r:id="rId36"/>
    <p:sldId id="1208" r:id="rId37"/>
    <p:sldId id="1209" r:id="rId38"/>
    <p:sldId id="1210" r:id="rId39"/>
    <p:sldId id="1211" r:id="rId40"/>
    <p:sldId id="1212" r:id="rId41"/>
    <p:sldId id="1213" r:id="rId42"/>
    <p:sldId id="1244" r:id="rId43"/>
    <p:sldId id="1235" r:id="rId44"/>
    <p:sldId id="1236" r:id="rId45"/>
    <p:sldId id="1258" r:id="rId46"/>
    <p:sldId id="1259" r:id="rId47"/>
    <p:sldId id="1260" r:id="rId48"/>
    <p:sldId id="1261" r:id="rId49"/>
    <p:sldId id="1262" r:id="rId50"/>
    <p:sldId id="1263" r:id="rId51"/>
    <p:sldId id="1264" r:id="rId52"/>
    <p:sldId id="1265" r:id="rId53"/>
    <p:sldId id="1266" r:id="rId54"/>
    <p:sldId id="1267" r:id="rId55"/>
    <p:sldId id="1268" r:id="rId56"/>
    <p:sldId id="1269" r:id="rId57"/>
    <p:sldId id="1270" r:id="rId58"/>
    <p:sldId id="1271" r:id="rId59"/>
    <p:sldId id="1272" r:id="rId60"/>
    <p:sldId id="1273" r:id="rId61"/>
    <p:sldId id="1274" r:id="rId62"/>
    <p:sldId id="1275" r:id="rId63"/>
    <p:sldId id="1276" r:id="rId64"/>
    <p:sldId id="1277" r:id="rId65"/>
    <p:sldId id="1278" r:id="rId66"/>
    <p:sldId id="1279" r:id="rId67"/>
    <p:sldId id="1280" r:id="rId68"/>
    <p:sldId id="1281" r:id="rId69"/>
    <p:sldId id="1282" r:id="rId70"/>
    <p:sldId id="1283" r:id="rId71"/>
    <p:sldId id="1284" r:id="rId72"/>
    <p:sldId id="1285" r:id="rId73"/>
    <p:sldId id="1286" r:id="rId74"/>
    <p:sldId id="1287" r:id="rId75"/>
    <p:sldId id="1288" r:id="rId76"/>
    <p:sldId id="1289" r:id="rId77"/>
    <p:sldId id="1290" r:id="rId78"/>
    <p:sldId id="1291" r:id="rId79"/>
    <p:sldId id="1292" r:id="rId80"/>
    <p:sldId id="1293" r:id="rId81"/>
    <p:sldId id="1294" r:id="rId82"/>
    <p:sldId id="1303" r:id="rId83"/>
    <p:sldId id="1304" r:id="rId84"/>
    <p:sldId id="1305" r:id="rId85"/>
    <p:sldId id="1295" r:id="rId86"/>
    <p:sldId id="1296" r:id="rId87"/>
    <p:sldId id="1297" r:id="rId88"/>
    <p:sldId id="1298" r:id="rId89"/>
    <p:sldId id="1299" r:id="rId90"/>
    <p:sldId id="1300" r:id="rId91"/>
    <p:sldId id="1301" r:id="rId92"/>
    <p:sldId id="1302" r:id="rId93"/>
  </p:sldIdLst>
  <p:sldSz cx="9144000" cy="6858000" type="screen4x3"/>
  <p:notesSz cx="7302500" cy="9586913"/>
  <p:custDataLst>
    <p:tags r:id="rId9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D8D"/>
    <a:srgbClr val="F7F5CD"/>
    <a:srgbClr val="990000"/>
    <a:srgbClr val="D5F1CF"/>
    <a:srgbClr val="F1C7C7"/>
    <a:srgbClr val="E9E1C9"/>
    <a:srgbClr val="F6F5BD"/>
    <a:srgbClr val="DED8C4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146" d="100"/>
          <a:sy n="146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4035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intel.com/design/processor/manuals/253665.pdf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8077200" cy="1470025"/>
          </a:xfrm>
        </p:spPr>
        <p:txBody>
          <a:bodyPr/>
          <a:lstStyle/>
          <a:p>
            <a:pPr marL="0" indent="0"/>
            <a:r>
              <a:rPr lang="en-US" dirty="0" smtClean="0"/>
              <a:t>Processes and Exceptional Control Flows</a:t>
            </a:r>
            <a:br>
              <a:rPr lang="en-US" dirty="0" smtClean="0"/>
            </a:br>
            <a:endParaRPr lang="en-US" sz="20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/>
              <a:t>Concurrent Processes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 smtClean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Examples (running on single core):</a:t>
            </a:r>
            <a:endParaRPr lang="en-US" dirty="0"/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39624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39624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39624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48723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4958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 can think of concurrent processes</a:t>
            </a:r>
            <a:r>
              <a:rPr lang="en-US" dirty="0" smtClean="0"/>
              <a:t> as </a:t>
            </a:r>
            <a:r>
              <a:rPr lang="en-US" dirty="0"/>
              <a:t>running in parallel with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OS 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as part of some user process</a:t>
            </a:r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</a:t>
            </a:r>
            <a:r>
              <a:rPr lang="en-US" i="1" dirty="0" smtClean="0">
                <a:solidFill>
                  <a:srgbClr val="C00000"/>
                </a:solidFill>
              </a:rPr>
              <a:t>switch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fork</a:t>
            </a:r>
            <a:r>
              <a:rPr lang="en-US"/>
              <a:t>: Creating New Processes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143000"/>
            <a:ext cx="8015287" cy="5423356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creates a new process (child process) that is identical to the calling process (parent process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(Appears to) create complete new copy of program state</a:t>
            </a:r>
          </a:p>
          <a:p>
            <a:pPr lvl="1"/>
            <a:r>
              <a:rPr lang="en-US" dirty="0" smtClean="0"/>
              <a:t>Child &amp; parent then execute as independent processes</a:t>
            </a:r>
          </a:p>
          <a:p>
            <a:pPr lvl="2"/>
            <a:r>
              <a:rPr lang="en-US" dirty="0" smtClean="0"/>
              <a:t>Writes by one don’t affect reads by other</a:t>
            </a:r>
          </a:p>
          <a:p>
            <a:pPr lvl="2"/>
            <a:r>
              <a:rPr lang="en-US" dirty="0" smtClean="0"/>
              <a:t>But … share any open files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728219" y="3733800"/>
            <a:ext cx="5334000" cy="2981110"/>
            <a:chOff x="2667000" y="3438800"/>
            <a:chExt cx="5334000" cy="2981110"/>
          </a:xfrm>
        </p:grpSpPr>
        <p:grpSp>
          <p:nvGrpSpPr>
            <p:cNvPr id="2" name="Group 1"/>
            <p:cNvGrpSpPr/>
            <p:nvPr/>
          </p:nvGrpSpPr>
          <p:grpSpPr>
            <a:xfrm>
              <a:off x="5257800" y="3829110"/>
              <a:ext cx="2743200" cy="2590800"/>
              <a:chOff x="1524000" y="3429000"/>
              <a:chExt cx="2743200" cy="25908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524000" y="3429000"/>
                <a:ext cx="1371600" cy="2590800"/>
                <a:chOff x="7086600" y="1905000"/>
                <a:chExt cx="1371600" cy="2590800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7086600" y="1905000"/>
                  <a:ext cx="1371600" cy="1295400"/>
                </a:xfrm>
                <a:prstGeom prst="rect">
                  <a:avLst/>
                </a:prstGeom>
                <a:solidFill>
                  <a:srgbClr val="F1C7C7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rtlCol="0" anchor="t" anchorCtr="1"/>
                <a:lstStyle/>
                <a:p>
                  <a:pPr algn="ctr"/>
                  <a:r>
                    <a:rPr lang="en-US" dirty="0" smtClean="0"/>
                    <a:t>Memory</a:t>
                  </a:r>
                  <a:endParaRPr lang="en-US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7086600" y="3200400"/>
                  <a:ext cx="1371600" cy="1295400"/>
                </a:xfrm>
                <a:prstGeom prst="rect">
                  <a:avLst/>
                </a:prstGeom>
                <a:solidFill>
                  <a:srgbClr val="E2AC00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rtlCol="0" anchor="t" anchorCtr="1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7239000" y="3733800"/>
                  <a:ext cx="1066800" cy="533400"/>
                </a:xfrm>
                <a:prstGeom prst="rect">
                  <a:avLst/>
                </a:prstGeom>
                <a:solidFill>
                  <a:srgbClr val="F1C7C7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r>
                    <a:rPr lang="en-US" sz="1800" dirty="0" smtClean="0"/>
                    <a:t>Registers</a:t>
                  </a:r>
                  <a:endParaRPr lang="en-US" sz="18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7239000" y="2438400"/>
                  <a:ext cx="1066800" cy="533400"/>
                </a:xfrm>
                <a:prstGeom prst="rect">
                  <a:avLst/>
                </a:prstGeom>
                <a:solidFill>
                  <a:srgbClr val="AB8D8D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r>
                    <a:rPr lang="en-US" sz="1800" dirty="0" smtClean="0"/>
                    <a:t>Stac</a:t>
                  </a:r>
                  <a:r>
                    <a:rPr lang="en-US" sz="1800" dirty="0"/>
                    <a:t>k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2895600" y="3429000"/>
                <a:ext cx="1371600" cy="2590800"/>
                <a:chOff x="7086600" y="1905000"/>
                <a:chExt cx="1371600" cy="2590800"/>
              </a:xfrm>
            </p:grpSpPr>
            <p:sp>
              <p:nvSpPr>
                <p:cNvPr id="14" name="Rectangle 13"/>
                <p:cNvSpPr/>
                <p:nvPr/>
              </p:nvSpPr>
              <p:spPr bwMode="auto">
                <a:xfrm>
                  <a:off x="7086600" y="1905000"/>
                  <a:ext cx="1371600" cy="1295400"/>
                </a:xfrm>
                <a:prstGeom prst="rect">
                  <a:avLst/>
                </a:prstGeom>
                <a:solidFill>
                  <a:srgbClr val="F1C7C7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rtlCol="0" anchor="t" anchorCtr="1"/>
                <a:lstStyle/>
                <a:p>
                  <a:pPr algn="ctr"/>
                  <a:r>
                    <a:rPr lang="en-US" dirty="0" smtClean="0"/>
                    <a:t>Memory</a:t>
                  </a:r>
                  <a:endParaRPr lang="en-US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7086600" y="3200400"/>
                  <a:ext cx="1371600" cy="1295400"/>
                </a:xfrm>
                <a:prstGeom prst="rect">
                  <a:avLst/>
                </a:prstGeom>
                <a:solidFill>
                  <a:srgbClr val="E2AC00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rtlCol="0" anchor="t" anchorCtr="1"/>
                <a:lstStyle/>
                <a:p>
                  <a:pPr algn="ctr"/>
                  <a:r>
                    <a:rPr lang="en-US" dirty="0" smtClean="0"/>
                    <a:t>CPU</a:t>
                  </a:r>
                  <a:endParaRPr lang="en-US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7239000" y="3733800"/>
                  <a:ext cx="1066800" cy="533400"/>
                </a:xfrm>
                <a:prstGeom prst="rect">
                  <a:avLst/>
                </a:prstGeom>
                <a:solidFill>
                  <a:srgbClr val="F1C7C7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r>
                    <a:rPr lang="en-US" sz="1800" dirty="0" smtClean="0"/>
                    <a:t>Registers</a:t>
                  </a:r>
                  <a:endParaRPr lang="en-US" sz="1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7239000" y="2438400"/>
                  <a:ext cx="1066800" cy="533400"/>
                </a:xfrm>
                <a:prstGeom prst="rect">
                  <a:avLst/>
                </a:prstGeom>
                <a:solidFill>
                  <a:srgbClr val="AB8D8D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r>
                    <a:rPr lang="en-US" sz="1800" dirty="0" smtClean="0"/>
                    <a:t>Stac</a:t>
                  </a:r>
                  <a:r>
                    <a:rPr lang="en-US" sz="1800" dirty="0"/>
                    <a:t>k</a:t>
                  </a: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2667000" y="3829110"/>
              <a:ext cx="1371600" cy="2590800"/>
              <a:chOff x="7086600" y="1905000"/>
              <a:chExt cx="1371600" cy="25908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7086600" y="1905000"/>
                <a:ext cx="1371600" cy="1295400"/>
              </a:xfrm>
              <a:prstGeom prst="rect">
                <a:avLst/>
              </a:prstGeom>
              <a:solidFill>
                <a:srgbClr val="F1C7C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t" anchorCtr="1"/>
              <a:lstStyle/>
              <a:p>
                <a:pPr algn="ctr"/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7086600" y="3200400"/>
                <a:ext cx="1371600" cy="1295400"/>
              </a:xfrm>
              <a:prstGeom prst="rect">
                <a:avLst/>
              </a:prstGeom>
              <a:solidFill>
                <a:srgbClr val="E2AC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t" anchorCtr="1"/>
              <a:lstStyle/>
              <a:p>
                <a:pPr algn="ctr"/>
                <a:r>
                  <a:rPr lang="en-US" dirty="0" smtClean="0"/>
                  <a:t>CPU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7239000" y="3733800"/>
                <a:ext cx="1066800" cy="533400"/>
              </a:xfrm>
              <a:prstGeom prst="rect">
                <a:avLst/>
              </a:prstGeom>
              <a:solidFill>
                <a:srgbClr val="F1C7C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800" dirty="0" smtClean="0"/>
                  <a:t>Registers</a:t>
                </a:r>
                <a:endParaRPr lang="en-US" sz="1800" dirty="0"/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7239000" y="2438400"/>
                <a:ext cx="1066800" cy="533400"/>
              </a:xfrm>
              <a:prstGeom prst="rect">
                <a:avLst/>
              </a:prstGeom>
              <a:solidFill>
                <a:srgbClr val="AB8D8D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800" dirty="0" smtClean="0"/>
                  <a:t>Stac</a:t>
                </a:r>
                <a:r>
                  <a:rPr lang="en-US" sz="1800" dirty="0"/>
                  <a:t>k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395219" y="4539734"/>
              <a:ext cx="62268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endParaRPr lang="en-US" sz="3200" dirty="0" smtClean="0">
                <a:latin typeface="Calibri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667000" y="3438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Calibri" pitchFamily="34" charset="0"/>
                </a:rPr>
                <a:t>Before Call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57800" y="3438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Calibri" pitchFamily="34" charset="0"/>
                </a:rPr>
                <a:t>Parent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400" y="3438800"/>
              <a:ext cx="1371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Calibri" pitchFamily="34" charset="0"/>
                </a:rPr>
                <a:t>Child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fork</a:t>
            </a:r>
            <a:r>
              <a:rPr lang="en-US" dirty="0"/>
              <a:t>: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423356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creates a new process (child process) that is identical to the calling process (parent process)</a:t>
            </a:r>
          </a:p>
          <a:p>
            <a:pPr lvl="1"/>
            <a:r>
              <a:rPr lang="en-US" dirty="0"/>
              <a:t>returns 0 to the child process</a:t>
            </a:r>
          </a:p>
          <a:p>
            <a:pPr lvl="1"/>
            <a:r>
              <a:rPr lang="en-US" dirty="0"/>
              <a:t>returns child’s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 smtClean="0"/>
              <a:t> (process id) to </a:t>
            </a:r>
            <a:r>
              <a:rPr lang="en-US" dirty="0"/>
              <a:t>the parent </a:t>
            </a:r>
            <a:r>
              <a:rPr lang="en-US" dirty="0" smtClean="0"/>
              <a:t>process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Fork is interesting (and often confusing) because </a:t>
            </a:r>
            <a:br>
              <a:rPr lang="en-US" dirty="0" smtClean="0"/>
            </a:br>
            <a:r>
              <a:rPr lang="en-US" dirty="0" smtClean="0"/>
              <a:t>it is called </a:t>
            </a:r>
            <a:r>
              <a:rPr lang="en-US" i="1" dirty="0" smtClean="0">
                <a:solidFill>
                  <a:srgbClr val="C00000"/>
                </a:solidFill>
              </a:rPr>
              <a:t>once</a:t>
            </a:r>
            <a:r>
              <a:rPr lang="en-US" i="1" dirty="0" smtClean="0"/>
              <a:t> </a:t>
            </a:r>
            <a:r>
              <a:rPr lang="en-US" dirty="0" smtClean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</a:p>
          <a:p>
            <a:endParaRPr lang="en-US" dirty="0"/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946150" y="3332162"/>
            <a:ext cx="4733988" cy="175432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pid_t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7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fork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5857" y="15885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529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228600" y="1561121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86494" y="1590259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4166" y="1220927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Child Process m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799237" y="1562848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5857" y="31887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228600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51902" y="3583127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m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86494" y="3188732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799237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8735" y="358312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0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14494" y="4802327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227237" y="5640527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186494" y="4802327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799237" y="5216637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95400" y="6290846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hello from parent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993834" y="6290846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hello from child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6277408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Which one is first?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/>
              <a:t>Fork Example #1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439429" y="3523833"/>
            <a:ext cx="7713971" cy="280076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fork1()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pid_t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 fork();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== 0)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("Child has x = %d\n", ++x);</a:t>
            </a:r>
          </a:p>
          <a:p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("Parent has x = %d\n", --x);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("Bye from process %d with x = %d\n", </a:t>
            </a:r>
            <a:r>
              <a:rPr lang="en-US" sz="1600" dirty="0" err="1">
                <a:latin typeface="Courier New" pitchFamily="49" charset="0"/>
              </a:rPr>
              <a:t>getpid</a:t>
            </a:r>
            <a:r>
              <a:rPr lang="en-US" sz="1600" dirty="0">
                <a:latin typeface="Courier New" pitchFamily="49" charset="0"/>
              </a:rPr>
              <a:t>(), x);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6257" y="1219200"/>
            <a:ext cx="8307387" cy="2438400"/>
          </a:xfrm>
        </p:spPr>
        <p:txBody>
          <a:bodyPr/>
          <a:lstStyle/>
          <a:p>
            <a:r>
              <a:rPr lang="en-US" dirty="0" smtClean="0"/>
              <a:t>Parent </a:t>
            </a:r>
            <a:r>
              <a:rPr lang="en-US" dirty="0"/>
              <a:t>and child both run same code</a:t>
            </a:r>
          </a:p>
          <a:p>
            <a:pPr lvl="1"/>
            <a:r>
              <a:rPr lang="en-US" dirty="0"/>
              <a:t>Distinguish parent from child by return value from </a:t>
            </a:r>
            <a:r>
              <a:rPr lang="en-US" b="1" dirty="0">
                <a:latin typeface="Courier New" pitchFamily="49" charset="0"/>
              </a:rPr>
              <a:t>fork</a:t>
            </a:r>
          </a:p>
          <a:p>
            <a:r>
              <a:rPr lang="en-US" dirty="0"/>
              <a:t>Start with same state, but each has private copy</a:t>
            </a:r>
          </a:p>
          <a:p>
            <a:pPr lvl="1"/>
            <a:r>
              <a:rPr lang="en-US" dirty="0"/>
              <a:t>Including shared output file descriptor</a:t>
            </a:r>
          </a:p>
          <a:p>
            <a:pPr lvl="1"/>
            <a:r>
              <a:rPr lang="en-US" dirty="0"/>
              <a:t>Relative ordering of their print statements 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/>
              <a:t>Fork Example #2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838200" y="1990626"/>
            <a:ext cx="3355406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fork2()</a:t>
            </a: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("L0\n");</a:t>
            </a:r>
          </a:p>
          <a:p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("L1\n");    </a:t>
            </a:r>
          </a:p>
          <a:p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("Bye\n");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Two consecutive forks</a:t>
            </a:r>
            <a:endParaRPr lang="en-US" dirty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697537" y="3505200"/>
            <a:ext cx="457200" cy="336550"/>
            <a:chOff x="3072" y="3120"/>
            <a:chExt cx="288" cy="212"/>
          </a:xfrm>
        </p:grpSpPr>
        <p:sp>
          <p:nvSpPr>
            <p:cNvPr id="491527" name="Line 7"/>
            <p:cNvSpPr>
              <a:spLocks noChangeShapeType="1"/>
            </p:cNvSpPr>
            <p:nvPr/>
          </p:nvSpPr>
          <p:spPr bwMode="auto">
            <a:xfrm>
              <a:off x="312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28" name="Text Box 8"/>
            <p:cNvSpPr txBox="1">
              <a:spLocks noChangeArrowheads="1"/>
            </p:cNvSpPr>
            <p:nvPr/>
          </p:nvSpPr>
          <p:spPr bwMode="auto">
            <a:xfrm>
              <a:off x="307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54737" y="2819400"/>
            <a:ext cx="533400" cy="1022350"/>
            <a:chOff x="3360" y="2688"/>
            <a:chExt cx="336" cy="644"/>
          </a:xfrm>
        </p:grpSpPr>
        <p:sp>
          <p:nvSpPr>
            <p:cNvPr id="491526" name="Line 6"/>
            <p:cNvSpPr>
              <a:spLocks noChangeShapeType="1"/>
            </p:cNvSpPr>
            <p:nvPr/>
          </p:nvSpPr>
          <p:spPr bwMode="auto">
            <a:xfrm flipV="1">
              <a:off x="336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3360" y="2688"/>
              <a:ext cx="336" cy="644"/>
              <a:chOff x="3360" y="2688"/>
              <a:chExt cx="336" cy="644"/>
            </a:xfrm>
          </p:grpSpPr>
          <p:sp>
            <p:nvSpPr>
              <p:cNvPr id="491529" name="Line 9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91530" name="Text Box 10"/>
              <p:cNvSpPr txBox="1">
                <a:spLocks noChangeArrowheads="1"/>
              </p:cNvSpPr>
              <p:nvPr/>
            </p:nvSpPr>
            <p:spPr bwMode="auto">
              <a:xfrm>
                <a:off x="3360" y="3120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31" name="Text Box 11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41" name="Line 21"/>
              <p:cNvSpPr>
                <a:spLocks noChangeShapeType="1"/>
              </p:cNvSpPr>
              <p:nvPr/>
            </p:nvSpPr>
            <p:spPr bwMode="auto">
              <a:xfrm>
                <a:off x="3360" y="33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688137" y="2514600"/>
            <a:ext cx="627063" cy="1327150"/>
            <a:chOff x="3696" y="2496"/>
            <a:chExt cx="395" cy="836"/>
          </a:xfrm>
        </p:grpSpPr>
        <p:sp>
          <p:nvSpPr>
            <p:cNvPr id="491532" name="Line 12"/>
            <p:cNvSpPr>
              <a:spLocks noChangeShapeType="1"/>
            </p:cNvSpPr>
            <p:nvPr/>
          </p:nvSpPr>
          <p:spPr bwMode="auto">
            <a:xfrm flipV="1">
              <a:off x="3696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4" name="Line 14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5" name="Line 15"/>
            <p:cNvSpPr>
              <a:spLocks noChangeShapeType="1"/>
            </p:cNvSpPr>
            <p:nvPr/>
          </p:nvSpPr>
          <p:spPr bwMode="auto">
            <a:xfrm>
              <a:off x="3696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6" name="Text Box 16"/>
            <p:cNvSpPr txBox="1">
              <a:spLocks noChangeArrowheads="1"/>
            </p:cNvSpPr>
            <p:nvPr/>
          </p:nvSpPr>
          <p:spPr bwMode="auto">
            <a:xfrm>
              <a:off x="3744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7" name="Text Box 17"/>
            <p:cNvSpPr txBox="1">
              <a:spLocks noChangeArrowheads="1"/>
            </p:cNvSpPr>
            <p:nvPr/>
          </p:nvSpPr>
          <p:spPr bwMode="auto">
            <a:xfrm>
              <a:off x="3744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8" name="Text Box 18"/>
            <p:cNvSpPr txBox="1">
              <a:spLocks noChangeArrowheads="1"/>
            </p:cNvSpPr>
            <p:nvPr/>
          </p:nvSpPr>
          <p:spPr bwMode="auto">
            <a:xfrm>
              <a:off x="374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9" name="Text Box 19"/>
            <p:cNvSpPr txBox="1">
              <a:spLocks noChangeArrowheads="1"/>
            </p:cNvSpPr>
            <p:nvPr/>
          </p:nvSpPr>
          <p:spPr bwMode="auto">
            <a:xfrm>
              <a:off x="3744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42" name="Line 22"/>
            <p:cNvSpPr>
              <a:spLocks noChangeShapeType="1"/>
            </p:cNvSpPr>
            <p:nvPr/>
          </p:nvSpPr>
          <p:spPr bwMode="auto">
            <a:xfrm>
              <a:off x="3696" y="33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44" name="Line 24"/>
            <p:cNvSpPr>
              <a:spLocks noChangeShapeType="1"/>
            </p:cNvSpPr>
            <p:nvPr/>
          </p:nvSpPr>
          <p:spPr bwMode="auto">
            <a:xfrm>
              <a:off x="3696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Three consecutive forks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335540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fork3()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("L0\n");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("L1\n");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("L2\n");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("Bye\n");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5334000" y="1949450"/>
            <a:ext cx="2074863" cy="2622550"/>
            <a:chOff x="3552" y="1680"/>
            <a:chExt cx="1307" cy="1652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4128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3552" y="3312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8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4128" y="288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4128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128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4464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V="1">
              <a:off x="4464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4464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4464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512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4512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4512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4512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 flipV="1">
              <a:off x="4128" y="206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3840" y="2496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840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4128" y="206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4128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4128" y="1872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 flipV="1">
              <a:off x="4464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V="1">
              <a:off x="4464" y="18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4464" y="18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Line 29"/>
            <p:cNvSpPr>
              <a:spLocks noChangeShapeType="1"/>
            </p:cNvSpPr>
            <p:nvPr/>
          </p:nvSpPr>
          <p:spPr bwMode="auto">
            <a:xfrm>
              <a:off x="4464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4512" y="2304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4512" y="211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4512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4512" y="168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 flipV="1">
              <a:off x="3840" y="249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7" name="Text Box 35"/>
            <p:cNvSpPr txBox="1">
              <a:spLocks noChangeArrowheads="1"/>
            </p:cNvSpPr>
            <p:nvPr/>
          </p:nvSpPr>
          <p:spPr bwMode="auto">
            <a:xfrm>
              <a:off x="355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Nested forks in parent</a:t>
            </a:r>
            <a:endParaRPr lang="en-US" dirty="0"/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833893" y="1828800"/>
            <a:ext cx="3727302" cy="35086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fork4()</a:t>
            </a:r>
          </a:p>
          <a:p>
            <a:r>
              <a:rPr lang="en-US" sz="1800" dirty="0">
                <a:latin typeface="Courier New" pitchFamily="49" charset="0"/>
              </a:rPr>
              <a:t>{</a:t>
            </a:r>
          </a:p>
          <a:p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r>
              <a:rPr lang="en-US" sz="1800" dirty="0">
                <a:latin typeface="Courier New" pitchFamily="49" charset="0"/>
              </a:rPr>
              <a:t>    if (fork() != 0) {</a:t>
            </a:r>
          </a:p>
          <a:p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r>
              <a:rPr lang="en-US" sz="1800" dirty="0">
                <a:latin typeface="Courier New" pitchFamily="49" charset="0"/>
              </a:rPr>
              <a:t>	if (fork() != 0) {</a:t>
            </a:r>
          </a:p>
          <a:p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r>
              <a:rPr lang="en-US" sz="1800" dirty="0">
                <a:latin typeface="Courier New" pitchFamily="49" charset="0"/>
              </a:rPr>
              <a:t>	}</a:t>
            </a:r>
          </a:p>
          <a:p>
            <a:r>
              <a:rPr lang="en-US" sz="1800" dirty="0">
                <a:latin typeface="Courier New" pitchFamily="49" charset="0"/>
              </a:rPr>
              <a:t>    }</a:t>
            </a:r>
          </a:p>
          <a:p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257800" y="2863850"/>
            <a:ext cx="2074863" cy="1631950"/>
            <a:chOff x="5257800" y="2863850"/>
            <a:chExt cx="2074863" cy="1631950"/>
          </a:xfrm>
        </p:grpSpPr>
        <p:sp>
          <p:nvSpPr>
            <p:cNvPr id="59" name="Line 6"/>
            <p:cNvSpPr>
              <a:spLocks noChangeShapeType="1"/>
            </p:cNvSpPr>
            <p:nvPr/>
          </p:nvSpPr>
          <p:spPr bwMode="auto">
            <a:xfrm flipV="1">
              <a:off x="6172200" y="377825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60" name="Group 24"/>
            <p:cNvGrpSpPr>
              <a:grpSpLocks/>
            </p:cNvGrpSpPr>
            <p:nvPr/>
          </p:nvGrpSpPr>
          <p:grpSpPr bwMode="auto">
            <a:xfrm>
              <a:off x="5257800" y="4159250"/>
              <a:ext cx="457200" cy="336550"/>
              <a:chOff x="3360" y="3024"/>
              <a:chExt cx="288" cy="212"/>
            </a:xfrm>
          </p:grpSpPr>
          <p:sp>
            <p:nvSpPr>
              <p:cNvPr id="61" name="Line 7"/>
              <p:cNvSpPr>
                <a:spLocks noChangeShapeType="1"/>
              </p:cNvSpPr>
              <p:nvPr/>
            </p:nvSpPr>
            <p:spPr bwMode="auto">
              <a:xfrm>
                <a:off x="3360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2" name="Text Box 19"/>
              <p:cNvSpPr txBox="1">
                <a:spLocks noChangeArrowheads="1"/>
              </p:cNvSpPr>
              <p:nvPr/>
            </p:nvSpPr>
            <p:spPr bwMode="auto">
              <a:xfrm>
                <a:off x="3360" y="3024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L0</a:t>
                </a:r>
              </a:p>
            </p:txBody>
          </p:sp>
        </p:grpSp>
        <p:grpSp>
          <p:nvGrpSpPr>
            <p:cNvPr id="63" name="Group 25"/>
            <p:cNvGrpSpPr>
              <a:grpSpLocks/>
            </p:cNvGrpSpPr>
            <p:nvPr/>
          </p:nvGrpSpPr>
          <p:grpSpPr bwMode="auto">
            <a:xfrm>
              <a:off x="5715000" y="2863850"/>
              <a:ext cx="1617663" cy="1631950"/>
              <a:chOff x="3648" y="2208"/>
              <a:chExt cx="1019" cy="1028"/>
            </a:xfrm>
          </p:grpSpPr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3648" y="3024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10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" name="Text Box 17"/>
              <p:cNvSpPr txBox="1">
                <a:spLocks noChangeArrowheads="1"/>
              </p:cNvSpPr>
              <p:nvPr/>
            </p:nvSpPr>
            <p:spPr bwMode="auto">
              <a:xfrm>
                <a:off x="4320" y="2208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67" name="Line 18"/>
              <p:cNvSpPr>
                <a:spLocks noChangeShapeType="1"/>
              </p:cNvSpPr>
              <p:nvPr/>
            </p:nvSpPr>
            <p:spPr bwMode="auto">
              <a:xfrm flipV="1">
                <a:off x="3648" y="2400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8" name="Line 21"/>
              <p:cNvSpPr>
                <a:spLocks noChangeShapeType="1"/>
              </p:cNvSpPr>
              <p:nvPr/>
            </p:nvSpPr>
            <p:spPr bwMode="auto">
              <a:xfrm>
                <a:off x="3648" y="32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69" name="Group 26"/>
            <p:cNvGrpSpPr>
              <a:grpSpLocks/>
            </p:cNvGrpSpPr>
            <p:nvPr/>
          </p:nvGrpSpPr>
          <p:grpSpPr bwMode="auto">
            <a:xfrm>
              <a:off x="6172200" y="3473450"/>
              <a:ext cx="1160463" cy="1022350"/>
              <a:chOff x="3936" y="2592"/>
              <a:chExt cx="731" cy="644"/>
            </a:xfrm>
          </p:grpSpPr>
          <p:sp>
            <p:nvSpPr>
              <p:cNvPr id="70" name="Line 9"/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3936" y="3024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L2</a:t>
                </a:r>
              </a:p>
            </p:txBody>
          </p:sp>
          <p:sp>
            <p:nvSpPr>
              <p:cNvPr id="72" name="Text Box 15"/>
              <p:cNvSpPr txBox="1">
                <a:spLocks noChangeArrowheads="1"/>
              </p:cNvSpPr>
              <p:nvPr/>
            </p:nvSpPr>
            <p:spPr bwMode="auto">
              <a:xfrm>
                <a:off x="4320" y="2592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3936" y="32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74" name="Group 27"/>
            <p:cNvGrpSpPr>
              <a:grpSpLocks/>
            </p:cNvGrpSpPr>
            <p:nvPr/>
          </p:nvGrpSpPr>
          <p:grpSpPr bwMode="auto">
            <a:xfrm>
              <a:off x="6705600" y="3854450"/>
              <a:ext cx="627063" cy="641350"/>
              <a:chOff x="4272" y="2832"/>
              <a:chExt cx="395" cy="404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V="1">
                <a:off x="4272" y="302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>
                <a:off x="4272" y="3024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7" name="Text Box 13"/>
              <p:cNvSpPr txBox="1">
                <a:spLocks noChangeArrowheads="1"/>
              </p:cNvSpPr>
              <p:nvPr/>
            </p:nvSpPr>
            <p:spPr bwMode="auto">
              <a:xfrm>
                <a:off x="4320" y="3024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78" name="Text Box 14"/>
              <p:cNvSpPr txBox="1">
                <a:spLocks noChangeArrowheads="1"/>
              </p:cNvSpPr>
              <p:nvPr/>
            </p:nvSpPr>
            <p:spPr bwMode="auto">
              <a:xfrm>
                <a:off x="4320" y="2832"/>
                <a:ext cx="347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Bye</a:t>
                </a:r>
              </a:p>
            </p:txBody>
          </p:sp>
          <p:sp>
            <p:nvSpPr>
              <p:cNvPr id="79" name="Line 23"/>
              <p:cNvSpPr>
                <a:spLocks noChangeShapeType="1"/>
              </p:cNvSpPr>
              <p:nvPr/>
            </p:nvSpPr>
            <p:spPr bwMode="auto">
              <a:xfrm>
                <a:off x="4272" y="32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Abstraction</a:t>
            </a:r>
          </a:p>
          <a:p>
            <a:r>
              <a:rPr lang="en-US" dirty="0">
                <a:solidFill>
                  <a:srgbClr val="7F7F7F"/>
                </a:solidFill>
              </a:rPr>
              <a:t>Process </a:t>
            </a:r>
            <a:r>
              <a:rPr lang="en-US" dirty="0" smtClean="0">
                <a:solidFill>
                  <a:srgbClr val="7F7F7F"/>
                </a:solidFill>
              </a:rPr>
              <a:t>Details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Exceptional Control Flow</a:t>
            </a:r>
          </a:p>
        </p:txBody>
      </p:sp>
    </p:spTree>
    <p:extLst>
      <p:ext uri="{BB962C8B-B14F-4D97-AF65-F5344CB8AC3E}">
        <p14:creationId xmlns:p14="http://schemas.microsoft.com/office/powerpoint/2010/main" val="36301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Nested forks in children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33893" y="1828800"/>
            <a:ext cx="3727302" cy="35086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fork5()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if (fork() == 0)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if (fork() == 0)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5410200" y="4006850"/>
            <a:ext cx="457200" cy="336550"/>
            <a:chOff x="3408" y="2976"/>
            <a:chExt cx="288" cy="212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3408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408" y="297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867400" y="3625850"/>
            <a:ext cx="627063" cy="717550"/>
            <a:chOff x="3696" y="2736"/>
            <a:chExt cx="395" cy="452"/>
          </a:xfrm>
        </p:grpSpPr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744" y="297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V="1">
              <a:off x="3696" y="292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696" y="292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3696" y="273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3696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6781800" y="2863850"/>
            <a:ext cx="627063" cy="717550"/>
            <a:chOff x="4272" y="2256"/>
            <a:chExt cx="395" cy="452"/>
          </a:xfrm>
        </p:grpSpPr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V="1">
              <a:off x="4272" y="244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320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4272" y="24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4309" y="225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4272" y="26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2" name="Group 26"/>
          <p:cNvGrpSpPr>
            <a:grpSpLocks/>
          </p:cNvGrpSpPr>
          <p:nvPr/>
        </p:nvGrpSpPr>
        <p:grpSpPr bwMode="auto">
          <a:xfrm>
            <a:off x="6324600" y="3244850"/>
            <a:ext cx="627063" cy="717550"/>
            <a:chOff x="3984" y="2496"/>
            <a:chExt cx="395" cy="452"/>
          </a:xfrm>
        </p:grpSpPr>
        <p:sp>
          <p:nvSpPr>
            <p:cNvPr id="43" name="Line 11"/>
            <p:cNvSpPr>
              <a:spLocks noChangeShapeType="1"/>
            </p:cNvSpPr>
            <p:nvPr/>
          </p:nvSpPr>
          <p:spPr bwMode="auto">
            <a:xfrm flipV="1">
              <a:off x="3984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4032" y="273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3984" y="26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3984" y="249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3984" y="292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0259" y="493712"/>
            <a:ext cx="66198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exit</a:t>
            </a:r>
            <a:r>
              <a:rPr lang="en-US"/>
              <a:t>: Ending a process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766" y="1143000"/>
            <a:ext cx="8255000" cy="17526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exit(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status)</a:t>
            </a:r>
            <a:endParaRPr lang="en-US" dirty="0"/>
          </a:p>
          <a:p>
            <a:pPr lvl="1"/>
            <a:r>
              <a:rPr lang="en-US" dirty="0"/>
              <a:t>exits a process</a:t>
            </a:r>
          </a:p>
          <a:p>
            <a:pPr lvl="2"/>
            <a:r>
              <a:rPr lang="en-US" dirty="0"/>
              <a:t>Normally return with status 0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atexit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registers functions to be executed upon exit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990600" y="3113544"/>
            <a:ext cx="3906839" cy="267765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cleanup(void) {</a:t>
            </a:r>
          </a:p>
          <a:p>
            <a:r>
              <a:rPr lang="en-US" sz="1800" dirty="0">
                <a:latin typeface="Courier New" pitchFamily="49" charset="0"/>
              </a:rPr>
              <a:t>   printf("cleaning up\n");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void fork6() {</a:t>
            </a:r>
          </a:p>
          <a:p>
            <a:r>
              <a:rPr lang="en-US" sz="1800" dirty="0">
                <a:latin typeface="Courier New" pitchFamily="49" charset="0"/>
              </a:rPr>
              <a:t>   atexit(cleanup);</a:t>
            </a:r>
          </a:p>
          <a:p>
            <a:r>
              <a:rPr lang="en-US" sz="1800" dirty="0">
                <a:latin typeface="Courier New" pitchFamily="49" charset="0"/>
              </a:rPr>
              <a:t>   fork();</a:t>
            </a:r>
          </a:p>
          <a:p>
            <a:r>
              <a:rPr lang="en-US" sz="1800" dirty="0">
                <a:latin typeface="Courier New" pitchFamily="49" charset="0"/>
              </a:rPr>
              <a:t>   exit(0);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2006600" cy="573088"/>
          </a:xfrm>
        </p:spPr>
        <p:txBody>
          <a:bodyPr/>
          <a:lstStyle/>
          <a:p>
            <a:r>
              <a:rPr lang="en-US"/>
              <a:t>Zombies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still consumes system resources</a:t>
            </a:r>
          </a:p>
          <a:p>
            <a:pPr lvl="2"/>
            <a:r>
              <a:rPr lang="en-US" dirty="0"/>
              <a:t>Various tables maintained by OS</a:t>
            </a:r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</a:t>
            </a:r>
            <a:r>
              <a:rPr lang="en-US" dirty="0" smtClean="0"/>
              <a:t>child (using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discards process</a:t>
            </a:r>
          </a:p>
          <a:p>
            <a:r>
              <a:rPr lang="en-US" dirty="0"/>
              <a:t>What if </a:t>
            </a:r>
            <a:r>
              <a:rPr lang="en-US" dirty="0" smtClean="0"/>
              <a:t>parent doesn’t reap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any parent terminates without reaping a child, then child 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</a:t>
            </a:r>
            <a:r>
              <a:rPr lang="en-US" dirty="0" smtClean="0"/>
              <a:t>process (</a:t>
            </a:r>
            <a:r>
              <a:rPr lang="en-US" dirty="0" err="1" smtClean="0"/>
              <a:t>pid</a:t>
            </a:r>
            <a:r>
              <a:rPr lang="en-US" dirty="0" smtClean="0"/>
              <a:t> == 1)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</a:t>
            </a:r>
            <a:r>
              <a:rPr lang="en-US" dirty="0"/>
              <a:t>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51413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6641 ttyp9    00:00:00 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</a:t>
            </a:r>
            <a:r>
              <a:rPr lang="en-US" sz="1600" i="1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6642 ttyp9    00:00:00 ps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81600" y="3994150"/>
            <a:ext cx="39624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“defunct”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Killing </a:t>
            </a:r>
            <a:r>
              <a:rPr lang="en-US" sz="2000" b="0" dirty="0"/>
              <a:t>parent allows child to be reaped by </a:t>
            </a:r>
            <a:r>
              <a:rPr lang="en-US" sz="2000" dirty="0" smtClean="0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3817938" y="549057"/>
            <a:ext cx="5296643" cy="310854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fork7()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if (fork() == 0) 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printf("Terminating Child, PID = %d\n",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exit(0);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printf("Running Parent, PID = %d\n",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Infinite loop */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6677 ttyp9    00:00:00 ps</a:t>
            </a:r>
          </a:p>
          <a:p>
            <a:pPr algn="l">
              <a:lnSpc>
                <a:spcPct val="100000"/>
              </a:lnSpc>
            </a:pPr>
            <a:r>
              <a:rPr lang="en-US" sz="1600" i="1">
                <a:latin typeface="Courier New" pitchFamily="49" charset="0"/>
              </a:rPr>
              <a:t>linux&gt;</a:t>
            </a:r>
            <a:r>
              <a:rPr lang="en-US" sz="160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>
                <a:latin typeface="Courier New" pitchFamily="49" charset="0"/>
              </a:rPr>
              <a:t>linux&gt;</a:t>
            </a:r>
            <a:r>
              <a:rPr lang="en-US" sz="1600">
                <a:latin typeface="Courier New" pitchFamily="49" charset="0"/>
              </a:rPr>
              <a:t> 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6678 ttyp9    00:00:00 ps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3810000" cy="1617663"/>
          </a:xfrm>
        </p:spPr>
        <p:txBody>
          <a:bodyPr/>
          <a:lstStyle/>
          <a:p>
            <a:pPr marL="0" indent="0"/>
            <a:r>
              <a:rPr lang="en-US" dirty="0"/>
              <a:t>O</a:t>
            </a:r>
            <a:r>
              <a:rPr lang="en-US" dirty="0" smtClean="0"/>
              <a:t>rphan process: Nonterminating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Child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 smtClean="0"/>
              <a:t>Child </a:t>
            </a:r>
            <a:r>
              <a:rPr lang="en-US" sz="2000" b="0" dirty="0"/>
              <a:t>process still active even though parent has terminated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Must </a:t>
            </a:r>
            <a:r>
              <a:rPr lang="en-US" sz="2000" b="0" dirty="0"/>
              <a:t>kill explicitly, or else will keep running indefinitely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733800" y="381000"/>
            <a:ext cx="5404043" cy="310854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void fork8()</a:t>
            </a:r>
          </a:p>
          <a:p>
            <a:r>
              <a:rPr lang="en-US" sz="1400" dirty="0">
                <a:latin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</a:rPr>
              <a:t>    if (fork() == 0) {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400" dirty="0">
                <a:latin typeface="Courier New" pitchFamily="49" charset="0"/>
              </a:rPr>
              <a:t>	printf("Running Child, PID = %d\n",</a:t>
            </a:r>
          </a:p>
          <a:p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r>
              <a:rPr lang="en-US" sz="1400" dirty="0">
                <a:latin typeface="Courier New" pitchFamily="49" charset="0"/>
              </a:rPr>
              <a:t>	    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Infinite loop */</a:t>
            </a:r>
          </a:p>
          <a:p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r>
              <a:rPr lang="en-US" sz="1400" dirty="0">
                <a:latin typeface="Courier New" pitchFamily="49" charset="0"/>
              </a:rPr>
              <a:t>	printf("Terminating Parent, PID = %d\n",</a:t>
            </a:r>
          </a:p>
          <a:p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r>
              <a:rPr lang="en-US" sz="1400" dirty="0">
                <a:latin typeface="Courier New" pitchFamily="49" charset="0"/>
              </a:rPr>
              <a:t>	exit(0);</a:t>
            </a:r>
          </a:p>
          <a:p>
            <a:r>
              <a:rPr lang="en-US" sz="1400" dirty="0">
                <a:latin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31242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Parent reaps child by calling the </a:t>
            </a:r>
            <a:r>
              <a:rPr lang="en-US" dirty="0" smtClean="0">
                <a:latin typeface="Courier New"/>
                <a:cs typeface="Courier New"/>
              </a:rPr>
              <a:t>wait </a:t>
            </a:r>
            <a:r>
              <a:rPr lang="en-US" dirty="0" smtClean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object it points to will be set to  a status indicating why the child process 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451391" y="1413570"/>
            <a:ext cx="5492209" cy="353943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fork9()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int child_status;  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if (fork() == 0)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printf("HC: hello from child\n");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else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printf("HP: hello from parent\n");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wait(&amp;child_status);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printf("CT: child has terminated\n");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printf("Bye\n");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06887" name="Line 7"/>
          <p:cNvSpPr>
            <a:spLocks noChangeShapeType="1"/>
          </p:cNvSpPr>
          <p:nvPr/>
        </p:nvSpPr>
        <p:spPr bwMode="auto">
          <a:xfrm>
            <a:off x="6248400" y="34734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629400" y="2482850"/>
            <a:ext cx="428625" cy="1022350"/>
            <a:chOff x="4224" y="2688"/>
            <a:chExt cx="270" cy="644"/>
          </a:xfrm>
        </p:grpSpPr>
        <p:sp>
          <p:nvSpPr>
            <p:cNvPr id="506886" name="Line 6"/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88" name="Line 8"/>
            <p:cNvSpPr>
              <a:spLocks noChangeShapeType="1"/>
            </p:cNvSpPr>
            <p:nvPr/>
          </p:nvSpPr>
          <p:spPr bwMode="auto">
            <a:xfrm>
              <a:off x="4224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89" name="Text Box 9"/>
            <p:cNvSpPr txBox="1">
              <a:spLocks noChangeArrowheads="1"/>
            </p:cNvSpPr>
            <p:nvPr/>
          </p:nvSpPr>
          <p:spPr bwMode="auto">
            <a:xfrm>
              <a:off x="4224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HP</a:t>
              </a:r>
            </a:p>
          </p:txBody>
        </p:sp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4224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HC</a:t>
              </a:r>
            </a:p>
          </p:txBody>
        </p:sp>
        <p:sp>
          <p:nvSpPr>
            <p:cNvPr id="506896" name="Line 16"/>
            <p:cNvSpPr>
              <a:spLocks noChangeShapeType="1"/>
            </p:cNvSpPr>
            <p:nvPr/>
          </p:nvSpPr>
          <p:spPr bwMode="auto">
            <a:xfrm>
              <a:off x="4224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010400" y="2482850"/>
            <a:ext cx="550863" cy="990600"/>
            <a:chOff x="4464" y="2688"/>
            <a:chExt cx="347" cy="624"/>
          </a:xfrm>
        </p:grpSpPr>
        <p:sp>
          <p:nvSpPr>
            <p:cNvPr id="506892" name="Text Box 12"/>
            <p:cNvSpPr txBox="1">
              <a:spLocks noChangeArrowheads="1"/>
            </p:cNvSpPr>
            <p:nvPr/>
          </p:nvSpPr>
          <p:spPr bwMode="auto">
            <a:xfrm>
              <a:off x="446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06897" name="Line 17"/>
            <p:cNvSpPr>
              <a:spLocks noChangeShapeType="1"/>
            </p:cNvSpPr>
            <p:nvPr/>
          </p:nvSpPr>
          <p:spPr bwMode="auto">
            <a:xfrm>
              <a:off x="4464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8" name="Line 18"/>
            <p:cNvSpPr>
              <a:spLocks noChangeShapeType="1"/>
            </p:cNvSpPr>
            <p:nvPr/>
          </p:nvSpPr>
          <p:spPr bwMode="auto">
            <a:xfrm>
              <a:off x="4464" y="33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543800" y="2787650"/>
            <a:ext cx="381000" cy="685800"/>
            <a:chOff x="4800" y="2880"/>
            <a:chExt cx="240" cy="432"/>
          </a:xfrm>
        </p:grpSpPr>
        <p:sp>
          <p:nvSpPr>
            <p:cNvPr id="506893" name="Line 13"/>
            <p:cNvSpPr>
              <a:spLocks noChangeShapeType="1"/>
            </p:cNvSpPr>
            <p:nvPr/>
          </p:nvSpPr>
          <p:spPr bwMode="auto">
            <a:xfrm>
              <a:off x="4800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5" name="Line 15"/>
            <p:cNvSpPr>
              <a:spLocks noChangeShapeType="1"/>
            </p:cNvSpPr>
            <p:nvPr/>
          </p:nvSpPr>
          <p:spPr bwMode="auto">
            <a:xfrm>
              <a:off x="504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9" name="Line 19"/>
            <p:cNvSpPr>
              <a:spLocks noChangeShapeType="1"/>
            </p:cNvSpPr>
            <p:nvPr/>
          </p:nvSpPr>
          <p:spPr bwMode="auto">
            <a:xfrm>
              <a:off x="480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924800" y="3168650"/>
            <a:ext cx="428625" cy="336550"/>
            <a:chOff x="5040" y="3120"/>
            <a:chExt cx="270" cy="212"/>
          </a:xfrm>
        </p:grpSpPr>
        <p:sp>
          <p:nvSpPr>
            <p:cNvPr id="506894" name="Text Box 14"/>
            <p:cNvSpPr txBox="1">
              <a:spLocks noChangeArrowheads="1"/>
            </p:cNvSpPr>
            <p:nvPr/>
          </p:nvSpPr>
          <p:spPr bwMode="auto">
            <a:xfrm>
              <a:off x="50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CT</a:t>
              </a:r>
            </a:p>
          </p:txBody>
        </p:sp>
        <p:sp>
          <p:nvSpPr>
            <p:cNvPr id="506900" name="Line 20"/>
            <p:cNvSpPr>
              <a:spLocks noChangeShapeType="1"/>
            </p:cNvSpPr>
            <p:nvPr/>
          </p:nvSpPr>
          <p:spPr bwMode="auto">
            <a:xfrm>
              <a:off x="504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8305800" y="3168650"/>
            <a:ext cx="550863" cy="336550"/>
            <a:chOff x="5280" y="3120"/>
            <a:chExt cx="347" cy="212"/>
          </a:xfrm>
        </p:grpSpPr>
        <p:sp>
          <p:nvSpPr>
            <p:cNvPr id="506891" name="Text Box 11"/>
            <p:cNvSpPr txBox="1">
              <a:spLocks noChangeArrowheads="1"/>
            </p:cNvSpPr>
            <p:nvPr/>
          </p:nvSpPr>
          <p:spPr bwMode="auto">
            <a:xfrm>
              <a:off x="5280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06901" name="Line 21"/>
            <p:cNvSpPr>
              <a:spLocks noChangeShapeType="1"/>
            </p:cNvSpPr>
            <p:nvPr/>
          </p:nvSpPr>
          <p:spPr bwMode="auto">
            <a:xfrm>
              <a:off x="5280" y="33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4978400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wait()</a:t>
            </a:r>
            <a:r>
              <a:rPr lang="en-US"/>
              <a:t> 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896714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fork10()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pid_t pid[N];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child_status;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r>
              <a:rPr lang="en-US" sz="1600" dirty="0">
                <a:latin typeface="Courier New" pitchFamily="49" charset="0"/>
              </a:rPr>
              <a:t>	if ((pid[i] = fork()) == 0)</a:t>
            </a:r>
          </a:p>
          <a:p>
            <a:r>
              <a:rPr lang="en-US" sz="1600" dirty="0">
                <a:latin typeface="Courier New" pitchFamily="49" charset="0"/>
              </a:rPr>
              <a:t>	    exit(100+i);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 {</a:t>
            </a:r>
          </a:p>
          <a:p>
            <a:r>
              <a:rPr lang="en-US" sz="1600" dirty="0">
                <a:latin typeface="Courier New" pitchFamily="49" charset="0"/>
              </a:rPr>
              <a:t>	pid_t wpid = wait(&amp;child_status);</a:t>
            </a:r>
          </a:p>
          <a:p>
            <a:r>
              <a:rPr lang="en-US" sz="1600" dirty="0">
                <a:latin typeface="Courier New" pitchFamily="49" charset="0"/>
              </a:rPr>
              <a:t>	if (WIFEXITED(child_status))</a:t>
            </a:r>
          </a:p>
          <a:p>
            <a:r>
              <a:rPr lang="en-US" sz="1600" dirty="0">
                <a:latin typeface="Courier New" pitchFamily="49" charset="0"/>
              </a:rPr>
              <a:t>	    printf("Child %d terminated with exit status %d\n",</a:t>
            </a:r>
          </a:p>
          <a:p>
            <a:r>
              <a:rPr lang="en-US" sz="1600" dirty="0">
                <a:latin typeface="Courier New" pitchFamily="49" charset="0"/>
              </a:rPr>
              <a:t>		   wpid, WEXITSTATUS(child_status));</a:t>
            </a:r>
          </a:p>
          <a:p>
            <a:r>
              <a:rPr lang="en-US" sz="1600" dirty="0">
                <a:latin typeface="Courier New" pitchFamily="49" charset="0"/>
              </a:rPr>
              <a:t>	else</a:t>
            </a:r>
          </a:p>
          <a:p>
            <a:r>
              <a:rPr lang="en-US" sz="1600" dirty="0">
                <a:latin typeface="Courier New" pitchFamily="49" charset="0"/>
              </a:rPr>
              <a:t>	    printf("Child %d terminate abnormally\n", wpid);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>
                <a:latin typeface="Courier New" pitchFamily="49" charset="0"/>
              </a:rPr>
              <a:t>waitpid()</a:t>
            </a:r>
            <a:r>
              <a:rPr lang="en-US" sz="3400"/>
              <a:t>: Waiting for a Specific Process</a:t>
            </a:r>
            <a:endParaRPr lang="en-US" sz="340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307387" cy="168910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waitpid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pid</a:t>
            </a:r>
            <a:r>
              <a:rPr lang="en-US" dirty="0">
                <a:latin typeface="Courier New" pitchFamily="49" charset="0"/>
              </a:rPr>
              <a:t>, &amp;status, options)</a:t>
            </a:r>
          </a:p>
          <a:p>
            <a:pPr lvl="1"/>
            <a:r>
              <a:rPr lang="en-US" dirty="0"/>
              <a:t>suspends current process until specific process terminates</a:t>
            </a:r>
          </a:p>
          <a:p>
            <a:pPr lvl="1"/>
            <a:r>
              <a:rPr lang="en-US" dirty="0"/>
              <a:t>various options </a:t>
            </a:r>
            <a:r>
              <a:rPr lang="en-US" dirty="0" smtClean="0"/>
              <a:t>(see textbook)</a:t>
            </a:r>
            <a:endParaRPr lang="en-US" dirty="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74416"/>
            <a:ext cx="7896714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fork11()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pid_t pid[N];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int child_status;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((pid[i] = fork()) == 0)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exit(100+i);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N-1;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&gt;=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--)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pid_t wpid = waitpid(pid[i], &amp;child_status, 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(WIFEXITED(child_status))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printf("Child %d terminated with exit status %d\n",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   wpid, WEXITSTATUS(child_status));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else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printf("Child %d terminated abnormally\n", wpid);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5334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execve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*filename,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argv</a:t>
            </a:r>
            <a:r>
              <a:rPr lang="en-US" sz="2000" dirty="0" smtClean="0">
                <a:latin typeface="Courier New"/>
                <a:cs typeface="Courier New"/>
              </a:rPr>
              <a:t>[], 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char *</a:t>
            </a:r>
            <a:r>
              <a:rPr lang="en-US" sz="2000" dirty="0" err="1" smtClean="0">
                <a:latin typeface="Courier New"/>
                <a:cs typeface="Courier New"/>
              </a:rPr>
              <a:t>envp</a:t>
            </a:r>
            <a:r>
              <a:rPr lang="en-US" sz="2000" dirty="0" smtClean="0">
                <a:latin typeface="Courier New"/>
                <a:cs typeface="Courier New"/>
              </a:rPr>
              <a:t>[]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r>
              <a:rPr lang="en-US" dirty="0" smtClean="0"/>
              <a:t>Loads </a:t>
            </a:r>
            <a:r>
              <a:rPr lang="en-US" dirty="0"/>
              <a:t>and </a:t>
            </a:r>
            <a:r>
              <a:rPr lang="en-US" dirty="0" smtClean="0"/>
              <a:t>runs in current process:</a:t>
            </a:r>
          </a:p>
          <a:p>
            <a:pPr lvl="1"/>
            <a:r>
              <a:rPr lang="en-US" dirty="0" smtClean="0"/>
              <a:t>Executable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1"/>
            <a:r>
              <a:rPr lang="en-US" dirty="0" smtClean="0"/>
              <a:t>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1"/>
            <a:r>
              <a:rPr lang="en-US" dirty="0" smtClean="0"/>
              <a:t>And environment variable </a:t>
            </a:r>
            <a:r>
              <a:rPr lang="en-US" dirty="0" smtClean="0">
                <a:latin typeface="Calibri"/>
                <a:ea typeface="+mn-ea"/>
                <a:cs typeface="Calibri"/>
              </a:rPr>
              <a:t>list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 smtClean="0"/>
              <a:t>Does not return (unless error)</a:t>
            </a:r>
          </a:p>
          <a:p>
            <a:r>
              <a:rPr lang="en-US" dirty="0" smtClean="0"/>
              <a:t>Overwrites code, data, and stack</a:t>
            </a:r>
          </a:p>
          <a:p>
            <a:pPr lvl="1"/>
            <a:r>
              <a:rPr lang="en-US" dirty="0" smtClean="0"/>
              <a:t>keeps </a:t>
            </a:r>
            <a:r>
              <a:rPr lang="en-US" dirty="0" err="1" smtClean="0"/>
              <a:t>pid</a:t>
            </a:r>
            <a:r>
              <a:rPr lang="en-US" dirty="0" smtClean="0"/>
              <a:t>, open files and signal context</a:t>
            </a:r>
          </a:p>
          <a:p>
            <a:r>
              <a:rPr lang="en-US" dirty="0" smtClean="0"/>
              <a:t>Environment variables:</a:t>
            </a:r>
          </a:p>
          <a:p>
            <a:pPr lvl="1"/>
            <a:r>
              <a:rPr lang="en-US" dirty="0" smtClean="0"/>
              <a:t>“name=value” strings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getenv</a:t>
            </a:r>
            <a:r>
              <a:rPr lang="en-US" dirty="0" smtClean="0">
                <a:latin typeface="Courier New"/>
                <a:cs typeface="Courier New"/>
              </a:rPr>
              <a:t> and </a:t>
            </a:r>
            <a:r>
              <a:rPr lang="en-US" dirty="0" err="1" smtClean="0">
                <a:latin typeface="Courier New"/>
                <a:cs typeface="Courier New"/>
              </a:rPr>
              <a:t>putenv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5589917" y="990600"/>
            <a:ext cx="1797050" cy="6096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600" b="0" dirty="0" smtClean="0">
                <a:latin typeface="Calibri" pitchFamily="34" charset="0"/>
              </a:rPr>
              <a:t>Null-terminated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600" b="0" dirty="0" err="1" smtClean="0">
                <a:latin typeface="Calibri" pitchFamily="34" charset="0"/>
              </a:rPr>
              <a:t>env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var</a:t>
            </a:r>
            <a:r>
              <a:rPr lang="en-US" sz="1600" b="0" dirty="0" smtClean="0">
                <a:latin typeface="Calibri" pitchFamily="34" charset="0"/>
              </a:rPr>
              <a:t> strings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5589917" y="22098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589917" y="1600200"/>
            <a:ext cx="179705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0" dirty="0" smtClean="0">
                <a:latin typeface="Calibri" pitchFamily="34" charset="0"/>
              </a:rPr>
              <a:t>Null-terminated</a:t>
            </a:r>
          </a:p>
          <a:p>
            <a:pPr algn="ctr" eaLnBrk="1" hangingPunct="1"/>
            <a:r>
              <a:rPr lang="en-US" sz="1600" b="0" dirty="0" err="1" smtClean="0">
                <a:latin typeface="Calibri" pitchFamily="34" charset="0"/>
              </a:rPr>
              <a:t>cmd</a:t>
            </a:r>
            <a:r>
              <a:rPr lang="en-US" sz="1600" b="0" dirty="0" smtClean="0">
                <a:latin typeface="Calibri" pitchFamily="34" charset="0"/>
              </a:rPr>
              <a:t> line </a:t>
            </a:r>
            <a:r>
              <a:rPr lang="en-US" sz="1600" b="0" dirty="0" err="1" smtClean="0">
                <a:latin typeface="Calibri" pitchFamily="34" charset="0"/>
              </a:rPr>
              <a:t>arg</a:t>
            </a:r>
            <a:r>
              <a:rPr lang="en-US" sz="1600" b="0" dirty="0" smtClean="0">
                <a:latin typeface="Calibri" pitchFamily="34" charset="0"/>
              </a:rPr>
              <a:t> strings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5589917" y="25146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envp[n</a:t>
            </a:r>
            <a:r>
              <a:rPr lang="en-US" sz="1800" b="0" dirty="0" smtClean="0">
                <a:latin typeface="Calibri" pitchFamily="34" charset="0"/>
              </a:rPr>
              <a:t>] ==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5589917" y="28194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5589917" y="34290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589917" y="31242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589917" y="49530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Linker </a:t>
            </a:r>
            <a:r>
              <a:rPr lang="en-US" sz="1800" b="0" dirty="0" err="1" smtClean="0">
                <a:latin typeface="Calibri" pitchFamily="34" charset="0"/>
              </a:rPr>
              <a:t>vars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589917" y="3733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argv[argc</a:t>
            </a:r>
            <a:r>
              <a:rPr lang="en-US" sz="1800" b="0" dirty="0" smtClean="0">
                <a:latin typeface="Calibri" pitchFamily="34" charset="0"/>
              </a:rPr>
              <a:t>] ==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5589917" y="40386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[argc-1]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5589917" y="4648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589917" y="4343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589917" y="52578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589917" y="58674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argc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589917" y="55626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6404" y="838200"/>
            <a:ext cx="150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Stack bottom</a:t>
            </a:r>
          </a:p>
        </p:txBody>
      </p:sp>
      <p:sp>
        <p:nvSpPr>
          <p:cNvPr id="42" name="Freeform 41"/>
          <p:cNvSpPr/>
          <p:nvPr/>
        </p:nvSpPr>
        <p:spPr bwMode="auto">
          <a:xfrm>
            <a:off x="5263551" y="4875362"/>
            <a:ext cx="324928" cy="836763"/>
          </a:xfrm>
          <a:custGeom>
            <a:avLst/>
            <a:gdLst>
              <a:gd name="connsiteX0" fmla="*/ 324928 w 324928"/>
              <a:gd name="connsiteY0" fmla="*/ 836763 h 836763"/>
              <a:gd name="connsiteX1" fmla="*/ 5751 w 324928"/>
              <a:gd name="connsiteY1" fmla="*/ 353683 h 836763"/>
              <a:gd name="connsiteX2" fmla="*/ 290423 w 324928"/>
              <a:gd name="connsiteY2" fmla="*/ 0 h 8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928" h="836763">
                <a:moveTo>
                  <a:pt x="324928" y="836763"/>
                </a:moveTo>
                <a:cubicBezTo>
                  <a:pt x="168215" y="664953"/>
                  <a:pt x="11502" y="493144"/>
                  <a:pt x="5751" y="353683"/>
                </a:cubicBezTo>
                <a:cubicBezTo>
                  <a:pt x="0" y="214222"/>
                  <a:pt x="145211" y="107111"/>
                  <a:pt x="290423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 bwMode="auto">
          <a:xfrm>
            <a:off x="5029200" y="2209800"/>
            <a:ext cx="542026" cy="2631056"/>
          </a:xfrm>
          <a:custGeom>
            <a:avLst/>
            <a:gdLst>
              <a:gd name="connsiteX0" fmla="*/ 770626 w 770626"/>
              <a:gd name="connsiteY0" fmla="*/ 2631056 h 2631056"/>
              <a:gd name="connsiteX1" fmla="*/ 2875 w 770626"/>
              <a:gd name="connsiteY1" fmla="*/ 992037 h 2631056"/>
              <a:gd name="connsiteX2" fmla="*/ 753374 w 770626"/>
              <a:gd name="connsiteY2" fmla="*/ 0 h 263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626" h="2631056">
                <a:moveTo>
                  <a:pt x="770626" y="2631056"/>
                </a:moveTo>
                <a:cubicBezTo>
                  <a:pt x="388188" y="2030801"/>
                  <a:pt x="5750" y="1430546"/>
                  <a:pt x="2875" y="992037"/>
                </a:cubicBezTo>
                <a:cubicBezTo>
                  <a:pt x="0" y="553528"/>
                  <a:pt x="376687" y="276764"/>
                  <a:pt x="753374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 bwMode="auto">
          <a:xfrm>
            <a:off x="7382774" y="3641785"/>
            <a:ext cx="503207" cy="1777041"/>
          </a:xfrm>
          <a:custGeom>
            <a:avLst/>
            <a:gdLst>
              <a:gd name="connsiteX0" fmla="*/ 0 w 503207"/>
              <a:gd name="connsiteY0" fmla="*/ 1777041 h 1777041"/>
              <a:gd name="connsiteX1" fmla="*/ 500332 w 503207"/>
              <a:gd name="connsiteY1" fmla="*/ 854015 h 1777041"/>
              <a:gd name="connsiteX2" fmla="*/ 17252 w 503207"/>
              <a:gd name="connsiteY2" fmla="*/ 0 h 177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207" h="1777041">
                <a:moveTo>
                  <a:pt x="0" y="1777041"/>
                </a:moveTo>
                <a:cubicBezTo>
                  <a:pt x="248728" y="1463614"/>
                  <a:pt x="497457" y="1150188"/>
                  <a:pt x="500332" y="854015"/>
                </a:cubicBezTo>
                <a:cubicBezTo>
                  <a:pt x="503207" y="557842"/>
                  <a:pt x="260229" y="278921"/>
                  <a:pt x="17252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 bwMode="auto">
          <a:xfrm>
            <a:off x="7408653" y="1600200"/>
            <a:ext cx="631166" cy="2014268"/>
          </a:xfrm>
          <a:custGeom>
            <a:avLst/>
            <a:gdLst>
              <a:gd name="connsiteX0" fmla="*/ 0 w 631166"/>
              <a:gd name="connsiteY0" fmla="*/ 2242868 h 2242868"/>
              <a:gd name="connsiteX1" fmla="*/ 629728 w 631166"/>
              <a:gd name="connsiteY1" fmla="*/ 854015 h 2242868"/>
              <a:gd name="connsiteX2" fmla="*/ 8626 w 631166"/>
              <a:gd name="connsiteY2" fmla="*/ 0 h 22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166" h="2242868">
                <a:moveTo>
                  <a:pt x="0" y="2242868"/>
                </a:moveTo>
                <a:cubicBezTo>
                  <a:pt x="314145" y="1735347"/>
                  <a:pt x="628290" y="1227826"/>
                  <a:pt x="629728" y="854015"/>
                </a:cubicBezTo>
                <a:cubicBezTo>
                  <a:pt x="631166" y="480204"/>
                  <a:pt x="319896" y="240102"/>
                  <a:pt x="8626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589917" y="6172200"/>
            <a:ext cx="1797050" cy="6096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Stack frame for 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 dirty="0" smtClean="0">
                <a:latin typeface="Courier New"/>
                <a:cs typeface="Courier New"/>
              </a:rPr>
              <a:t>main</a:t>
            </a:r>
            <a:endParaRPr lang="en-US" sz="1800" b="0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76404" y="6488668"/>
            <a:ext cx="112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Stack top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77200" y="342900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7408654" y="3656798"/>
            <a:ext cx="668547" cy="80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6719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</a:t>
            </a:r>
            <a:r>
              <a:rPr lang="en-US" dirty="0" smtClean="0"/>
              <a:t>science</a:t>
            </a:r>
            <a:endParaRPr lang="en-US" dirty="0"/>
          </a:p>
          <a:p>
            <a:pPr lvl="1"/>
            <a:r>
              <a:rPr lang="en-US" dirty="0"/>
              <a:t>Not the same as “program” or “processor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Process </a:t>
            </a:r>
            <a:r>
              <a:rPr lang="en-US" dirty="0"/>
              <a:t>provides each program with two key abstractions:</a:t>
            </a:r>
          </a:p>
          <a:p>
            <a:pPr lvl="1"/>
            <a:r>
              <a:rPr lang="en-US" dirty="0"/>
              <a:t>Logical control flow</a:t>
            </a:r>
          </a:p>
          <a:p>
            <a:pPr lvl="2"/>
            <a:r>
              <a:rPr lang="en-US" dirty="0"/>
              <a:t>Each program seems to have exclusive use of the </a:t>
            </a:r>
            <a:r>
              <a:rPr lang="en-US" dirty="0" smtClean="0"/>
              <a:t>CPU</a:t>
            </a:r>
            <a:endParaRPr lang="en-US" dirty="0"/>
          </a:p>
          <a:p>
            <a:pPr lvl="1"/>
            <a:r>
              <a:rPr lang="en-US" dirty="0" smtClean="0"/>
              <a:t>Private copy of program state</a:t>
            </a:r>
          </a:p>
          <a:p>
            <a:pPr lvl="2"/>
            <a:r>
              <a:rPr lang="en-US" dirty="0" smtClean="0"/>
              <a:t>Register values (PC, stack pointer, general registers, condition codes)</a:t>
            </a:r>
          </a:p>
          <a:p>
            <a:pPr lvl="2"/>
            <a:r>
              <a:rPr lang="en-US" dirty="0" smtClean="0"/>
              <a:t>Private virtual address space</a:t>
            </a:r>
          </a:p>
          <a:p>
            <a:pPr lvl="3"/>
            <a:r>
              <a:rPr lang="en-US" dirty="0" smtClean="0"/>
              <a:t>Program has exclusive access to main memory</a:t>
            </a:r>
          </a:p>
          <a:p>
            <a:pPr lvl="3"/>
            <a:r>
              <a:rPr lang="en-US" dirty="0" smtClean="0"/>
              <a:t>Including stack</a:t>
            </a:r>
          </a:p>
          <a:p>
            <a:pPr lvl="3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67600" y="2133600"/>
            <a:ext cx="1371600" cy="2590800"/>
            <a:chOff x="7086600" y="1905000"/>
            <a:chExt cx="1371600" cy="25908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086600" y="1905000"/>
              <a:ext cx="1371600" cy="12954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7086600" y="3200400"/>
              <a:ext cx="1371600" cy="1295400"/>
            </a:xfrm>
            <a:prstGeom prst="rect">
              <a:avLst/>
            </a:prstGeom>
            <a:solidFill>
              <a:srgbClr val="E2AC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239000" y="3733800"/>
              <a:ext cx="1066800" cy="5334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Registers</a:t>
              </a:r>
              <a:endParaRPr lang="en-US" sz="1800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239000" y="2438400"/>
              <a:ext cx="1066800" cy="533400"/>
            </a:xfrm>
            <a:prstGeom prst="rect">
              <a:avLst/>
            </a:prstGeom>
            <a:solidFill>
              <a:srgbClr val="AB8D8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Stac</a:t>
              </a:r>
              <a:r>
                <a:rPr lang="en-US" sz="1800" dirty="0"/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0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357018" y="1362075"/>
            <a:ext cx="7896225" cy="1990725"/>
          </a:xfr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if ((</a:t>
            </a:r>
            <a:r>
              <a:rPr lang="en-US" sz="1800" dirty="0" err="1" smtClean="0">
                <a:latin typeface="Courier New"/>
                <a:cs typeface="Courier New"/>
              </a:rPr>
              <a:t>pid</a:t>
            </a:r>
            <a:r>
              <a:rPr lang="en-US" sz="1800" dirty="0" smtClean="0">
                <a:latin typeface="Courier New"/>
                <a:cs typeface="Courier New"/>
              </a:rPr>
              <a:t> = Fork()) == 0) { /* Child runs user job */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if (execve(argv[0], </a:t>
            </a:r>
            <a:r>
              <a:rPr lang="en-US" sz="1800" dirty="0" err="1" smtClean="0">
                <a:latin typeface="Courier New"/>
                <a:cs typeface="Courier New"/>
              </a:rPr>
              <a:t>argv</a:t>
            </a:r>
            <a:r>
              <a:rPr lang="en-US" sz="1800" dirty="0" smtClean="0">
                <a:latin typeface="Courier New"/>
                <a:cs typeface="Courier New"/>
              </a:rPr>
              <a:t>, environ) &lt; 0) {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</a:t>
            </a:r>
            <a:r>
              <a:rPr lang="en-US" sz="1800" dirty="0" err="1" smtClean="0">
                <a:latin typeface="Courier New"/>
                <a:cs typeface="Courier New"/>
              </a:rPr>
              <a:t>printf("%s</a:t>
            </a:r>
            <a:r>
              <a:rPr lang="en-US" sz="1800" dirty="0" smtClean="0">
                <a:latin typeface="Courier New"/>
                <a:cs typeface="Courier New"/>
              </a:rPr>
              <a:t>: Command not found.\</a:t>
            </a:r>
            <a:r>
              <a:rPr lang="en-US" sz="1800" dirty="0" err="1" smtClean="0">
                <a:latin typeface="Courier New"/>
                <a:cs typeface="Courier New"/>
              </a:rPr>
              <a:t>n</a:t>
            </a:r>
            <a:r>
              <a:rPr lang="en-US" sz="1800" dirty="0" smtClean="0">
                <a:latin typeface="Courier New"/>
                <a:cs typeface="Courier New"/>
              </a:rPr>
              <a:t>", argv[0]);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exit(0);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    } 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590800" y="53887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[n] 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90800" y="56935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590800" y="63031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590800" y="5998398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590800" y="37007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</a:t>
            </a:r>
            <a:r>
              <a:rPr lang="en-US" sz="1800" b="0" dirty="0" err="1" smtClean="0">
                <a:latin typeface="Calibri" pitchFamily="34" charset="0"/>
              </a:rPr>
              <a:t>argc</a:t>
            </a:r>
            <a:r>
              <a:rPr lang="en-US" sz="1800" b="0" dirty="0" smtClean="0">
                <a:latin typeface="Calibri" pitchFamily="34" charset="0"/>
              </a:rPr>
              <a:t>] 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590800" y="40055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[argc-1]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590800" y="46151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590800" y="431033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5400" y="4583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05400" y="42745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4319" y="39740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/include”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05400" y="627012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“USER=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droh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05400" y="597475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“PRINTER=iron”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5400" y="566213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“PWD=/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droh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cxnSp>
        <p:nvCxnSpPr>
          <p:cNvPr id="37" name="Straight Arrow Connector 36"/>
          <p:cNvCxnSpPr>
            <a:stCxn id="21" idx="3"/>
            <a:endCxn id="28" idx="1"/>
          </p:cNvCxnSpPr>
          <p:nvPr/>
        </p:nvCxnSpPr>
        <p:spPr bwMode="auto">
          <a:xfrm>
            <a:off x="4387850" y="47675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22" idx="3"/>
            <a:endCxn id="31" idx="1"/>
          </p:cNvCxnSpPr>
          <p:nvPr/>
        </p:nvCxnSpPr>
        <p:spPr bwMode="auto">
          <a:xfrm flipV="1">
            <a:off x="4387850" y="4459221"/>
            <a:ext cx="717550" cy="35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0" idx="3"/>
            <a:endCxn id="32" idx="1"/>
          </p:cNvCxnSpPr>
          <p:nvPr/>
        </p:nvCxnSpPr>
        <p:spPr bwMode="auto">
          <a:xfrm>
            <a:off x="4387850" y="4157930"/>
            <a:ext cx="736469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6" idx="3"/>
            <a:endCxn id="33" idx="1"/>
          </p:cNvCxnSpPr>
          <p:nvPr/>
        </p:nvCxnSpPr>
        <p:spPr bwMode="auto">
          <a:xfrm flipV="1">
            <a:off x="4387850" y="6454794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17" idx="3"/>
            <a:endCxn id="34" idx="1"/>
          </p:cNvCxnSpPr>
          <p:nvPr/>
        </p:nvCxnSpPr>
        <p:spPr bwMode="auto">
          <a:xfrm>
            <a:off x="4387850" y="6150798"/>
            <a:ext cx="717550" cy="862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15" idx="3"/>
            <a:endCxn id="35" idx="1"/>
          </p:cNvCxnSpPr>
          <p:nvPr/>
        </p:nvCxnSpPr>
        <p:spPr bwMode="auto">
          <a:xfrm>
            <a:off x="4387850" y="5845998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6412468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1828800" y="65963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101366" y="473606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argv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828800" y="49199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Process Abstraction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Process Details</a:t>
            </a:r>
          </a:p>
          <a:p>
            <a:r>
              <a:rPr lang="en-US" dirty="0" smtClean="0"/>
              <a:t>Exceptional </a:t>
            </a:r>
            <a:r>
              <a:rPr lang="en-US" dirty="0"/>
              <a:t>Control Flow</a:t>
            </a: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81000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324485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7199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96240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Both react to changes in </a:t>
            </a:r>
            <a:r>
              <a:rPr lang="en-US" b="1" i="1" dirty="0">
                <a:solidFill>
                  <a:srgbClr val="C00000"/>
                </a:solidFill>
              </a:rPr>
              <a:t>program </a:t>
            </a:r>
            <a:r>
              <a:rPr lang="en-US" b="1" i="1" dirty="0" smtClean="0">
                <a:solidFill>
                  <a:srgbClr val="C00000"/>
                </a:solidFill>
              </a:rPr>
              <a:t>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</a:t>
            </a:r>
            <a:r>
              <a:rPr lang="en-US" dirty="0" smtClean="0"/>
              <a:t>system: </a:t>
            </a:r>
            <a:br>
              <a:rPr lang="en-US" dirty="0" smtClean="0"/>
            </a:br>
            <a:r>
              <a:rPr lang="en-US" dirty="0" smtClean="0"/>
              <a:t>Difficult to </a:t>
            </a:r>
            <a:r>
              <a:rPr lang="en-US" dirty="0"/>
              <a:t>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data arrives from a disk or a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needs mechanisms for “exceptional control flow”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 dirty="0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at all levels of a computer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Low level </a:t>
            </a:r>
            <a:r>
              <a:rPr lang="en-US" dirty="0" smtClean="0"/>
              <a:t>mechanisms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</a:t>
            </a:r>
            <a:endParaRPr lang="en-US" dirty="0"/>
          </a:p>
          <a:p>
            <a:pPr lvl="2"/>
            <a:r>
              <a:rPr lang="en-US" dirty="0"/>
              <a:t>change in control flow in response to a system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 change in system state)</a:t>
            </a:r>
          </a:p>
          <a:p>
            <a:pPr lvl="1"/>
            <a:r>
              <a:rPr lang="en-US" dirty="0"/>
              <a:t>Implemented </a:t>
            </a:r>
            <a:r>
              <a:rPr lang="en-US" dirty="0" smtClean="0"/>
              <a:t>via combination </a:t>
            </a:r>
            <a:r>
              <a:rPr lang="en-US" dirty="0"/>
              <a:t>of hardware and OS software	</a:t>
            </a:r>
          </a:p>
          <a:p>
            <a:r>
              <a:rPr lang="en-US" dirty="0"/>
              <a:t>Higher </a:t>
            </a:r>
            <a:r>
              <a:rPr lang="en-US" dirty="0" smtClean="0"/>
              <a:t>level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  <a:p>
            <a:pPr lvl="1"/>
            <a:r>
              <a:rPr lang="en-US" dirty="0"/>
              <a:t>Process context switch</a:t>
            </a:r>
          </a:p>
          <a:p>
            <a:pPr lvl="1"/>
            <a:r>
              <a:rPr lang="en-US" dirty="0"/>
              <a:t>Signals</a:t>
            </a:r>
          </a:p>
          <a:p>
            <a:pPr lvl="1"/>
            <a:r>
              <a:rPr lang="en-US" dirty="0"/>
              <a:t>Nonlocal jumps: </a:t>
            </a:r>
            <a:r>
              <a:rPr lang="en-US" dirty="0" err="1"/>
              <a:t>setjmp</a:t>
            </a:r>
            <a:r>
              <a:rPr lang="en-US" dirty="0"/>
              <a:t>()/</a:t>
            </a:r>
            <a:r>
              <a:rPr lang="en-US" dirty="0" err="1"/>
              <a:t>longjmp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mplemented </a:t>
            </a:r>
            <a:r>
              <a:rPr lang="en-US" dirty="0"/>
              <a:t>by either:</a:t>
            </a:r>
          </a:p>
          <a:p>
            <a:pPr lvl="2"/>
            <a:r>
              <a:rPr lang="en-US" dirty="0"/>
              <a:t>OS software (context switch and signals)</a:t>
            </a:r>
          </a:p>
          <a:p>
            <a:pPr lvl="2"/>
            <a:r>
              <a:rPr lang="en-US" dirty="0"/>
              <a:t>C language runtime </a:t>
            </a:r>
            <a:r>
              <a:rPr lang="en-US" dirty="0" smtClean="0"/>
              <a:t>library (nonlocal jumps)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23622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09855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in 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Examples: </a:t>
            </a:r>
            <a:br>
              <a:rPr lang="en-US" sz="2000" dirty="0" smtClean="0"/>
            </a:br>
            <a:r>
              <a:rPr lang="en-US" sz="2000" b="0" dirty="0" smtClean="0"/>
              <a:t>div by 0, arithmetic overflow, page fault, I/O request completes, Ctrl-C</a:t>
            </a:r>
            <a:endParaRPr lang="en-US" sz="2000" b="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19350" y="2433638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724525" y="2433638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29559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35607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35671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36306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36576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3233738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35067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4073994"/>
            <a:ext cx="2294009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 return to </a:t>
            </a:r>
            <a:r>
              <a:rPr lang="en-US" sz="1800" b="0" i="1" dirty="0" err="1" smtClean="0">
                <a:latin typeface="Calibri" pitchFamily="34" charset="0"/>
              </a:rPr>
              <a:t>I_current</a:t>
            </a:r>
            <a:r>
              <a:rPr lang="en-US" sz="1800" b="0" i="1" dirty="0" smtClean="0">
                <a:latin typeface="Calibri" pitchFamily="34" charset="0"/>
              </a:rPr>
              <a:t> or</a:t>
            </a: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return to </a:t>
            </a:r>
            <a:r>
              <a:rPr lang="en-US" sz="1800" b="0" i="1" dirty="0" err="1" smtClean="0">
                <a:latin typeface="Calibri" pitchFamily="34" charset="0"/>
              </a:rPr>
              <a:t>I_next</a:t>
            </a:r>
            <a:r>
              <a:rPr lang="en-US" sz="1800" b="0" i="1" dirty="0" smtClean="0">
                <a:latin typeface="Calibri" pitchFamily="34" charset="0"/>
              </a:rPr>
              <a:t> or</a:t>
            </a: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abort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32923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33291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35345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34778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Tables</a:t>
            </a:r>
            <a:endParaRPr lang="en-US" dirty="0"/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410200" y="2340138"/>
            <a:ext cx="3581400" cy="2589213"/>
          </a:xfrm>
        </p:spPr>
        <p:txBody>
          <a:bodyPr/>
          <a:lstStyle/>
          <a:p>
            <a:r>
              <a:rPr lang="en-US" sz="1800" dirty="0"/>
              <a:t>Each </a:t>
            </a:r>
            <a:r>
              <a:rPr lang="en-US" sz="1800" dirty="0" smtClean="0"/>
              <a:t>type </a:t>
            </a:r>
            <a:r>
              <a:rPr lang="en-US" sz="1800" dirty="0"/>
              <a:t>of event has a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unique </a:t>
            </a:r>
            <a:r>
              <a:rPr lang="en-US" sz="1800" dirty="0"/>
              <a:t>exception number k</a:t>
            </a:r>
          </a:p>
          <a:p>
            <a:endParaRPr lang="en-US" sz="1800" dirty="0" smtClean="0"/>
          </a:p>
          <a:p>
            <a:r>
              <a:rPr lang="en-US" sz="1800" dirty="0" smtClean="0"/>
              <a:t>k = index </a:t>
            </a:r>
            <a:r>
              <a:rPr lang="en-US" sz="1800" dirty="0"/>
              <a:t>into </a:t>
            </a:r>
            <a:r>
              <a:rPr lang="en-US" sz="1800" dirty="0" smtClean="0"/>
              <a:t>exception table 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en-US" sz="1800" dirty="0"/>
              <a:t>a.k.a</a:t>
            </a:r>
            <a:r>
              <a:rPr lang="en-US" sz="1800" dirty="0" smtClean="0"/>
              <a:t>. </a:t>
            </a:r>
            <a:r>
              <a:rPr lang="en-US" sz="1800" dirty="0"/>
              <a:t>interrupt vector)</a:t>
            </a:r>
          </a:p>
          <a:p>
            <a:endParaRPr lang="en-US" sz="1800" dirty="0" smtClean="0"/>
          </a:p>
          <a:p>
            <a:r>
              <a:rPr lang="en-US" sz="1800" dirty="0" smtClean="0"/>
              <a:t>Handler </a:t>
            </a:r>
            <a:r>
              <a:rPr lang="en-US" sz="1800" dirty="0"/>
              <a:t>k is called each time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exception </a:t>
            </a:r>
            <a:r>
              <a:rPr lang="en-US" sz="1800" dirty="0"/>
              <a:t>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1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interrupt pin</a:t>
            </a:r>
          </a:p>
          <a:p>
            <a:pPr lvl="1"/>
            <a:r>
              <a:rPr lang="en-US" dirty="0" smtClean="0"/>
              <a:t>Handler </a:t>
            </a:r>
            <a:r>
              <a:rPr lang="en-US" dirty="0"/>
              <a:t>returns to “next” instruction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I/O interrupts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  <a:p>
            <a:pPr lvl="1"/>
            <a:r>
              <a:rPr lang="en-US" dirty="0"/>
              <a:t>Hard reset interrupt</a:t>
            </a:r>
          </a:p>
          <a:p>
            <a:pPr lvl="2"/>
            <a:r>
              <a:rPr lang="en-US" dirty="0"/>
              <a:t>hitting the </a:t>
            </a:r>
            <a:r>
              <a:rPr lang="en-US" dirty="0" smtClean="0"/>
              <a:t>power </a:t>
            </a:r>
            <a:r>
              <a:rPr lang="en-US" dirty="0"/>
              <a:t>button</a:t>
            </a:r>
          </a:p>
          <a:p>
            <a:pPr lvl="1"/>
            <a:r>
              <a:rPr lang="en-US" dirty="0"/>
              <a:t>Soft reset interrupt</a:t>
            </a:r>
          </a:p>
          <a:p>
            <a:pPr lvl="2"/>
            <a:r>
              <a:rPr lang="en-US" dirty="0"/>
              <a:t>hitting Ctrl-Alt-Delete on a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</p:spPr>
        <p:txBody>
          <a:bodyPr/>
          <a:lstStyle/>
          <a:p>
            <a:r>
              <a:rPr lang="en-US" dirty="0"/>
              <a:t>Caused by </a:t>
            </a:r>
            <a:r>
              <a:rPr lang="en-US" dirty="0" smtClean="0"/>
              <a:t>events </a:t>
            </a:r>
            <a:r>
              <a:rPr lang="en-US" dirty="0"/>
              <a:t>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</a:t>
            </a:r>
            <a:r>
              <a:rPr lang="en-US" b="1" dirty="0"/>
              <a:t>next</a:t>
            </a:r>
            <a:r>
              <a:rPr lang="en-US" dirty="0"/>
              <a:t>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</a:t>
            </a:r>
            <a:r>
              <a:rPr lang="en-US" b="1" dirty="0"/>
              <a:t>current</a:t>
            </a:r>
            <a:r>
              <a:rPr lang="en-US" dirty="0"/>
              <a:t>”) instruction </a:t>
            </a:r>
            <a:r>
              <a:rPr lang="en-US" b="1" dirty="0"/>
              <a:t>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parity error, machine check</a:t>
            </a:r>
          </a:p>
          <a:p>
            <a:pPr lvl="2"/>
            <a:r>
              <a:rPr lang="en-US" b="1" dirty="0"/>
              <a:t>Aborts</a:t>
            </a:r>
            <a:r>
              <a:rPr lang="en-US" dirty="0"/>
              <a:t> current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838200" y="36576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5527675" cy="573088"/>
          </a:xfrm>
          <a:noFill/>
          <a:ln/>
        </p:spPr>
        <p:txBody>
          <a:bodyPr/>
          <a:lstStyle/>
          <a:p>
            <a:r>
              <a:rPr lang="en-US" dirty="0"/>
              <a:t>Trap </a:t>
            </a:r>
            <a:r>
              <a:rPr lang="en-US" dirty="0" smtClean="0"/>
              <a:t>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8366125" cy="5486400"/>
          </a:xfrm>
        </p:spPr>
        <p:txBody>
          <a:bodyPr/>
          <a:lstStyle/>
          <a:p>
            <a:r>
              <a:rPr lang="en-US" sz="2000" b="0" dirty="0" smtClean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sz="2000" b="0" dirty="0"/>
          </a:p>
          <a:p>
            <a:r>
              <a:rPr lang="en-US" sz="2000" b="0" dirty="0"/>
              <a:t>Function 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executes </a:t>
            </a:r>
            <a:r>
              <a:rPr lang="en-US" sz="2000" b="0" dirty="0"/>
              <a:t>system call instruction </a:t>
            </a:r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r>
              <a:rPr lang="en-US" sz="2000" b="0" dirty="0" smtClean="0"/>
              <a:t>OS </a:t>
            </a:r>
            <a:r>
              <a:rPr lang="en-US" sz="2000" b="0" dirty="0"/>
              <a:t>must find or create file, get it ready for reading or writing</a:t>
            </a:r>
          </a:p>
          <a:p>
            <a:r>
              <a:rPr lang="en-US" sz="2000" b="0" dirty="0"/>
              <a:t>Returns integer file descriptor</a:t>
            </a:r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838200" y="2133600"/>
            <a:ext cx="6295699" cy="13398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0804d070 &lt;__libc_open&gt;: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. . .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804d082:	cd 80                	</a:t>
            </a:r>
            <a:r>
              <a:rPr lang="en-US" sz="1600" i="1">
                <a:latin typeface="Courier New" pitchFamily="49" charset="0"/>
              </a:rPr>
              <a:t>int</a:t>
            </a:r>
            <a:r>
              <a:rPr lang="en-US" sz="1600">
                <a:latin typeface="Courier New" pitchFamily="49" charset="0"/>
              </a:rPr>
              <a:t>    $0x80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804d084:	5b                   	pop    %ebx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. . .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39582" y="3657600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244757" y="3657600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753970" y="4179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760320" y="4784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573370" y="4791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747620" y="48545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747620" y="48815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622332" y="4419600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603532" y="48768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open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622332" y="5186362"/>
            <a:ext cx="85316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327763" y="4553113"/>
            <a:ext cx="38016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239534" y="4758472"/>
            <a:ext cx="46839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smtClean="0">
                <a:latin typeface="Calibri" pitchFamily="34" charset="0"/>
              </a:rPr>
              <a:t>pop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Multiprocessing: The Illusion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6875" y="4038601"/>
            <a:ext cx="7896225" cy="2295524"/>
          </a:xfrm>
        </p:spPr>
        <p:txBody>
          <a:bodyPr/>
          <a:lstStyle/>
          <a:p>
            <a:r>
              <a:rPr lang="en-US" dirty="0" smtClean="0"/>
              <a:t>Computer runs many processes simultaneously</a:t>
            </a:r>
          </a:p>
          <a:p>
            <a:pPr lvl="1"/>
            <a:r>
              <a:rPr lang="en-US" dirty="0" smtClean="0"/>
              <a:t>Applications for one or more users</a:t>
            </a:r>
          </a:p>
          <a:p>
            <a:pPr lvl="2"/>
            <a:r>
              <a:rPr lang="en-US" dirty="0" smtClean="0"/>
              <a:t>Web browsers, email clients, editors, …</a:t>
            </a:r>
          </a:p>
          <a:p>
            <a:pPr lvl="1"/>
            <a:r>
              <a:rPr lang="en-US" dirty="0" smtClean="0"/>
              <a:t>Background tasks</a:t>
            </a:r>
          </a:p>
          <a:p>
            <a:pPr lvl="2"/>
            <a:r>
              <a:rPr lang="en-US" dirty="0" smtClean="0"/>
              <a:t>Monitoring network &amp; I/O devices</a:t>
            </a:r>
          </a:p>
          <a:p>
            <a:pPr lvl="2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81200" y="1295400"/>
            <a:ext cx="5334000" cy="2590800"/>
            <a:chOff x="3505200" y="1752600"/>
            <a:chExt cx="5334000" cy="2590800"/>
          </a:xfrm>
        </p:grpSpPr>
        <p:grpSp>
          <p:nvGrpSpPr>
            <p:cNvPr id="13" name="Group 12"/>
            <p:cNvGrpSpPr/>
            <p:nvPr/>
          </p:nvGrpSpPr>
          <p:grpSpPr>
            <a:xfrm>
              <a:off x="3505200" y="1752600"/>
              <a:ext cx="1371600" cy="2590800"/>
              <a:chOff x="7086600" y="1905000"/>
              <a:chExt cx="1371600" cy="2590800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7086600" y="1905000"/>
                <a:ext cx="1371600" cy="1295400"/>
              </a:xfrm>
              <a:prstGeom prst="rect">
                <a:avLst/>
              </a:prstGeom>
              <a:solidFill>
                <a:srgbClr val="F1C7C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t" anchorCtr="1"/>
              <a:lstStyle/>
              <a:p>
                <a:pPr algn="ctr"/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7086600" y="3200400"/>
                <a:ext cx="1371600" cy="1295400"/>
              </a:xfrm>
              <a:prstGeom prst="rect">
                <a:avLst/>
              </a:prstGeom>
              <a:solidFill>
                <a:srgbClr val="E2AC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t" anchorCtr="1"/>
              <a:lstStyle/>
              <a:p>
                <a:pPr algn="ctr"/>
                <a:r>
                  <a:rPr lang="en-US" dirty="0" smtClean="0"/>
                  <a:t>CPU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7239000" y="3733800"/>
                <a:ext cx="1066800" cy="533400"/>
              </a:xfrm>
              <a:prstGeom prst="rect">
                <a:avLst/>
              </a:prstGeom>
              <a:solidFill>
                <a:srgbClr val="F1C7C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800" dirty="0" smtClean="0"/>
                  <a:t>Registers</a:t>
                </a:r>
                <a:endParaRPr lang="en-US" sz="1800" dirty="0"/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7239000" y="2438400"/>
                <a:ext cx="1066800" cy="533400"/>
              </a:xfrm>
              <a:prstGeom prst="rect">
                <a:avLst/>
              </a:prstGeom>
              <a:solidFill>
                <a:srgbClr val="AB8D8D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800" dirty="0" smtClean="0"/>
                  <a:t>Stac</a:t>
                </a:r>
                <a:r>
                  <a:rPr lang="en-US" sz="1800" dirty="0"/>
                  <a:t>k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876800" y="1752600"/>
              <a:ext cx="1371600" cy="2590800"/>
              <a:chOff x="7086600" y="1905000"/>
              <a:chExt cx="1371600" cy="259080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7086600" y="1905000"/>
                <a:ext cx="1371600" cy="1295400"/>
              </a:xfrm>
              <a:prstGeom prst="rect">
                <a:avLst/>
              </a:prstGeom>
              <a:solidFill>
                <a:srgbClr val="F1C7C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t" anchorCtr="1"/>
              <a:lstStyle/>
              <a:p>
                <a:pPr algn="ctr"/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7086600" y="3200400"/>
                <a:ext cx="1371600" cy="1295400"/>
              </a:xfrm>
              <a:prstGeom prst="rect">
                <a:avLst/>
              </a:prstGeom>
              <a:solidFill>
                <a:srgbClr val="E2AC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t" anchorCtr="1"/>
              <a:lstStyle/>
              <a:p>
                <a:pPr algn="ctr"/>
                <a:r>
                  <a:rPr lang="en-US" dirty="0" smtClean="0"/>
                  <a:t>CPU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7239000" y="3733800"/>
                <a:ext cx="1066800" cy="533400"/>
              </a:xfrm>
              <a:prstGeom prst="rect">
                <a:avLst/>
              </a:prstGeom>
              <a:solidFill>
                <a:srgbClr val="F1C7C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800" dirty="0" smtClean="0"/>
                  <a:t>Registers</a:t>
                </a:r>
                <a:endParaRPr lang="en-US" sz="1800" dirty="0"/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7239000" y="2438400"/>
                <a:ext cx="1066800" cy="533400"/>
              </a:xfrm>
              <a:prstGeom prst="rect">
                <a:avLst/>
              </a:prstGeom>
              <a:solidFill>
                <a:srgbClr val="AB8D8D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800" dirty="0" smtClean="0"/>
                  <a:t>Stac</a:t>
                </a:r>
                <a:r>
                  <a:rPr lang="en-US" sz="1800" dirty="0"/>
                  <a:t>k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467600" y="1752600"/>
              <a:ext cx="1371600" cy="2590800"/>
              <a:chOff x="7086600" y="1905000"/>
              <a:chExt cx="1371600" cy="2590800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7086600" y="1905000"/>
                <a:ext cx="1371600" cy="1295400"/>
              </a:xfrm>
              <a:prstGeom prst="rect">
                <a:avLst/>
              </a:prstGeom>
              <a:solidFill>
                <a:srgbClr val="F1C7C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t" anchorCtr="1"/>
              <a:lstStyle/>
              <a:p>
                <a:pPr algn="ctr"/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7086600" y="3200400"/>
                <a:ext cx="1371600" cy="1295400"/>
              </a:xfrm>
              <a:prstGeom prst="rect">
                <a:avLst/>
              </a:prstGeom>
              <a:solidFill>
                <a:srgbClr val="E2AC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t" anchorCtr="1"/>
              <a:lstStyle/>
              <a:p>
                <a:pPr algn="ctr"/>
                <a:r>
                  <a:rPr lang="en-US" dirty="0" smtClean="0"/>
                  <a:t>CPU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7239000" y="3733800"/>
                <a:ext cx="1066800" cy="533400"/>
              </a:xfrm>
              <a:prstGeom prst="rect">
                <a:avLst/>
              </a:prstGeom>
              <a:solidFill>
                <a:srgbClr val="F1C7C7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800" dirty="0" smtClean="0"/>
                  <a:t>Registers</a:t>
                </a:r>
                <a:endParaRPr lang="en-US" sz="1800" dirty="0"/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7239000" y="2438400"/>
                <a:ext cx="1066800" cy="533400"/>
              </a:xfrm>
              <a:prstGeom prst="rect">
                <a:avLst/>
              </a:prstGeom>
              <a:solidFill>
                <a:srgbClr val="AB8D8D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1800" dirty="0" smtClean="0"/>
                  <a:t>Stac</a:t>
                </a:r>
                <a:r>
                  <a:rPr lang="en-US" sz="1800" dirty="0"/>
                  <a:t>k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376419" y="2863334"/>
              <a:ext cx="963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6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914400" y="30480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Page Fault</a:t>
            </a:r>
            <a:endParaRPr lang="en-US" dirty="0"/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3124200"/>
          </a:xfrm>
        </p:spPr>
        <p:txBody>
          <a:bodyPr/>
          <a:lstStyle/>
          <a:p>
            <a:r>
              <a:rPr lang="en-US" sz="2000" b="0" dirty="0" smtClean="0"/>
              <a:t>User </a:t>
            </a:r>
            <a:r>
              <a:rPr lang="en-US" sz="2000" b="0" dirty="0"/>
              <a:t>writes to memory location</a:t>
            </a:r>
          </a:p>
          <a:p>
            <a:r>
              <a:rPr lang="en-US" sz="2000" b="0" dirty="0"/>
              <a:t>That portion (page) of user’s memory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is </a:t>
            </a:r>
            <a:r>
              <a:rPr lang="en-US" sz="2000" b="0" dirty="0"/>
              <a:t>currently on disk</a:t>
            </a:r>
          </a:p>
          <a:p>
            <a:endParaRPr lang="en-US" sz="2200" b="0" dirty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000" b="0" dirty="0" smtClean="0"/>
          </a:p>
          <a:p>
            <a:r>
              <a:rPr lang="en-US" sz="2000" b="0" dirty="0" smtClean="0"/>
              <a:t>Page </a:t>
            </a:r>
            <a:r>
              <a:rPr lang="en-US" sz="2000" b="0" dirty="0"/>
              <a:t>handler must load page into physical memory</a:t>
            </a:r>
          </a:p>
          <a:p>
            <a:r>
              <a:rPr lang="en-US" sz="2000" b="0" dirty="0"/>
              <a:t>Returns to faulting instruction</a:t>
            </a:r>
          </a:p>
          <a:p>
            <a:r>
              <a:rPr lang="en-US" sz="2000" b="0" dirty="0"/>
              <a:t>Successful on second try</a:t>
            </a:r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990600" y="3100551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295775" y="3100551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804988" y="36228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811338" y="42276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624388" y="42340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798637" y="42340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798638" y="43245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277364" y="3862551"/>
            <a:ext cx="21422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654550" y="42067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Create page and </a:t>
            </a:r>
          </a:p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load into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673350" y="4548351"/>
            <a:ext cx="85316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250732" y="40622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Invalid Memory Reference</a:t>
            </a:r>
            <a:endParaRPr lang="en-US" dirty="0"/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1255985"/>
          </a:xfrm>
        </p:spPr>
        <p:txBody>
          <a:bodyPr/>
          <a:lstStyle/>
          <a:p>
            <a:r>
              <a:rPr lang="en-US" sz="2000" b="0" dirty="0" smtClean="0"/>
              <a:t>Page </a:t>
            </a:r>
            <a:r>
              <a:rPr lang="en-US" sz="2000" b="0" dirty="0"/>
              <a:t>handler detects invalid address</a:t>
            </a:r>
          </a:p>
          <a:p>
            <a:r>
              <a:rPr lang="en-US" sz="2000" b="0" dirty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65625" y="3276600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1422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detect invalid address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signal process</a:t>
            </a:r>
            <a:endParaRPr lang="en-US" sz="1800" b="0" i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Table IA32 (Excerpt)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1640840"/>
          <a:ext cx="7086600" cy="29667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362200"/>
                <a:gridCol w="25908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Exception</a:t>
                      </a:r>
                      <a:r>
                        <a:rPr lang="en-US" i="1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 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Exception Class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Divide error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General protection 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Page 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18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Machine check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Abort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32-127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OS-defined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Interrupt or 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128 (0x80)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 call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129-255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OS-defined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Interrupt or 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" y="54102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Check Table 6-1:</a:t>
            </a:r>
            <a:endParaRPr lang="en-US" sz="1800" dirty="0" smtClean="0">
              <a:latin typeface="Calibri" pitchFamily="34" charset="0"/>
              <a:hlinkClick r:id="rId2"/>
            </a:endParaRPr>
          </a:p>
          <a:p>
            <a:r>
              <a:rPr lang="en-US" sz="1800" dirty="0" smtClean="0">
                <a:latin typeface="Calibri" pitchFamily="34" charset="0"/>
                <a:hlinkClick r:id="rId2"/>
              </a:rPr>
              <a:t>http://download.intel.com/design/processor/manuals/253665.pdf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Events that require nonstandard control flow</a:t>
            </a:r>
          </a:p>
          <a:p>
            <a:pPr lvl="1"/>
            <a:r>
              <a:rPr lang="en-US" dirty="0" smtClean="0"/>
              <a:t>Generated externally (interrupts) or internally (traps and faults)</a:t>
            </a:r>
          </a:p>
          <a:p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Only one can execute at a time on a single core, though</a:t>
            </a:r>
          </a:p>
          <a:p>
            <a:pPr lvl="1"/>
            <a:r>
              <a:rPr lang="en-US" dirty="0" smtClean="0"/>
              <a:t>Each process appears to have total control of </a:t>
            </a:r>
            <a:br>
              <a:rPr lang="en-US" dirty="0" smtClean="0"/>
            </a:br>
            <a:r>
              <a:rPr lang="en-US" dirty="0" smtClean="0"/>
              <a:t>processor + private memory 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(cont.)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Spawning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/>
              <a:t>One call, two returns</a:t>
            </a:r>
          </a:p>
          <a:p>
            <a:r>
              <a:rPr lang="en-US" dirty="0" smtClean="0"/>
              <a:t>Process completion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 smtClean="0"/>
              <a:t>One call, no return</a:t>
            </a:r>
          </a:p>
          <a:p>
            <a:r>
              <a:rPr lang="en-US" dirty="0" smtClean="0"/>
              <a:t>Reaping and waiting for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Loading and running programs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(or variant)</a:t>
            </a:r>
          </a:p>
          <a:p>
            <a:pPr lvl="1"/>
            <a:r>
              <a:rPr lang="en-US" dirty="0" smtClean="0"/>
              <a:t>One call, (normally) no return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 smtClean="0"/>
              <a:t> Exceptional Control Flow (ECF):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Hardware and operating system kernel software</a:t>
            </a:r>
          </a:p>
          <a:p>
            <a:r>
              <a:rPr lang="en-US" dirty="0" smtClean="0"/>
              <a:t>Process Context Switch</a:t>
            </a:r>
          </a:p>
          <a:p>
            <a:pPr lvl="1"/>
            <a:r>
              <a:rPr lang="en-US" dirty="0" smtClean="0"/>
              <a:t>Hardware timer and kernel software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Kernel software and application software</a:t>
            </a:r>
          </a:p>
          <a:p>
            <a:r>
              <a:rPr lang="en-US" dirty="0" smtClean="0"/>
              <a:t>Nonlocal jumps</a:t>
            </a:r>
          </a:p>
          <a:p>
            <a:pPr lvl="1"/>
            <a:r>
              <a:rPr lang="en-US" dirty="0" smtClean="0"/>
              <a:t>Application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54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Multitasking, shells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Signals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29801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World of Multitasking</a:t>
            </a:r>
            <a:endParaRPr lang="en-US" dirty="0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 smtClean="0"/>
              <a:t>System runs many processes concurrently</a:t>
            </a:r>
          </a:p>
          <a:p>
            <a:endParaRPr lang="en-US" dirty="0" smtClean="0"/>
          </a:p>
          <a:p>
            <a:r>
              <a:rPr lang="en-US" dirty="0" smtClean="0"/>
              <a:t>Process: executing program</a:t>
            </a:r>
          </a:p>
          <a:p>
            <a:pPr lvl="1"/>
            <a:r>
              <a:rPr lang="en-US" dirty="0" smtClean="0"/>
              <a:t>State includes memory image + register values + program counter</a:t>
            </a:r>
          </a:p>
          <a:p>
            <a:endParaRPr lang="en-US" dirty="0" smtClean="0"/>
          </a:p>
          <a:p>
            <a:r>
              <a:rPr lang="en-US" dirty="0" smtClean="0"/>
              <a:t>Regularly switches from one process to another</a:t>
            </a:r>
          </a:p>
          <a:p>
            <a:pPr lvl="1"/>
            <a:r>
              <a:rPr lang="en-US" dirty="0" smtClean="0"/>
              <a:t>Suspend process when it needs I/O resource or timer event occurs</a:t>
            </a:r>
          </a:p>
          <a:p>
            <a:pPr lvl="1"/>
            <a:r>
              <a:rPr lang="en-US" dirty="0" smtClean="0"/>
              <a:t>Resume process when I/O available or given scheduling priority</a:t>
            </a:r>
          </a:p>
          <a:p>
            <a:endParaRPr lang="en-US" dirty="0" smtClean="0"/>
          </a:p>
          <a:p>
            <a:r>
              <a:rPr lang="en-US" dirty="0" smtClean="0"/>
              <a:t>Appears to </a:t>
            </a:r>
            <a:r>
              <a:rPr lang="en-US" dirty="0" err="1" smtClean="0"/>
              <a:t>user(s</a:t>
            </a:r>
            <a:r>
              <a:rPr lang="en-US" dirty="0" smtClean="0"/>
              <a:t>) as if all processes executing simultaneously</a:t>
            </a:r>
          </a:p>
          <a:p>
            <a:pPr lvl="1"/>
            <a:r>
              <a:rPr lang="en-US" dirty="0" smtClean="0"/>
              <a:t>Even though systems can only execute one process (or a small number of processes) at a time</a:t>
            </a:r>
          </a:p>
          <a:p>
            <a:pPr lvl="1"/>
            <a:r>
              <a:rPr lang="en-US" dirty="0" smtClean="0"/>
              <a:t>Except possibly with lower performance than if running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12200" cy="573087"/>
          </a:xfrm>
        </p:spPr>
        <p:txBody>
          <a:bodyPr/>
          <a:lstStyle/>
          <a:p>
            <a:r>
              <a:rPr lang="en-US" dirty="0"/>
              <a:t>Programmer’s Model of Multitasking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624887" cy="5484812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functions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fork</a:t>
            </a:r>
            <a:r>
              <a:rPr lang="en-US" b="1" dirty="0" smtClean="0"/>
              <a:t> </a:t>
            </a:r>
            <a:r>
              <a:rPr lang="en-US" dirty="0"/>
              <a:t>spawns new process</a:t>
            </a:r>
          </a:p>
          <a:p>
            <a:pPr lvl="2"/>
            <a:r>
              <a:rPr lang="en-US" dirty="0"/>
              <a:t>Called once, returns twice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exit</a:t>
            </a:r>
            <a:r>
              <a:rPr lang="en-US" b="1" dirty="0" smtClean="0"/>
              <a:t> </a:t>
            </a:r>
            <a:r>
              <a:rPr lang="en-US" dirty="0"/>
              <a:t>terminates own process</a:t>
            </a:r>
          </a:p>
          <a:p>
            <a:pPr lvl="2"/>
            <a:r>
              <a:rPr lang="en-US" dirty="0"/>
              <a:t>Called once, never returns</a:t>
            </a:r>
          </a:p>
          <a:p>
            <a:pPr lvl="2"/>
            <a:r>
              <a:rPr lang="en-US" dirty="0"/>
              <a:t>Puts it into “zombie” status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wait</a:t>
            </a:r>
            <a:r>
              <a:rPr lang="en-US" b="1" dirty="0" smtClean="0"/>
              <a:t> 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</a:rPr>
              <a:t>waitpid</a:t>
            </a:r>
            <a:r>
              <a:rPr lang="en-US" b="1" dirty="0" smtClean="0"/>
              <a:t> </a:t>
            </a:r>
            <a:r>
              <a:rPr lang="en-US" dirty="0"/>
              <a:t>wait for and reap terminated children</a:t>
            </a:r>
            <a:endParaRPr lang="en-US" dirty="0" smtClean="0"/>
          </a:p>
          <a:p>
            <a:pPr lvl="1"/>
            <a:r>
              <a:rPr lang="en-US" b="1" dirty="0" err="1" smtClean="0">
                <a:latin typeface="Courier New" pitchFamily="49" charset="0"/>
              </a:rPr>
              <a:t>execve</a:t>
            </a:r>
            <a:r>
              <a:rPr lang="en-US" b="1" dirty="0" smtClean="0"/>
              <a:t> </a:t>
            </a:r>
            <a:r>
              <a:rPr lang="en-US" dirty="0" smtClean="0"/>
              <a:t>runs </a:t>
            </a:r>
            <a:r>
              <a:rPr lang="en-US" dirty="0"/>
              <a:t>new program in existing process</a:t>
            </a:r>
          </a:p>
          <a:p>
            <a:pPr lvl="2"/>
            <a:r>
              <a:rPr lang="en-US" dirty="0"/>
              <a:t>Called once, (normally) never returns</a:t>
            </a:r>
          </a:p>
          <a:p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c</a:t>
            </a:r>
            <a:r>
              <a:rPr lang="en-US" dirty="0" smtClean="0"/>
              <a:t>hallenge</a:t>
            </a:r>
            <a:endParaRPr lang="en-US" dirty="0"/>
          </a:p>
          <a:p>
            <a:pPr lvl="1"/>
            <a:r>
              <a:rPr lang="en-US" dirty="0"/>
              <a:t>Understanding the nonstandard semantics of the functions</a:t>
            </a:r>
          </a:p>
          <a:p>
            <a:pPr lvl="1"/>
            <a:r>
              <a:rPr lang="en-US" dirty="0"/>
              <a:t>Avoiding improper use of system resources</a:t>
            </a:r>
          </a:p>
          <a:p>
            <a:pPr lvl="2"/>
            <a:r>
              <a:rPr lang="en-US" dirty="0"/>
              <a:t>E.g. “Fork bombs” can disable a system</a:t>
            </a:r>
          </a:p>
        </p:txBody>
      </p:sp>
    </p:spTree>
    <p:extLst>
      <p:ext uri="{BB962C8B-B14F-4D97-AF65-F5344CB8AC3E}">
        <p14:creationId xmlns:p14="http://schemas.microsoft.com/office/powerpoint/2010/main" val="10852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Hierarchy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4290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57150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6576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6002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47244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5146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971800" y="38862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029200" y="38862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495800" y="2971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4495800" y="3962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4648200" y="49530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3429000" y="49530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2971800" y="2895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1066800" y="3352800"/>
            <a:ext cx="2133600" cy="762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</p:spTree>
    <p:extLst>
      <p:ext uri="{BB962C8B-B14F-4D97-AF65-F5344CB8AC3E}">
        <p14:creationId xmlns:p14="http://schemas.microsoft.com/office/powerpoint/2010/main" val="28273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168400"/>
            <a:ext cx="7277100" cy="4851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923924"/>
          </a:xfrm>
          <a:solidFill>
            <a:schemeClr val="bg1">
              <a:alpha val="76000"/>
            </a:schemeClr>
          </a:solidFill>
        </p:spPr>
        <p:txBody>
          <a:bodyPr/>
          <a:lstStyle/>
          <a:p>
            <a:r>
              <a:rPr lang="en-US" dirty="0" smtClean="0"/>
              <a:t>Running program “top” on Mac</a:t>
            </a:r>
          </a:p>
          <a:p>
            <a:pPr lvl="1"/>
            <a:r>
              <a:rPr lang="en-US" dirty="0" smtClean="0"/>
              <a:t>System has 123 processes, 5 of which are active</a:t>
            </a:r>
          </a:p>
          <a:p>
            <a:pPr lvl="1"/>
            <a:r>
              <a:rPr lang="en-US" dirty="0" smtClean="0"/>
              <a:t>Identified by Process ID (PID)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3" y="1143000"/>
            <a:ext cx="8229600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sh</a:t>
            </a:r>
            <a:r>
              <a:rPr lang="en-US" sz="1800" dirty="0" smtClean="0"/>
              <a:t> 	Original </a:t>
            </a:r>
            <a:r>
              <a:rPr lang="en-US" sz="1800" dirty="0"/>
              <a:t>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csh</a:t>
            </a:r>
            <a:r>
              <a:rPr lang="en-US" sz="1800" dirty="0" smtClean="0">
                <a:latin typeface="Courier New" pitchFamily="49" charset="0"/>
              </a:rPr>
              <a:t> 	</a:t>
            </a:r>
            <a:r>
              <a:rPr lang="en-US" sz="1800" dirty="0" smtClean="0"/>
              <a:t>BSD </a:t>
            </a:r>
            <a:r>
              <a:rPr lang="en-US" sz="1800" dirty="0"/>
              <a:t>Unix C shell (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dirty="0">
                <a:latin typeface="Courier New" pitchFamily="49" charset="0"/>
              </a:rPr>
              <a:t>: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/>
              <a:t>enhanced </a:t>
            </a:r>
            <a:r>
              <a:rPr lang="en-US" sz="1800" dirty="0" err="1" smtClean="0">
                <a:latin typeface="Courier New"/>
                <a:cs typeface="Courier New"/>
              </a:rPr>
              <a:t>csh</a:t>
            </a:r>
            <a:r>
              <a:rPr lang="en-US" sz="1800" dirty="0" smtClean="0"/>
              <a:t> at </a:t>
            </a:r>
            <a:r>
              <a:rPr lang="en-US" sz="1800" dirty="0"/>
              <a:t>CMU and elsewhere</a:t>
            </a:r>
            <a:r>
              <a:rPr lang="en-US" sz="1800" dirty="0">
                <a:latin typeface="Courier New" pitchFamily="49" charset="0"/>
              </a:rPr>
              <a:t>)</a:t>
            </a:r>
            <a:r>
              <a:rPr lang="en-US" sz="1800" dirty="0"/>
              <a:t> 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</a:rPr>
              <a:t>bash</a:t>
            </a:r>
            <a:r>
              <a:rPr lang="en-US" sz="1800" dirty="0" smtClean="0">
                <a:latin typeface="Courier New" pitchFamily="49" charset="0"/>
              </a:rPr>
              <a:t> 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826402" y="3166170"/>
            <a:ext cx="4800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  <a:r>
              <a:rPr lang="en-US" sz="1600" b="1" dirty="0" smtClean="0">
                <a:latin typeface="Courier New" pitchFamily="49" charset="0"/>
              </a:rPr>
              <a:t> {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  char </a:t>
            </a:r>
            <a:r>
              <a:rPr lang="en-US" sz="1600" b="1" dirty="0" err="1">
                <a:latin typeface="Courier New" pitchFamily="49" charset="0"/>
              </a:rPr>
              <a:t>cmdline</a:t>
            </a:r>
            <a:r>
              <a:rPr lang="en-US" sz="1600" b="1" dirty="0">
                <a:latin typeface="Courier New" pitchFamily="49" charset="0"/>
              </a:rPr>
              <a:t>[MAXLINE]; </a:t>
            </a:r>
          </a:p>
          <a:p>
            <a:pPr algn="l"/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  while (1) 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read */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("&gt; ");                   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Fgets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cmdline</a:t>
            </a:r>
            <a:r>
              <a:rPr lang="en-US" sz="1600" b="1" dirty="0">
                <a:latin typeface="Courier New" pitchFamily="49" charset="0"/>
              </a:rPr>
              <a:t>, MAXLINE, </a:t>
            </a:r>
            <a:r>
              <a:rPr lang="en-US" sz="1600" b="1" dirty="0" err="1">
                <a:latin typeface="Courier New" pitchFamily="49" charset="0"/>
              </a:rPr>
              <a:t>stdin</a:t>
            </a:r>
            <a:r>
              <a:rPr lang="en-US" sz="1600" b="1" dirty="0">
                <a:latin typeface="Courier New" pitchFamily="49" charset="0"/>
              </a:rPr>
              <a:t>); 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if (</a:t>
            </a:r>
            <a:r>
              <a:rPr lang="en-US" sz="1600" b="1" dirty="0" err="1">
                <a:latin typeface="Courier New" pitchFamily="49" charset="0"/>
              </a:rPr>
              <a:t>feof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stdin</a:t>
            </a:r>
            <a:r>
              <a:rPr lang="en-US" sz="1600" b="1" dirty="0">
                <a:latin typeface="Courier New" pitchFamily="49" charset="0"/>
              </a:rPr>
              <a:t>))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    exit(0);</a:t>
            </a:r>
          </a:p>
          <a:p>
            <a:pPr algn="l"/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evaluate */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eval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cmdline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} 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5597994" y="3048000"/>
            <a:ext cx="297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 read/evaluate 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3053364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381000" y="950177"/>
            <a:ext cx="8340725" cy="5755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eval(char *cmdline)</a:t>
            </a:r>
            <a:r>
              <a:rPr lang="en-US" sz="1600" dirty="0" smtClean="0">
                <a:latin typeface="Courier New" pitchFamily="49" charset="0"/>
              </a:rPr>
              <a:t> {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char *argv[MAXARGS];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argv 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execve() */</a:t>
            </a:r>
          </a:p>
          <a:p>
            <a:r>
              <a:rPr lang="en-US" sz="1600" dirty="0" err="1">
                <a:latin typeface="Courier New" pitchFamily="49" charset="0"/>
              </a:rPr>
              <a:t>    int bg;       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should the job run in bg or fg? */</a:t>
            </a:r>
          </a:p>
          <a:p>
            <a:r>
              <a:rPr lang="en-US" sz="1600" dirty="0" err="1">
                <a:latin typeface="Courier New" pitchFamily="49" charset="0"/>
              </a:rPr>
              <a:t>    pid_t pid;    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process id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bg</a:t>
            </a:r>
            <a:r>
              <a:rPr lang="en-US" sz="1600" dirty="0">
                <a:latin typeface="Courier New" pitchFamily="49" charset="0"/>
              </a:rPr>
              <a:t> = parseline(cmdline, argv); </a:t>
            </a:r>
          </a:p>
          <a:p>
            <a:r>
              <a:rPr lang="en-US" sz="1600" dirty="0" err="1">
                <a:latin typeface="Courier New" pitchFamily="49" charset="0"/>
              </a:rPr>
              <a:t>    if (!builtin_command(argv)) { </a:t>
            </a:r>
          </a:p>
          <a:p>
            <a:r>
              <a:rPr lang="en-US" sz="1600" dirty="0" err="1">
                <a:latin typeface="Courier New" pitchFamily="49" charset="0"/>
              </a:rPr>
              <a:t>	if ((pid = Fork()) == 0) {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child runs user job */</a:t>
            </a:r>
          </a:p>
          <a:p>
            <a:r>
              <a:rPr lang="en-US" sz="1600" dirty="0">
                <a:latin typeface="Courier New" pitchFamily="49" charset="0"/>
              </a:rPr>
              <a:t>	    if (</a:t>
            </a: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(argv[0], argv, environ) &lt; 0) {</a:t>
            </a:r>
          </a:p>
          <a:p>
            <a:r>
              <a:rPr lang="en-US" sz="1600" dirty="0" err="1">
                <a:latin typeface="Courier New" pitchFamily="49" charset="0"/>
              </a:rPr>
              <a:t>		printf("%s: Command not found.\n", argv[0]);</a:t>
            </a:r>
          </a:p>
          <a:p>
            <a:r>
              <a:rPr lang="en-US" sz="1600" dirty="0" err="1">
                <a:latin typeface="Courier New" pitchFamily="49" charset="0"/>
              </a:rPr>
              <a:t>		exit(0);</a:t>
            </a:r>
          </a:p>
          <a:p>
            <a:r>
              <a:rPr lang="en-US" sz="1600" dirty="0" err="1">
                <a:latin typeface="Courier New" pitchFamily="49" charset="0"/>
              </a:rPr>
              <a:t>	    }</a:t>
            </a:r>
          </a:p>
          <a:p>
            <a:r>
              <a:rPr lang="en-US" sz="1600" dirty="0" err="1">
                <a:latin typeface="Courier New" pitchFamily="49" charset="0"/>
              </a:rPr>
              <a:t>	}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	if (!bg) {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parent waits for fg job to terminate */</a:t>
            </a:r>
          </a:p>
          <a:p>
            <a:r>
              <a:rPr lang="en-US" sz="1600" dirty="0" err="1">
                <a:latin typeface="Courier New" pitchFamily="49" charset="0"/>
              </a:rPr>
              <a:t>           int status;</a:t>
            </a:r>
          </a:p>
          <a:p>
            <a:pPr>
              <a:tabLst>
                <a:tab pos="1374775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waitpid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, &amp;status, 0) &lt; 0)</a:t>
            </a:r>
          </a:p>
          <a:p>
            <a:r>
              <a:rPr lang="en-US" sz="1600" dirty="0" err="1">
                <a:latin typeface="Courier New" pitchFamily="49" charset="0"/>
              </a:rPr>
              <a:t>		unix_error("waitfg: waitpid error");</a:t>
            </a:r>
          </a:p>
          <a:p>
            <a:r>
              <a:rPr lang="en-US" sz="1600" dirty="0" err="1">
                <a:latin typeface="Courier New" pitchFamily="49" charset="0"/>
              </a:rPr>
              <a:t>	}</a:t>
            </a:r>
          </a:p>
          <a:p>
            <a:r>
              <a:rPr lang="en-US" sz="1600" dirty="0" err="1">
                <a:latin typeface="Courier New" pitchFamily="49" charset="0"/>
              </a:rPr>
              <a:t>	else  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otherwise, don’t wait for bg job */</a:t>
            </a:r>
          </a:p>
          <a:p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("%d %s", 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, cmdline);</a:t>
            </a:r>
          </a:p>
          <a:p>
            <a:r>
              <a:rPr lang="en-US" sz="1600" dirty="0" err="1">
                <a:latin typeface="Courier New" pitchFamily="49" charset="0"/>
              </a:rPr>
              <a:t>    }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1196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4800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What Is a “Background </a:t>
            </a:r>
            <a:r>
              <a:rPr lang="en-GB" dirty="0"/>
              <a:t>Job”?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20788"/>
            <a:ext cx="8728075" cy="5226050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Users </a:t>
            </a:r>
            <a:r>
              <a:rPr lang="en-GB" dirty="0"/>
              <a:t>generally run one command at a time</a:t>
            </a:r>
          </a:p>
          <a:p>
            <a:pPr marL="571500" lvl="1" indent="-2286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Type command, read output, type another command</a:t>
            </a:r>
          </a:p>
          <a:p>
            <a:pPr marL="101600" indent="-136525" defTabSz="457200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programs run “for a long time”</a:t>
            </a:r>
          </a:p>
          <a:p>
            <a:pPr marL="571500" lvl="1" indent="-2286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 “delete this file in two hours”</a:t>
            </a:r>
            <a:endParaRPr lang="en-GB" dirty="0" smtClean="0"/>
          </a:p>
          <a:p>
            <a:pPr marL="101600" indent="-136525" defTabSz="457200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 </a:t>
            </a:r>
            <a:r>
              <a:rPr lang="en-GB" dirty="0"/>
              <a:t>“background” job is a process we don't want to wait for</a:t>
            </a:r>
            <a:endParaRPr lang="en-GB" dirty="0" smtClean="0"/>
          </a:p>
          <a:p>
            <a:pPr marL="1050925" lvl="4" indent="-136525" defTabSz="457200">
              <a:lnSpc>
                <a:spcPct val="94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377624"/>
            <a:ext cx="8153400" cy="584776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sleep 7200; </a:t>
            </a:r>
            <a:r>
              <a:rPr lang="en-GB" sz="1600" dirty="0" err="1" smtClean="0">
                <a:latin typeface="Courier New" pitchFamily="49" charset="0"/>
              </a:rPr>
              <a:t>rm</a:t>
            </a:r>
            <a:r>
              <a:rPr lang="en-GB" sz="1600" dirty="0" smtClean="0">
                <a:latin typeface="Courier New" pitchFamily="49" charset="0"/>
              </a:rPr>
              <a:t> /</a:t>
            </a:r>
            <a:r>
              <a:rPr lang="en-GB" sz="1600" dirty="0" err="1" smtClean="0">
                <a:latin typeface="Courier New" pitchFamily="49" charset="0"/>
              </a:rPr>
              <a:t>tmp</a:t>
            </a:r>
            <a:r>
              <a:rPr lang="en-GB" sz="1600" dirty="0" smtClean="0">
                <a:latin typeface="Courier New" pitchFamily="49" charset="0"/>
              </a:rPr>
              <a:t>/junk  # shell stuck for 2 hours</a:t>
            </a:r>
          </a:p>
          <a:p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953000"/>
            <a:ext cx="4876800" cy="883346"/>
          </a:xfrm>
          <a:prstGeom prst="rect">
            <a:avLst/>
          </a:prstGeom>
          <a:solidFill>
            <a:srgbClr val="E0E0E0"/>
          </a:solidFill>
        </p:spPr>
        <p:txBody>
          <a:bodyPr wrap="square" lIns="91440" rtlCol="0">
            <a:noAutofit/>
          </a:bodyPr>
          <a:lstStyle/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(sleep 7200 ; </a:t>
            </a:r>
            <a:r>
              <a:rPr lang="en-GB" sz="1600" dirty="0" err="1" smtClean="0">
                <a:latin typeface="Courier New" pitchFamily="49" charset="0"/>
              </a:rPr>
              <a:t>rm</a:t>
            </a:r>
            <a:r>
              <a:rPr lang="en-GB" sz="1600" dirty="0" smtClean="0">
                <a:latin typeface="Courier New" pitchFamily="49" charset="0"/>
              </a:rPr>
              <a:t> /</a:t>
            </a:r>
            <a:r>
              <a:rPr lang="en-GB" sz="1600" dirty="0" err="1" smtClean="0">
                <a:latin typeface="Courier New" pitchFamily="49" charset="0"/>
              </a:rPr>
              <a:t>tmp</a:t>
            </a:r>
            <a:r>
              <a:rPr lang="en-GB" sz="1600" dirty="0" smtClean="0">
                <a:latin typeface="Courier New" pitchFamily="49" charset="0"/>
              </a:rPr>
              <a:t>/junk) &amp;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smtClean="0">
                <a:latin typeface="Courier New" pitchFamily="49" charset="0"/>
              </a:rPr>
              <a:t>[1] 907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# ready for next command</a:t>
            </a:r>
          </a:p>
          <a:p>
            <a:endParaRPr lang="en-US" sz="16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52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</a:t>
            </a:r>
            <a:r>
              <a:rPr lang="en-GB" dirty="0" smtClean="0"/>
              <a:t> run </a:t>
            </a:r>
            <a:r>
              <a:rPr lang="en-GB" dirty="0"/>
              <a:t>the kernel out of memory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Modern </a:t>
            </a:r>
            <a:r>
              <a:rPr lang="en-GB" dirty="0"/>
              <a:t>Unix: once you exceed your process quota, your shell can't run any new commands for </a:t>
            </a:r>
            <a:r>
              <a:rPr lang="en-GB" dirty="0" smtClean="0"/>
              <a:t>you: fork</a:t>
            </a:r>
            <a:r>
              <a:rPr lang="en-GB" dirty="0"/>
              <a:t>() returns -</a:t>
            </a:r>
            <a:r>
              <a:rPr lang="en-GB" dirty="0" smtClean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953000"/>
            <a:ext cx="6324600" cy="1136619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err="1" smtClean="0">
                <a:latin typeface="Courier New" pitchFamily="49" charset="0"/>
              </a:rPr>
              <a:t>unix</a:t>
            </a:r>
            <a:r>
              <a:rPr lang="en-GB" sz="1800" dirty="0" smtClean="0">
                <a:latin typeface="Courier New" pitchFamily="49" charset="0"/>
              </a:rPr>
              <a:t>&gt; limit </a:t>
            </a:r>
            <a:r>
              <a:rPr lang="en-GB" sz="1800" dirty="0" err="1" smtClean="0">
                <a:latin typeface="Courier New" pitchFamily="49" charset="0"/>
              </a:rPr>
              <a:t>maxproc</a:t>
            </a:r>
            <a:r>
              <a:rPr lang="en-GB" sz="1800" dirty="0" smtClean="0">
                <a:latin typeface="Courier New" pitchFamily="49" charset="0"/>
              </a:rPr>
              <a:t>       # </a:t>
            </a:r>
            <a:r>
              <a:rPr lang="en-GB" sz="1800" dirty="0" err="1" smtClean="0">
                <a:latin typeface="Courier New" pitchFamily="49" charset="0"/>
              </a:rPr>
              <a:t>csh</a:t>
            </a:r>
            <a:r>
              <a:rPr lang="en-GB" sz="1800" dirty="0" smtClean="0">
                <a:latin typeface="Courier New" pitchFamily="49" charset="0"/>
              </a:rPr>
              <a:t> syntax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err="1" smtClean="0">
                <a:latin typeface="Courier New" pitchFamily="49" charset="0"/>
              </a:rPr>
              <a:t>maxproc</a:t>
            </a:r>
            <a:r>
              <a:rPr lang="en-GB" sz="1800" dirty="0" smtClean="0">
                <a:latin typeface="Courier New" pitchFamily="49" charset="0"/>
              </a:rPr>
              <a:t>      202752</a:t>
            </a:r>
            <a:endParaRPr lang="en-GB" sz="1800" dirty="0" smtClean="0"/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err="1" smtClean="0">
                <a:latin typeface="Courier New" pitchFamily="49" charset="0"/>
              </a:rPr>
              <a:t>unix</a:t>
            </a:r>
            <a:r>
              <a:rPr lang="en-GB" sz="1800" dirty="0" smtClean="0">
                <a:latin typeface="Courier New" pitchFamily="49" charset="0"/>
              </a:rPr>
              <a:t>&gt; </a:t>
            </a:r>
            <a:r>
              <a:rPr lang="en-GB" sz="1800" dirty="0" err="1" smtClean="0">
                <a:latin typeface="Courier New" pitchFamily="49" charset="0"/>
              </a:rPr>
              <a:t>ulimit</a:t>
            </a:r>
            <a:r>
              <a:rPr lang="en-GB" sz="1800" dirty="0" smtClean="0">
                <a:latin typeface="Courier New" pitchFamily="49" charset="0"/>
              </a:rPr>
              <a:t> -</a:t>
            </a:r>
            <a:r>
              <a:rPr lang="en-GB" sz="1800" dirty="0" err="1" smtClean="0">
                <a:latin typeface="Courier New" pitchFamily="49" charset="0"/>
              </a:rPr>
              <a:t>u</a:t>
            </a:r>
            <a:r>
              <a:rPr lang="en-GB" sz="1800" dirty="0" smtClean="0">
                <a:latin typeface="Courier New" pitchFamily="49" charset="0"/>
              </a:rPr>
              <a:t>           # bash syntax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>
                <a:latin typeface="Courier New" pitchFamily="49" charset="0"/>
              </a:rPr>
              <a:t>202752</a:t>
            </a:r>
            <a:endParaRPr lang="en-GB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52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shell doesn't know when a background job will finish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By nature, it could happen at any time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shell's regular control flow can't reap exited background processes in a timely fashion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Regular control flow is “wait until running job completes, then reap it”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3076532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Multitasking, shells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39911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akin to exceptions and interrupts</a:t>
            </a:r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/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/>
                <a:gridCol w="1149468"/>
                <a:gridCol w="2052167"/>
                <a:gridCol w="4120034"/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Interrupt (e.g.,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ctl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-c from keyboard)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 &amp; Dump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25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a Signal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smtClean="0"/>
              <a:t>Kernel </a:t>
            </a:r>
            <a:r>
              <a:rPr lang="en-US" i="1" smtClean="0">
                <a:solidFill>
                  <a:srgbClr val="C00000"/>
                </a:solidFill>
              </a:rPr>
              <a:t>sends</a:t>
            </a:r>
            <a:r>
              <a:rPr lang="en-US" smtClean="0"/>
              <a:t> (delivers) a signal to a </a:t>
            </a:r>
            <a:r>
              <a:rPr lang="en-US" i="1" smtClean="0">
                <a:solidFill>
                  <a:srgbClr val="C00000"/>
                </a:solidFill>
              </a:rPr>
              <a:t>destination process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by updating some state in the context of the destination process</a:t>
            </a:r>
          </a:p>
          <a:p>
            <a:endParaRPr lang="en-US" smtClean="0"/>
          </a:p>
          <a:p>
            <a:r>
              <a:rPr lang="en-US" smtClean="0"/>
              <a:t>Kernel sends a signal for one of the following reasons:</a:t>
            </a:r>
          </a:p>
          <a:p>
            <a:pPr lvl="1"/>
            <a:r>
              <a:rPr lang="en-US" smtClean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smtClean="0"/>
              <a:t>Another process has invoked the </a:t>
            </a:r>
            <a:r>
              <a:rPr lang="en-US" b="1" smtClean="0">
                <a:latin typeface="Courier New" pitchFamily="49" charset="0"/>
              </a:rPr>
              <a:t>kill</a:t>
            </a:r>
            <a:r>
              <a:rPr lang="en-US" smtClean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09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a Signal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</a:t>
            </a: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signal </a:t>
            </a:r>
            <a:r>
              <a:rPr lang="en-US" b="1" i="1" dirty="0">
                <a:solidFill>
                  <a:srgbClr val="C00000"/>
                </a:solidFill>
              </a:rPr>
              <a:t>handler</a:t>
            </a:r>
          </a:p>
          <a:p>
            <a:pPr lvl="2"/>
            <a:r>
              <a:rPr lang="en-US" dirty="0"/>
              <a:t>Akin to a hardware exception handler being called in response to an asynchronous interrupt</a:t>
            </a:r>
          </a:p>
        </p:txBody>
      </p:sp>
    </p:spTree>
    <p:extLst>
      <p:ext uri="{BB962C8B-B14F-4D97-AF65-F5344CB8AC3E}">
        <p14:creationId xmlns:p14="http://schemas.microsoft.com/office/powerpoint/2010/main" val="2523701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and Blocked Signals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548687" cy="52244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pending signal is received at most 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2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6875" y="4038601"/>
            <a:ext cx="7896225" cy="2295524"/>
          </a:xfrm>
        </p:spPr>
        <p:txBody>
          <a:bodyPr/>
          <a:lstStyle/>
          <a:p>
            <a:r>
              <a:rPr lang="en-US" dirty="0" smtClean="0"/>
              <a:t>Single Processor Executes Multiple Processes Concurrently</a:t>
            </a:r>
            <a:endParaRPr lang="en-US" dirty="0"/>
          </a:p>
          <a:p>
            <a:pPr lvl="1"/>
            <a:r>
              <a:rPr lang="en-US" dirty="0"/>
              <a:t>Process executions interleaved (multitasking) </a:t>
            </a:r>
            <a:endParaRPr lang="en-US" dirty="0" smtClean="0"/>
          </a:p>
          <a:p>
            <a:pPr lvl="1"/>
            <a:r>
              <a:rPr lang="en-US" dirty="0" smtClean="0"/>
              <a:t>Address </a:t>
            </a:r>
            <a:r>
              <a:rPr lang="en-US" dirty="0"/>
              <a:t>spaces managed by virtual memory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Register values for non-executing processes saved in memory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1981200" y="1295400"/>
            <a:ext cx="5334000" cy="25908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1981200" y="2590800"/>
            <a:ext cx="1371600" cy="1295400"/>
          </a:xfrm>
          <a:prstGeom prst="rect">
            <a:avLst/>
          </a:prstGeom>
          <a:solidFill>
            <a:srgbClr val="E2AC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2133600" y="3124200"/>
            <a:ext cx="1066800" cy="5334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21336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3505200" y="31242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35052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096000" y="31242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0960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52419" y="2373868"/>
            <a:ext cx="96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	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252538"/>
            <a:ext cx="8419883" cy="5224462"/>
          </a:xfrm>
        </p:spPr>
        <p:txBody>
          <a:bodyPr/>
          <a:lstStyle/>
          <a:p>
            <a:r>
              <a:rPr lang="en-US" dirty="0" smtClean="0"/>
              <a:t>Kernel maintains </a:t>
            </a:r>
            <a:r>
              <a:rPr lang="en-US" dirty="0" smtClean="0">
                <a:latin typeface="Courier New" pitchFamily="49" charset="0"/>
              </a:rPr>
              <a:t>pending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blocked</a:t>
            </a:r>
            <a:r>
              <a:rPr lang="en-US" dirty="0" smtClean="0"/>
              <a:t> bit vectors in the context of each process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: represents the set of pending signals</a:t>
            </a:r>
          </a:p>
          <a:p>
            <a:pPr lvl="2"/>
            <a:r>
              <a:rPr lang="en-US" dirty="0" smtClean="0"/>
              <a:t>Kernel sets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delivered</a:t>
            </a:r>
          </a:p>
          <a:p>
            <a:pPr lvl="2"/>
            <a:r>
              <a:rPr lang="en-US" dirty="0" smtClean="0"/>
              <a:t>Kernel clears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received 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blocked</a:t>
            </a:r>
            <a:r>
              <a:rPr lang="en-US" dirty="0" smtClean="0"/>
              <a:t>: represents the set of blocked signals</a:t>
            </a:r>
          </a:p>
          <a:p>
            <a:pPr lvl="2"/>
            <a:r>
              <a:rPr lang="en-US" dirty="0" smtClean="0"/>
              <a:t>Can be set and cleared by using the </a:t>
            </a:r>
            <a:r>
              <a:rPr lang="en-US" b="1" dirty="0" err="1" smtClean="0">
                <a:latin typeface="Courier New" pitchFamily="49" charset="0"/>
              </a:rPr>
              <a:t>sigprocmask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2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/>
              <a:t>Process 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getpgrp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Return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Change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a process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96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/>
              <a:t>Sending Signals with</a:t>
            </a:r>
            <a:r>
              <a:rPr lang="en-US" dirty="0" smtClean="0"/>
              <a:t> /bin/</a:t>
            </a:r>
            <a:r>
              <a:rPr lang="en-US" dirty="0" smtClean="0">
                <a:latin typeface="Courier New" pitchFamily="49" charset="0"/>
              </a:rPr>
              <a:t>kill</a:t>
            </a:r>
            <a:r>
              <a:rPr lang="en-US" dirty="0" smtClean="0"/>
              <a:t>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 smtClean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</a:t>
            </a:r>
            <a:r>
              <a:rPr lang="en-US" b="1" dirty="0" smtClean="0">
                <a:latin typeface="Courier New" pitchFamily="49" charset="0"/>
              </a:rPr>
              <a:t>24818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process 24818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–</a:t>
            </a:r>
            <a:r>
              <a:rPr lang="en-US" b="1" dirty="0" smtClean="0">
                <a:latin typeface="Courier New" pitchFamily="49" charset="0"/>
              </a:rPr>
              <a:t>24817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every process in process group </a:t>
            </a:r>
            <a:r>
              <a:rPr lang="en-US" sz="1800" dirty="0" smtClean="0">
                <a:ea typeface="+mn-ea"/>
                <a:cs typeface="+mn-cs"/>
              </a:rPr>
              <a:t>24817</a:t>
            </a:r>
            <a:endParaRPr lang="en-US" sz="1800" dirty="0">
              <a:ea typeface="+mn-ea"/>
              <a:cs typeface="+mn-cs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Child1</a:t>
            </a:r>
            <a:r>
              <a:rPr lang="en-US" sz="1600" b="1" dirty="0">
                <a:latin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</a:rPr>
              <a:t> /bin/kill </a:t>
            </a:r>
            <a:r>
              <a:rPr lang="en-US" sz="1600" b="1" dirty="0">
                <a:latin typeface="Courier New" pitchFamily="49" charset="0"/>
              </a:rPr>
              <a:t>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74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Typing ctrl-c (ctrl-z) sends 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  <p:extLst>
      <p:ext uri="{BB962C8B-B14F-4D97-AF65-F5344CB8AC3E}">
        <p14:creationId xmlns:p14="http://schemas.microsoft.com/office/powerpoint/2010/main" val="2976987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569022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7696200" cy="52629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fork12()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= fork()) == 0)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while(1); /* Child infinite loop */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Parent terminates the child processes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("Killing process %d\n",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kill(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], SIGINT);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Parent reaps terminated children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 = wait(&amp;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(WIFEXITED(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("Child %d terminated with exit status %d\n",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	  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, WEXITSTATUS(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else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("Child %d terminated abnormally\n",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19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 err="1"/>
              <a:t>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0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46453" y="5943600"/>
            <a:ext cx="748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Important: All context switches are initiated by calling some exceptional hander. </a:t>
            </a:r>
          </a:p>
        </p:txBody>
      </p:sp>
    </p:spTree>
    <p:extLst>
      <p:ext uri="{BB962C8B-B14F-4D97-AF65-F5344CB8AC3E}">
        <p14:creationId xmlns:p14="http://schemas.microsoft.com/office/powerpoint/2010/main" val="4281592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60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 dirty="0"/>
              <a:t>The process terminates and dumps core</a:t>
            </a:r>
          </a:p>
          <a:p>
            <a:pPr lvl="1"/>
            <a:r>
              <a:rPr lang="en-US" dirty="0"/>
              <a:t>The 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6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a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  <p:extLst>
      <p:ext uri="{BB962C8B-B14F-4D97-AF65-F5344CB8AC3E}">
        <p14:creationId xmlns:p14="http://schemas.microsoft.com/office/powerpoint/2010/main" val="202074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(New)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15615" y="4038601"/>
            <a:ext cx="7896225" cy="2295524"/>
          </a:xfrm>
        </p:spPr>
        <p:txBody>
          <a:bodyPr/>
          <a:lstStyle/>
          <a:p>
            <a:r>
              <a:rPr lang="en-US" dirty="0" smtClean="0"/>
              <a:t>Multicore processors</a:t>
            </a:r>
          </a:p>
          <a:p>
            <a:pPr lvl="1"/>
            <a:r>
              <a:rPr lang="en-US" dirty="0" smtClean="0"/>
              <a:t>Multiple CPUs on single chip</a:t>
            </a:r>
          </a:p>
          <a:p>
            <a:pPr lvl="1"/>
            <a:r>
              <a:rPr lang="en-US" dirty="0" smtClean="0"/>
              <a:t>Share main memory (and some of the caches)</a:t>
            </a:r>
          </a:p>
          <a:p>
            <a:pPr lvl="1"/>
            <a:r>
              <a:rPr lang="en-US" dirty="0" smtClean="0"/>
              <a:t>Each can execute a separate process</a:t>
            </a:r>
          </a:p>
          <a:p>
            <a:pPr lvl="2"/>
            <a:r>
              <a:rPr lang="en-US" dirty="0" smtClean="0"/>
              <a:t>Scheduling of processes onto cores done by OS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981200" y="1295400"/>
            <a:ext cx="5334000" cy="25908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81200" y="2590800"/>
            <a:ext cx="1371600" cy="1295400"/>
            <a:chOff x="1981200" y="2590800"/>
            <a:chExt cx="1371600" cy="12954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981200" y="2590800"/>
              <a:ext cx="1371600" cy="1295400"/>
            </a:xfrm>
            <a:prstGeom prst="rect">
              <a:avLst/>
            </a:prstGeom>
            <a:solidFill>
              <a:srgbClr val="E2AC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133600" y="3124200"/>
              <a:ext cx="1066800" cy="5334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Registers</a:t>
              </a:r>
              <a:endParaRPr lang="en-US" sz="1800" dirty="0"/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21336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052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096000" y="31242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60960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52419" y="2373868"/>
            <a:ext cx="96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sz="1800" dirty="0" smtClean="0">
              <a:latin typeface="Calibri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352800" y="2590800"/>
            <a:ext cx="1371600" cy="1295400"/>
            <a:chOff x="1981200" y="2590800"/>
            <a:chExt cx="1371600" cy="12954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981200" y="2590800"/>
              <a:ext cx="1371600" cy="1295400"/>
            </a:xfrm>
            <a:prstGeom prst="rect">
              <a:avLst/>
            </a:prstGeom>
            <a:solidFill>
              <a:srgbClr val="E2AC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133600" y="3124200"/>
              <a:ext cx="1066800" cy="5334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Registers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82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7239000" cy="573087"/>
          </a:xfrm>
        </p:spPr>
        <p:txBody>
          <a:bodyPr/>
          <a:lstStyle/>
          <a:p>
            <a:r>
              <a:rPr lang="en-US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398696" y="1066800"/>
            <a:ext cx="8211904" cy="569386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int_handler(int</a:t>
            </a:r>
            <a:r>
              <a:rPr lang="en-US" sz="1400" dirty="0" smtClean="0">
                <a:latin typeface="Courier New" pitchFamily="49" charset="0"/>
              </a:rPr>
              <a:t> sig) {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safe_printf("Process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received signal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getpid</a:t>
            </a:r>
            <a:r>
              <a:rPr lang="en-US" sz="1400" dirty="0" smtClean="0">
                <a:latin typeface="Courier New" pitchFamily="49" charset="0"/>
              </a:rPr>
              <a:t>(), sig);</a:t>
            </a:r>
          </a:p>
          <a:p>
            <a:r>
              <a:rPr lang="en-US" sz="1400" dirty="0" smtClean="0">
                <a:latin typeface="Courier New" pitchFamily="49" charset="0"/>
              </a:rPr>
              <a:t>    exit(0);</a:t>
            </a:r>
          </a:p>
          <a:p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void fork13() {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pid[N</a:t>
            </a:r>
            <a:r>
              <a:rPr lang="en-US" sz="1400" dirty="0" smtClean="0">
                <a:latin typeface="Courier New" pitchFamily="49" charset="0"/>
              </a:rPr>
              <a:t>];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child_status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signal(SIGINT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int_handler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r>
              <a:rPr lang="en-US" sz="1400" dirty="0" smtClean="0">
                <a:latin typeface="Courier New" pitchFamily="49" charset="0"/>
              </a:rPr>
              <a:t>        if ((</a:t>
            </a:r>
            <a:r>
              <a:rPr lang="en-US" sz="1400" dirty="0" err="1" smtClean="0">
                <a:latin typeface="Courier New" pitchFamily="49" charset="0"/>
              </a:rPr>
              <a:t>pid[i</a:t>
            </a:r>
            <a:r>
              <a:rPr lang="en-US" sz="1400" dirty="0" smtClean="0">
                <a:latin typeface="Courier New" pitchFamily="49" charset="0"/>
              </a:rPr>
              <a:t>] = fork()) == 0) {</a:t>
            </a:r>
          </a:p>
          <a:p>
            <a:r>
              <a:rPr lang="en-US" sz="1400" dirty="0" smtClean="0">
                <a:latin typeface="Courier New" pitchFamily="49" charset="0"/>
              </a:rPr>
              <a:t>            while(1); /* child infinite loop</a:t>
            </a:r>
          </a:p>
          <a:p>
            <a:r>
              <a:rPr lang="en-US" sz="1400" dirty="0" smtClean="0">
                <a:latin typeface="Courier New" pitchFamily="49" charset="0"/>
              </a:rPr>
              <a:t>        }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 {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printf("Killing</a:t>
            </a:r>
            <a:r>
              <a:rPr lang="en-US" sz="1400" dirty="0" smtClean="0">
                <a:latin typeface="Courier New" pitchFamily="49" charset="0"/>
              </a:rPr>
              <a:t> process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pid[i</a:t>
            </a:r>
            <a:r>
              <a:rPr lang="en-US" sz="1400" dirty="0" smtClean="0">
                <a:latin typeface="Courier New" pitchFamily="49" charset="0"/>
              </a:rPr>
              <a:t>]);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kill(pid[i</a:t>
            </a:r>
            <a:r>
              <a:rPr lang="en-US" sz="1400" dirty="0" smtClean="0">
                <a:latin typeface="Courier New" pitchFamily="49" charset="0"/>
              </a:rPr>
              <a:t>], SIGINT);</a:t>
            </a:r>
          </a:p>
          <a:p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 {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wait(&amp;child_status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    if (</a:t>
            </a:r>
            <a:r>
              <a:rPr lang="en-US" sz="1400" dirty="0" err="1" smtClean="0">
                <a:latin typeface="Courier New" pitchFamily="49" charset="0"/>
              </a:rPr>
              <a:t>WIFEXITED(child_status</a:t>
            </a:r>
            <a:r>
              <a:rPr lang="en-US" sz="1400" dirty="0" smtClean="0">
                <a:latin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</a:rPr>
              <a:t>printf("Child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terminated with exit status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</a:t>
            </a:r>
          </a:p>
          <a:p>
            <a:r>
              <a:rPr lang="en-US" sz="1400" dirty="0" smtClean="0">
                <a:latin typeface="Courier New" pitchFamily="49" charset="0"/>
              </a:rPr>
              <a:t>                  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WEXITSTATUS(child_status</a:t>
            </a:r>
            <a:r>
              <a:rPr lang="en-US" sz="1400" dirty="0" smtClean="0">
                <a:latin typeface="Courier New" pitchFamily="49" charset="0"/>
              </a:rPr>
              <a:t>));</a:t>
            </a:r>
          </a:p>
          <a:p>
            <a:r>
              <a:rPr lang="en-US" sz="1400" dirty="0" smtClean="0">
                <a:latin typeface="Courier New" pitchFamily="49" charset="0"/>
              </a:rPr>
              <a:t>        else</a:t>
            </a:r>
          </a:p>
          <a:p>
            <a:r>
              <a:rPr lang="en-US" sz="1400" dirty="0" smtClean="0">
                <a:latin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</a:rPr>
              <a:t>printf("Child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terminated abnormally\</a:t>
            </a:r>
            <a:r>
              <a:rPr lang="en-US" sz="1400" dirty="0" err="1" smtClean="0">
                <a:latin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7239000" cy="573087"/>
          </a:xfrm>
        </p:spPr>
        <p:txBody>
          <a:bodyPr/>
          <a:lstStyle/>
          <a:p>
            <a:r>
              <a:rPr lang="en-US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398696" y="1066800"/>
            <a:ext cx="8211904" cy="569386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int_handler(int</a:t>
            </a:r>
            <a:r>
              <a:rPr lang="en-US" sz="1400" dirty="0" smtClean="0">
                <a:latin typeface="Courier New" pitchFamily="49" charset="0"/>
              </a:rPr>
              <a:t> sig) {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safe_printf("Process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received signal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getpid</a:t>
            </a:r>
            <a:r>
              <a:rPr lang="en-US" sz="1400" dirty="0" smtClean="0">
                <a:latin typeface="Courier New" pitchFamily="49" charset="0"/>
              </a:rPr>
              <a:t>(), sig);</a:t>
            </a:r>
          </a:p>
          <a:p>
            <a:r>
              <a:rPr lang="en-US" sz="1400" dirty="0" smtClean="0">
                <a:latin typeface="Courier New" pitchFamily="49" charset="0"/>
              </a:rPr>
              <a:t>    exit(0);</a:t>
            </a:r>
          </a:p>
          <a:p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void fork13() {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pid[N</a:t>
            </a:r>
            <a:r>
              <a:rPr lang="en-US" sz="1400" dirty="0" smtClean="0">
                <a:latin typeface="Courier New" pitchFamily="49" charset="0"/>
              </a:rPr>
              <a:t>];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child_status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signal(SIGINT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int_handler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r>
              <a:rPr lang="en-US" sz="1400" dirty="0" smtClean="0">
                <a:latin typeface="Courier New" pitchFamily="49" charset="0"/>
              </a:rPr>
              <a:t>        if ((</a:t>
            </a:r>
            <a:r>
              <a:rPr lang="en-US" sz="1400" dirty="0" err="1" smtClean="0">
                <a:latin typeface="Courier New" pitchFamily="49" charset="0"/>
              </a:rPr>
              <a:t>pid[i</a:t>
            </a:r>
            <a:r>
              <a:rPr lang="en-US" sz="1400" dirty="0" smtClean="0">
                <a:latin typeface="Courier New" pitchFamily="49" charset="0"/>
              </a:rPr>
              <a:t>] = fork()) == 0) {</a:t>
            </a:r>
          </a:p>
          <a:p>
            <a:r>
              <a:rPr lang="en-US" sz="1400" dirty="0" smtClean="0">
                <a:latin typeface="Courier New" pitchFamily="49" charset="0"/>
              </a:rPr>
              <a:t>            while(1); /* child infinite loop</a:t>
            </a:r>
          </a:p>
          <a:p>
            <a:r>
              <a:rPr lang="en-US" sz="1400" dirty="0" smtClean="0">
                <a:latin typeface="Courier New" pitchFamily="49" charset="0"/>
              </a:rPr>
              <a:t>        }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 {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printf("Killing</a:t>
            </a:r>
            <a:r>
              <a:rPr lang="en-US" sz="1400" dirty="0" smtClean="0">
                <a:latin typeface="Courier New" pitchFamily="49" charset="0"/>
              </a:rPr>
              <a:t> process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pid[i</a:t>
            </a:r>
            <a:r>
              <a:rPr lang="en-US" sz="1400" dirty="0" smtClean="0">
                <a:latin typeface="Courier New" pitchFamily="49" charset="0"/>
              </a:rPr>
              <a:t>]);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kill(pid[i</a:t>
            </a:r>
            <a:r>
              <a:rPr lang="en-US" sz="1400" dirty="0" smtClean="0">
                <a:latin typeface="Courier New" pitchFamily="49" charset="0"/>
              </a:rPr>
              <a:t>], SIGINT);</a:t>
            </a:r>
          </a:p>
          <a:p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 {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wait(&amp;child_status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    if (</a:t>
            </a:r>
            <a:r>
              <a:rPr lang="en-US" sz="1400" dirty="0" err="1" smtClean="0">
                <a:latin typeface="Courier New" pitchFamily="49" charset="0"/>
              </a:rPr>
              <a:t>WIFEXITED(child_status</a:t>
            </a:r>
            <a:r>
              <a:rPr lang="en-US" sz="1400" dirty="0" smtClean="0">
                <a:latin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</a:rPr>
              <a:t>printf("Child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terminated with exit status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</a:t>
            </a:r>
          </a:p>
          <a:p>
            <a:r>
              <a:rPr lang="en-US" sz="1400" dirty="0" smtClean="0">
                <a:latin typeface="Courier New" pitchFamily="49" charset="0"/>
              </a:rPr>
              <a:t>                  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WEXITSTATUS(child_status</a:t>
            </a:r>
            <a:r>
              <a:rPr lang="en-US" sz="1400" dirty="0" smtClean="0">
                <a:latin typeface="Courier New" pitchFamily="49" charset="0"/>
              </a:rPr>
              <a:t>));</a:t>
            </a:r>
          </a:p>
          <a:p>
            <a:r>
              <a:rPr lang="en-US" sz="1400" dirty="0" smtClean="0">
                <a:latin typeface="Courier New" pitchFamily="49" charset="0"/>
              </a:rPr>
              <a:t>        else</a:t>
            </a:r>
          </a:p>
          <a:p>
            <a:r>
              <a:rPr lang="en-US" sz="1400" dirty="0" smtClean="0">
                <a:latin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</a:rPr>
              <a:t>printf("Child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terminated abnormally\</a:t>
            </a:r>
            <a:r>
              <a:rPr lang="en-US" sz="1400" dirty="0" err="1" smtClean="0">
                <a:latin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4114800" y="2921000"/>
            <a:ext cx="4724400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linux</a:t>
            </a:r>
            <a:r>
              <a:rPr lang="en-US" sz="1400" b="1" dirty="0">
                <a:latin typeface="Courier New" pitchFamily="49" charset="0"/>
              </a:rPr>
              <a:t>&gt; ./forks 13</a:t>
            </a:r>
            <a:r>
              <a:rPr lang="en-US" sz="1400" b="1" dirty="0" smtClean="0">
                <a:latin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25417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25418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25419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25420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25421</a:t>
            </a:r>
          </a:p>
          <a:p>
            <a:r>
              <a:rPr lang="en-US" sz="1400" dirty="0" smtClean="0">
                <a:latin typeface="Courier New" pitchFamily="49" charset="0"/>
              </a:rPr>
              <a:t>Process 25417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Process 25418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Process 25420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Process 25421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Process 25419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Child 25417 terminated with exit status 0</a:t>
            </a:r>
          </a:p>
          <a:p>
            <a:r>
              <a:rPr lang="en-US" sz="1400" dirty="0" smtClean="0">
                <a:latin typeface="Courier New" pitchFamily="49" charset="0"/>
              </a:rPr>
              <a:t>Child 25418 terminated with exit status 0</a:t>
            </a:r>
          </a:p>
          <a:p>
            <a:r>
              <a:rPr lang="en-US" sz="1400" dirty="0" smtClean="0">
                <a:latin typeface="Courier New" pitchFamily="49" charset="0"/>
              </a:rPr>
              <a:t>Child 25420 terminated with exit status 0</a:t>
            </a:r>
          </a:p>
          <a:p>
            <a:r>
              <a:rPr lang="en-US" sz="1400" dirty="0" smtClean="0">
                <a:latin typeface="Courier New" pitchFamily="49" charset="0"/>
              </a:rPr>
              <a:t>Child 25419 terminated with exit status 0</a:t>
            </a:r>
          </a:p>
          <a:p>
            <a:r>
              <a:rPr lang="en-US" sz="1400" dirty="0" smtClean="0">
                <a:latin typeface="Courier New" pitchFamily="49" charset="0"/>
              </a:rPr>
              <a:t>Child 25421 terminated with exit status 0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 smtClean="0">
                <a:latin typeface="Courier New" pitchFamily="49" charset="0"/>
              </a:rPr>
              <a:t>linux</a:t>
            </a:r>
            <a:r>
              <a:rPr lang="en-US" sz="1400" b="1" dirty="0" smtClean="0">
                <a:latin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</a:t>
            </a:r>
            <a:r>
              <a:rPr lang="en-US" dirty="0" smtClean="0"/>
              <a:t>(not process) that </a:t>
            </a:r>
            <a:r>
              <a:rPr lang="en-US" dirty="0"/>
              <a:t>runs concurrently with the main program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“concurrently</a:t>
            </a:r>
            <a:r>
              <a:rPr lang="en-US" dirty="0" smtClean="0"/>
              <a:t>” </a:t>
            </a:r>
            <a:r>
              <a:rPr lang="en-US" dirty="0"/>
              <a:t>in the “not sequential” sense	</a:t>
            </a:r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08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0409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delivered</a:t>
            </a: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2073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received</a:t>
            </a: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(handler)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4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17512"/>
            <a:ext cx="7048500" cy="573088"/>
          </a:xfrm>
        </p:spPr>
        <p:txBody>
          <a:bodyPr/>
          <a:lstStyle/>
          <a:p>
            <a:r>
              <a:rPr lang="en-US" dirty="0"/>
              <a:t>Signal </a:t>
            </a:r>
            <a:r>
              <a:rPr lang="en-US" dirty="0" smtClean="0"/>
              <a:t>Handler </a:t>
            </a:r>
            <a:r>
              <a:rPr lang="en-US" dirty="0"/>
              <a:t>Funkiness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113505"/>
            <a:ext cx="3200400" cy="3352800"/>
          </a:xfrm>
        </p:spPr>
        <p:txBody>
          <a:bodyPr/>
          <a:lstStyle/>
          <a:p>
            <a:pPr marL="230188" indent="-230188"/>
            <a:r>
              <a:rPr lang="en-US" sz="2000" dirty="0"/>
              <a:t>Pending signals are not queued</a:t>
            </a:r>
          </a:p>
          <a:p>
            <a:pPr marL="401638" lvl="1" indent="-171450"/>
            <a:r>
              <a:rPr lang="en-US" sz="1800" dirty="0" smtClean="0"/>
              <a:t>For </a:t>
            </a:r>
            <a:r>
              <a:rPr lang="en-US" sz="1800" dirty="0"/>
              <a:t>each signal type, just have single bit indicating whether or not signal is pending</a:t>
            </a:r>
          </a:p>
          <a:p>
            <a:pPr marL="401638" lvl="1" indent="-171450"/>
            <a:endParaRPr lang="en-US" sz="1800" dirty="0" smtClean="0"/>
          </a:p>
          <a:p>
            <a:pPr marL="401638" lvl="1" indent="-171450"/>
            <a:r>
              <a:rPr lang="en-US" sz="1800" dirty="0" smtClean="0"/>
              <a:t>Even </a:t>
            </a:r>
            <a:r>
              <a:rPr lang="en-US" sz="1800" dirty="0"/>
              <a:t>if multiple processes have sent this </a:t>
            </a:r>
            <a:r>
              <a:rPr lang="en-US" sz="1800" dirty="0" smtClean="0"/>
              <a:t>signal</a:t>
            </a:r>
          </a:p>
          <a:p>
            <a:pPr marL="401638" lvl="1" indent="-171450"/>
            <a:endParaRPr lang="en-US" sz="1800" dirty="0"/>
          </a:p>
          <a:p>
            <a:pPr marL="401638" lvl="1" indent="-171450"/>
            <a:r>
              <a:rPr lang="en-US" sz="1800" dirty="0" smtClean="0"/>
              <a:t>This program may get stuck in final loop</a:t>
            </a:r>
            <a:endParaRPr lang="en-US" sz="1800" dirty="0"/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5715000" cy="54784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child_handler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sig)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 = wait(&amp;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--;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safe_printf</a:t>
            </a:r>
            <a:r>
              <a:rPr lang="en-US" sz="1400" b="1" dirty="0" smtClean="0">
                <a:latin typeface="Courier New" pitchFamily="49" charset="0"/>
              </a:rPr>
              <a:t>(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</a:t>
            </a:r>
            <a:r>
              <a:rPr lang="en-US" sz="1400" b="1" dirty="0" smtClean="0">
                <a:latin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</a:rPr>
              <a:t>Received signal %d from process %d\n",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       sig,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fork14()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= N;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signal(SIGCHLD, </a:t>
            </a:r>
            <a:r>
              <a:rPr lang="en-US" sz="1400" b="1" dirty="0" err="1">
                <a:latin typeface="Courier New" pitchFamily="49" charset="0"/>
              </a:rPr>
              <a:t>child_handler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= fork()) == 0)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sleep(1);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 err="1">
                <a:solidFill>
                  <a:srgbClr val="990000"/>
                </a:solidFill>
                <a:latin typeface="Courier New" pitchFamily="49" charset="0"/>
              </a:rPr>
              <a:t>deschedule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 child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exit(0);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Child: Exit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while (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&gt; 0)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pause</a:t>
            </a:r>
            <a:r>
              <a:rPr lang="en-US" sz="1400" b="1" dirty="0" smtClean="0">
                <a:latin typeface="Courier New" pitchFamily="49" charset="0"/>
              </a:rPr>
              <a:t>(); </a:t>
            </a:r>
            <a:r>
              <a:rPr lang="en-US" sz="1400" b="1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Suspend until signal occurs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417512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17512"/>
            <a:ext cx="7048500" cy="573088"/>
          </a:xfrm>
        </p:spPr>
        <p:txBody>
          <a:bodyPr/>
          <a:lstStyle/>
          <a:p>
            <a:r>
              <a:rPr lang="en-US" dirty="0"/>
              <a:t>Signal </a:t>
            </a:r>
            <a:r>
              <a:rPr lang="en-US" dirty="0" smtClean="0"/>
              <a:t>Handler </a:t>
            </a:r>
            <a:r>
              <a:rPr lang="en-US" dirty="0"/>
              <a:t>Funkiness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113505"/>
            <a:ext cx="3200400" cy="3352800"/>
          </a:xfrm>
        </p:spPr>
        <p:txBody>
          <a:bodyPr/>
          <a:lstStyle/>
          <a:p>
            <a:pPr marL="230188" indent="-230188"/>
            <a:r>
              <a:rPr lang="en-US" sz="2000" dirty="0"/>
              <a:t>Pending signals are not queued</a:t>
            </a:r>
          </a:p>
          <a:p>
            <a:pPr marL="401638" lvl="1" indent="-171450"/>
            <a:r>
              <a:rPr lang="en-US" sz="1800" dirty="0" smtClean="0"/>
              <a:t>For </a:t>
            </a:r>
            <a:r>
              <a:rPr lang="en-US" sz="1800" dirty="0"/>
              <a:t>each signal type, just have single bit indicating whether or not signal is pending</a:t>
            </a:r>
          </a:p>
          <a:p>
            <a:pPr marL="401638" lvl="1" indent="-171450"/>
            <a:endParaRPr lang="en-US" sz="1800" dirty="0" smtClean="0"/>
          </a:p>
          <a:p>
            <a:pPr marL="401638" lvl="1" indent="-171450"/>
            <a:r>
              <a:rPr lang="en-US" sz="1800" dirty="0" smtClean="0"/>
              <a:t>Even </a:t>
            </a:r>
            <a:r>
              <a:rPr lang="en-US" sz="1800" dirty="0"/>
              <a:t>if multiple processes have sent this </a:t>
            </a:r>
            <a:r>
              <a:rPr lang="en-US" sz="1800" dirty="0" smtClean="0"/>
              <a:t>signal</a:t>
            </a:r>
          </a:p>
          <a:p>
            <a:pPr marL="401638" lvl="1" indent="-171450"/>
            <a:endParaRPr lang="en-US" sz="1800" dirty="0"/>
          </a:p>
          <a:p>
            <a:pPr marL="401638" lvl="1" indent="-171450"/>
            <a:r>
              <a:rPr lang="en-US" sz="1800" dirty="0" smtClean="0"/>
              <a:t>This program may get stuck in final loop</a:t>
            </a:r>
            <a:endParaRPr lang="en-US" sz="1800" dirty="0"/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5715000" cy="54784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child_handler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sig)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 = wait(&amp;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--;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safe_printf</a:t>
            </a:r>
            <a:r>
              <a:rPr lang="en-US" sz="1400" b="1" dirty="0" smtClean="0">
                <a:latin typeface="Courier New" pitchFamily="49" charset="0"/>
              </a:rPr>
              <a:t>(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</a:t>
            </a:r>
            <a:r>
              <a:rPr lang="en-US" sz="1400" b="1" dirty="0" smtClean="0">
                <a:latin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</a:rPr>
              <a:t>Received signal %d from process %d\n",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       sig,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fork14()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= N;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signal(SIGCHLD, </a:t>
            </a:r>
            <a:r>
              <a:rPr lang="en-US" sz="1400" b="1" dirty="0" err="1">
                <a:latin typeface="Courier New" pitchFamily="49" charset="0"/>
              </a:rPr>
              <a:t>child_handler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= fork()) == 0)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sleep(1);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 err="1">
                <a:solidFill>
                  <a:srgbClr val="990000"/>
                </a:solidFill>
                <a:latin typeface="Courier New" pitchFamily="49" charset="0"/>
              </a:rPr>
              <a:t>deschedule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 child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exit(0);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Child: Exit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while (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&gt; 0)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pause</a:t>
            </a:r>
            <a:r>
              <a:rPr lang="en-US" sz="1400" b="1" dirty="0" smtClean="0">
                <a:latin typeface="Courier New" pitchFamily="49" charset="0"/>
              </a:rPr>
              <a:t>(); </a:t>
            </a:r>
            <a:r>
              <a:rPr lang="en-US" sz="1400" b="1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Suspend until signal occurs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417512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4855159"/>
            <a:ext cx="5943600" cy="107721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./forks 14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SIGCHLD signal 17 for process 21344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SIGCHLD signal 17 for process 21345</a:t>
            </a:r>
          </a:p>
          <a:p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45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dirty="0"/>
              <a:t>Living With </a:t>
            </a:r>
            <a:r>
              <a:rPr lang="en-US" dirty="0" err="1"/>
              <a:t>Nonqueuing</a:t>
            </a:r>
            <a:r>
              <a:rPr lang="en-US" dirty="0"/>
              <a:t> Signals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wait for all </a:t>
            </a:r>
            <a:r>
              <a:rPr lang="en-US" dirty="0"/>
              <a:t>terminated jobs</a:t>
            </a:r>
          </a:p>
          <a:p>
            <a:pPr lvl="1"/>
            <a:r>
              <a:rPr lang="en-US" dirty="0" smtClean="0"/>
              <a:t>Have handler loop with </a:t>
            </a:r>
            <a:r>
              <a:rPr lang="en-US" b="1" dirty="0" err="1" smtClean="0">
                <a:latin typeface="Courier New" pitchFamily="49" charset="0"/>
              </a:rPr>
              <a:t>waitpid</a:t>
            </a:r>
            <a:r>
              <a:rPr lang="en-US" dirty="0" smtClean="0">
                <a:latin typeface="+mn-lt"/>
              </a:rPr>
              <a:t> to get all jobs</a:t>
            </a:r>
            <a:endParaRPr lang="en-US" dirty="0">
              <a:latin typeface="+mn-lt"/>
            </a:endParaRP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556996" y="2317750"/>
            <a:ext cx="8460004" cy="452431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child_handler2(int sig)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child_status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pid_t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 = 0;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while ((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 = waitpid(-1, &amp;</a:t>
            </a:r>
            <a:r>
              <a:rPr lang="en-US" sz="1600" b="1" dirty="0" err="1">
                <a:latin typeface="Courier New" pitchFamily="49" charset="0"/>
              </a:rPr>
              <a:t>child_status</a:t>
            </a:r>
            <a:r>
              <a:rPr lang="en-US" sz="1600" b="1" dirty="0">
                <a:latin typeface="Courier New" pitchFamily="49" charset="0"/>
              </a:rPr>
              <a:t>, WNOHANG)) &gt; 0)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</a:t>
            </a:r>
            <a:r>
              <a:rPr lang="en-US" sz="1600" b="1" dirty="0">
                <a:latin typeface="Courier New" pitchFamily="49" charset="0"/>
              </a:rPr>
              <a:t>--;</a:t>
            </a: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>
                <a:latin typeface="Courier New" pitchFamily="49" charset="0"/>
              </a:rPr>
              <a:t>("Received signal %d from process %</a:t>
            </a:r>
            <a:r>
              <a:rPr lang="en-US" sz="1600" b="1" dirty="0" smtClean="0">
                <a:latin typeface="Courier New" pitchFamily="49" charset="0"/>
              </a:rPr>
              <a:t>d.  </a:t>
            </a:r>
            <a:r>
              <a:rPr lang="en-US" sz="1600" dirty="0" smtClean="0">
                <a:latin typeface="Courier New" pitchFamily="49" charset="0"/>
              </a:rPr>
              <a:t>n = %d</a:t>
            </a:r>
            <a:r>
              <a:rPr lang="en-US" sz="1600" b="1" dirty="0" smtClean="0">
                <a:latin typeface="Courier New" pitchFamily="49" charset="0"/>
              </a:rPr>
              <a:t>\</a:t>
            </a:r>
            <a:r>
              <a:rPr lang="en-US" sz="1600" b="1" dirty="0">
                <a:latin typeface="Courier New" pitchFamily="49" charset="0"/>
              </a:rPr>
              <a:t>n",</a:t>
            </a:r>
            <a:r>
              <a:rPr lang="en-US" sz="1600" b="1" dirty="0" smtClean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        </a:t>
            </a:r>
            <a:r>
              <a:rPr lang="en-US" sz="1600" b="1" dirty="0" smtClean="0">
                <a:latin typeface="Courier New" pitchFamily="49" charset="0"/>
              </a:rPr>
              <a:t>sig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pid</a:t>
            </a:r>
            <a:r>
              <a:rPr lang="en-US" sz="1600" b="1" dirty="0" smtClean="0">
                <a:latin typeface="Courier New" pitchFamily="49" charset="0"/>
              </a:rPr>
              <a:t>, n++)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fork15()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signal(SIGCHLD</a:t>
            </a:r>
            <a:r>
              <a:rPr lang="en-US" sz="1600" b="1" dirty="0">
                <a:latin typeface="Courier New" pitchFamily="49" charset="0"/>
              </a:rPr>
              <a:t>, child_handler2);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3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dirty="0"/>
              <a:t>Living With </a:t>
            </a:r>
            <a:r>
              <a:rPr lang="en-US" dirty="0" err="1"/>
              <a:t>Nonqueuing</a:t>
            </a:r>
            <a:r>
              <a:rPr lang="en-US" dirty="0"/>
              <a:t> Signals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wait for all </a:t>
            </a:r>
            <a:r>
              <a:rPr lang="en-US" dirty="0"/>
              <a:t>terminated jobs</a:t>
            </a:r>
          </a:p>
          <a:p>
            <a:pPr lvl="1"/>
            <a:r>
              <a:rPr lang="en-US" dirty="0" smtClean="0"/>
              <a:t>Have handler loop with </a:t>
            </a:r>
            <a:r>
              <a:rPr lang="en-US" b="1" dirty="0" err="1" smtClean="0">
                <a:latin typeface="Courier New" pitchFamily="49" charset="0"/>
              </a:rPr>
              <a:t>waitpid</a:t>
            </a:r>
            <a:r>
              <a:rPr lang="en-US" dirty="0" smtClean="0">
                <a:latin typeface="+mn-lt"/>
              </a:rPr>
              <a:t> to get all jobs</a:t>
            </a:r>
            <a:endParaRPr lang="en-US" dirty="0">
              <a:latin typeface="+mn-lt"/>
            </a:endParaRP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556996" y="2317750"/>
            <a:ext cx="8460004" cy="452431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child_handler2(int sig)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child_status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pid_t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 = 0;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while ((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 = waitpid(-1, &amp;</a:t>
            </a:r>
            <a:r>
              <a:rPr lang="en-US" sz="1600" b="1" dirty="0" err="1">
                <a:latin typeface="Courier New" pitchFamily="49" charset="0"/>
              </a:rPr>
              <a:t>child_status</a:t>
            </a:r>
            <a:r>
              <a:rPr lang="en-US" sz="1600" b="1" dirty="0">
                <a:latin typeface="Courier New" pitchFamily="49" charset="0"/>
              </a:rPr>
              <a:t>, WNOHANG)) &gt; 0)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</a:t>
            </a:r>
            <a:r>
              <a:rPr lang="en-US" sz="1600" b="1" dirty="0">
                <a:latin typeface="Courier New" pitchFamily="49" charset="0"/>
              </a:rPr>
              <a:t>--;</a:t>
            </a: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>
                <a:latin typeface="Courier New" pitchFamily="49" charset="0"/>
              </a:rPr>
              <a:t>("Received signal %d from process %</a:t>
            </a:r>
            <a:r>
              <a:rPr lang="en-US" sz="1600" b="1" dirty="0" smtClean="0">
                <a:latin typeface="Courier New" pitchFamily="49" charset="0"/>
              </a:rPr>
              <a:t>d.  </a:t>
            </a:r>
            <a:r>
              <a:rPr lang="en-US" sz="1600" dirty="0" smtClean="0">
                <a:latin typeface="Courier New" pitchFamily="49" charset="0"/>
              </a:rPr>
              <a:t>n = %d</a:t>
            </a:r>
            <a:r>
              <a:rPr lang="en-US" sz="1600" b="1" dirty="0" smtClean="0">
                <a:latin typeface="Courier New" pitchFamily="49" charset="0"/>
              </a:rPr>
              <a:t>\</a:t>
            </a:r>
            <a:r>
              <a:rPr lang="en-US" sz="1600" b="1" dirty="0">
                <a:latin typeface="Courier New" pitchFamily="49" charset="0"/>
              </a:rPr>
              <a:t>n",</a:t>
            </a:r>
            <a:r>
              <a:rPr lang="en-US" sz="1600" b="1" dirty="0" smtClean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        </a:t>
            </a:r>
            <a:r>
              <a:rPr lang="en-US" sz="1600" b="1" dirty="0" smtClean="0">
                <a:latin typeface="Courier New" pitchFamily="49" charset="0"/>
              </a:rPr>
              <a:t>sig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pid</a:t>
            </a:r>
            <a:r>
              <a:rPr lang="en-US" sz="1600" b="1" dirty="0" smtClean="0">
                <a:latin typeface="Courier New" pitchFamily="49" charset="0"/>
              </a:rPr>
              <a:t>, n++)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fork15()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signal(SIGCHLD</a:t>
            </a:r>
            <a:r>
              <a:rPr lang="en-US" sz="1600" b="1" dirty="0">
                <a:latin typeface="Courier New" pitchFamily="49" charset="0"/>
              </a:rPr>
              <a:t>, child_handler2);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4800600"/>
            <a:ext cx="65786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greatwhite</a:t>
            </a:r>
            <a:r>
              <a:rPr lang="en-US" sz="1600" dirty="0" smtClean="0">
                <a:latin typeface="Courier New"/>
                <a:cs typeface="Courier New"/>
              </a:rPr>
              <a:t>&gt; forks 15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27476.  n = 0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27477.  n = 0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27478.  n = 0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27479.  n = 1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27480.  n = 0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greatwhite</a:t>
            </a:r>
            <a:r>
              <a:rPr lang="en-US" sz="1600" dirty="0" smtClean="0">
                <a:latin typeface="Courier New"/>
                <a:cs typeface="Courier New"/>
              </a:rPr>
              <a:t>&gt; 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594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305800" cy="573088"/>
          </a:xfrm>
        </p:spPr>
        <p:txBody>
          <a:bodyPr/>
          <a:lstStyle/>
          <a:p>
            <a:r>
              <a:rPr lang="en-US" dirty="0" smtClean="0"/>
              <a:t>More Signal </a:t>
            </a:r>
            <a:r>
              <a:rPr lang="en-US" dirty="0"/>
              <a:t>Handler </a:t>
            </a:r>
            <a:r>
              <a:rPr lang="en-US" dirty="0" smtClean="0"/>
              <a:t>Funkiness</a:t>
            </a:r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r>
              <a:rPr lang="en-US" dirty="0"/>
              <a:t>Signal arrival during long system calls (say a </a:t>
            </a:r>
            <a:r>
              <a:rPr lang="en-US" dirty="0" smtClean="0">
                <a:latin typeface="Courier New" pitchFamily="49" charset="0"/>
              </a:rPr>
              <a:t>read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Signal </a:t>
            </a:r>
            <a:r>
              <a:rPr lang="en-US" dirty="0"/>
              <a:t>handler interrupts </a:t>
            </a:r>
            <a:r>
              <a:rPr lang="en-US" dirty="0" smtClean="0">
                <a:latin typeface="Courier New" pitchFamily="49" charset="0"/>
              </a:rPr>
              <a:t>read</a:t>
            </a:r>
            <a:r>
              <a:rPr lang="en-US" dirty="0" smtClean="0"/>
              <a:t> </a:t>
            </a:r>
            <a:r>
              <a:rPr lang="en-US" dirty="0"/>
              <a:t>call</a:t>
            </a:r>
          </a:p>
          <a:p>
            <a:pPr lvl="1"/>
            <a:r>
              <a:rPr lang="en-US" dirty="0"/>
              <a:t>Linux: upon return from signal handler, the </a:t>
            </a:r>
            <a:r>
              <a:rPr lang="en-US" b="1" dirty="0" smtClean="0">
                <a:latin typeface="Courier New" pitchFamily="49" charset="0"/>
              </a:rPr>
              <a:t>read</a:t>
            </a:r>
            <a:r>
              <a:rPr lang="en-US" dirty="0" smtClean="0"/>
              <a:t> </a:t>
            </a:r>
            <a:r>
              <a:rPr lang="en-US" dirty="0"/>
              <a:t>call is restarted automatically</a:t>
            </a:r>
          </a:p>
          <a:p>
            <a:pPr lvl="1"/>
            <a:r>
              <a:rPr lang="en-US" dirty="0"/>
              <a:t>Some other flavors of Unix can cause the </a:t>
            </a:r>
            <a:r>
              <a:rPr lang="en-US" b="1" dirty="0" smtClean="0">
                <a:latin typeface="Courier New" pitchFamily="49" charset="0"/>
              </a:rPr>
              <a:t>read </a:t>
            </a:r>
            <a:r>
              <a:rPr lang="en-US" dirty="0" smtClean="0"/>
              <a:t>call </a:t>
            </a:r>
            <a:r>
              <a:rPr lang="en-US" dirty="0"/>
              <a:t>to fail with an </a:t>
            </a:r>
            <a:r>
              <a:rPr lang="en-US" b="1" dirty="0" smtClean="0">
                <a:latin typeface="Courier New" pitchFamily="49" charset="0"/>
              </a:rPr>
              <a:t>EINTR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/>
              <a:t>error number (</a:t>
            </a:r>
            <a:r>
              <a:rPr lang="en-US" b="1" dirty="0" err="1">
                <a:latin typeface="Courier New" pitchFamily="49" charset="0"/>
              </a:rPr>
              <a:t>errno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in this case, the application program can restart the slow system call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382000" cy="1095375"/>
          </a:xfrm>
        </p:spPr>
        <p:txBody>
          <a:bodyPr/>
          <a:lstStyle/>
          <a:p>
            <a:pPr marL="0" indent="0"/>
            <a:r>
              <a:rPr lang="en-US" dirty="0"/>
              <a:t>A Program That Reacts to</a:t>
            </a:r>
            <a:br>
              <a:rPr lang="en-US" dirty="0"/>
            </a:br>
            <a:r>
              <a:rPr lang="en-US" dirty="0"/>
              <a:t>Externally Generated Events </a:t>
            </a:r>
            <a:r>
              <a:rPr lang="en-US" dirty="0" smtClean="0"/>
              <a:t>(Ctrl-c</a:t>
            </a:r>
            <a:r>
              <a:rPr lang="en-US" dirty="0"/>
              <a:t>)</a:t>
            </a: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555625" y="1736725"/>
            <a:ext cx="8065028" cy="452431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stdlib.h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signal.h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handler(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sig)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("You</a:t>
            </a:r>
            <a:r>
              <a:rPr lang="en-US" sz="1600" b="1" dirty="0">
                <a:latin typeface="Courier New" pitchFamily="49" charset="0"/>
              </a:rPr>
              <a:t> think hitting ctrl-c will stop the bomb?\n");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sleep(2);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("Well</a:t>
            </a:r>
            <a:r>
              <a:rPr lang="en-US" sz="1600" b="1" dirty="0">
                <a:latin typeface="Courier New" pitchFamily="49" charset="0"/>
              </a:rPr>
              <a:t>...");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  sleep</a:t>
            </a:r>
            <a:r>
              <a:rPr lang="en-US" sz="1600" b="1" dirty="0">
                <a:latin typeface="Courier New" pitchFamily="49" charset="0"/>
              </a:rPr>
              <a:t>(1);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("OK\n");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exit(0);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signal(SIGINT, handler);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installs 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</a:rPr>
              <a:t>ctl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-c handler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while(1)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648" y="6172200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external.c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581400"/>
            <a:ext cx="4572000" cy="1569660"/>
          </a:xfrm>
          <a:prstGeom prst="rect">
            <a:avLst/>
          </a:prstGeom>
          <a:solidFill>
            <a:srgbClr val="E0E0E0"/>
          </a:solidFill>
        </p:spPr>
        <p:txBody>
          <a:bodyPr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./external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&lt;ctrl-</a:t>
            </a:r>
            <a:r>
              <a:rPr lang="en-US" sz="1600" dirty="0" err="1" smtClean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You think hitting ctrl-</a:t>
            </a:r>
            <a:r>
              <a:rPr lang="en-US" sz="1600" dirty="0" err="1" smtClean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 will stop the bomb?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Well...OK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018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The Illusion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267199"/>
            <a:ext cx="8366125" cy="2066925"/>
          </a:xfrm>
        </p:spPr>
        <p:txBody>
          <a:bodyPr/>
          <a:lstStyle/>
          <a:p>
            <a:r>
              <a:rPr lang="en-US" dirty="0" smtClean="0"/>
              <a:t>Single process runs multiple </a:t>
            </a:r>
            <a:r>
              <a:rPr lang="en-US" i="1" dirty="0" smtClean="0"/>
              <a:t>threads</a:t>
            </a:r>
            <a:r>
              <a:rPr lang="en-US" dirty="0" smtClean="0"/>
              <a:t> concurrently</a:t>
            </a:r>
          </a:p>
          <a:p>
            <a:r>
              <a:rPr lang="en-US" dirty="0" smtClean="0"/>
              <a:t>Each has own control flow and runtime state</a:t>
            </a:r>
          </a:p>
          <a:p>
            <a:pPr lvl="1"/>
            <a:r>
              <a:rPr lang="en-US" dirty="0" smtClean="0"/>
              <a:t>But view part of memory as shared among all threads</a:t>
            </a:r>
          </a:p>
          <a:p>
            <a:pPr lvl="1"/>
            <a:r>
              <a:rPr lang="en-US" dirty="0" smtClean="0"/>
              <a:t>One thread can read/write the state of another</a:t>
            </a:r>
          </a:p>
          <a:p>
            <a:r>
              <a:rPr lang="en-US" dirty="0" smtClean="0"/>
              <a:t>We will talk about this later in the term</a:t>
            </a:r>
          </a:p>
          <a:p>
            <a:pPr lvl="1"/>
            <a:r>
              <a:rPr lang="en-US" dirty="0" smtClean="0"/>
              <a:t>For today, just consider one thread / process executing on single core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981200" y="1295400"/>
            <a:ext cx="5334000" cy="12954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1981200" y="2590800"/>
            <a:ext cx="1371600" cy="1295400"/>
          </a:xfrm>
          <a:prstGeom prst="rect">
            <a:avLst/>
          </a:prstGeom>
          <a:solidFill>
            <a:srgbClr val="E2AC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133600" y="3124200"/>
            <a:ext cx="1066800" cy="5334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21336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352800" y="2590800"/>
            <a:ext cx="1371600" cy="1295400"/>
          </a:xfrm>
          <a:prstGeom prst="rect">
            <a:avLst/>
          </a:prstGeom>
          <a:solidFill>
            <a:srgbClr val="E2AC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3505200" y="3124200"/>
            <a:ext cx="1066800" cy="5334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35052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43600" y="2590800"/>
            <a:ext cx="1371600" cy="1295400"/>
          </a:xfrm>
          <a:prstGeom prst="rect">
            <a:avLst/>
          </a:prstGeom>
          <a:solidFill>
            <a:srgbClr val="E2AC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3124200"/>
            <a:ext cx="1066800" cy="5334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6096000" y="1828800"/>
            <a:ext cx="1066800" cy="533400"/>
          </a:xfrm>
          <a:prstGeom prst="rect">
            <a:avLst/>
          </a:prstGeom>
          <a:solidFill>
            <a:srgbClr val="AB8D8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419" y="1905000"/>
            <a:ext cx="96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4238" y="3059668"/>
            <a:ext cx="96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4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6827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A Program That Reacts to Internally Generated Events</a:t>
            </a:r>
          </a:p>
        </p:txBody>
      </p:sp>
      <p:sp>
        <p:nvSpPr>
          <p:cNvPr id="528387" name="Rectangle 3"/>
          <p:cNvSpPr>
            <a:spLocks noChangeArrowheads="1"/>
          </p:cNvSpPr>
          <p:nvPr/>
        </p:nvSpPr>
        <p:spPr bwMode="auto">
          <a:xfrm>
            <a:off x="480796" y="1752600"/>
            <a:ext cx="3509194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signal.h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beeps = 0;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SIGALRM handler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handler(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sig)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("BEEP\n</a:t>
            </a:r>
            <a:r>
              <a:rPr lang="en-US" sz="1600" b="1" dirty="0">
                <a:latin typeface="Courier New" pitchFamily="49" charset="0"/>
              </a:rPr>
              <a:t>");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(++beeps &lt; 5) 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alarm(1);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else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("BOOM!\n</a:t>
            </a:r>
            <a:r>
              <a:rPr lang="en-US" sz="1600" b="1" dirty="0">
                <a:latin typeface="Courier New" pitchFamily="49" charset="0"/>
              </a:rPr>
              <a:t>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exit(0);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4633912" y="1752600"/>
            <a:ext cx="3976688" cy="229552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signal(SIGALRM, handler);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alarm(1);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send SIGALRM in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              1 second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while (1)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handler returns here */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657725" y="4276725"/>
            <a:ext cx="2277887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./internal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BOOM!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bass&gt;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726668"/>
            <a:ext cx="10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internal.c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Explicitly Blocking and Unblocking Signals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9" y="1197678"/>
            <a:ext cx="8442325" cy="2369545"/>
          </a:xfrm>
        </p:spPr>
        <p:txBody>
          <a:bodyPr/>
          <a:lstStyle/>
          <a:p>
            <a:r>
              <a:rPr lang="en-US" b="0" dirty="0" smtClean="0"/>
              <a:t>The </a:t>
            </a:r>
            <a:r>
              <a:rPr lang="en-US" i="1" dirty="0" err="1"/>
              <a:t>sigprocmask</a:t>
            </a:r>
            <a:r>
              <a:rPr lang="en-US" b="0" dirty="0"/>
              <a:t> function changes the set of currently blocked </a:t>
            </a:r>
            <a:r>
              <a:rPr lang="en-US" b="0" dirty="0" smtClean="0"/>
              <a:t>signals. The </a:t>
            </a:r>
            <a:r>
              <a:rPr lang="en-US" b="0" dirty="0"/>
              <a:t>specific behavior depends </a:t>
            </a:r>
            <a:r>
              <a:rPr lang="en-US" b="0" dirty="0" smtClean="0"/>
              <a:t>on the </a:t>
            </a:r>
            <a:r>
              <a:rPr lang="en-US" b="0" dirty="0"/>
              <a:t>value of </a:t>
            </a:r>
            <a:r>
              <a:rPr lang="en-US" b="0" dirty="0" smtClean="0"/>
              <a:t>how:</a:t>
            </a:r>
          </a:p>
          <a:p>
            <a:pPr lvl="1"/>
            <a:r>
              <a:rPr lang="en-US" b="0" dirty="0" smtClean="0"/>
              <a:t>SIG_BLOCK</a:t>
            </a:r>
            <a:r>
              <a:rPr lang="en-US" b="0" dirty="0"/>
              <a:t>: Add the signals in set to blocked (blocked = blocked | set</a:t>
            </a:r>
            <a:r>
              <a:rPr lang="en-US" b="0" dirty="0" smtClean="0"/>
              <a:t>).</a:t>
            </a:r>
          </a:p>
          <a:p>
            <a:pPr lvl="1"/>
            <a:r>
              <a:rPr lang="en-US" b="0" dirty="0" smtClean="0"/>
              <a:t>SIG_UNBLOCK</a:t>
            </a:r>
            <a:r>
              <a:rPr lang="en-US" b="0" dirty="0"/>
              <a:t>: Remove the signals in set from blocked (blocked </a:t>
            </a:r>
            <a:r>
              <a:rPr lang="en-US" b="0" dirty="0" smtClean="0"/>
              <a:t>=blocked </a:t>
            </a:r>
            <a:r>
              <a:rPr lang="en-US" b="0" dirty="0"/>
              <a:t>&amp; ~set</a:t>
            </a:r>
            <a:r>
              <a:rPr lang="en-US" b="0" dirty="0" smtClean="0"/>
              <a:t>).</a:t>
            </a:r>
          </a:p>
          <a:p>
            <a:pPr lvl="1"/>
            <a:r>
              <a:rPr lang="en-US" b="0" dirty="0" smtClean="0"/>
              <a:t>SIG_SETMASK</a:t>
            </a:r>
            <a:r>
              <a:rPr lang="en-US" b="0" dirty="0"/>
              <a:t>: blocked = set</a:t>
            </a:r>
            <a:r>
              <a:rPr lang="en-US" b="0" dirty="0" smtClean="0"/>
              <a:t>.</a:t>
            </a:r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814099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9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Explicitly Blocking and Unblocking Signals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42" y="1199451"/>
            <a:ext cx="8442325" cy="2839150"/>
          </a:xfrm>
        </p:spPr>
        <p:txBody>
          <a:bodyPr/>
          <a:lstStyle/>
          <a:p>
            <a:r>
              <a:rPr lang="en-US" sz="2000" b="0" dirty="0" smtClean="0"/>
              <a:t>If </a:t>
            </a:r>
            <a:r>
              <a:rPr lang="en-US" sz="2000" b="0" dirty="0" err="1"/>
              <a:t>oldset</a:t>
            </a:r>
            <a:r>
              <a:rPr lang="en-US" sz="2000" b="0" dirty="0"/>
              <a:t> is non-NULL, the previous value of the blocked bit vector is stored </a:t>
            </a:r>
            <a:r>
              <a:rPr lang="en-US" sz="2000" b="0" dirty="0" smtClean="0"/>
              <a:t>in </a:t>
            </a:r>
            <a:r>
              <a:rPr lang="en-US" sz="2000" b="0" dirty="0" err="1" smtClean="0"/>
              <a:t>oldset</a:t>
            </a:r>
            <a:r>
              <a:rPr lang="en-US" sz="2000" b="0" dirty="0" smtClean="0"/>
              <a:t>.</a:t>
            </a:r>
            <a:endParaRPr lang="en-US" sz="2000" b="0" dirty="0"/>
          </a:p>
          <a:p>
            <a:r>
              <a:rPr lang="en-US" sz="2000" b="0" dirty="0" smtClean="0"/>
              <a:t>The </a:t>
            </a:r>
            <a:r>
              <a:rPr lang="en-US" sz="2000" i="1" dirty="0" err="1" smtClean="0"/>
              <a:t>sigemptyset</a:t>
            </a:r>
            <a:r>
              <a:rPr lang="en-US" sz="2000" b="0" dirty="0" smtClean="0"/>
              <a:t> </a:t>
            </a:r>
            <a:r>
              <a:rPr lang="en-US" sz="2000" b="0" dirty="0"/>
              <a:t>initializes set to the empty set. The </a:t>
            </a:r>
            <a:r>
              <a:rPr lang="en-US" sz="2000" i="1" dirty="0" err="1"/>
              <a:t>sigfillset</a:t>
            </a:r>
            <a:r>
              <a:rPr lang="en-US" sz="2000" b="0" dirty="0"/>
              <a:t> function adds </a:t>
            </a:r>
            <a:r>
              <a:rPr lang="en-US" sz="2000" b="0" dirty="0" smtClean="0"/>
              <a:t>every signal </a:t>
            </a:r>
            <a:r>
              <a:rPr lang="en-US" sz="2000" b="0" dirty="0"/>
              <a:t>to set. The </a:t>
            </a:r>
            <a:r>
              <a:rPr lang="en-US" sz="2000" i="1" dirty="0" err="1"/>
              <a:t>sigaddset</a:t>
            </a:r>
            <a:r>
              <a:rPr lang="en-US" sz="2000" b="0" dirty="0"/>
              <a:t> function adds </a:t>
            </a:r>
            <a:r>
              <a:rPr lang="en-US" sz="2000" b="0" dirty="0" err="1"/>
              <a:t>signum</a:t>
            </a:r>
            <a:r>
              <a:rPr lang="en-US" sz="2000" b="0" dirty="0"/>
              <a:t> to set, </a:t>
            </a:r>
            <a:r>
              <a:rPr lang="en-US" sz="2000" i="1" dirty="0" err="1"/>
              <a:t>sigdelset</a:t>
            </a:r>
            <a:r>
              <a:rPr lang="en-US" sz="2000" b="0" dirty="0"/>
              <a:t> </a:t>
            </a:r>
            <a:r>
              <a:rPr lang="en-US" sz="2000" b="0" dirty="0" smtClean="0"/>
              <a:t>deletes </a:t>
            </a:r>
            <a:r>
              <a:rPr lang="en-US" sz="2000" b="0" dirty="0" err="1" smtClean="0"/>
              <a:t>signum</a:t>
            </a:r>
            <a:r>
              <a:rPr lang="en-US" sz="2000" b="0" dirty="0" smtClean="0"/>
              <a:t> </a:t>
            </a:r>
            <a:r>
              <a:rPr lang="en-US" sz="2000" b="0" dirty="0"/>
              <a:t>from set, and </a:t>
            </a:r>
            <a:r>
              <a:rPr lang="en-US" sz="2000" i="1" dirty="0" err="1"/>
              <a:t>sigismember</a:t>
            </a:r>
            <a:r>
              <a:rPr lang="en-US" sz="2000" b="0" dirty="0"/>
              <a:t> returns 1 if </a:t>
            </a:r>
            <a:r>
              <a:rPr lang="en-US" sz="2000" b="0" dirty="0" err="1"/>
              <a:t>signum</a:t>
            </a:r>
            <a:r>
              <a:rPr lang="en-US" sz="2000" b="0" dirty="0"/>
              <a:t> is a member of set, </a:t>
            </a:r>
            <a:r>
              <a:rPr lang="en-US" sz="2000" b="0" dirty="0" smtClean="0"/>
              <a:t>and 0 </a:t>
            </a:r>
            <a:r>
              <a:rPr lang="en-US" sz="2000" b="0" dirty="0"/>
              <a:t>if </a:t>
            </a:r>
            <a:r>
              <a:rPr lang="en-US" sz="2000" b="0" dirty="0" smtClean="0"/>
              <a:t>not.</a:t>
            </a:r>
            <a:endParaRPr lang="en-US" sz="2000" dirty="0" smtClean="0">
              <a:latin typeface="Courier New"/>
              <a:cs typeface="Courier New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814099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7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Race Condition	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4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 smtClean="0"/>
              <a:t>Eliminate Race Condition by Blocking Signals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534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8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Multitasking, shells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 smtClean="0"/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4382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once, returns one or more times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Implementation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  <p:extLst>
      <p:ext uri="{BB962C8B-B14F-4D97-AF65-F5344CB8AC3E}">
        <p14:creationId xmlns:p14="http://schemas.microsoft.com/office/powerpoint/2010/main" val="39357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again ... </a:t>
            </a:r>
            <a:endParaRPr lang="en-US" dirty="0"/>
          </a:p>
          <a:p>
            <a:pPr lvl="2"/>
            <a:r>
              <a:rPr lang="en-US" dirty="0" smtClean="0"/>
              <a:t>… this </a:t>
            </a:r>
            <a:r>
              <a:rPr lang="en-US" dirty="0"/>
              <a:t>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once, but never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</a:t>
            </a:r>
            <a:r>
              <a:rPr lang="en-US" dirty="0" smtClean="0"/>
              <a:t>(stack pointer, base pointer, PC value) from </a:t>
            </a:r>
            <a:r>
              <a:rPr lang="en-US" dirty="0"/>
              <a:t>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673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929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</a:t>
            </a:r>
            <a:r>
              <a:rPr lang="en-US"/>
              <a:t>/</a:t>
            </a:r>
            <a:r>
              <a:rPr lang="en-US">
                <a:latin typeface="Courier New" pitchFamily="49" charset="0"/>
              </a:rPr>
              <a:t>longjmp</a:t>
            </a:r>
            <a:r>
              <a:rPr lang="en-US"/>
              <a:t> Example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515703" y="1447800"/>
            <a:ext cx="6400800" cy="400685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setjmp.h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buf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main()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buf</a:t>
            </a:r>
            <a:r>
              <a:rPr lang="en-US" sz="1600" b="1" dirty="0">
                <a:latin typeface="Courier New" pitchFamily="49" charset="0"/>
              </a:rPr>
              <a:t>) != 0)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("back in main due to an error\n");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else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("first time through\n");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p1();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p1 calls p2, which calls p3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&lt;error checking code&gt;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(error)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buf</a:t>
            </a:r>
            <a:r>
              <a:rPr lang="en-US" sz="1600" b="1" dirty="0">
                <a:latin typeface="Courier New" pitchFamily="49" charset="0"/>
              </a:rPr>
              <a:t>, 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8968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Process Abstraction</a:t>
            </a:r>
          </a:p>
          <a:p>
            <a:r>
              <a:rPr lang="en-US" dirty="0"/>
              <a:t>Process </a:t>
            </a:r>
            <a:r>
              <a:rPr lang="en-US" dirty="0" smtClean="0"/>
              <a:t>Details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Exceptional Control Flow</a:t>
            </a:r>
          </a:p>
        </p:txBody>
      </p:sp>
    </p:spTree>
    <p:extLst>
      <p:ext uri="{BB962C8B-B14F-4D97-AF65-F5344CB8AC3E}">
        <p14:creationId xmlns:p14="http://schemas.microsoft.com/office/powerpoint/2010/main" val="7508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2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3514104" cy="50783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stdio.h</a:t>
            </a:r>
            <a:r>
              <a:rPr lang="en-US" sz="14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signal.h</a:t>
            </a:r>
            <a:r>
              <a:rPr lang="en-US" sz="14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setjmp.h</a:t>
            </a:r>
            <a:r>
              <a:rPr lang="en-US" sz="14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sigjmp_buf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buf</a:t>
            </a:r>
            <a:r>
              <a:rPr lang="en-US" sz="1400" b="1" dirty="0">
                <a:latin typeface="Courier New" pitchFamily="49" charset="0"/>
              </a:rPr>
              <a:t>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handler(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sig) {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siglongjmp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buf</a:t>
            </a:r>
            <a:r>
              <a:rPr lang="en-US" sz="1400" b="1" dirty="0">
                <a:latin typeface="Courier New" pitchFamily="49" charset="0"/>
              </a:rPr>
              <a:t>, 1);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signal(SIGINT, handler);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if (!</a:t>
            </a:r>
            <a:r>
              <a:rPr lang="en-US" sz="1400" b="1" dirty="0" err="1">
                <a:latin typeface="Courier New" pitchFamily="49" charset="0"/>
              </a:rPr>
              <a:t>sigsetjmp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buf</a:t>
            </a:r>
            <a:r>
              <a:rPr lang="en-US" sz="1400" b="1" dirty="0">
                <a:latin typeface="Courier New" pitchFamily="49" charset="0"/>
              </a:rPr>
              <a:t>, 1)) 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("starting\n");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else 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("restarting\n"); </a:t>
            </a:r>
            <a:endParaRPr lang="en-US" sz="14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4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while(1) {</a:t>
            </a: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</a:rPr>
              <a:t>sleep(1);</a:t>
            </a:r>
          </a:p>
          <a:p>
            <a:r>
              <a:rPr lang="en-US" sz="1400" dirty="0" smtClean="0">
                <a:latin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</a:rPr>
              <a:t>("processing...\n");</a:t>
            </a:r>
          </a:p>
          <a:p>
            <a:r>
              <a:rPr lang="en-US" sz="1400" dirty="0" smtClean="0">
                <a:latin typeface="Courier New" pitchFamily="49" charset="0"/>
              </a:rPr>
              <a:t>  }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6343" y="6232981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/>
                  <a:cs typeface="Courier New"/>
                </a:rPr>
                <a:t>greatwhite</a:t>
              </a:r>
              <a:r>
                <a:rPr lang="en-US" sz="1600" dirty="0" smtClean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409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handler</a:t>
            </a:r>
          </a:p>
          <a:p>
            <a:r>
              <a:rPr lang="en-US" dirty="0"/>
              <a:t>Some caveats</a:t>
            </a:r>
          </a:p>
          <a:p>
            <a:pPr lvl="1"/>
            <a:r>
              <a:rPr lang="en-US" dirty="0"/>
              <a:t>Very high overhead</a:t>
            </a:r>
          </a:p>
          <a:p>
            <a:pPr lvl="2"/>
            <a:r>
              <a:rPr lang="en-US" dirty="0" smtClean="0"/>
              <a:t>&gt;</a:t>
            </a:r>
            <a:r>
              <a:rPr lang="en-US" dirty="0"/>
              <a:t>10,000 clock cycles</a:t>
            </a:r>
          </a:p>
          <a:p>
            <a:pPr lvl="2"/>
            <a:r>
              <a:rPr lang="en-US" dirty="0"/>
              <a:t>Only use for exceptional conditions</a:t>
            </a:r>
          </a:p>
          <a:p>
            <a:pPr lvl="1"/>
            <a:r>
              <a:rPr lang="en-US" dirty="0"/>
              <a:t>Don’t have queues</a:t>
            </a:r>
          </a:p>
          <a:p>
            <a:pPr lvl="2"/>
            <a:r>
              <a:rPr lang="en-US" dirty="0"/>
              <a:t>Just one bit for each pending signal type</a:t>
            </a:r>
          </a:p>
          <a:p>
            <a:r>
              <a:rPr lang="en-US" dirty="0"/>
              <a:t>Nonlocal jumps provide exceptional control flow within process</a:t>
            </a:r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  <p:extLst>
      <p:ext uri="{BB962C8B-B14F-4D97-AF65-F5344CB8AC3E}">
        <p14:creationId xmlns:p14="http://schemas.microsoft.com/office/powerpoint/2010/main" val="23454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18734</TotalTime>
  <Words>6158</Words>
  <Application>Microsoft Office PowerPoint</Application>
  <PresentationFormat>On-screen Show (4:3)</PresentationFormat>
  <Paragraphs>1625</Paragraphs>
  <Slides>92</Slides>
  <Notes>82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template2007</vt:lpstr>
      <vt:lpstr>Processes and Exceptional Control Flows </vt:lpstr>
      <vt:lpstr>Outline</vt:lpstr>
      <vt:lpstr>Processes</vt:lpstr>
      <vt:lpstr>Multiprocessing: The Illusion</vt:lpstr>
      <vt:lpstr>Multiprocessing Example</vt:lpstr>
      <vt:lpstr>Multiprocessing: The (Traditional) Reality</vt:lpstr>
      <vt:lpstr>Multiprocessing: The (New) Reality</vt:lpstr>
      <vt:lpstr>Multithreading: The Illusion</vt:lpstr>
      <vt:lpstr>Outline</vt:lpstr>
      <vt:lpstr>Concurrent Processes</vt:lpstr>
      <vt:lpstr>User View of Concurrent Processes</vt:lpstr>
      <vt:lpstr>Context Switching</vt:lpstr>
      <vt:lpstr>fork: Creating New Processes</vt:lpstr>
      <vt:lpstr>fork: Details</vt:lpstr>
      <vt:lpstr>Understanding fork</vt:lpstr>
      <vt:lpstr>Fork Example #1</vt:lpstr>
      <vt:lpstr>Fork Example #2</vt:lpstr>
      <vt:lpstr>Fork Example #3</vt:lpstr>
      <vt:lpstr>Fork Example #4</vt:lpstr>
      <vt:lpstr>Fork Example #5</vt:lpstr>
      <vt:lpstr>exit: Ending a process</vt:lpstr>
      <vt:lpstr>Zombies</vt:lpstr>
      <vt:lpstr>Zombie Example</vt:lpstr>
      <vt:lpstr>Orphan process: Nonterminating Child process</vt:lpstr>
      <vt:lpstr>wait: Synchronizing with Children</vt:lpstr>
      <vt:lpstr>wait: Synchronizing with Children</vt:lpstr>
      <vt:lpstr>wait() Example</vt:lpstr>
      <vt:lpstr>waitpid(): Waiting for a Specific Process</vt:lpstr>
      <vt:lpstr>execve: Loading and Running Programs</vt:lpstr>
      <vt:lpstr>execve Example</vt:lpstr>
      <vt:lpstr>Outline</vt:lpstr>
      <vt:lpstr>Control Flow</vt:lpstr>
      <vt:lpstr>Altering the Control Flow</vt:lpstr>
      <vt:lpstr>Exceptional Control Flow</vt:lpstr>
      <vt:lpstr>Exceptions</vt:lpstr>
      <vt:lpstr>Exception Tables</vt:lpstr>
      <vt:lpstr>Asynchronous Exceptions (Interrupts)</vt:lpstr>
      <vt:lpstr>Synchronous Exceptions</vt:lpstr>
      <vt:lpstr>Trap Example: Opening File</vt:lpstr>
      <vt:lpstr>Fault Example: Page Fault</vt:lpstr>
      <vt:lpstr>Fault Example: Invalid Memory Reference</vt:lpstr>
      <vt:lpstr>Exception Table IA32 (Excerpt)</vt:lpstr>
      <vt:lpstr>Summary</vt:lpstr>
      <vt:lpstr>Summary (cont.)</vt:lpstr>
      <vt:lpstr> Exceptional Control Flow (ECF): Exists at All Levels of a System</vt:lpstr>
      <vt:lpstr>Outline</vt:lpstr>
      <vt:lpstr>The World of Multitasking</vt:lpstr>
      <vt:lpstr>Programmer’s Model of Multitasking</vt:lpstr>
      <vt:lpstr>Unix Process Hierarchy</vt:lpstr>
      <vt:lpstr>Shell Programs</vt:lpstr>
      <vt:lpstr>Simple Shell eval Function</vt:lpstr>
      <vt:lpstr>What Is a “Background Job”?</vt:lpstr>
      <vt:lpstr>Problem with Simple Shell Example</vt:lpstr>
      <vt:lpstr>ECF to the Rescue!</vt:lpstr>
      <vt:lpstr>Outline</vt:lpstr>
      <vt:lpstr>Signals</vt:lpstr>
      <vt:lpstr>Sending a Signal</vt:lpstr>
      <vt:lpstr>Receiving a Signal</vt:lpstr>
      <vt:lpstr>Pending and Blocked Signals</vt:lpstr>
      <vt:lpstr>Signal Concepts </vt:lpstr>
      <vt:lpstr>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Receiving Signals</vt:lpstr>
      <vt:lpstr>Default Actions</vt:lpstr>
      <vt:lpstr>Installing Signal Handlers</vt:lpstr>
      <vt:lpstr>Signal Handling Example</vt:lpstr>
      <vt:lpstr>Signal Handling Example</vt:lpstr>
      <vt:lpstr>Signals Handlers as Concurrent Flows</vt:lpstr>
      <vt:lpstr>Another View of Signal Handlers as Concurrent Flows</vt:lpstr>
      <vt:lpstr>Signal Handler Funkiness</vt:lpstr>
      <vt:lpstr>Signal Handler Funkiness</vt:lpstr>
      <vt:lpstr>Living With Nonqueuing Signals</vt:lpstr>
      <vt:lpstr>Living With Nonqueuing Signals</vt:lpstr>
      <vt:lpstr>More Signal Handler Funkiness</vt:lpstr>
      <vt:lpstr>A Program That Reacts to Externally Generated Events (Ctrl-c)</vt:lpstr>
      <vt:lpstr>A Program That Reacts to Internally Generated Events</vt:lpstr>
      <vt:lpstr>Explicitly Blocking and Unblocking Signals </vt:lpstr>
      <vt:lpstr>Explicitly Blocking and Unblocking Signals </vt:lpstr>
      <vt:lpstr>Race Condition </vt:lpstr>
      <vt:lpstr>Eliminate Race Condition by Blocking Signals </vt:lpstr>
      <vt:lpstr>Outline</vt:lpstr>
      <vt:lpstr>Nonlocal Jumps: setjmp/longjmp</vt:lpstr>
      <vt:lpstr>setjmp/longjmp (cont)</vt:lpstr>
      <vt:lpstr>setjmp/longjmp Example</vt:lpstr>
      <vt:lpstr>Limitations of Nonlocal Jumps</vt:lpstr>
      <vt:lpstr>Limitations of Long Jumps (cont.)</vt:lpstr>
      <vt:lpstr>Putting It All Together: A Program  That Restarts Itself When ctrl-c’d</vt:lpstr>
      <vt:lpstr>Summary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zizhongchen</cp:lastModifiedBy>
  <cp:revision>506</cp:revision>
  <cp:lastPrinted>1999-09-20T15:19:18Z</cp:lastPrinted>
  <dcterms:created xsi:type="dcterms:W3CDTF">2011-10-11T15:51:12Z</dcterms:created>
  <dcterms:modified xsi:type="dcterms:W3CDTF">2019-01-18T02:19:28Z</dcterms:modified>
</cp:coreProperties>
</file>