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0" r:id="rId3"/>
    <p:sldId id="273" r:id="rId4"/>
    <p:sldId id="332" r:id="rId5"/>
    <p:sldId id="280" r:id="rId6"/>
    <p:sldId id="333" r:id="rId7"/>
    <p:sldId id="334" r:id="rId8"/>
    <p:sldId id="283" r:id="rId9"/>
    <p:sldId id="285" r:id="rId10"/>
    <p:sldId id="324" r:id="rId11"/>
    <p:sldId id="331" r:id="rId12"/>
    <p:sldId id="261" r:id="rId13"/>
    <p:sldId id="300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1EC70A-8A72-034D-ACB4-BBE8187CC1C4}">
          <p14:sldIdLst>
            <p14:sldId id="256"/>
            <p14:sldId id="320"/>
            <p14:sldId id="273"/>
            <p14:sldId id="332"/>
            <p14:sldId id="280"/>
            <p14:sldId id="333"/>
            <p14:sldId id="334"/>
            <p14:sldId id="283"/>
            <p14:sldId id="285"/>
            <p14:sldId id="324"/>
            <p14:sldId id="331"/>
            <p14:sldId id="261"/>
            <p14:sldId id="30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B1C"/>
    <a:srgbClr val="224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5E1E6-B388-854A-871A-F410DFA16DE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9CD4-197F-4F40-8589-60F84AAB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2BEC-5DCF-B74E-9F74-1999361AA18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F544-3B26-184B-8E3E-D76FB84F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36E5BF-464C-2949-B45A-B6095C169AD3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B0BD1F-F048-9243-91B7-08412677324A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1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36E5BF-464C-2949-B45A-B6095C169AD3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B0BD1F-F048-9243-91B7-08412677324A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87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36E5BF-464C-2949-B45A-B6095C169AD3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B0BD1F-F048-9243-91B7-08412677324A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14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C42FBE-C886-A542-B458-5CC052514777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BEC021-A972-0F48-A350-248D4186EC44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22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0C7851-45CD-7541-AC44-7C605E44034C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4AEEFC-F4BA-5842-9DE3-786A2B1AD98C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01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754A95-90A7-8046-BE45-EDC82F84ED04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117395-EC4A-D847-B517-A26444730B75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62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7BC5C4-9193-9140-B554-6799D38B6704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CAEF05-E4FB-F14F-998B-13B84C9D2E9E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380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B9556E-AF50-F445-8E27-8A5EEA2B0925}" type="datetime4">
              <a:rPr lang="en-US" sz="1200">
                <a:latin typeface="Times New Roman" charset="0"/>
              </a:rPr>
              <a:pPr/>
              <a:t>August 20,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3A032B-75E2-194F-A697-2973631078D9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51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0" y="381000"/>
            <a:ext cx="5562600" cy="2743200"/>
          </a:xfrm>
          <a:noFill/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276600"/>
            <a:ext cx="5562600" cy="2362200"/>
          </a:xfrm>
        </p:spPr>
        <p:txBody>
          <a:bodyPr/>
          <a:lstStyle>
            <a:lvl1pPr marL="0" indent="0">
              <a:buFont typeface="Wingdings" charset="0"/>
              <a:buNone/>
              <a:defRPr sz="32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F79B4122-1428-42FB-AA3F-E46672D68B88}" type="datetime1">
              <a:rPr lang="en-US" smtClean="0"/>
              <a:t>8/20/19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5F670-F952-46C3-8EC0-D55B33F156FE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CF896-7868-429A-835F-833AB7724D67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71F6A-291D-4E94-84A2-1B12A8AB9880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684F-AE11-4186-8070-551FB1D3FB00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F7A4B-94B3-4B7B-BE6D-1FA065BAA77C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F29CF-5FEB-45A4-9954-C080795129C3}" type="datetime1">
              <a:rPr lang="en-US" smtClean="0"/>
              <a:t>8/20/19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31D1D-771A-4D82-A9FA-498999B6BC98}" type="datetime1">
              <a:rPr lang="en-US" smtClean="0"/>
              <a:t>8/20/19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BFF3C-D548-4220-BA17-BB716E4E1D9D}" type="datetime1">
              <a:rPr lang="en-US" smtClean="0"/>
              <a:t>8/20/19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DA98-A00A-48F3-9323-A08F0F8332DD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31DFE-EFE5-4DD4-BE46-8C9B690B7750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85" y="1"/>
            <a:ext cx="84621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8492565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 smtClean="0">
                <a:solidFill>
                  <a:schemeClr val="bg1"/>
                </a:solidFill>
                <a:cs typeface="+mn-cs"/>
              </a:defRPr>
            </a:lvl1pPr>
          </a:lstStyle>
          <a:p>
            <a:fld id="{239BF79A-F49D-430F-A006-64D1C5E4C96E}" type="datetime1">
              <a:rPr lang="en-US" smtClean="0"/>
              <a:t>8/20/19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1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+mn-cs"/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Blip>
          <a:blip r:embed="rId14"/>
        </a:buBlip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Blip>
          <a:blip r:embed="rId15"/>
        </a:buBlip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Blip>
          <a:blip r:embed="rId16"/>
        </a:buBlip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CS161 – Design and Architecture of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1 - Discussion </a:t>
            </a:r>
          </a:p>
          <a:p>
            <a:endParaRPr lang="en-US" dirty="0"/>
          </a:p>
          <a:p>
            <a:r>
              <a:rPr lang="en-US" sz="2000" dirty="0"/>
              <a:t>*some slides adapted from:</a:t>
            </a:r>
          </a:p>
          <a:p>
            <a:r>
              <a:rPr lang="en-US" sz="2000" dirty="0"/>
              <a:t>  </a:t>
            </a:r>
            <a:r>
              <a:rPr lang="en-US" sz="2000" u="sng" dirty="0"/>
              <a:t>Prof Daniel Wong </a:t>
            </a:r>
            <a:r>
              <a:rPr lang="en-US" sz="2000" dirty="0"/>
              <a:t>UCR – EE/CS)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2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CPI Example</a:t>
            </a:r>
            <a:endParaRPr lang="en-AU">
              <a:latin typeface="Arial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Alternative compiled code sequences using instructions in type INT, FP, MEM</a:t>
            </a:r>
            <a:endParaRPr lang="en-AU" sz="2800" dirty="0">
              <a:latin typeface="Arial" charset="0"/>
            </a:endParaRPr>
          </a:p>
        </p:txBody>
      </p:sp>
      <p:sp>
        <p:nvSpPr>
          <p:cNvPr id="73760" name="Rectangle 31"/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800" dirty="0"/>
              <a:t>Program 1: IC = 5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Clock Cycles</a:t>
            </a:r>
            <a:br>
              <a:rPr lang="en-US" sz="2400" dirty="0"/>
            </a:br>
            <a:r>
              <a:rPr lang="en-US" sz="2400" dirty="0"/>
              <a:t>= 2×1 + 1×2 + 2×3</a:t>
            </a:r>
            <a:br>
              <a:rPr lang="en-US" sz="2400" dirty="0"/>
            </a:br>
            <a:r>
              <a:rPr lang="en-US" sz="2400" dirty="0"/>
              <a:t>= 10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Avg. CPI = 10/5 = 2.0</a:t>
            </a:r>
          </a:p>
        </p:txBody>
      </p:sp>
      <p:sp>
        <p:nvSpPr>
          <p:cNvPr id="73761" name="Rectangle 32"/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800" dirty="0"/>
              <a:t>Program 2: IC = 6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Clock Cycles</a:t>
            </a:r>
            <a:br>
              <a:rPr lang="en-US" sz="2400" dirty="0"/>
            </a:br>
            <a:r>
              <a:rPr lang="en-US" sz="2400" dirty="0"/>
              <a:t>= 4×1 + 1×2 + 1×3</a:t>
            </a:r>
            <a:br>
              <a:rPr lang="en-US" sz="2400" dirty="0"/>
            </a:br>
            <a:r>
              <a:rPr lang="en-US" sz="2400" dirty="0"/>
              <a:t>= 9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Avg. CPI = 9/6 = 1.5</a:t>
            </a:r>
          </a:p>
        </p:txBody>
      </p:sp>
      <p:graphicFrame>
        <p:nvGraphicFramePr>
          <p:cNvPr id="7" name="Group 40">
            <a:extLst>
              <a:ext uri="{FF2B5EF4-FFF2-40B4-BE49-F238E27FC236}">
                <a16:creationId xmlns:a16="http://schemas.microsoft.com/office/drawing/2014/main" id="{D8572408-C4A9-400F-B6CA-F96EEE5A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709"/>
              </p:ext>
            </p:extLst>
          </p:nvPr>
        </p:nvGraphicFramePr>
        <p:xfrm>
          <a:off x="1619250" y="2276475"/>
          <a:ext cx="6600825" cy="1591945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MEM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CPI for type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IC in 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4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4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4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4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IC in Program 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9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9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9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9B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9D9AF-4083-44B2-BF9F-040C8F92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0" grpId="0"/>
      <p:bldP spid="7376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112" y="4443664"/>
            <a:ext cx="6964071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399" y="3004688"/>
            <a:ext cx="79652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one aspect of performance does not always have a proportional affect on overall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Amdahl’s Law: Example</a:t>
            </a:r>
            <a:endParaRPr lang="en-AU" dirty="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CC030-CC2E-5649-B574-EEF4132C7E87}"/>
              </a:ext>
            </a:extLst>
          </p:cNvPr>
          <p:cNvSpPr txBox="1"/>
          <p:nvPr/>
        </p:nvSpPr>
        <p:spPr>
          <a:xfrm>
            <a:off x="506507" y="3600943"/>
            <a:ext cx="237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ea"/>
                <a:ea typeface="+mj-ea"/>
              </a:rPr>
              <a:t> Enhancement 1:</a:t>
            </a:r>
          </a:p>
          <a:p>
            <a:pPr algn="ctr"/>
            <a:r>
              <a:rPr lang="en-US" sz="2400" dirty="0">
                <a:latin typeface="+mj-ea"/>
                <a:ea typeface="+mj-ea"/>
              </a:rPr>
              <a:t>Speedup of 20 on 10% of execution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59C43-2CEC-4B42-87F3-2E6F322FB952}"/>
              </a:ext>
            </a:extLst>
          </p:cNvPr>
          <p:cNvSpPr txBox="1"/>
          <p:nvPr/>
        </p:nvSpPr>
        <p:spPr>
          <a:xfrm>
            <a:off x="5186087" y="3600943"/>
            <a:ext cx="237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ea"/>
                <a:ea typeface="+mj-ea"/>
              </a:rPr>
              <a:t> Enhancement 2:</a:t>
            </a:r>
          </a:p>
          <a:p>
            <a:pPr algn="ctr"/>
            <a:r>
              <a:rPr lang="en-US" sz="2400" dirty="0">
                <a:latin typeface="+mj-ea"/>
                <a:ea typeface="+mj-ea"/>
              </a:rPr>
              <a:t>Speedup of 1.6 on 80% of execution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50DF50-D431-144A-8660-3F1B70030E8F}"/>
                  </a:ext>
                </a:extLst>
              </p:cNvPr>
              <p:cNvSpPr txBox="1"/>
              <p:nvPr/>
            </p:nvSpPr>
            <p:spPr>
              <a:xfrm>
                <a:off x="831699" y="1874477"/>
                <a:ext cx="6355829" cy="85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ea"/>
                    <a:ea typeface="+mj-ea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+mj-ea"/>
                      </a:rPr>
                      <m:t>𝑆𝑝𝑒𝑒𝑑𝑢𝑝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𝑓𝑟𝑎𝑐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𝑒𝑛h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+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𝑓𝑟𝑎𝑐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𝑒𝑛h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𝑠𝑝𝑒𝑒𝑑𝑢𝑝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𝑒𝑛h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50DF50-D431-144A-8660-3F1B7003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9" y="1874477"/>
                <a:ext cx="6355829" cy="857992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3F00DD-AD44-DF4A-B9C7-F054C3E21DA6}"/>
              </a:ext>
            </a:extLst>
          </p:cNvPr>
          <p:cNvSpPr txBox="1"/>
          <p:nvPr/>
        </p:nvSpPr>
        <p:spPr>
          <a:xfrm>
            <a:off x="457199" y="1124283"/>
            <a:ext cx="710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When we are about to speed up only a part of the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8BF06-DC8A-A046-BD71-DD1645F00E82}"/>
              </a:ext>
            </a:extLst>
          </p:cNvPr>
          <p:cNvSpPr txBox="1"/>
          <p:nvPr/>
        </p:nvSpPr>
        <p:spPr>
          <a:xfrm>
            <a:off x="457199" y="1493615"/>
            <a:ext cx="6296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What is the overall speedup on the entire program?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9B5AB-7B15-1D4C-B7A8-E74982B372BC}"/>
              </a:ext>
            </a:extLst>
          </p:cNvPr>
          <p:cNvSpPr txBox="1"/>
          <p:nvPr/>
        </p:nvSpPr>
        <p:spPr>
          <a:xfrm>
            <a:off x="506507" y="2775288"/>
            <a:ext cx="7829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We have two possible enhancements, what is the overall </a:t>
            </a:r>
          </a:p>
          <a:p>
            <a:r>
              <a:rPr lang="en-US" sz="2000" dirty="0"/>
              <a:t>speedup on the entire program for each 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B561A-216F-4B4D-9C1B-88E81D737FE0}"/>
              </a:ext>
            </a:extLst>
          </p:cNvPr>
          <p:cNvSpPr txBox="1"/>
          <p:nvPr/>
        </p:nvSpPr>
        <p:spPr>
          <a:xfrm>
            <a:off x="1313604" y="55132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1.105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344D874-1EE9-6B4B-9CBA-205262A8C921}"/>
              </a:ext>
            </a:extLst>
          </p:cNvPr>
          <p:cNvSpPr/>
          <p:nvPr/>
        </p:nvSpPr>
        <p:spPr>
          <a:xfrm>
            <a:off x="1567355" y="5117753"/>
            <a:ext cx="254243" cy="446312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3DC75-CFB3-9841-97A7-3D42E8F002EC}"/>
              </a:ext>
            </a:extLst>
          </p:cNvPr>
          <p:cNvSpPr txBox="1"/>
          <p:nvPr/>
        </p:nvSpPr>
        <p:spPr>
          <a:xfrm>
            <a:off x="6067319" y="55598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1.43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6027CEC-75E4-7345-AE59-E794DAA8F915}"/>
              </a:ext>
            </a:extLst>
          </p:cNvPr>
          <p:cNvSpPr/>
          <p:nvPr/>
        </p:nvSpPr>
        <p:spPr>
          <a:xfrm>
            <a:off x="6246120" y="5164349"/>
            <a:ext cx="254243" cy="446312"/>
          </a:xfrm>
          <a:prstGeom prst="down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7077EB-B295-43C5-A042-588EADDC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</a:rPr>
              <a:t>MIPS as a Performance Metric</a:t>
            </a:r>
            <a:endParaRPr lang="en-AU" sz="3600" dirty="0">
              <a:latin typeface="Arial" charset="0"/>
            </a:endParaRP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MIPS: Millions of Instructions Per Second</a:t>
            </a: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742364"/>
              </p:ext>
            </p:extLst>
          </p:nvPr>
        </p:nvGraphicFramePr>
        <p:xfrm>
          <a:off x="1086774" y="2289175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4" imgW="3276360" imgH="1041120" progId="Equation.3">
                  <p:embed/>
                </p:oleObj>
              </mc:Choice>
              <mc:Fallback>
                <p:oleObj name="Equation" r:id="rId4" imgW="3276360" imgH="1041120" progId="Equation.3">
                  <p:embed/>
                  <p:pic>
                    <p:nvPicPr>
                      <p:cNvPr id="104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74" y="2289175"/>
                        <a:ext cx="6556375" cy="2084387"/>
                      </a:xfrm>
                      <a:prstGeom prst="rect">
                        <a:avLst/>
                      </a:prstGeom>
                      <a:solidFill>
                        <a:srgbClr val="DDD9C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F2255-E6E1-4071-B1CB-120BDDE9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DA4B-23DB-4ABA-97B0-E79E4567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66" y="1050824"/>
            <a:ext cx="8854563" cy="518793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700" dirty="0"/>
              <a:t>Processor 1 runs at 1GHz with a CPI = 1, Processor 2 runs at 4GHz with a CPI=7. Calculate the Million of Instructions per Second (MIPS). Which one runs faster?</a:t>
            </a:r>
          </a:p>
          <a:p>
            <a:pPr marL="385763" indent="-385763">
              <a:buFont typeface="+mj-lt"/>
              <a:buAutoNum type="arabicPeriod"/>
            </a:pPr>
            <a:endParaRPr lang="en-US" sz="2700" dirty="0"/>
          </a:p>
          <a:p>
            <a:pPr marL="385763" indent="-385763">
              <a:buFont typeface="+mj-lt"/>
              <a:buAutoNum type="arabicPeriod"/>
            </a:pPr>
            <a:r>
              <a:rPr lang="en-US" sz="2700" dirty="0"/>
              <a:t>Calculate the Average CPI of the two programs</a:t>
            </a:r>
          </a:p>
          <a:p>
            <a:pPr marL="385763" indent="-385763">
              <a:buFont typeface="+mj-lt"/>
              <a:buAutoNum type="arabicPeriod"/>
            </a:pPr>
            <a:endParaRPr lang="en-US" sz="2700" dirty="0"/>
          </a:p>
          <a:p>
            <a:pPr marL="385763" indent="-385763">
              <a:buFont typeface="+mj-lt"/>
              <a:buAutoNum type="arabicPeriod"/>
            </a:pPr>
            <a:endParaRPr lang="en-US" sz="2700" dirty="0"/>
          </a:p>
          <a:p>
            <a:pPr marL="385763" indent="-385763">
              <a:buFont typeface="+mj-lt"/>
              <a:buAutoNum type="arabicPeriod"/>
            </a:pPr>
            <a:endParaRPr lang="en-US" sz="2700" dirty="0"/>
          </a:p>
          <a:p>
            <a:pPr marL="385763" indent="-385763">
              <a:buFont typeface="+mj-lt"/>
              <a:buAutoNum type="arabicPeriod"/>
            </a:pPr>
            <a:endParaRPr lang="en-US" sz="2700" dirty="0"/>
          </a:p>
          <a:p>
            <a:pPr marL="385763" indent="-385763">
              <a:buFont typeface="+mj-lt"/>
              <a:buAutoNum type="arabicPeriod"/>
            </a:pPr>
            <a:endParaRPr lang="en-US" sz="2700" dirty="0"/>
          </a:p>
          <a:p>
            <a:pPr marL="385763" indent="-385763">
              <a:buFont typeface="+mj-lt"/>
              <a:buAutoNum type="arabicPeriod"/>
            </a:pPr>
            <a:r>
              <a:rPr lang="en-US" sz="2700" dirty="0"/>
              <a:t>Profiling a program, you see that a single function takes 15% of the total execution time. Through various optimizations, you’ve speed up this function a 3x. What is the speedup of the entire application?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7E10B5-72B3-4E11-BB12-9C645303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42721"/>
              </p:ext>
            </p:extLst>
          </p:nvPr>
        </p:nvGraphicFramePr>
        <p:xfrm>
          <a:off x="1256151" y="2958989"/>
          <a:ext cx="57543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65">
                  <a:extLst>
                    <a:ext uri="{9D8B030D-6E8A-4147-A177-3AD203B41FA5}">
                      <a16:colId xmlns:a16="http://schemas.microsoft.com/office/drawing/2014/main" val="4012214545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3917351145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66170087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3935519915"/>
                    </a:ext>
                  </a:extLst>
                </a:gridCol>
                <a:gridCol w="1150865">
                  <a:extLst>
                    <a:ext uri="{9D8B030D-6E8A-4147-A177-3AD203B41FA5}">
                      <a16:colId xmlns:a16="http://schemas.microsoft.com/office/drawing/2014/main" val="106834501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BEQ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805071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CPI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08807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P1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09828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P2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910142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84E0406-3B7E-674E-804E-BD59666F6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</a:rPr>
              <a:t>Practice Problems</a:t>
            </a:r>
            <a:endParaRPr lang="en-AU" sz="3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1BCB-D33C-44DB-B0BB-0E90EA14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8341-BAF1-4002-BCA2-5C074D21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08CDA-320D-3046-A6CE-F118039A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57" y="4758239"/>
            <a:ext cx="1409700" cy="143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35759-2201-E146-82CF-0B3B6B57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87" y="990600"/>
            <a:ext cx="47625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8B5D0-5991-6143-B8E9-968221B1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4" y="3803650"/>
            <a:ext cx="40640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4A71E-6958-7740-9E6C-72133C64A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687" y="4408989"/>
            <a:ext cx="18923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66D62-06A5-8B40-B982-524F8C770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351264"/>
            <a:ext cx="2781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Jason Zellmer</a:t>
            </a:r>
          </a:p>
          <a:p>
            <a:r>
              <a:rPr lang="en-US" sz="2400" dirty="0"/>
              <a:t>UC Riverside, CA</a:t>
            </a:r>
          </a:p>
          <a:p>
            <a:pPr lvl="1"/>
            <a:r>
              <a:rPr lang="en-US" sz="2000" dirty="0"/>
              <a:t>PhD Computer Science </a:t>
            </a:r>
            <a:r>
              <a:rPr lang="fr-FR" sz="2000" dirty="0"/>
              <a:t>’</a:t>
            </a:r>
            <a:r>
              <a:rPr lang="en-US" sz="2000" dirty="0"/>
              <a:t>18--present</a:t>
            </a:r>
          </a:p>
          <a:p>
            <a:pPr lvl="1"/>
            <a:r>
              <a:rPr lang="en-US" sz="2000" dirty="0"/>
              <a:t>MSc Statistics </a:t>
            </a:r>
            <a:r>
              <a:rPr lang="fr-FR" sz="2000" dirty="0"/>
              <a:t>’</a:t>
            </a:r>
            <a:r>
              <a:rPr lang="en-US" sz="2000" dirty="0"/>
              <a:t>18</a:t>
            </a:r>
          </a:p>
          <a:p>
            <a:pPr lvl="1"/>
            <a:endParaRPr lang="en-US" sz="2000" dirty="0"/>
          </a:p>
          <a:p>
            <a:r>
              <a:rPr lang="en-US" sz="2400" dirty="0"/>
              <a:t>University of Wisconsin-Milwaukee, WI</a:t>
            </a:r>
          </a:p>
          <a:p>
            <a:pPr lvl="1"/>
            <a:r>
              <a:rPr lang="en-US" sz="2000" dirty="0"/>
              <a:t>BSc Mathematics </a:t>
            </a:r>
            <a:r>
              <a:rPr lang="fr-FR" sz="2000" dirty="0"/>
              <a:t>’</a:t>
            </a:r>
            <a:r>
              <a:rPr lang="en-US" sz="2000" dirty="0"/>
              <a:t>15</a:t>
            </a:r>
          </a:p>
          <a:p>
            <a:endParaRPr lang="en-US" sz="2400" dirty="0"/>
          </a:p>
          <a:p>
            <a:r>
              <a:rPr lang="en-US" sz="2400" dirty="0"/>
              <a:t>Research area: Architecture Security</a:t>
            </a:r>
          </a:p>
          <a:p>
            <a:endParaRPr lang="en-US" sz="2400" dirty="0"/>
          </a:p>
          <a:p>
            <a:r>
              <a:rPr lang="en-US" sz="2400" dirty="0"/>
              <a:t>Email: jzell001@ucr.edu</a:t>
            </a:r>
          </a:p>
          <a:p>
            <a:r>
              <a:rPr lang="en-US" sz="2400" dirty="0"/>
              <a:t>Office Hours: TBD or by appointment</a:t>
            </a:r>
          </a:p>
          <a:p>
            <a:pPr lvl="1"/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4DD1F-1AFD-2D49-8A81-9B738104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430" y="901861"/>
            <a:ext cx="2527139" cy="25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1BCB-D33C-44DB-B0BB-0E90EA14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CBBB-6966-4A22-949F-9474F5C0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Supplement lecture material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endParaRPr lang="en-US" dirty="0"/>
          </a:p>
          <a:p>
            <a:r>
              <a:rPr lang="en-US" dirty="0"/>
              <a:t>What we’ll be doing:</a:t>
            </a:r>
          </a:p>
          <a:p>
            <a:pPr lvl="1"/>
            <a:r>
              <a:rPr lang="en-US" dirty="0"/>
              <a:t>Practice problems</a:t>
            </a:r>
          </a:p>
          <a:p>
            <a:pPr lvl="1"/>
            <a:r>
              <a:rPr lang="en-US" dirty="0"/>
              <a:t>Reviewing homework/etc.</a:t>
            </a:r>
          </a:p>
          <a:p>
            <a:pPr lvl="1"/>
            <a:r>
              <a:rPr lang="en-US" dirty="0"/>
              <a:t>Preparing for exams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8341-BAF1-4002-BCA2-5C074D21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/>
          <p:cNvSpPr>
            <a:spLocks noChangeShapeType="1"/>
          </p:cNvSpPr>
          <p:nvPr/>
        </p:nvSpPr>
        <p:spPr bwMode="auto">
          <a:xfrm flipV="1">
            <a:off x="2362691" y="1566861"/>
            <a:ext cx="1981344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H="1">
            <a:off x="4354511" y="1500189"/>
            <a:ext cx="2619" cy="7619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CPU Clocking</a:t>
            </a:r>
            <a:endParaRPr lang="en-AU">
              <a:latin typeface="Arial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2627313" y="17891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2627313" y="17891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490913" y="17891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490913" y="207645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2339975" y="207645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4356100" y="17891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4356100" y="17891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5219700" y="17891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5219700" y="207645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6083300" y="17891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6083300" y="17891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6946900" y="17891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6946900" y="207645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684213" y="179387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Clock (cycles)</a:t>
            </a:r>
            <a:endParaRPr lang="en-AU" sz="1600" dirty="0"/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2787651" y="1521584"/>
            <a:ext cx="1231105" cy="1314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2747565" y="141516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/>
              <a:t>Clock period</a:t>
            </a:r>
            <a:endParaRPr lang="en-AU" sz="1600" dirty="0"/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684213" y="2542591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800" dirty="0"/>
              <a:t>Clock period: duration of a clock cycle (</a:t>
            </a:r>
            <a:r>
              <a:rPr lang="en-US" sz="2400" dirty="0"/>
              <a:t>0.25ns)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800" dirty="0"/>
              <a:t>Clock rate: cycles per second (</a:t>
            </a:r>
            <a:r>
              <a:rPr lang="en-US" sz="2400" dirty="0"/>
              <a:t>4.0GHz)</a:t>
            </a:r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2D401-A317-41E6-9E4C-90EAA61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5</a:t>
            </a:fld>
            <a:endParaRPr lang="en-US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E60E3FA2-A9AB-C54D-9D75-BCE91CC514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691" y="1528112"/>
            <a:ext cx="2619" cy="7619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038D0C03-4E80-4243-8EDD-929AD345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30" y="3904959"/>
                <a:ext cx="8492565" cy="2772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𝑐𝑙𝑜𝑐𝑘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sz="2800" dirty="0"/>
              </a:p>
            </p:txBody>
          </p:sp>
        </mc:Choice>
        <mc:Fallback xmlns=""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038D0C03-4E80-4243-8EDD-929AD345B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30" y="3904959"/>
                <a:ext cx="8492565" cy="277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53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5" grpId="0" build="p"/>
      <p:bldP spid="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CPU Clocking</a:t>
            </a:r>
            <a:endParaRPr lang="en-AU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5" name="Rectangle 35"/>
              <p:cNvSpPr>
                <a:spLocks noChangeArrowheads="1"/>
              </p:cNvSpPr>
              <p:nvPr/>
            </p:nvSpPr>
            <p:spPr bwMode="auto">
              <a:xfrm>
                <a:off x="325718" y="1255518"/>
                <a:ext cx="8492564" cy="4772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800" u="sng" dirty="0"/>
                  <a:t>Clock period</a:t>
                </a:r>
                <a:r>
                  <a:rPr lang="en-US" sz="2800" dirty="0"/>
                  <a:t>: seconds per cycle</a:t>
                </a:r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cs (</a:t>
                </a:r>
                <a:r>
                  <a:rPr lang="en-US" sz="2400" dirty="0" err="1"/>
                  <a:t>centisecond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=10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</a:t>
                </a:r>
                <a:r>
                  <a:rPr lang="en-US" sz="2400" dirty="0" err="1"/>
                  <a:t>ms</a:t>
                </a:r>
                <a:r>
                  <a:rPr lang="en-US" sz="2400" dirty="0"/>
                  <a:t> (millisecond)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 (microsecond)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00 00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ns (nanosecond)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00 000 00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</a:t>
                </a:r>
                <a:r>
                  <a:rPr lang="en-US" sz="2400" dirty="0" err="1"/>
                  <a:t>ps</a:t>
                </a:r>
                <a:r>
                  <a:rPr lang="en-US" sz="2400" dirty="0"/>
                  <a:t> (picosecond)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00 000 000 00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endParaRPr lang="en-US" sz="24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800" u="sng" dirty="0"/>
                  <a:t>Clock rate</a:t>
                </a:r>
                <a:r>
                  <a:rPr lang="en-US" sz="2800" dirty="0"/>
                  <a:t>: cycles per second (Hertz = frequency)</a:t>
                </a:r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</a:t>
                </a:r>
                <a:r>
                  <a:rPr lang="en-US" sz="2400" dirty="0" err="1"/>
                  <a:t>KHz</a:t>
                </a:r>
                <a:r>
                  <a:rPr lang="en-US" sz="2400" dirty="0"/>
                  <a:t> (Kilohertz)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1,000 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MHz (Megahertz)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1,000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,000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1 GHz (Gigahertz)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1,000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,000,000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endParaRPr lang="en-AU" sz="2400" dirty="0"/>
              </a:p>
            </p:txBody>
          </p:sp>
        </mc:Choice>
        <mc:Fallback xmlns="">
          <p:sp>
            <p:nvSpPr>
              <p:cNvPr id="61475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718" y="1255518"/>
                <a:ext cx="8492564" cy="4772964"/>
              </a:xfrm>
              <a:prstGeom prst="rect">
                <a:avLst/>
              </a:prstGeom>
              <a:blipFill>
                <a:blip r:embed="rId3"/>
                <a:stretch>
                  <a:fillRect l="-299" t="-1326" b="-7162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2D401-A317-41E6-9E4C-90EAA61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CPU Clocking</a:t>
            </a:r>
            <a:endParaRPr lang="en-AU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5" name="Rectangle 35"/>
              <p:cNvSpPr>
                <a:spLocks noChangeArrowheads="1"/>
              </p:cNvSpPr>
              <p:nvPr/>
            </p:nvSpPr>
            <p:spPr bwMode="auto">
              <a:xfrm>
                <a:off x="325718" y="1255518"/>
                <a:ext cx="8492564" cy="4772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u="sng" dirty="0"/>
                  <a:t>Example 1: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Clock Rate = 1 GHz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Clock Period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∗ 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sz="24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endParaRPr lang="en-US" sz="24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u="sng" dirty="0"/>
                  <a:t>Example 2: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Clock Rate = 4 GHz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r>
                  <a:rPr lang="en-US" sz="2400" dirty="0"/>
                  <a:t>Clock Period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𝑅𝑎𝑡𝑒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 ∗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sz="24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endParaRPr lang="en-US" sz="2800" dirty="0"/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Char char="n"/>
                </a:pPr>
                <a:endParaRPr lang="en-AU" sz="2400" dirty="0"/>
              </a:p>
            </p:txBody>
          </p:sp>
        </mc:Choice>
        <mc:Fallback xmlns="">
          <p:sp>
            <p:nvSpPr>
              <p:cNvPr id="61475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718" y="1255518"/>
                <a:ext cx="8492564" cy="4772964"/>
              </a:xfrm>
              <a:prstGeom prst="rect">
                <a:avLst/>
              </a:prstGeom>
              <a:blipFill>
                <a:blip r:embed="rId3"/>
                <a:stretch>
                  <a:fillRect l="-149" t="-796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2D401-A317-41E6-9E4C-90EAA61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Instruction Count and CPI</a:t>
            </a:r>
            <a:endParaRPr lang="en-AU">
              <a:latin typeface="Arial" charset="0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080" y="1737710"/>
            <a:ext cx="7772400" cy="27749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Instruction Count (IC) 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number of instructions for a program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(instructions: ADD, LOAD, etc.)</a:t>
            </a: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Cycles Per Instruction (CPI)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average number of clock cycles per instruction for a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56A3E-137F-48C2-8DB6-720A072A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CPI (more detail)</a:t>
            </a:r>
            <a:endParaRPr lang="en-AU" dirty="0">
              <a:latin typeface="Arial" charset="0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41" y="1523779"/>
            <a:ext cx="8270875" cy="12287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For different instruction types:</a:t>
            </a:r>
            <a:endParaRPr lang="en-AU" dirty="0">
              <a:latin typeface="Arial" charset="0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35228"/>
              </p:ext>
            </p:extLst>
          </p:nvPr>
        </p:nvGraphicFramePr>
        <p:xfrm>
          <a:off x="1436688" y="2420938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4" imgW="2920680" imgH="431640" progId="Equation.3">
                  <p:embed/>
                </p:oleObj>
              </mc:Choice>
              <mc:Fallback>
                <p:oleObj name="Equation" r:id="rId4" imgW="2920680" imgH="431640" progId="Equation.3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420938"/>
                        <a:ext cx="6427787" cy="949325"/>
                      </a:xfrm>
                      <a:prstGeom prst="rect">
                        <a:avLst/>
                      </a:prstGeom>
                      <a:solidFill>
                        <a:srgbClr val="DDD9C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00490"/>
              </p:ext>
            </p:extLst>
          </p:nvPr>
        </p:nvGraphicFramePr>
        <p:xfrm>
          <a:off x="650593" y="4965700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6" imgW="3682800" imgH="431640" progId="Equation.3">
                  <p:embed/>
                </p:oleObj>
              </mc:Choice>
              <mc:Fallback>
                <p:oleObj name="Equation" r:id="rId6" imgW="3682800" imgH="431640" progId="Equation.3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93" y="4965700"/>
                        <a:ext cx="8105775" cy="949325"/>
                      </a:xfrm>
                      <a:prstGeom prst="rect">
                        <a:avLst/>
                      </a:prstGeom>
                      <a:solidFill>
                        <a:srgbClr val="DDD9C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6E6F4-9AEA-4488-801D-DBEBE56E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99DC74-4FD5-7346-9697-9114F376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42" y="4028904"/>
            <a:ext cx="8270875" cy="1228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8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9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10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10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kern="0" dirty="0">
                <a:latin typeface="Arial" charset="0"/>
              </a:rPr>
              <a:t>Weighted average CPI:</a:t>
            </a:r>
            <a:endParaRPr lang="en-AU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68250"/>
      </p:ext>
    </p:extLst>
  </p:cSld>
  <p:clrMapOvr>
    <a:masterClrMapping/>
  </p:clrMapOvr>
</p:sld>
</file>

<file path=ppt/theme/theme1.xml><?xml version="1.0" encoding="utf-8"?>
<a:theme xmlns:a="http://schemas.openxmlformats.org/drawingml/2006/main" name="UCRTemplate4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C48DDD-28C0-480B-9491-D733B8C4228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UCRTemplate_custom.pot</Template>
  <TotalTime>5321</TotalTime>
  <Words>695</Words>
  <Application>Microsoft Macintosh PowerPoint</Application>
  <PresentationFormat>On-screen Show (4:3)</PresentationFormat>
  <Paragraphs>181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Times New Roman</vt:lpstr>
      <vt:lpstr>Wingdings</vt:lpstr>
      <vt:lpstr>UCRTemplate4</vt:lpstr>
      <vt:lpstr>Equation</vt:lpstr>
      <vt:lpstr>CS161 – Design and Architecture of Computer Systems</vt:lpstr>
      <vt:lpstr>Welcome!</vt:lpstr>
      <vt:lpstr>About TA</vt:lpstr>
      <vt:lpstr>Discussion Format</vt:lpstr>
      <vt:lpstr>CPU Clocking</vt:lpstr>
      <vt:lpstr>CPU Clocking</vt:lpstr>
      <vt:lpstr>CPU Clocking</vt:lpstr>
      <vt:lpstr>Instruction Count and CPI</vt:lpstr>
      <vt:lpstr>CPI (more detail)</vt:lpstr>
      <vt:lpstr>CPI Example</vt:lpstr>
      <vt:lpstr>Amdahl’s Law</vt:lpstr>
      <vt:lpstr>Amdahl’s Law: Example</vt:lpstr>
      <vt:lpstr>MIPS as a Performance Metric</vt:lpstr>
      <vt:lpstr>Practice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Jason Zellmer</cp:lastModifiedBy>
  <cp:revision>122</cp:revision>
  <dcterms:created xsi:type="dcterms:W3CDTF">2015-12-30T09:03:10Z</dcterms:created>
  <dcterms:modified xsi:type="dcterms:W3CDTF">2019-08-20T21:57:51Z</dcterms:modified>
</cp:coreProperties>
</file>