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737" r:id="rId2"/>
    <p:sldId id="679" r:id="rId3"/>
    <p:sldId id="732" r:id="rId4"/>
    <p:sldId id="733" r:id="rId5"/>
    <p:sldId id="277" r:id="rId6"/>
    <p:sldId id="7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B8FAE-AB8D-A64C-AFE6-BACE17A1FBC8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DE10-DDA1-F444-A56B-49F526C4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6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99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04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418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24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45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975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4C44-080D-8D45-8592-11B1257BE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36B21-4BC1-1D43-BC46-1D06D0FA1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4317-3988-A04C-ADCC-81A74F8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66EC3-83A6-044E-B066-1CD3B25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F8A8-39E3-E54E-BBED-249DFF1B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28C7-AB6F-C14C-BFB2-F81C2AB1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4F8A0-0DD7-9140-9EED-22AF58B0C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60CE-AF0B-1448-82B4-12B7DEB3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E515-6554-6D45-912D-44B1019D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004D-7064-7947-9300-E49BE401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3FF45-BD08-6F46-A75C-E903461EA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297EE-F064-1A4A-8B1B-57FD7BC94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A493-C4E5-D04B-926B-6603BEA8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D7C7-4B76-DB4B-A085-0A793946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3C71-C90F-EA43-9C0A-EADE3C77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Defaul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0"/>
          <p:cNvSpPr txBox="1">
            <a:spLocks noGrp="1"/>
          </p:cNvSpPr>
          <p:nvPr>
            <p:ph type="sldNum" idx="12"/>
          </p:nvPr>
        </p:nvSpPr>
        <p:spPr>
          <a:xfrm>
            <a:off x="11360149" y="6310312"/>
            <a:ext cx="474499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B41-4C03-3A42-B3ED-D743F38C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88AB-5C23-5B48-A911-9CB3E351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8D45-1C60-3B4A-A38B-991104E5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B040-BF63-5344-8E76-FF89C4A7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ECDA-BB0F-114A-ADA9-47605B13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4BC7-170A-C14B-9A47-A5996775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CA917-6095-5A4B-996A-6D534345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4FF4-3611-7045-8392-B08B16A7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BBD1-7B14-2A4A-B2CF-D0FB5AB2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00B0-6DC5-0B40-A1CE-FE69AA7B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A952-B04D-7241-8621-F087B72F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F68A-33DF-0D47-B3B2-EE3A87969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4BF7-DDE0-F546-9AAE-B189154D3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77FA2-301F-3E41-A604-679045A7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1AA6-CA59-2440-98D6-DC2165E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6BA2F-94F5-E440-93E0-F199948E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5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B564-A9E6-6C46-A6D1-E1F9CC08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D07E-39CF-0943-9143-78B81CA0A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F7215-19F2-654F-BCCC-AB4D28EE7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43C42-87B7-3E45-AC30-80C689766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290A8-B40C-7F4C-89E4-39ABA04D4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9BB4C-B1B0-9347-9E57-5A4D13C3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F3C1D-36A3-1B4B-ABAD-A078C73E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25D66-84BA-964A-8D64-4065836C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7BF9-94E9-3C43-950D-E3416C9D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1820A-3C55-3943-B6D7-E124AA0F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EEC37-D02A-F14B-AADD-C19D4BEF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A040F-91D3-1E44-81E4-13C568DB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9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868A2-B939-F44F-BAD6-F91FC873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3223C-BCD0-5D4E-AF7D-C8FB786A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5A7F-CD7C-354C-821F-CE0CA77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8647-50D9-B94B-A61D-82EAF9CB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0F67-0DF3-A542-BEE7-8E714B1E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CFE9C-61FF-334B-8B82-B1EA1D7AC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FC0E0-0C2D-2E4F-BEEC-172928D8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4D11-D7E8-F642-B022-A93963DB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CF15-D7CC-1940-90BC-E0647A3B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C41C-A51B-6349-BA40-5D72C430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92BA0-B963-BA47-875E-BA7BD42D4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55CA-505D-3445-8EA6-6676FECA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15BA1-ECC7-3048-99AB-64D7DDBE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66001-A9D4-7341-9394-CCB9A1BB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AA00-C367-0846-8A34-288E6278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0CE21-9507-8C4B-98B1-CEAC26E8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E0548-B023-E94C-ADF6-ADEE94CE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B595-77D8-CF4E-BEE8-E0AE1D639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E8F1-E774-CE4E-854C-E5E934AC5BBB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671C-E606-6740-988F-993E9866F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72E1-BD9F-FA4C-B1A3-513E7364F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90CE-8610-7645-960C-058D223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sldNum" idx="12"/>
          </p:nvPr>
        </p:nvSpPr>
        <p:spPr>
          <a:xfrm>
            <a:off x="10044112" y="6310313"/>
            <a:ext cx="355874" cy="3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t" anchorCtr="0">
            <a:sp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4294967295"/>
          </p:nvPr>
        </p:nvSpPr>
        <p:spPr>
          <a:xfrm>
            <a:off x="1905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</a:pPr>
            <a:r>
              <a:rPr lang="en-US" sz="28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R-type Instructions – ADD Instruction</a:t>
            </a:r>
            <a:endParaRPr dirty="0"/>
          </a:p>
        </p:txBody>
      </p:sp>
      <p:pic>
        <p:nvPicPr>
          <p:cNvPr id="258" name="Google Shape;258;p20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1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AF92EC-B15F-6147-BDB0-D73E5CF34025}"/>
              </a:ext>
            </a:extLst>
          </p:cNvPr>
          <p:cNvSpPr txBox="1"/>
          <p:nvPr/>
        </p:nvSpPr>
        <p:spPr>
          <a:xfrm>
            <a:off x="5466611" y="5559227"/>
            <a:ext cx="4189885" cy="7510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E20D6FDE-8857-0D46-8C6F-43C3467B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526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6-bit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53ED9F8-7268-E54A-8F47-1C077161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178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rs</a:t>
            </a:r>
          </a:p>
          <a:p>
            <a:pPr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6E73E595-81CA-BE4E-8F18-DE4D40BAA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30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rt</a:t>
            </a: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87EAF1E1-263A-9945-92D2-5EB18BFB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482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rd</a:t>
            </a:r>
            <a:endParaRPr lang="en-US" sz="2000" kern="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991B6956-BEF7-9246-8CB6-413B8F58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134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489E4184-D504-5440-A35C-40756664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786" y="5663204"/>
            <a:ext cx="725368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ADD</a:t>
            </a:r>
          </a:p>
          <a:p>
            <a:pPr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6-bit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1658A-07DC-B241-8F14-97E2CCDEC30F}"/>
              </a:ext>
            </a:extLst>
          </p:cNvPr>
          <p:cNvSpPr/>
          <p:nvPr/>
        </p:nvSpPr>
        <p:spPr>
          <a:xfrm>
            <a:off x="7337592" y="6447909"/>
            <a:ext cx="13990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ADD </a:t>
            </a:r>
            <a:r>
              <a:rPr lang="en-US" altLang="en-US" dirty="0" err="1"/>
              <a:t>rd</a:t>
            </a:r>
            <a:r>
              <a:rPr lang="en-US" altLang="en-US" dirty="0"/>
              <a:t>, </a:t>
            </a:r>
            <a:r>
              <a:rPr lang="en-US" altLang="en-US" dirty="0" err="1"/>
              <a:t>rs</a:t>
            </a:r>
            <a:r>
              <a:rPr lang="en-US" altLang="en-US" dirty="0"/>
              <a:t>, 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2BB36-7CCA-7345-9547-79360ED94F1A}"/>
              </a:ext>
            </a:extLst>
          </p:cNvPr>
          <p:cNvSpPr/>
          <p:nvPr/>
        </p:nvSpPr>
        <p:spPr>
          <a:xfrm>
            <a:off x="1845278" y="5436711"/>
            <a:ext cx="3052667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 == ADD </a:t>
            </a:r>
            <a:r>
              <a:rPr lang="en-US" altLang="en-US" sz="1400" dirty="0" err="1"/>
              <a:t>rd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 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GPR[</a:t>
            </a:r>
            <a:r>
              <a:rPr lang="en-US" altLang="en-US" sz="1400" dirty="0" err="1"/>
              <a:t>rd</a:t>
            </a:r>
            <a:r>
              <a:rPr lang="en-US" altLang="en-US" sz="1400" dirty="0"/>
              <a:t>]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GPR[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] + GPR[rt]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PC + 4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5F570F-DF9E-214F-A7A0-3E4EC0D01490}"/>
              </a:ext>
            </a:extLst>
          </p:cNvPr>
          <p:cNvSpPr txBox="1"/>
          <p:nvPr/>
        </p:nvSpPr>
        <p:spPr>
          <a:xfrm>
            <a:off x="1732451" y="4158761"/>
            <a:ext cx="2426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ALU-Type</a:t>
            </a:r>
          </a:p>
          <a:p>
            <a:r>
              <a:rPr lang="en-US" sz="1200" dirty="0"/>
              <a:t>(ADD R3, R2, R1)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</a:t>
            </a:r>
          </a:p>
          <a:p>
            <a:pPr marL="342900" indent="-342900">
              <a:buAutoNum type="arabicPeriod"/>
            </a:pPr>
            <a:r>
              <a:rPr lang="en-US" sz="1200" dirty="0"/>
              <a:t>WB to Reg.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40C98-1E99-0548-803F-F1ABCB22A13B}"/>
              </a:ext>
            </a:extLst>
          </p:cNvPr>
          <p:cNvSpPr txBox="1"/>
          <p:nvPr/>
        </p:nvSpPr>
        <p:spPr>
          <a:xfrm>
            <a:off x="4915146" y="2459239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1C6EA6-A427-6A4F-9500-8F6219D9B232}"/>
              </a:ext>
            </a:extLst>
          </p:cNvPr>
          <p:cNvSpPr txBox="1"/>
          <p:nvPr/>
        </p:nvSpPr>
        <p:spPr>
          <a:xfrm>
            <a:off x="4926218" y="2832396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BF9B26-0A24-1A49-B6F2-FD87BF7CFCE1}"/>
              </a:ext>
            </a:extLst>
          </p:cNvPr>
          <p:cNvSpPr txBox="1"/>
          <p:nvPr/>
        </p:nvSpPr>
        <p:spPr>
          <a:xfrm>
            <a:off x="4242840" y="3325661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10044112" y="6310313"/>
            <a:ext cx="355874" cy="3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t" anchorCtr="0">
            <a:sp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title" idx="4294967295"/>
          </p:nvPr>
        </p:nvSpPr>
        <p:spPr>
          <a:xfrm>
            <a:off x="1905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I-type Instructions - </a:t>
            </a:r>
            <a:r>
              <a:rPr lang="en-US" sz="28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ADDI</a:t>
            </a:r>
            <a:r>
              <a:rPr lang="en-US" sz="28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  <a:endParaRPr dirty="0"/>
          </a:p>
        </p:txBody>
      </p:sp>
      <p:pic>
        <p:nvPicPr>
          <p:cNvPr id="298" name="Google Shape;298;p21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1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F77FB-A5D7-B740-A7EE-699C08861D9F}"/>
              </a:ext>
            </a:extLst>
          </p:cNvPr>
          <p:cNvSpPr txBox="1"/>
          <p:nvPr/>
        </p:nvSpPr>
        <p:spPr>
          <a:xfrm>
            <a:off x="6210754" y="5533533"/>
            <a:ext cx="3833358" cy="7767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AFF8044B-3027-0940-A99F-C0740931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371" y="5676901"/>
            <a:ext cx="764788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ADDI</a:t>
            </a:r>
          </a:p>
          <a:p>
            <a:pPr>
              <a:defRPr/>
            </a:pPr>
            <a:r>
              <a:rPr lang="en-US" sz="1600" ker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6-bit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5928CC5D-8ECD-4540-BCA1-B9FE699AD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160" y="5676901"/>
            <a:ext cx="497569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rs</a:t>
            </a:r>
            <a:endParaRPr lang="en-US" sz="2000" kern="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5-bit     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7A2641F9-2BFB-D442-8B0B-4565766BC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535" y="5676901"/>
            <a:ext cx="561139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rt</a:t>
            </a: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0D8EDF2F-9574-0943-AE3F-17D5FD74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675" y="5676901"/>
            <a:ext cx="1680355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>
              <a:defRPr/>
            </a:pPr>
            <a:r>
              <a:rPr lang="en-US" sz="20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immediate</a:t>
            </a:r>
          </a:p>
          <a:p>
            <a:pPr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16-bit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41C97-E973-3541-87DC-62C23193005A}"/>
              </a:ext>
            </a:extLst>
          </p:cNvPr>
          <p:cNvSpPr/>
          <p:nvPr/>
        </p:nvSpPr>
        <p:spPr>
          <a:xfrm>
            <a:off x="6681140" y="6408220"/>
            <a:ext cx="226799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ADDI rt, </a:t>
            </a:r>
            <a:r>
              <a:rPr lang="en-US" altLang="en-US" dirty="0" err="1"/>
              <a:t>rs</a:t>
            </a:r>
            <a:r>
              <a:rPr lang="en-US" altLang="en-US" dirty="0"/>
              <a:t>, immediate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962EE-E9D6-ED4C-A7AE-F9D3BACA5CB1}"/>
              </a:ext>
            </a:extLst>
          </p:cNvPr>
          <p:cNvSpPr/>
          <p:nvPr/>
        </p:nvSpPr>
        <p:spPr>
          <a:xfrm>
            <a:off x="1659327" y="5459947"/>
            <a:ext cx="3833358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 == ADDI rt 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 immediate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GPR[rt]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GPR[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] + sign-extend (</a:t>
            </a:r>
            <a:r>
              <a:rPr lang="en-US" altLang="en-US" sz="1400" dirty="0" err="1"/>
              <a:t>imm</a:t>
            </a:r>
            <a:r>
              <a:rPr lang="en-US" altLang="en-US" sz="14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PC + 4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C37522-193A-5541-A1BD-F5F3747DF866}"/>
              </a:ext>
            </a:extLst>
          </p:cNvPr>
          <p:cNvSpPr txBox="1"/>
          <p:nvPr/>
        </p:nvSpPr>
        <p:spPr>
          <a:xfrm>
            <a:off x="4915146" y="2459239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AA1FE2-C653-024F-9146-DBFCB6FC5375}"/>
              </a:ext>
            </a:extLst>
          </p:cNvPr>
          <p:cNvSpPr txBox="1"/>
          <p:nvPr/>
        </p:nvSpPr>
        <p:spPr>
          <a:xfrm>
            <a:off x="4926218" y="2832396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B3489B-972E-E94C-8074-0752A357D2D4}"/>
              </a:ext>
            </a:extLst>
          </p:cNvPr>
          <p:cNvSpPr txBox="1"/>
          <p:nvPr/>
        </p:nvSpPr>
        <p:spPr>
          <a:xfrm>
            <a:off x="4242840" y="3325661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B120A8-C570-C342-831D-3756B7629617}"/>
              </a:ext>
            </a:extLst>
          </p:cNvPr>
          <p:cNvSpPr txBox="1"/>
          <p:nvPr/>
        </p:nvSpPr>
        <p:spPr>
          <a:xfrm>
            <a:off x="1732451" y="4158761"/>
            <a:ext cx="2426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ALU-Type</a:t>
            </a:r>
          </a:p>
          <a:p>
            <a:r>
              <a:rPr lang="en-US" sz="1200" dirty="0"/>
              <a:t>(ADD R3, R2, R1)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</a:t>
            </a:r>
          </a:p>
          <a:p>
            <a:pPr marL="342900" indent="-342900">
              <a:buAutoNum type="arabicPeriod"/>
            </a:pPr>
            <a:r>
              <a:rPr lang="en-US" sz="1200" dirty="0"/>
              <a:t>WB to Reg.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19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10044112" y="6310313"/>
            <a:ext cx="355874" cy="3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t" anchorCtr="0">
            <a:sp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title" idx="4294967295"/>
          </p:nvPr>
        </p:nvSpPr>
        <p:spPr>
          <a:xfrm>
            <a:off x="1905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I-type Instructions - </a:t>
            </a:r>
            <a:r>
              <a:rPr lang="en-US" sz="28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LW Instruction</a:t>
            </a:r>
            <a:endParaRPr dirty="0"/>
          </a:p>
        </p:txBody>
      </p:sp>
      <p:pic>
        <p:nvPicPr>
          <p:cNvPr id="298" name="Google Shape;298;p21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1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DAD5E3-20E7-D349-B592-B318FE5F4D2A}"/>
              </a:ext>
            </a:extLst>
          </p:cNvPr>
          <p:cNvSpPr txBox="1"/>
          <p:nvPr/>
        </p:nvSpPr>
        <p:spPr>
          <a:xfrm>
            <a:off x="6376087" y="5516045"/>
            <a:ext cx="3603938" cy="7942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62B601E0-B84E-8941-A9F9-77E63919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483" y="5628210"/>
            <a:ext cx="58896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LW</a:t>
            </a:r>
            <a:endParaRPr lang="en-US" altLang="en-US" sz="2000" baseline="-25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6-bit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245EB600-3C7B-AC40-B392-F14EF13E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448" y="5628210"/>
            <a:ext cx="752684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Calibri" panose="020F0502020204030204" pitchFamily="34" charset="0"/>
              </a:rPr>
              <a:t>rs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C93FF06E-4CDC-254A-A534-12504842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132" y="5628210"/>
            <a:ext cx="537736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rt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001B720F-9561-2D45-8DA2-38EDB4457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869" y="5626625"/>
            <a:ext cx="152676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offset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16-bit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9F9DB-36ED-2C4F-BD16-92EA080680D4}"/>
              </a:ext>
            </a:extLst>
          </p:cNvPr>
          <p:cNvSpPr/>
          <p:nvPr/>
        </p:nvSpPr>
        <p:spPr>
          <a:xfrm>
            <a:off x="7010311" y="6408220"/>
            <a:ext cx="164051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LW rt, offset(</a:t>
            </a:r>
            <a:r>
              <a:rPr lang="en-US" altLang="en-US" dirty="0" err="1"/>
              <a:t>rs</a:t>
            </a:r>
            <a:r>
              <a:rPr lang="en-US" alt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B7DFCE-5169-D449-9B8B-336CBAE0B768}"/>
              </a:ext>
            </a:extLst>
          </p:cNvPr>
          <p:cNvSpPr/>
          <p:nvPr/>
        </p:nvSpPr>
        <p:spPr>
          <a:xfrm>
            <a:off x="1640894" y="5361534"/>
            <a:ext cx="3789531" cy="11695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MEM[PC]==LW rt offset</a:t>
            </a:r>
            <a:r>
              <a:rPr lang="en-US" altLang="en-US" sz="1400" baseline="-25000" dirty="0"/>
              <a:t>16</a:t>
            </a:r>
            <a:r>
              <a:rPr lang="en-US" altLang="en-US" sz="1400" dirty="0"/>
              <a:t> (base)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Addr</a:t>
            </a:r>
            <a:r>
              <a:rPr lang="en-US" altLang="en-US" sz="1400" dirty="0"/>
              <a:t> = sign-extend(offset) + GPR[base]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GPR[rt] </a:t>
            </a:r>
            <a:r>
              <a:rPr lang="en-US" altLang="en-US" sz="1400" dirty="0">
                <a:sym typeface="Symbol" panose="05050102010706020507" pitchFamily="18" charset="2"/>
              </a:rPr>
              <a:t> MEM[</a:t>
            </a:r>
            <a:r>
              <a:rPr lang="en-US" altLang="en-US" sz="1400" dirty="0" err="1">
                <a:sym typeface="Symbol" panose="05050102010706020507" pitchFamily="18" charset="2"/>
              </a:rPr>
              <a:t>Addr</a:t>
            </a:r>
            <a:r>
              <a:rPr lang="en-US" altLang="en-US" sz="1400" dirty="0">
                <a:sym typeface="Symbol" panose="05050102010706020507" pitchFamily="18" charset="2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PC + 4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E5A061-45A9-254A-953C-6B1FA03DF59F}"/>
              </a:ext>
            </a:extLst>
          </p:cNvPr>
          <p:cNvSpPr txBox="1"/>
          <p:nvPr/>
        </p:nvSpPr>
        <p:spPr>
          <a:xfrm>
            <a:off x="1699394" y="3987651"/>
            <a:ext cx="2426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LW</a:t>
            </a:r>
          </a:p>
          <a:p>
            <a:r>
              <a:rPr lang="en-US" sz="1200" dirty="0"/>
              <a:t>(LW R2, 4(R1))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</a:t>
            </a:r>
          </a:p>
          <a:p>
            <a:pPr marL="342900" indent="-342900">
              <a:buAutoNum type="arabicPeriod"/>
            </a:pPr>
            <a:r>
              <a:rPr lang="en-US" sz="1200" dirty="0"/>
              <a:t>MEM</a:t>
            </a:r>
          </a:p>
          <a:p>
            <a:pPr marL="342900" indent="-342900">
              <a:buAutoNum type="arabicPeriod"/>
            </a:pPr>
            <a:r>
              <a:rPr lang="en-US" sz="1200" dirty="0"/>
              <a:t>WB to Reg.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3206E-F29A-394C-BBD8-68415EEDA32D}"/>
              </a:ext>
            </a:extLst>
          </p:cNvPr>
          <p:cNvSpPr txBox="1"/>
          <p:nvPr/>
        </p:nvSpPr>
        <p:spPr>
          <a:xfrm>
            <a:off x="4915146" y="2459239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B70C06-EA8F-0246-BFEC-F44E4891D833}"/>
              </a:ext>
            </a:extLst>
          </p:cNvPr>
          <p:cNvSpPr txBox="1"/>
          <p:nvPr/>
        </p:nvSpPr>
        <p:spPr>
          <a:xfrm>
            <a:off x="4926218" y="2832396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039045-B395-D346-8738-747FF2E76DE5}"/>
              </a:ext>
            </a:extLst>
          </p:cNvPr>
          <p:cNvSpPr txBox="1"/>
          <p:nvPr/>
        </p:nvSpPr>
        <p:spPr>
          <a:xfrm>
            <a:off x="4242840" y="3325661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10044112" y="6310313"/>
            <a:ext cx="355874" cy="3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t" anchorCtr="0">
            <a:sp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title" idx="4294967295"/>
          </p:nvPr>
        </p:nvSpPr>
        <p:spPr>
          <a:xfrm>
            <a:off x="1905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I-type Instructions - </a:t>
            </a:r>
            <a:r>
              <a:rPr lang="en-US" sz="28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 Instruction</a:t>
            </a:r>
            <a:endParaRPr dirty="0"/>
          </a:p>
        </p:txBody>
      </p:sp>
      <p:pic>
        <p:nvPicPr>
          <p:cNvPr id="298" name="Google Shape;298;p21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1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D6CB4-F69E-7845-AD82-2929A5AE3688}"/>
              </a:ext>
            </a:extLst>
          </p:cNvPr>
          <p:cNvSpPr txBox="1"/>
          <p:nvPr/>
        </p:nvSpPr>
        <p:spPr>
          <a:xfrm>
            <a:off x="6858001" y="5538355"/>
            <a:ext cx="3008314" cy="7719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21294992-F777-F847-8EE1-107E6026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636" y="5624513"/>
            <a:ext cx="553856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SW</a:t>
            </a:r>
            <a:endParaRPr lang="en-US" altLang="en-US" sz="2000" baseline="-25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6-bit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9765AA15-BA54-CD42-A97B-0C722B34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493" y="5624513"/>
            <a:ext cx="63495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Calibri" panose="020F0502020204030204" pitchFamily="34" charset="0"/>
              </a:rPr>
              <a:t>rs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F9E8A202-A982-7746-8B8C-FB2B5437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446" y="5624513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rt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3AAC42C3-D01F-AB4F-847D-EF090F26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356" y="5624513"/>
            <a:ext cx="1062446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offset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16-bit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FDAFA-4C89-ED41-9D2C-488DC20F91E3}"/>
              </a:ext>
            </a:extLst>
          </p:cNvPr>
          <p:cNvSpPr/>
          <p:nvPr/>
        </p:nvSpPr>
        <p:spPr>
          <a:xfrm>
            <a:off x="7233325" y="6408220"/>
            <a:ext cx="166013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SW rt, offset(</a:t>
            </a:r>
            <a:r>
              <a:rPr lang="en-US" altLang="en-US" dirty="0" err="1"/>
              <a:t>rs</a:t>
            </a:r>
            <a:r>
              <a:rPr lang="en-US" alt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65A56-63A7-2C48-BC74-92768F8F3BBA}"/>
              </a:ext>
            </a:extLst>
          </p:cNvPr>
          <p:cNvSpPr/>
          <p:nvPr/>
        </p:nvSpPr>
        <p:spPr>
          <a:xfrm>
            <a:off x="1598395" y="5380899"/>
            <a:ext cx="3825954" cy="11695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MEM[PC]==SW rt offset</a:t>
            </a:r>
            <a:r>
              <a:rPr lang="en-US" altLang="en-US" sz="1400" baseline="-25000" dirty="0"/>
              <a:t>16</a:t>
            </a:r>
            <a:r>
              <a:rPr lang="en-US" altLang="en-US" sz="1400" dirty="0"/>
              <a:t> (base)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Addr</a:t>
            </a:r>
            <a:r>
              <a:rPr lang="en-US" altLang="en-US" sz="1400" dirty="0"/>
              <a:t> = sign-extend(offset) + GPR[base]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MEM[</a:t>
            </a:r>
            <a:r>
              <a:rPr lang="en-US" altLang="en-US" sz="1400" dirty="0" err="1">
                <a:sym typeface="Symbol" panose="05050102010706020507" pitchFamily="18" charset="2"/>
              </a:rPr>
              <a:t>Addr</a:t>
            </a:r>
            <a:r>
              <a:rPr lang="en-US" altLang="en-US" sz="1400" dirty="0">
                <a:sym typeface="Symbol" panose="05050102010706020507" pitchFamily="18" charset="2"/>
              </a:rPr>
              <a:t>]  </a:t>
            </a:r>
            <a:r>
              <a:rPr lang="en-US" altLang="en-US" sz="1400" dirty="0"/>
              <a:t>GPR[rt] </a:t>
            </a:r>
            <a:endParaRPr lang="en-US" altLang="en-US" sz="1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PC + 4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40890-E925-FF41-A08E-7AB4DD9FA37F}"/>
              </a:ext>
            </a:extLst>
          </p:cNvPr>
          <p:cNvSpPr txBox="1"/>
          <p:nvPr/>
        </p:nvSpPr>
        <p:spPr>
          <a:xfrm>
            <a:off x="1719214" y="4157170"/>
            <a:ext cx="2426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</a:t>
            </a:r>
          </a:p>
          <a:p>
            <a:r>
              <a:rPr lang="en-US" sz="1200" dirty="0"/>
              <a:t>(SW R2, 8(R1))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</a:t>
            </a:r>
          </a:p>
          <a:p>
            <a:pPr marL="342900" indent="-342900">
              <a:buAutoNum type="arabicPeriod"/>
            </a:pPr>
            <a:r>
              <a:rPr lang="en-US" sz="1200" dirty="0"/>
              <a:t>MEM</a:t>
            </a:r>
          </a:p>
          <a:p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95E851-CAF9-AD45-9AC2-6AB34E9F93FF}"/>
              </a:ext>
            </a:extLst>
          </p:cNvPr>
          <p:cNvSpPr txBox="1"/>
          <p:nvPr/>
        </p:nvSpPr>
        <p:spPr>
          <a:xfrm>
            <a:off x="4915146" y="2459239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18441C-CECB-BC41-81F2-1DF651A645A6}"/>
              </a:ext>
            </a:extLst>
          </p:cNvPr>
          <p:cNvSpPr txBox="1"/>
          <p:nvPr/>
        </p:nvSpPr>
        <p:spPr>
          <a:xfrm>
            <a:off x="4926218" y="2832396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C71227-FD0E-254F-B960-25528909E0BC}"/>
              </a:ext>
            </a:extLst>
          </p:cNvPr>
          <p:cNvSpPr txBox="1"/>
          <p:nvPr/>
        </p:nvSpPr>
        <p:spPr>
          <a:xfrm>
            <a:off x="4242840" y="3325661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1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sldNum" idx="12"/>
          </p:nvPr>
        </p:nvSpPr>
        <p:spPr>
          <a:xfrm>
            <a:off x="10044112" y="6310313"/>
            <a:ext cx="355874" cy="3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t" anchorCtr="0">
            <a:sp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title" idx="4294967295"/>
          </p:nvPr>
        </p:nvSpPr>
        <p:spPr>
          <a:xfrm>
            <a:off x="1905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I-type Instructions - </a:t>
            </a:r>
            <a:r>
              <a:rPr lang="en-US" sz="28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 dirty="0"/>
          </a:p>
        </p:txBody>
      </p:sp>
      <p:pic>
        <p:nvPicPr>
          <p:cNvPr id="338" name="Google Shape;338;p22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1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485D9-6D7B-F845-84F0-222348E59F06}"/>
              </a:ext>
            </a:extLst>
          </p:cNvPr>
          <p:cNvSpPr txBox="1"/>
          <p:nvPr/>
        </p:nvSpPr>
        <p:spPr>
          <a:xfrm>
            <a:off x="6788327" y="5486399"/>
            <a:ext cx="2989421" cy="8239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C02B6F1-4A1E-ED44-9011-05CD151A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245" y="5622882"/>
            <a:ext cx="60463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BEQ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6-bit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5ED5E4E6-A8DA-8F43-9292-D157F087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878" y="5622882"/>
            <a:ext cx="43426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rs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90659C73-59E1-414B-996D-25C46438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143" y="5622882"/>
            <a:ext cx="43426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rt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70EECDD-F674-0640-8BB3-BDD8777F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6408" y="5622882"/>
            <a:ext cx="123598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immediate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      16-bit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8944D7-0633-3947-AC57-4D908955939B}"/>
              </a:ext>
            </a:extLst>
          </p:cNvPr>
          <p:cNvSpPr/>
          <p:nvPr/>
        </p:nvSpPr>
        <p:spPr>
          <a:xfrm>
            <a:off x="6903244" y="6408221"/>
            <a:ext cx="218104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BEQ </a:t>
            </a:r>
            <a:r>
              <a:rPr lang="en-US" altLang="en-US" dirty="0" err="1"/>
              <a:t>rs</a:t>
            </a:r>
            <a:r>
              <a:rPr lang="en-US" altLang="en-US" dirty="0"/>
              <a:t>, rt, immediate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A35291-AEB5-2948-AEF3-45F7139D73D4}"/>
              </a:ext>
            </a:extLst>
          </p:cNvPr>
          <p:cNvSpPr/>
          <p:nvPr/>
        </p:nvSpPr>
        <p:spPr>
          <a:xfrm>
            <a:off x="1623222" y="5386513"/>
            <a:ext cx="4205284" cy="11695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MEM[PC]==BEQ 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 rt immediate</a:t>
            </a:r>
            <a:r>
              <a:rPr lang="en-US" altLang="en-US" sz="1400" baseline="-25000" dirty="0"/>
              <a:t>16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baseline="-25000" dirty="0"/>
              <a:t>	</a:t>
            </a:r>
            <a:r>
              <a:rPr lang="en-US" altLang="en-US" sz="1400" dirty="0"/>
              <a:t>target = PC + 4 + sign-extend(immediate) x 4 </a:t>
            </a:r>
            <a:endParaRPr lang="en-US" altLang="en-US" sz="14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bg2"/>
                </a:solidFill>
              </a:rPr>
              <a:t>	</a:t>
            </a:r>
            <a:r>
              <a:rPr lang="en-US" altLang="en-US" sz="1400" dirty="0"/>
              <a:t>if (GPR[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]==GPR[rt])    PC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target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else    PC  PC + 4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D4C5FD-DB83-E54E-8BA9-6C3CE38BF17A}"/>
              </a:ext>
            </a:extLst>
          </p:cNvPr>
          <p:cNvSpPr txBox="1"/>
          <p:nvPr/>
        </p:nvSpPr>
        <p:spPr>
          <a:xfrm>
            <a:off x="4915146" y="2459239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288237-2535-7A43-BFCF-7F9713AAC590}"/>
              </a:ext>
            </a:extLst>
          </p:cNvPr>
          <p:cNvSpPr txBox="1"/>
          <p:nvPr/>
        </p:nvSpPr>
        <p:spPr>
          <a:xfrm>
            <a:off x="4926218" y="2832396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899633-C279-EA42-BE82-099E8E1EF81E}"/>
              </a:ext>
            </a:extLst>
          </p:cNvPr>
          <p:cNvSpPr txBox="1"/>
          <p:nvPr/>
        </p:nvSpPr>
        <p:spPr>
          <a:xfrm>
            <a:off x="4242840" y="3325661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6827AD-2B95-6549-B9B4-1B37E69C9B0F}"/>
              </a:ext>
            </a:extLst>
          </p:cNvPr>
          <p:cNvSpPr txBox="1"/>
          <p:nvPr/>
        </p:nvSpPr>
        <p:spPr>
          <a:xfrm>
            <a:off x="1631715" y="4000662"/>
            <a:ext cx="271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BEQ</a:t>
            </a:r>
          </a:p>
          <a:p>
            <a:r>
              <a:rPr lang="en-US" sz="1200" dirty="0"/>
              <a:t>(BEQ R3, R1, displace)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EX(compare)</a:t>
            </a:r>
          </a:p>
          <a:p>
            <a:pPr marL="342900" indent="-342900">
              <a:buAutoNum type="arabicPeriod"/>
            </a:pPr>
            <a:r>
              <a:rPr lang="en-US" sz="1200" dirty="0"/>
              <a:t>Potentially</a:t>
            </a:r>
            <a:br>
              <a:rPr lang="en-US" sz="1200" dirty="0"/>
            </a:br>
            <a:r>
              <a:rPr lang="en-US" sz="1200" dirty="0"/>
              <a:t>Update PC = </a:t>
            </a:r>
            <a:r>
              <a:rPr lang="en-US" sz="1200" dirty="0" err="1"/>
              <a:t>PC+disp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493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sldNum" idx="12"/>
          </p:nvPr>
        </p:nvSpPr>
        <p:spPr>
          <a:xfrm>
            <a:off x="10044112" y="6310313"/>
            <a:ext cx="355874" cy="366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t" anchorCtr="0">
            <a:sp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title" idx="4294967295"/>
          </p:nvPr>
        </p:nvSpPr>
        <p:spPr>
          <a:xfrm>
            <a:off x="1905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4450" tIns="44450" rIns="44450" bIns="4445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J-type Instructions - </a:t>
            </a:r>
            <a:r>
              <a:rPr lang="en-US" sz="28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Jump</a:t>
            </a:r>
            <a:r>
              <a:rPr lang="en-US" sz="28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Instructions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77869-25B4-BC4E-A9FB-B8C15561567C}"/>
              </a:ext>
            </a:extLst>
          </p:cNvPr>
          <p:cNvSpPr txBox="1"/>
          <p:nvPr/>
        </p:nvSpPr>
        <p:spPr>
          <a:xfrm>
            <a:off x="7562335" y="5537771"/>
            <a:ext cx="2098798" cy="67767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2A4847B0-A819-C944-998B-7B52E827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728" y="5613400"/>
            <a:ext cx="35486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J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6-bit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6A7562C7-64A3-F647-B3A2-17D95AEC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588" y="5613400"/>
            <a:ext cx="1490412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immediate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       26-bit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A11E0-29C1-CE41-ADB7-7460E8792202}"/>
              </a:ext>
            </a:extLst>
          </p:cNvPr>
          <p:cNvSpPr/>
          <p:nvPr/>
        </p:nvSpPr>
        <p:spPr>
          <a:xfrm>
            <a:off x="7783577" y="6400778"/>
            <a:ext cx="132138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J immediate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B791B-8048-8648-9C73-7B5DD7D510CF}"/>
              </a:ext>
            </a:extLst>
          </p:cNvPr>
          <p:cNvSpPr/>
          <p:nvPr/>
        </p:nvSpPr>
        <p:spPr>
          <a:xfrm>
            <a:off x="1597461" y="5537772"/>
            <a:ext cx="3936558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MEM[PC]==J immediate</a:t>
            </a:r>
            <a:r>
              <a:rPr lang="en-US" altLang="en-US" sz="1400" baseline="-25000" dirty="0"/>
              <a:t>26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baseline="-25000" dirty="0"/>
              <a:t>	</a:t>
            </a:r>
            <a:r>
              <a:rPr lang="en-US" altLang="en-US" sz="1400" dirty="0"/>
              <a:t>target =</a:t>
            </a:r>
            <a:r>
              <a:rPr lang="en-US" altLang="en-US" sz="1400" dirty="0">
                <a:sym typeface="Symbol" panose="05050102010706020507" pitchFamily="18" charset="2"/>
              </a:rPr>
              <a:t> { PC[31:28],</a:t>
            </a:r>
            <a:r>
              <a:rPr lang="en-US" altLang="en-US" sz="1400" dirty="0"/>
              <a:t> immediate</a:t>
            </a:r>
            <a:r>
              <a:rPr lang="en-US" altLang="en-US" sz="1400" baseline="-25000" dirty="0"/>
              <a:t>26</a:t>
            </a:r>
            <a:r>
              <a:rPr lang="en-US" altLang="en-US" sz="1400" dirty="0"/>
              <a:t>, 2</a:t>
            </a:r>
            <a:r>
              <a:rPr lang="ja-JP" altLang="en-US" sz="1400"/>
              <a:t>’</a:t>
            </a:r>
            <a:r>
              <a:rPr lang="en-US" altLang="ja-JP" sz="1400" dirty="0"/>
              <a:t>b00 }</a:t>
            </a:r>
            <a:endParaRPr lang="en-US" altLang="ja-JP" sz="1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target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B4AFE37-B4D1-5B42-8550-895668C7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59" y="939800"/>
            <a:ext cx="7307172" cy="441213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5D507D-AA34-AB49-8099-961A66DF03E7}"/>
              </a:ext>
            </a:extLst>
          </p:cNvPr>
          <p:cNvSpPr txBox="1"/>
          <p:nvPr/>
        </p:nvSpPr>
        <p:spPr>
          <a:xfrm>
            <a:off x="1631715" y="4000662"/>
            <a:ext cx="271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  <a:p>
            <a:r>
              <a:rPr lang="en-US" sz="1200" dirty="0"/>
              <a:t>(J displace)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Update PC = PC+disp+00</a:t>
            </a:r>
          </a:p>
        </p:txBody>
      </p:sp>
    </p:spTree>
    <p:extLst>
      <p:ext uri="{BB962C8B-B14F-4D97-AF65-F5344CB8AC3E}">
        <p14:creationId xmlns:p14="http://schemas.microsoft.com/office/powerpoint/2010/main" val="285072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299</Words>
  <Application>Microsoft Macintosh PowerPoint</Application>
  <PresentationFormat>Widescreen</PresentationFormat>
  <Paragraphs>138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R-type Instructions – ADD Instruction</vt:lpstr>
      <vt:lpstr>I-type Instructions - ADDI Instruction</vt:lpstr>
      <vt:lpstr>I-type Instructions - LW Instruction</vt:lpstr>
      <vt:lpstr>I-type Instructions - SW Instruction</vt:lpstr>
      <vt:lpstr>I-type Instructions - Branch Instructions</vt:lpstr>
      <vt:lpstr>J-type Instructions - Jump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R-type Instructions – ADD Instruction</dc:title>
  <dc:creator>Jason Zellmer</dc:creator>
  <cp:lastModifiedBy>Jason Zellmer</cp:lastModifiedBy>
  <cp:revision>1</cp:revision>
  <dcterms:created xsi:type="dcterms:W3CDTF">2019-08-06T17:03:58Z</dcterms:created>
  <dcterms:modified xsi:type="dcterms:W3CDTF">2019-08-06T17:08:41Z</dcterms:modified>
</cp:coreProperties>
</file>