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7" r:id="rId3"/>
    <p:sldId id="663" r:id="rId4"/>
    <p:sldId id="666" r:id="rId5"/>
    <p:sldId id="671" r:id="rId6"/>
    <p:sldId id="665" r:id="rId7"/>
    <p:sldId id="667" r:id="rId8"/>
    <p:sldId id="264" r:id="rId9"/>
    <p:sldId id="668" r:id="rId10"/>
    <p:sldId id="673" r:id="rId11"/>
    <p:sldId id="269" r:id="rId12"/>
    <p:sldId id="270" r:id="rId13"/>
    <p:sldId id="271" r:id="rId14"/>
    <p:sldId id="272" r:id="rId15"/>
    <p:sldId id="273" r:id="rId16"/>
    <p:sldId id="674" r:id="rId17"/>
    <p:sldId id="287" r:id="rId18"/>
    <p:sldId id="366" r:id="rId19"/>
    <p:sldId id="331" r:id="rId20"/>
    <p:sldId id="664" r:id="rId21"/>
    <p:sldId id="258" r:id="rId22"/>
    <p:sldId id="738" r:id="rId23"/>
    <p:sldId id="677" r:id="rId24"/>
    <p:sldId id="735" r:id="rId25"/>
    <p:sldId id="736" r:id="rId26"/>
    <p:sldId id="737" r:id="rId27"/>
    <p:sldId id="679" r:id="rId28"/>
    <p:sldId id="732" r:id="rId29"/>
    <p:sldId id="733" r:id="rId30"/>
    <p:sldId id="277" r:id="rId31"/>
    <p:sldId id="734" r:id="rId32"/>
    <p:sldId id="278" r:id="rId33"/>
    <p:sldId id="739" r:id="rId34"/>
    <p:sldId id="280" r:id="rId35"/>
    <p:sldId id="678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1EC70A-8A72-034D-ACB4-BBE8187CC1C4}">
          <p14:sldIdLst>
            <p14:sldId id="256"/>
            <p14:sldId id="267"/>
            <p14:sldId id="663"/>
            <p14:sldId id="666"/>
            <p14:sldId id="671"/>
            <p14:sldId id="665"/>
            <p14:sldId id="667"/>
            <p14:sldId id="264"/>
            <p14:sldId id="668"/>
            <p14:sldId id="673"/>
            <p14:sldId id="269"/>
            <p14:sldId id="270"/>
            <p14:sldId id="271"/>
            <p14:sldId id="272"/>
            <p14:sldId id="273"/>
            <p14:sldId id="674"/>
            <p14:sldId id="287"/>
            <p14:sldId id="366"/>
            <p14:sldId id="331"/>
            <p14:sldId id="664"/>
            <p14:sldId id="258"/>
            <p14:sldId id="738"/>
            <p14:sldId id="677"/>
            <p14:sldId id="735"/>
            <p14:sldId id="736"/>
            <p14:sldId id="737"/>
            <p14:sldId id="679"/>
            <p14:sldId id="732"/>
            <p14:sldId id="733"/>
            <p14:sldId id="277"/>
            <p14:sldId id="734"/>
            <p14:sldId id="278"/>
            <p14:sldId id="739"/>
            <p14:sldId id="280"/>
            <p14:sldId id="6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A00"/>
    <a:srgbClr val="0C4E24"/>
    <a:srgbClr val="EA9B1C"/>
    <a:srgbClr val="224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3878"/>
  </p:normalViewPr>
  <p:slideViewPr>
    <p:cSldViewPr snapToGrid="0" snapToObjects="1">
      <p:cViewPr varScale="1">
        <p:scale>
          <a:sx n="120" d="100"/>
          <a:sy n="120" d="100"/>
        </p:scale>
        <p:origin x="16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68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5E1E6-B388-854A-871A-F410DFA16DE9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E9CD4-197F-4F40-8589-60F84AAB0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324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A2BEC-5DCF-B74E-9F74-1999361AA18B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FF544-3B26-184B-8E3E-D76FB84FC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082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88DC2B-67F2-4448-BE66-C2C77A6F757C}" type="datetime3">
              <a:rPr lang="en-US" sz="1200">
                <a:latin typeface="Times New Roman" charset="0"/>
              </a:rPr>
              <a:pPr/>
              <a:t>20 August 2019</a:t>
            </a:fld>
            <a:endParaRPr lang="en-US" sz="1200">
              <a:latin typeface="Times New Roman" charset="0"/>
            </a:endParaRP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053F79-53B7-F94A-81A5-73EA7CA72251}" type="slidenum">
              <a:rPr lang="en-US" sz="1200">
                <a:latin typeface="Times New Roman" charset="0"/>
              </a:rPr>
              <a:pPr/>
              <a:t>2</a:t>
            </a:fld>
            <a:endParaRPr lang="en-US" sz="1200">
              <a:latin typeface="Times New Roman" charset="0"/>
            </a:endParaRPr>
          </a:p>
        </p:txBody>
      </p:sp>
      <p:sp>
        <p:nvSpPr>
          <p:cNvPr id="26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617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7C3963F-EDF8-0C40-B233-30030C55AE8D}" type="datetime3">
              <a:rPr lang="en-US" sz="1200">
                <a:latin typeface="Times New Roman" charset="0"/>
              </a:rPr>
              <a:pPr/>
              <a:t>20 August 2019</a:t>
            </a:fld>
            <a:endParaRPr lang="en-US" sz="1200">
              <a:latin typeface="Times New Roman" charset="0"/>
            </a:endParaRP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27D8ADE-9658-0249-8F26-AAD22D800BB4}" type="slidenum">
              <a:rPr lang="en-US" sz="1200">
                <a:latin typeface="Times New Roman" charset="0"/>
              </a:rPr>
              <a:pPr/>
              <a:t>12</a:t>
            </a:fld>
            <a:endParaRPr lang="en-US" sz="1200">
              <a:latin typeface="Times New Roman" charset="0"/>
            </a:endParaRP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670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7C3963F-EDF8-0C40-B233-30030C55AE8D}" type="datetime3">
              <a:rPr lang="en-US" sz="1200">
                <a:latin typeface="Times New Roman" charset="0"/>
              </a:rPr>
              <a:pPr/>
              <a:t>20 August 2019</a:t>
            </a:fld>
            <a:endParaRPr lang="en-US" sz="1200">
              <a:latin typeface="Times New Roman" charset="0"/>
            </a:endParaRP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27D8ADE-9658-0249-8F26-AAD22D800BB4}" type="slidenum">
              <a:rPr lang="en-US" sz="1200">
                <a:latin typeface="Times New Roman" charset="0"/>
              </a:rPr>
              <a:pPr/>
              <a:t>13</a:t>
            </a:fld>
            <a:endParaRPr lang="en-US" sz="1200">
              <a:latin typeface="Times New Roman" charset="0"/>
            </a:endParaRP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4463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7C3963F-EDF8-0C40-B233-30030C55AE8D}" type="datetime3">
              <a:rPr lang="en-US" sz="1200">
                <a:latin typeface="Times New Roman" charset="0"/>
              </a:rPr>
              <a:pPr/>
              <a:t>20 August 2019</a:t>
            </a:fld>
            <a:endParaRPr lang="en-US" sz="1200">
              <a:latin typeface="Times New Roman" charset="0"/>
            </a:endParaRP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27D8ADE-9658-0249-8F26-AAD22D800BB4}" type="slidenum">
              <a:rPr lang="en-US" sz="1200">
                <a:latin typeface="Times New Roman" charset="0"/>
              </a:rPr>
              <a:pPr/>
              <a:t>14</a:t>
            </a:fld>
            <a:endParaRPr lang="en-US" sz="1200">
              <a:latin typeface="Times New Roman" charset="0"/>
            </a:endParaRP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7995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7C3963F-EDF8-0C40-B233-30030C55AE8D}" type="datetime3">
              <a:rPr lang="en-US" sz="1200">
                <a:latin typeface="Times New Roman" charset="0"/>
              </a:rPr>
              <a:pPr/>
              <a:t>20 August 2019</a:t>
            </a:fld>
            <a:endParaRPr lang="en-US" sz="1200">
              <a:latin typeface="Times New Roman" charset="0"/>
            </a:endParaRP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27D8ADE-9658-0249-8F26-AAD22D800BB4}" type="slidenum">
              <a:rPr lang="en-US" sz="1200">
                <a:latin typeface="Times New Roman" charset="0"/>
              </a:rPr>
              <a:pPr/>
              <a:t>15</a:t>
            </a:fld>
            <a:endParaRPr lang="en-US" sz="1200">
              <a:latin typeface="Times New Roman" charset="0"/>
            </a:endParaRP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4855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7B745C5-3473-4746-ADFA-378D67317E7D}" type="datetime3">
              <a:rPr lang="en-US" sz="1200">
                <a:latin typeface="Times New Roman" charset="0"/>
              </a:rPr>
              <a:pPr/>
              <a:t>20 August 2019</a:t>
            </a:fld>
            <a:endParaRPr lang="en-US" sz="1200">
              <a:latin typeface="Times New Roman" charset="0"/>
            </a:endParaRP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B7CA7E-FA86-5245-8BE2-F16B84770425}" type="slidenum">
              <a:rPr lang="en-US" sz="1200">
                <a:latin typeface="Times New Roman" charset="0"/>
              </a:rPr>
              <a:pPr/>
              <a:t>16</a:t>
            </a:fld>
            <a:endParaRPr lang="en-US" sz="1200">
              <a:latin typeface="Times New Roman" charset="0"/>
            </a:endParaRPr>
          </a:p>
        </p:txBody>
      </p:sp>
      <p:sp>
        <p:nvSpPr>
          <p:cNvPr id="778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6478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F6156EB-C95F-A54A-BA3A-7848D85CEB2F}" type="datetime3">
              <a:rPr lang="en-US" sz="1200">
                <a:latin typeface="Times New Roman" charset="0"/>
              </a:rPr>
              <a:pPr/>
              <a:t>20 August 2019</a:t>
            </a:fld>
            <a:endParaRPr lang="en-US" sz="1200">
              <a:latin typeface="Times New Roman" charset="0"/>
            </a:endParaRP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867E29-B45E-B94D-96F1-5DA45A3AC054}" type="slidenum">
              <a:rPr lang="en-US" sz="1200">
                <a:latin typeface="Times New Roman" charset="0"/>
              </a:rPr>
              <a:pPr/>
              <a:t>17</a:t>
            </a:fld>
            <a:endParaRPr lang="en-US" sz="1200">
              <a:latin typeface="Times New Roman" charset="0"/>
            </a:endParaRP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769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56467C-F014-534F-81F4-38CEFD231D1E}" type="datetime3">
              <a:rPr lang="en-US" sz="1200">
                <a:latin typeface="Times New Roman" charset="0"/>
              </a:rPr>
              <a:pPr/>
              <a:t>20 August 2019</a:t>
            </a:fld>
            <a:endParaRPr lang="en-US" sz="1200">
              <a:latin typeface="Times New Roman" charset="0"/>
            </a:endParaRPr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D825A58-7826-E142-8914-3DF98F3BFAF2}" type="slidenum">
              <a:rPr lang="en-US" sz="1200">
                <a:latin typeface="Times New Roman" charset="0"/>
              </a:rPr>
              <a:pPr/>
              <a:t>18</a:t>
            </a:fld>
            <a:endParaRPr lang="en-US" sz="1200">
              <a:latin typeface="Times New Roman" charset="0"/>
            </a:endParaRPr>
          </a:p>
        </p:txBody>
      </p:sp>
      <p:sp>
        <p:nvSpPr>
          <p:cNvPr id="73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 $s1, $s2, $s3 		$s1 = ~ ($s2 | $s3) 	Three reg. operands; bit-by-bit NOR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if you make $s3 all zeros, then it is the traditional NOT instruction for (NOT $s2)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0549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4AEF6-65E2-4276-83A5-01A532322D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0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405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763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43C6051-9842-5240-8F6A-440431B74DC9}" type="datetime3">
              <a:rPr lang="en-US" sz="1200">
                <a:latin typeface="Times New Roman" charset="0"/>
              </a:rPr>
              <a:pPr/>
              <a:t>20 August 2019</a:t>
            </a:fld>
            <a:endParaRPr lang="en-US" sz="1200">
              <a:latin typeface="Times New Roman" charset="0"/>
            </a:endParaRP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DFA781-BC73-4B48-AFA3-5167D433C6E6}" type="slidenum">
              <a:rPr lang="en-US" sz="1200">
                <a:latin typeface="Times New Roman" charset="0"/>
              </a:rPr>
              <a:pPr/>
              <a:t>3</a:t>
            </a:fld>
            <a:endParaRPr lang="en-US" sz="1200">
              <a:latin typeface="Times New Roman" charset="0"/>
            </a:endParaRPr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63942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2201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8021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145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2477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19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438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43C6051-9842-5240-8F6A-440431B74DC9}" type="datetime3">
              <a:rPr lang="en-US" sz="1200">
                <a:latin typeface="Times New Roman" charset="0"/>
              </a:rPr>
              <a:pPr/>
              <a:t>20 August 2019</a:t>
            </a:fld>
            <a:endParaRPr lang="en-US" sz="1200">
              <a:latin typeface="Times New Roman" charset="0"/>
            </a:endParaRP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DFA781-BC73-4B48-AFA3-5167D433C6E6}" type="slidenum">
              <a:rPr lang="en-US" sz="1200">
                <a:latin typeface="Times New Roman" charset="0"/>
              </a:rPr>
              <a:pPr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490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6B0C2C-FEF1-314C-8599-FC53A075CB68}" type="datetime3">
              <a:rPr lang="en-US" sz="1200">
                <a:latin typeface="Times New Roman" charset="0"/>
              </a:rPr>
              <a:pPr/>
              <a:t>20 August 2019</a:t>
            </a:fld>
            <a:endParaRPr lang="en-US" sz="1200">
              <a:latin typeface="Times New Roman" charset="0"/>
            </a:endParaRP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A5F032D-6AFA-5A4E-8E7A-551163797400}" type="slidenum">
              <a:rPr lang="en-US" sz="1200">
                <a:latin typeface="Times New Roman" charset="0"/>
              </a:rPr>
              <a:pPr/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34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3607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>
            <a:extLst>
              <a:ext uri="{FF2B5EF4-FFF2-40B4-BE49-F238E27FC236}">
                <a16:creationId xmlns:a16="http://schemas.microsoft.com/office/drawing/2014/main" id="{277B3384-4B1F-498E-9760-E7EED2A68F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>
            <a:extLst>
              <a:ext uri="{FF2B5EF4-FFF2-40B4-BE49-F238E27FC236}">
                <a16:creationId xmlns:a16="http://schemas.microsoft.com/office/drawing/2014/main" id="{4CB4D5BF-0F80-4BC9-96B8-FFDBB148A8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Quickly.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03911A71-42D5-435B-A726-39D8074DBF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6412574-C19C-4DFA-A2B4-16960015C028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092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7C3963F-EDF8-0C40-B233-30030C55AE8D}" type="datetime3">
              <a:rPr lang="en-US" sz="1200">
                <a:latin typeface="Times New Roman" charset="0"/>
              </a:rPr>
              <a:pPr/>
              <a:t>20 August 2019</a:t>
            </a:fld>
            <a:endParaRPr lang="en-US" sz="1200">
              <a:latin typeface="Times New Roman" charset="0"/>
            </a:endParaRP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27D8ADE-9658-0249-8F26-AAD22D800BB4}" type="slidenum">
              <a:rPr lang="en-US" sz="1200">
                <a:latin typeface="Times New Roman" charset="0"/>
              </a:rPr>
              <a:pPr/>
              <a:t>8</a:t>
            </a:fld>
            <a:endParaRPr lang="en-US" sz="1200">
              <a:latin typeface="Times New Roman" charset="0"/>
            </a:endParaRP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3540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7C3963F-EDF8-0C40-B233-30030C55AE8D}" type="datetime3">
              <a:rPr lang="en-US" sz="1200">
                <a:latin typeface="Times New Roman" charset="0"/>
              </a:rPr>
              <a:pPr/>
              <a:t>20 August 2019</a:t>
            </a:fld>
            <a:endParaRPr lang="en-US" sz="1200">
              <a:latin typeface="Times New Roman" charset="0"/>
            </a:endParaRP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27D8ADE-9658-0249-8F26-AAD22D800BB4}" type="slidenum">
              <a:rPr lang="en-US" sz="1200">
                <a:latin typeface="Times New Roman" charset="0"/>
              </a:rPr>
              <a:pPr/>
              <a:t>9</a:t>
            </a:fld>
            <a:endParaRPr lang="en-US" sz="1200">
              <a:latin typeface="Times New Roman" charset="0"/>
            </a:endParaRP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169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6B0C2C-FEF1-314C-8599-FC53A075CB68}" type="datetime3">
              <a:rPr lang="en-US" sz="1200">
                <a:latin typeface="Times New Roman" charset="0"/>
              </a:rPr>
              <a:pPr/>
              <a:t>20 August 2019</a:t>
            </a:fld>
            <a:endParaRPr lang="en-US" sz="1200">
              <a:latin typeface="Times New Roman" charset="0"/>
            </a:endParaRP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A5F032D-6AFA-5A4E-8E7A-551163797400}" type="slidenum">
              <a:rPr lang="en-US" sz="1200">
                <a:latin typeface="Times New Roman" charset="0"/>
              </a:rPr>
              <a:pPr/>
              <a:t>10</a:t>
            </a:fld>
            <a:endParaRPr lang="en-US" sz="1200">
              <a:latin typeface="Times New Roman" charset="0"/>
            </a:endParaRPr>
          </a:p>
        </p:txBody>
      </p:sp>
      <p:sp>
        <p:nvSpPr>
          <p:cNvPr id="34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4922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B107F6D-D601-5046-BE66-120A00B1B924}" type="datetime3">
              <a:rPr lang="en-US" sz="1200">
                <a:latin typeface="Times New Roman" charset="0"/>
              </a:rPr>
              <a:pPr/>
              <a:t>20 August 2019</a:t>
            </a:fld>
            <a:endParaRPr lang="en-US" sz="1200">
              <a:latin typeface="Times New Roman" charset="0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014775" indent="-34592734" defTabSz="892442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AFFEE64-86E7-5145-9436-8CAEC961BB03}" type="slidenum">
              <a:rPr lang="en-US" sz="1200">
                <a:latin typeface="Times New Roman" charset="0"/>
              </a:rPr>
              <a:pPr/>
              <a:t>11</a:t>
            </a:fld>
            <a:endParaRPr lang="en-US" sz="1200">
              <a:latin typeface="Times New Roman" charset="0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745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3" descr="full_blue_t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00400" y="381000"/>
            <a:ext cx="5562600" cy="2743200"/>
          </a:xfrm>
          <a:noFill/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3276600"/>
            <a:ext cx="5562600" cy="2362200"/>
          </a:xfrm>
        </p:spPr>
        <p:txBody>
          <a:bodyPr/>
          <a:lstStyle>
            <a:lvl1pPr marL="0" indent="0">
              <a:buFont typeface="Wingdings" charset="0"/>
              <a:buNone/>
              <a:defRPr sz="3200">
                <a:solidFill>
                  <a:srgbClr val="F1AB0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F79B4122-1428-42FB-AA3F-E46672D68B88}" type="datetime1">
              <a:rPr lang="en-US" smtClean="0"/>
              <a:t>8/20/19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7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35F670-F952-46C3-8EC0-D55B33F156FE}" type="datetime1">
              <a:rPr lang="en-US" smtClean="0"/>
              <a:t>8/20/19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6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CF896-7868-429A-835F-833AB7724D67}" type="datetime1">
              <a:rPr lang="en-US" smtClean="0"/>
              <a:t>8/20/19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03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 type="tx">
  <p:cSld name="Defaul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0"/>
          <p:cNvSpPr txBox="1">
            <a:spLocks noGrp="1"/>
          </p:cNvSpPr>
          <p:nvPr>
            <p:ph type="sldNum" idx="12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39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771F6A-291D-4E94-84A2-1B12A8AB9880}" type="datetime1">
              <a:rPr lang="en-US" smtClean="0"/>
              <a:t>8/20/19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0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3684F-AE11-4186-8070-551FB1D3FB00}" type="datetime1">
              <a:rPr lang="en-US" smtClean="0"/>
              <a:t>8/20/19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4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F7A4B-94B3-4B7B-BE6D-1FA065BAA77C}" type="datetime1">
              <a:rPr lang="en-US" smtClean="0"/>
              <a:t>8/20/19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6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4F29CF-5FEB-45A4-9954-C080795129C3}" type="datetime1">
              <a:rPr lang="en-US" smtClean="0"/>
              <a:t>8/20/19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2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31D1D-771A-4D82-A9FA-498999B6BC98}" type="datetime1">
              <a:rPr lang="en-US" smtClean="0"/>
              <a:t>8/20/19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8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8BFF3C-D548-4220-BA17-BB716E4E1D9D}" type="datetime1">
              <a:rPr lang="en-US" smtClean="0"/>
              <a:t>8/20/19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5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2DA98-A00A-48F3-9323-A08F0F8332DD}" type="datetime1">
              <a:rPr lang="en-US" smtClean="0"/>
              <a:t>8/20/19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0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431DFE-EFE5-4DD4-BE46-8C9B690B7750}" type="datetime1">
              <a:rPr lang="en-US" smtClean="0"/>
              <a:t>8/20/19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4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204D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7" name="Picture 41" descr="small_logo_insid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785" y="1"/>
            <a:ext cx="84621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8492565" cy="762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dirty="0" smtClean="0">
                <a:solidFill>
                  <a:schemeClr val="bg1"/>
                </a:solidFill>
                <a:cs typeface="+mn-cs"/>
              </a:defRPr>
            </a:lvl1pPr>
          </a:lstStyle>
          <a:p>
            <a:fld id="{239BF79A-F49D-430F-A006-64D1C5E4C96E}" type="datetime1">
              <a:rPr lang="en-US" smtClean="0"/>
              <a:t>8/20/19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bg1"/>
                </a:solidFill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1"/>
                </a:solidFill>
                <a:cs typeface="+mn-cs"/>
              </a:defRPr>
            </a:lvl1pPr>
          </a:lstStyle>
          <a:p>
            <a:fld id="{8CF8A4EF-CDB0-3142-B866-F3AD53A0F8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Blip>
          <a:blip r:embed="rId15"/>
        </a:buBlip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Blip>
          <a:blip r:embed="rId16"/>
        </a:buBlip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Blip>
          <a:blip r:embed="rId17"/>
        </a:buBlip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9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CS161 – Design and Architecture of Computer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2 - Discussion </a:t>
            </a:r>
          </a:p>
          <a:p>
            <a:endParaRPr lang="en-US" dirty="0"/>
          </a:p>
          <a:p>
            <a:r>
              <a:rPr lang="en-US" sz="2000" dirty="0"/>
              <a:t>*some slides adapted from:</a:t>
            </a:r>
          </a:p>
          <a:p>
            <a:r>
              <a:rPr lang="en-US" sz="2000" dirty="0"/>
              <a:t>  </a:t>
            </a:r>
            <a:r>
              <a:rPr lang="en-US" sz="2000" u="sng" dirty="0"/>
              <a:t>Prof Daniel Wong </a:t>
            </a:r>
            <a:r>
              <a:rPr lang="en-US" sz="2000" dirty="0"/>
              <a:t>UCR – EE/CS)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2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i="1" dirty="0" err="1">
                <a:latin typeface="Arial" charset="0"/>
              </a:rPr>
              <a:t>sll</a:t>
            </a:r>
            <a:r>
              <a:rPr lang="en-US" dirty="0">
                <a:latin typeface="Arial" charset="0"/>
              </a:rPr>
              <a:t> Example</a:t>
            </a:r>
            <a:endParaRPr lang="en-AU" dirty="0">
              <a:latin typeface="Arial" charset="0"/>
            </a:endParaRPr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dirty="0">
                <a:latin typeface="Arial" charset="0"/>
              </a:rPr>
              <a:t>C code</a:t>
            </a:r>
            <a:r>
              <a:rPr lang="en-US" dirty="0">
                <a:latin typeface="Arial" charset="0"/>
              </a:rPr>
              <a:t>:</a:t>
            </a:r>
            <a:endParaRPr lang="en-US" sz="2800" dirty="0">
              <a:latin typeface="Lucida Console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$s0 = i,  $s1 = j,  $s2 = base address of array A</a:t>
            </a:r>
          </a:p>
          <a:p>
            <a:pPr marL="344487" lvl="1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400" dirty="0">
                <a:latin typeface="Lucida Console" charset="0"/>
              </a:rPr>
              <a:t>	j = A[i];</a:t>
            </a: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u="sng" dirty="0">
                <a:latin typeface="Arial" charset="0"/>
              </a:rPr>
              <a:t>MIPS code</a:t>
            </a:r>
            <a:r>
              <a:rPr lang="en-US" dirty="0">
                <a:latin typeface="Arial" charset="0"/>
              </a:rPr>
              <a:t>: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index i </a:t>
            </a:r>
            <a:r>
              <a:rPr lang="en-US" dirty="0">
                <a:latin typeface="Arial" charset="0"/>
                <a:ea typeface="ＭＳ Ｐゴシック" charset="0"/>
                <a:sym typeface="Wingdings" pitchFamily="2" charset="2"/>
              </a:rPr>
              <a:t></a:t>
            </a:r>
            <a:r>
              <a:rPr lang="en-US" dirty="0">
                <a:latin typeface="Arial" charset="0"/>
                <a:ea typeface="ＭＳ Ｐゴシック" charset="0"/>
              </a:rPr>
              <a:t> offset of i x 4</a:t>
            </a:r>
          </a:p>
          <a:p>
            <a:pPr eaLnBrk="1" hangingPunct="1">
              <a:spcBef>
                <a:spcPts val="1800"/>
              </a:spcBef>
              <a:buFont typeface="Wingdings" charset="0"/>
              <a:buNone/>
            </a:pPr>
            <a:r>
              <a:rPr lang="en-US" sz="2800" dirty="0">
                <a:latin typeface="Lucida Console" charset="0"/>
              </a:rPr>
              <a:t>	</a:t>
            </a:r>
            <a:r>
              <a:rPr lang="en-US" sz="2800" dirty="0" err="1">
                <a:latin typeface="Lucida Console" charset="0"/>
              </a:rPr>
              <a:t>sll</a:t>
            </a:r>
            <a:r>
              <a:rPr lang="en-US" sz="2800" dirty="0">
                <a:latin typeface="Lucida Console" charset="0"/>
              </a:rPr>
              <a:t> $t0, $s0, 2    # $t0 = i x 4</a:t>
            </a:r>
            <a:br>
              <a:rPr lang="en-US" sz="2800" dirty="0">
                <a:latin typeface="Lucida Console" charset="0"/>
              </a:rPr>
            </a:br>
            <a:r>
              <a:rPr lang="en-US" sz="2800" dirty="0">
                <a:latin typeface="Lucida Console" charset="0"/>
              </a:rPr>
              <a:t>add $t0, $t0, $s2  # $t0 = &amp;A[i]</a:t>
            </a:r>
            <a:br>
              <a:rPr lang="en-US" sz="2800" dirty="0">
                <a:latin typeface="Lucida Console" charset="0"/>
              </a:rPr>
            </a:br>
            <a:r>
              <a:rPr lang="en-US" sz="2800" dirty="0" err="1">
                <a:latin typeface="Lucida Console" charset="0"/>
              </a:rPr>
              <a:t>lw</a:t>
            </a:r>
            <a:r>
              <a:rPr lang="en-US" sz="2800" dirty="0">
                <a:latin typeface="Lucida Console" charset="0"/>
              </a:rPr>
              <a:t>  $s1, 0($t0)    # $s1 = A[i]</a:t>
            </a:r>
            <a:endParaRPr lang="en-AU" sz="2800" dirty="0">
              <a:latin typeface="Lucida Console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C31F2C-9821-4DA8-8884-B103E3F6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9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Arial" charset="0"/>
              </a:rPr>
              <a:t>MIPS I-format Instructions</a:t>
            </a:r>
            <a:endParaRPr lang="en-AU">
              <a:latin typeface="Arial" charset="0"/>
            </a:endParaRPr>
          </a:p>
        </p:txBody>
      </p:sp>
      <p:sp>
        <p:nvSpPr>
          <p:cNvPr id="60420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Immediate arithmetic and load/store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>
                <a:latin typeface="Arial" charset="0"/>
                <a:ea typeface="ＭＳ Ｐゴシック" charset="0"/>
              </a:rPr>
              <a:t>rt</a:t>
            </a:r>
            <a:r>
              <a:rPr lang="en-US" sz="2400" dirty="0">
                <a:latin typeface="Arial" charset="0"/>
                <a:ea typeface="ＭＳ Ｐゴシック" charset="0"/>
              </a:rPr>
              <a:t>: destination or source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Constant: –2</a:t>
            </a:r>
            <a:r>
              <a:rPr lang="en-US" sz="2400" baseline="30000" dirty="0">
                <a:latin typeface="Arial" charset="0"/>
                <a:ea typeface="ＭＳ Ｐゴシック" charset="0"/>
              </a:rPr>
              <a:t>15</a:t>
            </a:r>
            <a:r>
              <a:rPr lang="en-US" sz="2400" dirty="0">
                <a:latin typeface="Arial" charset="0"/>
                <a:ea typeface="ＭＳ Ｐゴシック" charset="0"/>
              </a:rPr>
              <a:t> to + (2</a:t>
            </a:r>
            <a:r>
              <a:rPr lang="en-US" sz="2400" baseline="30000" dirty="0">
                <a:latin typeface="Arial" charset="0"/>
                <a:ea typeface="ＭＳ Ｐゴシック" charset="0"/>
              </a:rPr>
              <a:t>15</a:t>
            </a:r>
            <a:r>
              <a:rPr lang="en-US" sz="2400" dirty="0">
                <a:latin typeface="Arial" charset="0"/>
                <a:ea typeface="ＭＳ Ｐゴシック" charset="0"/>
              </a:rPr>
              <a:t> – 1), used as </a:t>
            </a:r>
            <a:r>
              <a:rPr lang="en-US" sz="2400" i="1" dirty="0">
                <a:latin typeface="Arial" charset="0"/>
                <a:ea typeface="ＭＳ Ｐゴシック" charset="0"/>
              </a:rPr>
              <a:t>immediate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Address: offset added to base address in </a:t>
            </a:r>
            <a:r>
              <a:rPr lang="en-US" sz="2400" dirty="0" err="1">
                <a:latin typeface="Arial" charset="0"/>
                <a:ea typeface="ＭＳ Ｐゴシック" charset="0"/>
              </a:rPr>
              <a:t>rs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Arial" charset="0"/>
            </a:endParaRPr>
          </a:p>
        </p:txBody>
      </p:sp>
      <p:grpSp>
        <p:nvGrpSpPr>
          <p:cNvPr id="60421" name="Group 4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884" y="981"/>
            <a:chExt cx="4355" cy="487"/>
          </a:xfrm>
        </p:grpSpPr>
        <p:sp>
          <p:nvSpPr>
            <p:cNvPr id="60422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60423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60424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60425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dirty="0"/>
                <a:t>immediate or offset</a:t>
              </a:r>
              <a:endParaRPr lang="en-AU" sz="2000" dirty="0"/>
            </a:p>
          </p:txBody>
        </p:sp>
        <p:sp>
          <p:nvSpPr>
            <p:cNvPr id="60426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60427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60428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60429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16 bits</a:t>
              </a:r>
              <a:endParaRPr lang="en-AU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946489-A64D-4B2C-A468-B872E594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83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I-format Example:  </a:t>
            </a:r>
            <a:r>
              <a:rPr lang="en-US" i="1" dirty="0">
                <a:latin typeface="Arial" charset="0"/>
              </a:rPr>
              <a:t>load</a:t>
            </a:r>
            <a:endParaRPr lang="en-AU" i="1" dirty="0">
              <a:latin typeface="Arial" charset="0"/>
            </a:endParaRPr>
          </a:p>
        </p:txBody>
      </p:sp>
      <p:sp>
        <p:nvSpPr>
          <p:cNvPr id="56324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684213" y="2492375"/>
            <a:ext cx="8270875" cy="649288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Lucida Console" charset="0"/>
              </a:rPr>
              <a:t>	</a:t>
            </a:r>
            <a:r>
              <a:rPr lang="en-US" dirty="0" err="1">
                <a:latin typeface="Lucida Console" charset="0"/>
              </a:rPr>
              <a:t>lw</a:t>
            </a:r>
            <a:r>
              <a:rPr lang="en-US" dirty="0">
                <a:latin typeface="Lucida Console" charset="0"/>
              </a:rPr>
              <a:t> $r8, 8($r17),  $r8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en-US" dirty="0">
                <a:latin typeface="Lucida Console" charset="0"/>
                <a:sym typeface="Wingdings"/>
              </a:rPr>
              <a:t> Mem[8+$r17]</a:t>
            </a:r>
            <a:r>
              <a:rPr lang="en-US" dirty="0">
                <a:latin typeface="Lucida Console" charset="0"/>
              </a:rPr>
              <a:t> </a:t>
            </a:r>
          </a:p>
        </p:txBody>
      </p:sp>
      <p:sp>
        <p:nvSpPr>
          <p:cNvPr id="56325" name="Text Box 17"/>
          <p:cNvSpPr txBox="1">
            <a:spLocks noChangeArrowheads="1"/>
          </p:cNvSpPr>
          <p:nvPr/>
        </p:nvSpPr>
        <p:spPr bwMode="auto">
          <a:xfrm>
            <a:off x="1331913" y="3429000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AU" sz="2000" dirty="0" err="1"/>
              <a:t>lw</a:t>
            </a:r>
            <a:endParaRPr lang="en-AU" sz="2000" dirty="0"/>
          </a:p>
        </p:txBody>
      </p:sp>
      <p:sp>
        <p:nvSpPr>
          <p:cNvPr id="56326" name="Text Box 18"/>
          <p:cNvSpPr txBox="1">
            <a:spLocks noChangeArrowheads="1"/>
          </p:cNvSpPr>
          <p:nvPr/>
        </p:nvSpPr>
        <p:spPr bwMode="auto">
          <a:xfrm>
            <a:off x="26289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/>
              <a:t>$r17</a:t>
            </a:r>
            <a:endParaRPr lang="en-AU" sz="2000" dirty="0"/>
          </a:p>
        </p:txBody>
      </p:sp>
      <p:sp>
        <p:nvSpPr>
          <p:cNvPr id="56327" name="Text Box 19"/>
          <p:cNvSpPr txBox="1">
            <a:spLocks noChangeArrowheads="1"/>
          </p:cNvSpPr>
          <p:nvPr/>
        </p:nvSpPr>
        <p:spPr bwMode="auto">
          <a:xfrm>
            <a:off x="37084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/>
              <a:t>$r8</a:t>
            </a:r>
            <a:endParaRPr lang="en-AU" sz="2000" dirty="0"/>
          </a:p>
        </p:txBody>
      </p:sp>
      <p:grpSp>
        <p:nvGrpSpPr>
          <p:cNvPr id="36" name="Group 4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884" y="981"/>
            <a:chExt cx="4355" cy="487"/>
          </a:xfrm>
        </p:grpSpPr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38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dirty="0"/>
                <a:t>immediate or offset</a:t>
              </a:r>
              <a:endParaRPr lang="en-AU" sz="2000" dirty="0"/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16 bits</a:t>
              </a:r>
              <a:endParaRPr lang="en-AU" sz="1600"/>
            </a:p>
          </p:txBody>
        </p:sp>
      </p:grp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4767056" y="3434528"/>
            <a:ext cx="345757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/>
              <a:t>8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1F1F8-4370-4915-829E-F05D7357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12</a:t>
            </a:fld>
            <a:endParaRPr lang="en-US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6EEC24B3-E8E8-C347-B985-69CCB4073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36" y="4132262"/>
            <a:ext cx="8270875" cy="205847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Blip>
                <a:blip r:embed="rId4"/>
              </a:buBlip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Blip>
                <a:blip r:embed="rId5"/>
              </a:buBlip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defTabSz="914400"/>
            <a:r>
              <a:rPr lang="en-US" u="sng" kern="0" dirty="0" err="1">
                <a:latin typeface="Arial" charset="0"/>
                <a:ea typeface="ＭＳ Ｐゴシック" charset="0"/>
              </a:rPr>
              <a:t>rs</a:t>
            </a:r>
            <a:r>
              <a:rPr lang="en-US" kern="0" dirty="0">
                <a:latin typeface="Arial" charset="0"/>
                <a:ea typeface="ＭＳ Ｐゴシック" charset="0"/>
              </a:rPr>
              <a:t>: </a:t>
            </a:r>
            <a:r>
              <a:rPr lang="en-US" kern="0" dirty="0" err="1">
                <a:latin typeface="Arial" charset="0"/>
                <a:ea typeface="ＭＳ Ｐゴシック" charset="0"/>
              </a:rPr>
              <a:t>src</a:t>
            </a:r>
            <a:r>
              <a:rPr lang="en-US" kern="0" dirty="0">
                <a:latin typeface="Arial" charset="0"/>
                <a:ea typeface="ＭＳ Ｐゴシック" charset="0"/>
              </a:rPr>
              <a:t> register</a:t>
            </a:r>
          </a:p>
          <a:p>
            <a:pPr lvl="1" defTabSz="914400"/>
            <a:r>
              <a:rPr lang="en-US" u="sng" kern="0" dirty="0">
                <a:latin typeface="Arial" charset="0"/>
                <a:ea typeface="ＭＳ Ｐゴシック" charset="0"/>
              </a:rPr>
              <a:t>rt</a:t>
            </a:r>
            <a:r>
              <a:rPr lang="en-US" kern="0" dirty="0">
                <a:latin typeface="Arial" charset="0"/>
                <a:ea typeface="ＭＳ Ｐゴシック" charset="0"/>
              </a:rPr>
              <a:t>: </a:t>
            </a:r>
            <a:r>
              <a:rPr lang="en-US" kern="0" dirty="0" err="1">
                <a:latin typeface="Arial" charset="0"/>
                <a:ea typeface="ＭＳ Ｐゴシック" charset="0"/>
              </a:rPr>
              <a:t>dst</a:t>
            </a:r>
            <a:r>
              <a:rPr lang="en-US" kern="0" dirty="0">
                <a:latin typeface="Arial" charset="0"/>
                <a:ea typeface="ＭＳ Ｐゴシック" charset="0"/>
              </a:rPr>
              <a:t> register</a:t>
            </a:r>
          </a:p>
        </p:txBody>
      </p:sp>
    </p:spTree>
    <p:extLst>
      <p:ext uri="{BB962C8B-B14F-4D97-AF65-F5344CB8AC3E}">
        <p14:creationId xmlns:p14="http://schemas.microsoft.com/office/powerpoint/2010/main" val="238819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I-format Example:  </a:t>
            </a:r>
            <a:r>
              <a:rPr lang="en-US" i="1" dirty="0">
                <a:latin typeface="Arial" charset="0"/>
              </a:rPr>
              <a:t>store</a:t>
            </a:r>
            <a:endParaRPr lang="en-AU" i="1" dirty="0">
              <a:latin typeface="Arial" charset="0"/>
            </a:endParaRPr>
          </a:p>
        </p:txBody>
      </p:sp>
      <p:sp>
        <p:nvSpPr>
          <p:cNvPr id="56324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684213" y="2492375"/>
            <a:ext cx="8270875" cy="64928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>
                <a:latin typeface="Lucida Console" charset="0"/>
              </a:rPr>
              <a:t>	</a:t>
            </a:r>
            <a:r>
              <a:rPr lang="en-US" dirty="0" err="1">
                <a:latin typeface="Lucida Console" charset="0"/>
              </a:rPr>
              <a:t>sw</a:t>
            </a:r>
            <a:r>
              <a:rPr lang="en-US" dirty="0">
                <a:latin typeface="Lucida Console" charset="0"/>
              </a:rPr>
              <a:t> $r8, 8($r17), </a:t>
            </a:r>
            <a:r>
              <a:rPr lang="en-US" dirty="0" err="1">
                <a:latin typeface="Lucida Console" charset="0"/>
                <a:sym typeface="Wingdings"/>
              </a:rPr>
              <a:t>Mem</a:t>
            </a:r>
            <a:r>
              <a:rPr lang="en-US" dirty="0">
                <a:latin typeface="Lucida Console" charset="0"/>
                <a:sym typeface="Wingdings"/>
              </a:rPr>
              <a:t>[8+$r17]</a:t>
            </a:r>
            <a:r>
              <a:rPr lang="en-US" dirty="0">
                <a:latin typeface="Lucida Console" charset="0"/>
              </a:rPr>
              <a:t>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en-US" dirty="0">
                <a:latin typeface="Lucida Console" charset="0"/>
                <a:sym typeface="Wingdings"/>
              </a:rPr>
              <a:t> </a:t>
            </a:r>
            <a:r>
              <a:rPr lang="en-US" dirty="0">
                <a:latin typeface="Lucida Console" charset="0"/>
              </a:rPr>
              <a:t>$r8</a:t>
            </a:r>
          </a:p>
        </p:txBody>
      </p:sp>
      <p:sp>
        <p:nvSpPr>
          <p:cNvPr id="56325" name="Text Box 17"/>
          <p:cNvSpPr txBox="1">
            <a:spLocks noChangeArrowheads="1"/>
          </p:cNvSpPr>
          <p:nvPr/>
        </p:nvSpPr>
        <p:spPr bwMode="auto">
          <a:xfrm>
            <a:off x="1331913" y="3429000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AU" sz="2000" dirty="0" err="1"/>
              <a:t>sw</a:t>
            </a:r>
            <a:endParaRPr lang="en-AU" sz="2000" dirty="0"/>
          </a:p>
        </p:txBody>
      </p:sp>
      <p:sp>
        <p:nvSpPr>
          <p:cNvPr id="56326" name="Text Box 18"/>
          <p:cNvSpPr txBox="1">
            <a:spLocks noChangeArrowheads="1"/>
          </p:cNvSpPr>
          <p:nvPr/>
        </p:nvSpPr>
        <p:spPr bwMode="auto">
          <a:xfrm>
            <a:off x="26289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/>
              <a:t>$r17</a:t>
            </a:r>
            <a:endParaRPr lang="en-AU" sz="2000" dirty="0"/>
          </a:p>
        </p:txBody>
      </p:sp>
      <p:sp>
        <p:nvSpPr>
          <p:cNvPr id="56327" name="Text Box 19"/>
          <p:cNvSpPr txBox="1">
            <a:spLocks noChangeArrowheads="1"/>
          </p:cNvSpPr>
          <p:nvPr/>
        </p:nvSpPr>
        <p:spPr bwMode="auto">
          <a:xfrm>
            <a:off x="37084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/>
              <a:t>$r8</a:t>
            </a:r>
            <a:endParaRPr lang="en-AU" sz="2000" dirty="0"/>
          </a:p>
        </p:txBody>
      </p:sp>
      <p:grpSp>
        <p:nvGrpSpPr>
          <p:cNvPr id="36" name="Group 4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884" y="981"/>
            <a:chExt cx="4355" cy="487"/>
          </a:xfrm>
        </p:grpSpPr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38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dirty="0"/>
                <a:t>immediate or offset</a:t>
              </a:r>
              <a:endParaRPr lang="en-AU" sz="2000" dirty="0"/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16 bits</a:t>
              </a:r>
              <a:endParaRPr lang="en-AU" sz="1600"/>
            </a:p>
          </p:txBody>
        </p:sp>
      </p:grp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4767056" y="3434528"/>
            <a:ext cx="345757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/>
              <a:t>8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3C43ED-5BFC-4395-B7E6-771896A0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13</a:t>
            </a:fld>
            <a:endParaRPr lang="en-US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17549137-2D98-0C4E-8341-92F3B7215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36" y="4132262"/>
            <a:ext cx="8270875" cy="205847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Blip>
                <a:blip r:embed="rId4"/>
              </a:buBlip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Blip>
                <a:blip r:embed="rId5"/>
              </a:buBlip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defTabSz="914400"/>
            <a:r>
              <a:rPr lang="en-US" u="sng" kern="0" dirty="0" err="1">
                <a:latin typeface="Arial" charset="0"/>
                <a:ea typeface="ＭＳ Ｐゴシック" charset="0"/>
              </a:rPr>
              <a:t>rs</a:t>
            </a:r>
            <a:r>
              <a:rPr lang="en-US" kern="0" dirty="0">
                <a:latin typeface="Arial" charset="0"/>
                <a:ea typeface="ＭＳ Ｐゴシック" charset="0"/>
              </a:rPr>
              <a:t>: </a:t>
            </a:r>
            <a:r>
              <a:rPr lang="en-US" kern="0" dirty="0" err="1">
                <a:latin typeface="Arial" charset="0"/>
                <a:ea typeface="ＭＳ Ｐゴシック" charset="0"/>
              </a:rPr>
              <a:t>src</a:t>
            </a:r>
            <a:r>
              <a:rPr lang="en-US" kern="0" dirty="0">
                <a:latin typeface="Arial" charset="0"/>
                <a:ea typeface="ＭＳ Ｐゴシック" charset="0"/>
              </a:rPr>
              <a:t> register</a:t>
            </a:r>
          </a:p>
          <a:p>
            <a:pPr lvl="1" defTabSz="914400"/>
            <a:r>
              <a:rPr lang="en-US" u="sng" kern="0" dirty="0">
                <a:latin typeface="Arial" charset="0"/>
                <a:ea typeface="ＭＳ Ｐゴシック" charset="0"/>
              </a:rPr>
              <a:t>rt</a:t>
            </a:r>
            <a:r>
              <a:rPr lang="en-US" kern="0" dirty="0">
                <a:latin typeface="Arial" charset="0"/>
                <a:ea typeface="ＭＳ Ｐゴシック" charset="0"/>
              </a:rPr>
              <a:t>: </a:t>
            </a:r>
            <a:r>
              <a:rPr lang="en-US" kern="0" dirty="0" err="1">
                <a:latin typeface="Arial" charset="0"/>
                <a:ea typeface="ＭＳ Ｐゴシック" charset="0"/>
              </a:rPr>
              <a:t>src</a:t>
            </a:r>
            <a:r>
              <a:rPr lang="en-US" kern="0" dirty="0">
                <a:latin typeface="Arial" charset="0"/>
                <a:ea typeface="ＭＳ Ｐゴシック" charset="0"/>
              </a:rPr>
              <a:t> register</a:t>
            </a:r>
          </a:p>
        </p:txBody>
      </p:sp>
    </p:spTree>
    <p:extLst>
      <p:ext uri="{BB962C8B-B14F-4D97-AF65-F5344CB8AC3E}">
        <p14:creationId xmlns:p14="http://schemas.microsoft.com/office/powerpoint/2010/main" val="310738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I-format Example:  </a:t>
            </a:r>
            <a:r>
              <a:rPr lang="en-US" i="1" dirty="0" err="1">
                <a:latin typeface="Arial" charset="0"/>
              </a:rPr>
              <a:t>addi</a:t>
            </a:r>
            <a:endParaRPr lang="en-AU" i="1" dirty="0">
              <a:latin typeface="Arial" charset="0"/>
            </a:endParaRPr>
          </a:p>
        </p:txBody>
      </p:sp>
      <p:sp>
        <p:nvSpPr>
          <p:cNvPr id="56324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684213" y="2492375"/>
            <a:ext cx="8270875" cy="649288"/>
          </a:xfrm>
        </p:spPr>
        <p:txBody>
          <a:bodyPr>
            <a:normAutofit/>
          </a:bodyPr>
          <a:lstStyle/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Lucida Console" charset="0"/>
              </a:rPr>
              <a:t>	</a:t>
            </a:r>
            <a:r>
              <a:rPr lang="en-US" sz="2400" dirty="0" err="1">
                <a:latin typeface="Lucida Console" charset="0"/>
              </a:rPr>
              <a:t>addi</a:t>
            </a:r>
            <a:r>
              <a:rPr lang="en-US" sz="2400" dirty="0">
                <a:latin typeface="Lucida Console" charset="0"/>
              </a:rPr>
              <a:t> $r8,$r17, 8   $r8 </a:t>
            </a:r>
            <a:r>
              <a:rPr lang="en-US" sz="2400" dirty="0"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en-US" sz="2400" dirty="0">
                <a:latin typeface="Lucida Console" charset="0"/>
                <a:sym typeface="Wingdings"/>
              </a:rPr>
              <a:t> 8+$r17</a:t>
            </a:r>
            <a:r>
              <a:rPr lang="en-US" sz="2400" dirty="0">
                <a:latin typeface="Lucida Console" charset="0"/>
              </a:rPr>
              <a:t> </a:t>
            </a:r>
          </a:p>
        </p:txBody>
      </p:sp>
      <p:sp>
        <p:nvSpPr>
          <p:cNvPr id="56325" name="Text Box 17"/>
          <p:cNvSpPr txBox="1">
            <a:spLocks noChangeArrowheads="1"/>
          </p:cNvSpPr>
          <p:nvPr/>
        </p:nvSpPr>
        <p:spPr bwMode="auto">
          <a:xfrm>
            <a:off x="1331913" y="3429000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AU" sz="2000" dirty="0" err="1"/>
              <a:t>addi</a:t>
            </a:r>
            <a:endParaRPr lang="en-AU" sz="2000" dirty="0"/>
          </a:p>
        </p:txBody>
      </p:sp>
      <p:sp>
        <p:nvSpPr>
          <p:cNvPr id="56326" name="Text Box 18"/>
          <p:cNvSpPr txBox="1">
            <a:spLocks noChangeArrowheads="1"/>
          </p:cNvSpPr>
          <p:nvPr/>
        </p:nvSpPr>
        <p:spPr bwMode="auto">
          <a:xfrm>
            <a:off x="26289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/>
              <a:t>$r17</a:t>
            </a:r>
            <a:endParaRPr lang="en-AU" sz="2000" dirty="0"/>
          </a:p>
        </p:txBody>
      </p:sp>
      <p:sp>
        <p:nvSpPr>
          <p:cNvPr id="56327" name="Text Box 19"/>
          <p:cNvSpPr txBox="1">
            <a:spLocks noChangeArrowheads="1"/>
          </p:cNvSpPr>
          <p:nvPr/>
        </p:nvSpPr>
        <p:spPr bwMode="auto">
          <a:xfrm>
            <a:off x="37084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/>
              <a:t>$r8</a:t>
            </a:r>
            <a:endParaRPr lang="en-AU" sz="2000" dirty="0"/>
          </a:p>
        </p:txBody>
      </p:sp>
      <p:grpSp>
        <p:nvGrpSpPr>
          <p:cNvPr id="36" name="Group 4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884" y="981"/>
            <a:chExt cx="4355" cy="487"/>
          </a:xfrm>
        </p:grpSpPr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38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dirty="0"/>
                <a:t>immediate or offset</a:t>
              </a:r>
              <a:endParaRPr lang="en-AU" sz="2000" dirty="0"/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16 bits</a:t>
              </a:r>
              <a:endParaRPr lang="en-AU" sz="1600"/>
            </a:p>
          </p:txBody>
        </p:sp>
      </p:grp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4767056" y="3434528"/>
            <a:ext cx="345757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/>
              <a:t>8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8E854B-774A-45A0-8700-E1001186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7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I-format Example:  </a:t>
            </a:r>
            <a:r>
              <a:rPr lang="en-US" i="1" dirty="0" err="1">
                <a:latin typeface="Arial" charset="0"/>
              </a:rPr>
              <a:t>beq</a:t>
            </a:r>
            <a:endParaRPr lang="en-AU" i="1" dirty="0">
              <a:latin typeface="Arial" charset="0"/>
            </a:endParaRPr>
          </a:p>
        </p:txBody>
      </p:sp>
      <p:sp>
        <p:nvSpPr>
          <p:cNvPr id="56324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684213" y="2492375"/>
            <a:ext cx="8270875" cy="649288"/>
          </a:xfrm>
        </p:spPr>
        <p:txBody>
          <a:bodyPr>
            <a:normAutofit/>
          </a:bodyPr>
          <a:lstStyle/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Lucida Console" charset="0"/>
              </a:rPr>
              <a:t>	</a:t>
            </a:r>
            <a:r>
              <a:rPr lang="en-US" sz="2400" dirty="0" err="1">
                <a:latin typeface="Lucida Console" charset="0"/>
              </a:rPr>
              <a:t>beq</a:t>
            </a:r>
            <a:r>
              <a:rPr lang="en-US" sz="2400" dirty="0">
                <a:latin typeface="Lucida Console" charset="0"/>
              </a:rPr>
              <a:t> $r8,$r17, 8   if ($r8==</a:t>
            </a:r>
            <a:r>
              <a:rPr lang="en-US" sz="2400" dirty="0">
                <a:latin typeface="Lucida Console" charset="0"/>
                <a:sym typeface="Wingdings"/>
              </a:rPr>
              <a:t>$r17) </a:t>
            </a:r>
            <a:r>
              <a:rPr lang="en-US" sz="1200" dirty="0">
                <a:latin typeface="Lucida Console" charset="0"/>
                <a:sym typeface="Wingdings"/>
              </a:rPr>
              <a:t>PC </a:t>
            </a:r>
            <a:r>
              <a:rPr lang="en-US" sz="1200" dirty="0"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en-US" sz="1200" dirty="0">
                <a:latin typeface="Lucida Console" charset="0"/>
                <a:sym typeface="Wingdings"/>
              </a:rPr>
              <a:t> PC+4 + 8x4</a:t>
            </a:r>
            <a:endParaRPr lang="en-US" sz="1200" dirty="0">
              <a:latin typeface="Lucida Console" charset="0"/>
            </a:endParaRPr>
          </a:p>
        </p:txBody>
      </p:sp>
      <p:sp>
        <p:nvSpPr>
          <p:cNvPr id="56325" name="Text Box 17"/>
          <p:cNvSpPr txBox="1">
            <a:spLocks noChangeArrowheads="1"/>
          </p:cNvSpPr>
          <p:nvPr/>
        </p:nvSpPr>
        <p:spPr bwMode="auto">
          <a:xfrm>
            <a:off x="1331913" y="3429000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AU" sz="2000" dirty="0" err="1"/>
              <a:t>beq</a:t>
            </a:r>
            <a:endParaRPr lang="en-AU" sz="2000" dirty="0"/>
          </a:p>
        </p:txBody>
      </p:sp>
      <p:sp>
        <p:nvSpPr>
          <p:cNvPr id="56326" name="Text Box 18"/>
          <p:cNvSpPr txBox="1">
            <a:spLocks noChangeArrowheads="1"/>
          </p:cNvSpPr>
          <p:nvPr/>
        </p:nvSpPr>
        <p:spPr bwMode="auto">
          <a:xfrm>
            <a:off x="26289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/>
              <a:t>$r17</a:t>
            </a:r>
            <a:endParaRPr lang="en-AU" sz="2000" dirty="0"/>
          </a:p>
        </p:txBody>
      </p:sp>
      <p:sp>
        <p:nvSpPr>
          <p:cNvPr id="56327" name="Text Box 19"/>
          <p:cNvSpPr txBox="1">
            <a:spLocks noChangeArrowheads="1"/>
          </p:cNvSpPr>
          <p:nvPr/>
        </p:nvSpPr>
        <p:spPr bwMode="auto">
          <a:xfrm>
            <a:off x="3708400" y="342900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/>
              <a:t>$r8</a:t>
            </a:r>
            <a:endParaRPr lang="en-AU" sz="2000" dirty="0"/>
          </a:p>
        </p:txBody>
      </p:sp>
      <p:grpSp>
        <p:nvGrpSpPr>
          <p:cNvPr id="36" name="Group 4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884" y="981"/>
            <a:chExt cx="4355" cy="487"/>
          </a:xfrm>
        </p:grpSpPr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38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dirty="0"/>
                <a:t>offset</a:t>
              </a:r>
              <a:endParaRPr lang="en-AU" sz="2000" dirty="0"/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16 bits</a:t>
              </a:r>
              <a:endParaRPr lang="en-AU" sz="1600"/>
            </a:p>
          </p:txBody>
        </p:sp>
      </p:grp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4767056" y="3434528"/>
            <a:ext cx="345757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/>
              <a:t>8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3DAF6-B8EE-4C4F-9B37-C9B265B9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15</a:t>
            </a:fld>
            <a:endParaRPr lang="en-US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96835C0E-D41F-C249-82A8-AAE8C2C2C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043" y="4047824"/>
            <a:ext cx="8270875" cy="2381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Blip>
                <a:blip r:embed="rId4"/>
              </a:buBlip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Blip>
                <a:blip r:embed="rId5"/>
              </a:buBlip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/>
            <a:r>
              <a:rPr lang="en-US" kern="0" dirty="0">
                <a:latin typeface="Arial" charset="0"/>
              </a:rPr>
              <a:t>Most branch targets near branch </a:t>
            </a:r>
          </a:p>
          <a:p>
            <a:pPr defTabSz="914400"/>
            <a:r>
              <a:rPr lang="en-US" kern="0" dirty="0">
                <a:latin typeface="Arial" charset="0"/>
                <a:ea typeface="ＭＳ Ｐゴシック" charset="0"/>
              </a:rPr>
              <a:t>PC-relative addressing</a:t>
            </a:r>
          </a:p>
          <a:p>
            <a:pPr lvl="1" defTabSz="914400"/>
            <a:r>
              <a:rPr lang="en-US" kern="0" dirty="0">
                <a:latin typeface="Arial" charset="0"/>
                <a:ea typeface="ＭＳ Ｐゴシック" charset="0"/>
              </a:rPr>
              <a:t>Target address = PC + offset x 4</a:t>
            </a:r>
          </a:p>
          <a:p>
            <a:pPr lvl="1" defTabSz="914400"/>
            <a:r>
              <a:rPr lang="en-US" kern="0" dirty="0">
                <a:latin typeface="Arial" charset="0"/>
                <a:ea typeface="ＭＳ Ｐゴシック" charset="0"/>
              </a:rPr>
              <a:t>(PC already incremented by 4 by this time)</a:t>
            </a:r>
          </a:p>
          <a:p>
            <a:pPr defTabSz="914400"/>
            <a:endParaRPr lang="en-AU" kern="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83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If Statements (branches)</a:t>
            </a:r>
            <a:endParaRPr lang="en-AU" dirty="0">
              <a:latin typeface="Arial" charset="0"/>
            </a:endParaRP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C code</a:t>
            </a:r>
            <a:r>
              <a:rPr lang="en-US" dirty="0">
                <a:latin typeface="Arial" charset="0"/>
              </a:rPr>
              <a:t>:</a:t>
            </a:r>
            <a:endParaRPr lang="en-US" sz="2800" dirty="0">
              <a:latin typeface="Lucida Console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$s0 = f,  $s1 = g, $s2 = h, $s3 = i, $s4 = j</a:t>
            </a:r>
          </a:p>
          <a:p>
            <a:pPr marL="344487" lvl="1" indent="0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2400" dirty="0"/>
              <a:t>	if (i==j) </a:t>
            </a:r>
          </a:p>
          <a:p>
            <a:pPr marL="344487" lvl="1" indent="0">
              <a:lnSpc>
                <a:spcPct val="90000"/>
              </a:lnSpc>
              <a:buNone/>
            </a:pPr>
            <a:r>
              <a:rPr lang="en-US" sz="2400" dirty="0"/>
              <a:t>		f = g+h;</a:t>
            </a:r>
            <a:br>
              <a:rPr lang="en-US" sz="2400" dirty="0"/>
            </a:br>
            <a:r>
              <a:rPr lang="en-US" sz="2400" dirty="0"/>
              <a:t>	else </a:t>
            </a:r>
          </a:p>
          <a:p>
            <a:pPr marL="344487" lvl="1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sz="2400" dirty="0"/>
              <a:t>		f = g-h;</a:t>
            </a: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MIPS code</a:t>
            </a:r>
            <a:r>
              <a:rPr lang="en-US" dirty="0">
                <a:latin typeface="Arial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charset="0"/>
              <a:buNone/>
            </a:pPr>
            <a:r>
              <a:rPr lang="en-US" sz="2800" dirty="0">
                <a:latin typeface="Lucida Console" charset="0"/>
              </a:rPr>
              <a:t>	     </a:t>
            </a:r>
            <a:r>
              <a:rPr lang="en-US" sz="2400" dirty="0">
                <a:latin typeface="Lucida Console" charset="0"/>
              </a:rPr>
              <a:t>bne $s3, $s4, Else</a:t>
            </a:r>
            <a:br>
              <a:rPr lang="en-US" sz="2400" dirty="0">
                <a:latin typeface="Lucida Console" charset="0"/>
              </a:rPr>
            </a:br>
            <a:r>
              <a:rPr lang="en-US" sz="2400" dirty="0">
                <a:latin typeface="Lucida Console" charset="0"/>
              </a:rPr>
              <a:t>      add $s0, $s1, $s2</a:t>
            </a:r>
            <a:br>
              <a:rPr lang="en-US" sz="2400" dirty="0">
                <a:latin typeface="Lucida Console" charset="0"/>
              </a:rPr>
            </a:br>
            <a:r>
              <a:rPr lang="en-US" sz="2400" dirty="0">
                <a:latin typeface="Lucida Console" charset="0"/>
              </a:rPr>
              <a:t>      j   Exit</a:t>
            </a:r>
            <a:br>
              <a:rPr lang="en-US" sz="2400" dirty="0">
                <a:latin typeface="Lucida Console" charset="0"/>
              </a:rPr>
            </a:br>
            <a:r>
              <a:rPr lang="en-US" sz="2400" dirty="0">
                <a:latin typeface="Lucida Console" charset="0"/>
              </a:rPr>
              <a:t>Else: sub $s0, $s1, $s2</a:t>
            </a:r>
            <a:br>
              <a:rPr lang="en-US" sz="2400" dirty="0">
                <a:latin typeface="Lucida Console" charset="0"/>
              </a:rPr>
            </a:br>
            <a:r>
              <a:rPr lang="en-US" sz="2400" dirty="0">
                <a:latin typeface="Lucida Console" charset="0"/>
              </a:rPr>
              <a:t>Exit: …</a:t>
            </a:r>
            <a:endParaRPr lang="en-AU" sz="2400" dirty="0">
              <a:latin typeface="Lucida Console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B2D53-9A58-429F-91FC-0F64BBBA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2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Arial" charset="0"/>
              </a:rPr>
              <a:t>More Conditional Operations</a:t>
            </a:r>
            <a:endParaRPr lang="en-AU">
              <a:latin typeface="Arial" charset="0"/>
            </a:endParaRP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Lucida Console" charset="0"/>
              </a:rPr>
              <a:t>slt</a:t>
            </a:r>
            <a:r>
              <a:rPr lang="en-US" dirty="0">
                <a:latin typeface="Lucida Console" charset="0"/>
              </a:rPr>
              <a:t> </a:t>
            </a:r>
            <a:r>
              <a:rPr lang="en-US" dirty="0" err="1">
                <a:latin typeface="Lucida Console" charset="0"/>
              </a:rPr>
              <a:t>rd</a:t>
            </a:r>
            <a:r>
              <a:rPr lang="en-US" dirty="0">
                <a:latin typeface="Lucida Console" charset="0"/>
              </a:rPr>
              <a:t>, </a:t>
            </a:r>
            <a:r>
              <a:rPr lang="en-US" dirty="0" err="1">
                <a:latin typeface="Lucida Console" charset="0"/>
              </a:rPr>
              <a:t>rs</a:t>
            </a:r>
            <a:r>
              <a:rPr lang="en-US" dirty="0">
                <a:latin typeface="Lucida Console" charset="0"/>
              </a:rPr>
              <a:t>, rt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if (</a:t>
            </a:r>
            <a:r>
              <a:rPr lang="en-US" dirty="0" err="1">
                <a:latin typeface="Arial" charset="0"/>
                <a:ea typeface="ＭＳ Ｐゴシック" charset="0"/>
              </a:rPr>
              <a:t>rs</a:t>
            </a:r>
            <a:r>
              <a:rPr lang="en-US" dirty="0">
                <a:latin typeface="Arial" charset="0"/>
                <a:ea typeface="ＭＳ Ｐゴシック" charset="0"/>
              </a:rPr>
              <a:t> &lt; rt) </a:t>
            </a:r>
            <a:r>
              <a:rPr lang="en-US" dirty="0" err="1">
                <a:latin typeface="Arial" charset="0"/>
                <a:ea typeface="ＭＳ Ｐゴシック" charset="0"/>
              </a:rPr>
              <a:t>rd</a:t>
            </a:r>
            <a:r>
              <a:rPr lang="en-US" dirty="0">
                <a:latin typeface="Arial" charset="0"/>
                <a:ea typeface="ＭＳ Ｐゴシック" charset="0"/>
              </a:rPr>
              <a:t> = 1; else </a:t>
            </a:r>
            <a:r>
              <a:rPr lang="en-US" dirty="0" err="1">
                <a:latin typeface="Arial" charset="0"/>
                <a:ea typeface="ＭＳ Ｐゴシック" charset="0"/>
              </a:rPr>
              <a:t>rd</a:t>
            </a:r>
            <a:r>
              <a:rPr lang="en-US" dirty="0">
                <a:latin typeface="Arial" charset="0"/>
                <a:ea typeface="ＭＳ Ｐゴシック" charset="0"/>
              </a:rPr>
              <a:t> = 0;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dirty="0" err="1">
                <a:latin typeface="Lucida Console" charset="0"/>
              </a:rPr>
              <a:t>slti</a:t>
            </a:r>
            <a:r>
              <a:rPr lang="en-US" dirty="0">
                <a:latin typeface="Lucida Console" charset="0"/>
              </a:rPr>
              <a:t> rt, </a:t>
            </a:r>
            <a:r>
              <a:rPr lang="en-US" dirty="0" err="1">
                <a:latin typeface="Lucida Console" charset="0"/>
              </a:rPr>
              <a:t>rs</a:t>
            </a:r>
            <a:r>
              <a:rPr lang="en-US" dirty="0">
                <a:latin typeface="Lucida Console" charset="0"/>
              </a:rPr>
              <a:t>, constant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if (</a:t>
            </a:r>
            <a:r>
              <a:rPr lang="en-US" dirty="0" err="1">
                <a:latin typeface="Arial" charset="0"/>
                <a:ea typeface="ＭＳ Ｐゴシック" charset="0"/>
              </a:rPr>
              <a:t>rs</a:t>
            </a:r>
            <a:r>
              <a:rPr lang="en-US" dirty="0">
                <a:latin typeface="Arial" charset="0"/>
                <a:ea typeface="ＭＳ Ｐゴシック" charset="0"/>
              </a:rPr>
              <a:t> &lt; constant) rt = 1; else rt = 0;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Use in combination with </a:t>
            </a:r>
            <a:r>
              <a:rPr lang="en-US" dirty="0" err="1">
                <a:latin typeface="Lucida Console" charset="0"/>
              </a:rPr>
              <a:t>beq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Lucida Console" charset="0"/>
              </a:rPr>
              <a:t>bne</a:t>
            </a:r>
          </a:p>
          <a:p>
            <a:pPr lvl="1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  <a:ea typeface="ＭＳ Ｐゴシック" charset="0"/>
              </a:rPr>
              <a:t>	</a:t>
            </a:r>
            <a:r>
              <a:rPr lang="en-US" sz="2400" dirty="0" err="1">
                <a:latin typeface="Lucida Console" charset="0"/>
                <a:ea typeface="ＭＳ Ｐゴシック" charset="0"/>
              </a:rPr>
              <a:t>slt</a:t>
            </a:r>
            <a:r>
              <a:rPr lang="en-US" sz="2400" dirty="0">
                <a:latin typeface="Lucida Console" charset="0"/>
                <a:ea typeface="ＭＳ Ｐゴシック" charset="0"/>
              </a:rPr>
              <a:t> $t0, $s1, $s2  # if ($s1 &lt; $s2)</a:t>
            </a:r>
            <a:br>
              <a:rPr lang="en-US" sz="2400" dirty="0">
                <a:latin typeface="Lucida Console" charset="0"/>
                <a:ea typeface="ＭＳ Ｐゴシック" charset="0"/>
              </a:rPr>
            </a:br>
            <a:r>
              <a:rPr lang="en-US" sz="2400" dirty="0">
                <a:latin typeface="Lucida Console" charset="0"/>
                <a:ea typeface="ＭＳ Ｐゴシック" charset="0"/>
              </a:rPr>
              <a:t>bne $t0, $zero, L  #   branch to L</a:t>
            </a:r>
          </a:p>
          <a:p>
            <a:pPr lvl="1" eaLnBrk="1" hangingPunct="1">
              <a:buFont typeface="Wingdings" charset="0"/>
              <a:buNone/>
            </a:pPr>
            <a:r>
              <a:rPr lang="en-US" sz="2400" dirty="0">
                <a:latin typeface="Lucida Console" charset="0"/>
                <a:ea typeface="ＭＳ Ｐゴシック" charset="0"/>
              </a:rPr>
              <a:t>	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582AAA-15EA-4625-AFD8-88F27C70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58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Arial" charset="0"/>
              </a:rPr>
              <a:t>NOT Operations</a:t>
            </a:r>
            <a:endParaRPr lang="en-AU">
              <a:latin typeface="Arial" charset="0"/>
            </a:endParaRP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322738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Useful to invert bits in a word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Change 0 to 1, and 1 to 0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MIPS has NOR 3-operand instruction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a NOR b == NOT ( a OR b )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charset="0"/>
              <a:buNone/>
            </a:pPr>
            <a:r>
              <a:rPr lang="en-US" sz="2800" dirty="0">
                <a:latin typeface="Lucida Console" charset="0"/>
              </a:rPr>
              <a:t>	nor $t0, $t1, $zero</a:t>
            </a:r>
            <a:endParaRPr lang="en-AU" sz="2800" dirty="0">
              <a:latin typeface="Lucida Console" charset="0"/>
            </a:endParaRPr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1924048" y="5188165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/>
              <a:t>0000 0000 0000 0000 0011 1100 0000 0000</a:t>
            </a:r>
            <a:endParaRPr lang="en-AU" sz="2000" dirty="0"/>
          </a:p>
        </p:txBody>
      </p:sp>
      <p:sp>
        <p:nvSpPr>
          <p:cNvPr id="72710" name="Text Box 5"/>
          <p:cNvSpPr txBox="1">
            <a:spLocks noChangeArrowheads="1"/>
          </p:cNvSpPr>
          <p:nvPr/>
        </p:nvSpPr>
        <p:spPr bwMode="auto">
          <a:xfrm>
            <a:off x="998171" y="4570490"/>
            <a:ext cx="8258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/>
              <a:t>$zero</a:t>
            </a:r>
            <a:endParaRPr lang="en-AU" sz="2000" dirty="0"/>
          </a:p>
        </p:txBody>
      </p:sp>
      <p:sp>
        <p:nvSpPr>
          <p:cNvPr id="72711" name="Text Box 6"/>
          <p:cNvSpPr txBox="1">
            <a:spLocks noChangeArrowheads="1"/>
          </p:cNvSpPr>
          <p:nvPr/>
        </p:nvSpPr>
        <p:spPr bwMode="auto">
          <a:xfrm>
            <a:off x="1924049" y="5761037"/>
            <a:ext cx="514499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/>
              <a:t>1111  1111  1111  1111 1100  0011 1111 1111</a:t>
            </a:r>
            <a:endParaRPr lang="en-AU" sz="2000" dirty="0"/>
          </a:p>
        </p:txBody>
      </p:sp>
      <p:sp>
        <p:nvSpPr>
          <p:cNvPr id="72712" name="Text Box 7"/>
          <p:cNvSpPr txBox="1">
            <a:spLocks noChangeArrowheads="1"/>
          </p:cNvSpPr>
          <p:nvPr/>
        </p:nvSpPr>
        <p:spPr bwMode="auto">
          <a:xfrm>
            <a:off x="1287463" y="5233988"/>
            <a:ext cx="540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/>
              <a:t>$t1</a:t>
            </a:r>
            <a:endParaRPr lang="en-AU" sz="2000" dirty="0"/>
          </a:p>
        </p:txBody>
      </p:sp>
      <p:sp>
        <p:nvSpPr>
          <p:cNvPr id="72713" name="AutoShape 8"/>
          <p:cNvSpPr>
            <a:spLocks/>
          </p:cNvSpPr>
          <p:nvPr/>
        </p:nvSpPr>
        <p:spPr bwMode="auto">
          <a:xfrm>
            <a:off x="6877050" y="3573463"/>
            <a:ext cx="2084388" cy="609600"/>
          </a:xfrm>
          <a:prstGeom prst="borderCallout1">
            <a:avLst>
              <a:gd name="adj1" fmla="val 53209"/>
              <a:gd name="adj2" fmla="val -1878"/>
              <a:gd name="adj3" fmla="val 72923"/>
              <a:gd name="adj4" fmla="val -736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r>
              <a:rPr lang="en-US" dirty="0"/>
              <a:t>Register 0: always read as zero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D174B4-3CB5-4246-ADE6-36DCE95A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18</a:t>
            </a:fld>
            <a:endParaRPr lang="en-US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A0AC420F-7C04-BF46-B0EC-7513B8A95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48" y="4599503"/>
            <a:ext cx="5243743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/>
              <a:t>0000 0000 0000 0000 0000 0000 0000 0000</a:t>
            </a:r>
            <a:endParaRPr lang="en-AU" sz="2000" dirty="0"/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313B77FD-6CF5-B144-A241-4D8BCA455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3505" y="5761037"/>
            <a:ext cx="540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/>
              <a:t>$t0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7161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194486"/>
                <a:ext cx="8229600" cy="5105400"/>
              </a:xfrm>
            </p:spPr>
            <p:txBody>
              <a:bodyPr/>
              <a:lstStyle/>
              <a:p>
                <a:r>
                  <a:rPr lang="en-US" dirty="0"/>
                  <a:t>One improvement at a time: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𝑠𝑝𝑒𝑒𝑑𝑢𝑝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𝑜𝑣𝑒𝑟𝑎𝑙𝑙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𝑓𝑟𝑎𝑐𝑡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𝑒𝑛h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𝑓𝑟𝑎𝑐𝑡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𝑒𝑛h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𝑠𝑝𝑒𝑒𝑑𝑢𝑝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𝑒𝑛h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sz="1800" dirty="0"/>
              </a:p>
              <a:p>
                <a:endParaRPr lang="en-US" dirty="0"/>
              </a:p>
              <a:p>
                <a:r>
                  <a:rPr lang="en-US" dirty="0"/>
                  <a:t>Multiple improvements at once: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𝑝𝑒𝑒𝑑𝑢𝑝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𝑜𝑣𝑒𝑟𝑎𝑙𝑙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𝑓𝑟𝑎𝑐𝑡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𝑒𝑛h</m:t>
                                  </m:r>
                                  <m:d>
                                    <m:d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𝑡𝑜𝑡𝑎𝑙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𝑓𝑟𝑎𝑐𝑡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𝑒𝑛h</m:t>
                                  </m:r>
                                  <m:d>
                                    <m:d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𝑠𝑝𝑒𝑒𝑑𝑢𝑝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𝑒𝑛h</m:t>
                                  </m:r>
                                  <m:d>
                                    <m:d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b>
                              </m:sSub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𝑓𝑟𝑎𝑐𝑡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𝑒𝑛h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𝑠𝑝𝑒𝑒𝑑𝑢𝑝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𝑒𝑛h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b>
                              </m:sSub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194486"/>
                <a:ext cx="8229600" cy="5105400"/>
              </a:xfrm>
              <a:blipFill>
                <a:blip r:embed="rId2"/>
                <a:stretch>
                  <a:fillRect t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4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199" y="228600"/>
            <a:ext cx="8492565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MIPS Registers</a:t>
            </a:r>
            <a:endParaRPr lang="en-AU" dirty="0">
              <a:latin typeface="Arial" charset="0"/>
            </a:endParaRP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32 × 32-bit registers (0-31)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Assembly register names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C58C80-F857-4700-A467-B731BFAE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6" descr="f02-14-9780124077263">
            <a:extLst>
              <a:ext uri="{FF2B5EF4-FFF2-40B4-BE49-F238E27FC236}">
                <a16:creationId xmlns:a16="http://schemas.microsoft.com/office/drawing/2014/main" id="{428D3EF1-040D-6F45-886E-3B018E493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2" r="21852"/>
          <a:stretch/>
        </p:blipFill>
        <p:spPr>
          <a:xfrm>
            <a:off x="457196" y="2720333"/>
            <a:ext cx="5670782" cy="283762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120F2C7-DE07-D244-B6BA-49ADE99C1A80}"/>
              </a:ext>
            </a:extLst>
          </p:cNvPr>
          <p:cNvSpPr/>
          <p:nvPr/>
        </p:nvSpPr>
        <p:spPr>
          <a:xfrm>
            <a:off x="6839607" y="806279"/>
            <a:ext cx="156078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Register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E6FAC-A6F2-CB4E-BC97-3CC4FDEF637E}"/>
              </a:ext>
            </a:extLst>
          </p:cNvPr>
          <p:cNvSpPr/>
          <p:nvPr/>
        </p:nvSpPr>
        <p:spPr>
          <a:xfrm>
            <a:off x="7085419" y="1206843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3C702A-623D-D744-935C-6727384A0021}"/>
              </a:ext>
            </a:extLst>
          </p:cNvPr>
          <p:cNvSpPr/>
          <p:nvPr/>
        </p:nvSpPr>
        <p:spPr>
          <a:xfrm>
            <a:off x="7085418" y="1511643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B29F6B-D55C-3F44-8A32-B26FA9D48731}"/>
              </a:ext>
            </a:extLst>
          </p:cNvPr>
          <p:cNvSpPr/>
          <p:nvPr/>
        </p:nvSpPr>
        <p:spPr>
          <a:xfrm>
            <a:off x="7085418" y="1816443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E4EEB9-C7EF-3B45-86A0-DC40D8FB56F1}"/>
              </a:ext>
            </a:extLst>
          </p:cNvPr>
          <p:cNvSpPr/>
          <p:nvPr/>
        </p:nvSpPr>
        <p:spPr>
          <a:xfrm>
            <a:off x="7085417" y="2121243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668C76-782C-1343-874B-DC45ABE29C8E}"/>
              </a:ext>
            </a:extLst>
          </p:cNvPr>
          <p:cNvSpPr/>
          <p:nvPr/>
        </p:nvSpPr>
        <p:spPr>
          <a:xfrm>
            <a:off x="7085420" y="3025133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344289-F230-AD4D-8E73-8831D31BEEF6}"/>
              </a:ext>
            </a:extLst>
          </p:cNvPr>
          <p:cNvSpPr/>
          <p:nvPr/>
        </p:nvSpPr>
        <p:spPr>
          <a:xfrm>
            <a:off x="7085420" y="2720333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789FBA-261E-994C-91B1-34EBB345E348}"/>
              </a:ext>
            </a:extLst>
          </p:cNvPr>
          <p:cNvSpPr/>
          <p:nvPr/>
        </p:nvSpPr>
        <p:spPr>
          <a:xfrm>
            <a:off x="7085421" y="2415533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01EC60-4F86-054C-8916-A3D040E5067D}"/>
              </a:ext>
            </a:extLst>
          </p:cNvPr>
          <p:cNvSpPr/>
          <p:nvPr/>
        </p:nvSpPr>
        <p:spPr>
          <a:xfrm>
            <a:off x="7085419" y="3329933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DB115B-293F-984A-86A7-C702C5CB0446}"/>
              </a:ext>
            </a:extLst>
          </p:cNvPr>
          <p:cNvSpPr/>
          <p:nvPr/>
        </p:nvSpPr>
        <p:spPr>
          <a:xfrm>
            <a:off x="7085415" y="3634733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D8F8E-6189-5045-BEF1-09DB96014A3D}"/>
              </a:ext>
            </a:extLst>
          </p:cNvPr>
          <p:cNvSpPr/>
          <p:nvPr/>
        </p:nvSpPr>
        <p:spPr>
          <a:xfrm>
            <a:off x="7085414" y="3939533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0B5546-B44F-834D-90F9-BE52E0F53D71}"/>
              </a:ext>
            </a:extLst>
          </p:cNvPr>
          <p:cNvSpPr/>
          <p:nvPr/>
        </p:nvSpPr>
        <p:spPr>
          <a:xfrm>
            <a:off x="7085414" y="4244333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E5A0C-9639-8D45-B13E-85036C2606CA}"/>
              </a:ext>
            </a:extLst>
          </p:cNvPr>
          <p:cNvSpPr/>
          <p:nvPr/>
        </p:nvSpPr>
        <p:spPr>
          <a:xfrm>
            <a:off x="7085413" y="4549133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693CDA-6698-1042-96A6-C3E0DB50721F}"/>
              </a:ext>
            </a:extLst>
          </p:cNvPr>
          <p:cNvSpPr/>
          <p:nvPr/>
        </p:nvSpPr>
        <p:spPr>
          <a:xfrm>
            <a:off x="7085417" y="4843423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51DAF7-982E-2141-940B-1984BD062B95}"/>
              </a:ext>
            </a:extLst>
          </p:cNvPr>
          <p:cNvSpPr/>
          <p:nvPr/>
        </p:nvSpPr>
        <p:spPr>
          <a:xfrm>
            <a:off x="7085416" y="5148223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8BC7FE-9601-8E4C-9308-2A7A90CF4FCD}"/>
              </a:ext>
            </a:extLst>
          </p:cNvPr>
          <p:cNvSpPr/>
          <p:nvPr/>
        </p:nvSpPr>
        <p:spPr>
          <a:xfrm>
            <a:off x="7085416" y="5453023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3046B1-3088-9248-8A36-1B1393C9004C}"/>
              </a:ext>
            </a:extLst>
          </p:cNvPr>
          <p:cNvSpPr/>
          <p:nvPr/>
        </p:nvSpPr>
        <p:spPr>
          <a:xfrm>
            <a:off x="7164237" y="5936513"/>
            <a:ext cx="993229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 bits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66D888-0939-9441-BAC3-B20E825F9326}"/>
              </a:ext>
            </a:extLst>
          </p:cNvPr>
          <p:cNvCxnSpPr>
            <a:cxnSpLocks/>
          </p:cNvCxnSpPr>
          <p:nvPr/>
        </p:nvCxnSpPr>
        <p:spPr>
          <a:xfrm>
            <a:off x="7085422" y="5904512"/>
            <a:ext cx="11508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DB024C4-01D6-F648-BD70-F0576068ADE7}"/>
              </a:ext>
            </a:extLst>
          </p:cNvPr>
          <p:cNvSpPr/>
          <p:nvPr/>
        </p:nvSpPr>
        <p:spPr>
          <a:xfrm>
            <a:off x="6523107" y="5453023"/>
            <a:ext cx="48479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CF5C1B-8951-7D43-B671-C2EDD082C4B1}"/>
              </a:ext>
            </a:extLst>
          </p:cNvPr>
          <p:cNvSpPr/>
          <p:nvPr/>
        </p:nvSpPr>
        <p:spPr>
          <a:xfrm rot="16200000">
            <a:off x="6949914" y="3189871"/>
            <a:ext cx="3179387" cy="5601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 Registers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69446C-2B94-3748-A057-AB55FD77A7CD}"/>
              </a:ext>
            </a:extLst>
          </p:cNvPr>
          <p:cNvSpPr/>
          <p:nvPr/>
        </p:nvSpPr>
        <p:spPr>
          <a:xfrm>
            <a:off x="6523107" y="5148223"/>
            <a:ext cx="484789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08AB03-25F7-214A-AD65-0B64D752F656}"/>
              </a:ext>
            </a:extLst>
          </p:cNvPr>
          <p:cNvSpPr/>
          <p:nvPr/>
        </p:nvSpPr>
        <p:spPr>
          <a:xfrm>
            <a:off x="6523103" y="4842564"/>
            <a:ext cx="484789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07CF70-34FF-C34A-87A4-224CCDCB3571}"/>
              </a:ext>
            </a:extLst>
          </p:cNvPr>
          <p:cNvSpPr/>
          <p:nvPr/>
        </p:nvSpPr>
        <p:spPr>
          <a:xfrm>
            <a:off x="6523107" y="4464644"/>
            <a:ext cx="484781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4D17FA-28DD-934C-B921-300C6219656E}"/>
              </a:ext>
            </a:extLst>
          </p:cNvPr>
          <p:cNvCxnSpPr>
            <a:cxnSpLocks/>
          </p:cNvCxnSpPr>
          <p:nvPr/>
        </p:nvCxnSpPr>
        <p:spPr>
          <a:xfrm flipV="1">
            <a:off x="8539607" y="1180567"/>
            <a:ext cx="0" cy="15397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183D08-9487-A843-A2E9-E1F797AD94DF}"/>
              </a:ext>
            </a:extLst>
          </p:cNvPr>
          <p:cNvCxnSpPr>
            <a:cxnSpLocks/>
          </p:cNvCxnSpPr>
          <p:nvPr/>
        </p:nvCxnSpPr>
        <p:spPr>
          <a:xfrm>
            <a:off x="8539607" y="4218916"/>
            <a:ext cx="0" cy="153890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40D7199-4B71-284C-A5BD-EB3BA2253FC1}"/>
              </a:ext>
            </a:extLst>
          </p:cNvPr>
          <p:cNvSpPr/>
          <p:nvPr/>
        </p:nvSpPr>
        <p:spPr>
          <a:xfrm>
            <a:off x="7085409" y="4842564"/>
            <a:ext cx="1150887" cy="305659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1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word</a:t>
            </a:r>
          </a:p>
        </p:txBody>
      </p:sp>
    </p:spTree>
    <p:extLst>
      <p:ext uri="{BB962C8B-B14F-4D97-AF65-F5344CB8AC3E}">
        <p14:creationId xmlns:p14="http://schemas.microsoft.com/office/powerpoint/2010/main" val="357121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1" grpId="0" animBg="1"/>
      <p:bldP spid="24" grpId="0" animBg="1"/>
      <p:bldP spid="25" grpId="0" animBg="1"/>
      <p:bldP spid="26" grpId="0" animBg="1"/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Per Cycle (IPC)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2400"/>
                  </a:spcAft>
                </a:pPr>
                <a:r>
                  <a:rPr lang="en-US" dirty="0"/>
                  <a:t>Cycles Per Instruction (CPI)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𝑐𝑦𝑐𝑙𝑒𝑠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𝑖𝑛𝑠𝑡𝑟𝑢𝑐𝑡𝑖𝑜𝑛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Bef>
                    <a:spcPts val="1200"/>
                  </a:spcBef>
                  <a:spcAft>
                    <a:spcPts val="2400"/>
                  </a:spcAft>
                </a:pPr>
                <a:r>
                  <a:rPr lang="en-US" dirty="0"/>
                  <a:t>Instructions Per Cycle (IPC)</a:t>
                </a:r>
              </a:p>
              <a:p>
                <a:pPr marL="0" indent="0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𝑖𝑛𝑠𝑡𝑟𝑢𝑐𝑡𝑖𝑜𝑛𝑠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Aft>
                    <a:spcPts val="1800"/>
                  </a:spcAft>
                </a:pPr>
                <a:r>
                  <a:rPr lang="en-US" dirty="0"/>
                  <a:t>Relationship: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𝐼𝑃𝐶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𝐶𝑃𝐼</m:t>
                        </m:r>
                      </m:den>
                    </m:f>
                  </m:oMath>
                </a14:m>
                <a:r>
                  <a:rPr lang="en-US" sz="1800" dirty="0"/>
                  <a:t>	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𝐼𝑃𝐶</m:t>
                        </m:r>
                      </m:den>
                    </m:f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69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05F461-337E-4C10-BCFB-D446B5C26038}"/>
              </a:ext>
            </a:extLst>
          </p:cNvPr>
          <p:cNvSpPr txBox="1"/>
          <p:nvPr/>
        </p:nvSpPr>
        <p:spPr>
          <a:xfrm>
            <a:off x="123092" y="1394679"/>
            <a:ext cx="40503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Convert the following C code to MIPS assembly. Assume ‘i’ is held in $s0 and ‘j’ is held in $s1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if (i &gt; j) {</a:t>
            </a:r>
          </a:p>
          <a:p>
            <a:r>
              <a:rPr lang="en-US" dirty="0"/>
              <a:t>    		j++;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else if (i == j ) {</a:t>
            </a:r>
          </a:p>
          <a:p>
            <a:r>
              <a:rPr lang="en-US" dirty="0"/>
              <a:t>    		i++;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else {</a:t>
            </a:r>
          </a:p>
          <a:p>
            <a:r>
              <a:rPr lang="en-US" dirty="0"/>
              <a:t>   		 i = j+i</a:t>
            </a:r>
          </a:p>
          <a:p>
            <a:r>
              <a:rPr lang="en-US" dirty="0"/>
              <a:t>	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84D67-7154-4C5C-98D9-746E85F5A9FF}"/>
              </a:ext>
            </a:extLst>
          </p:cNvPr>
          <p:cNvSpPr txBox="1"/>
          <p:nvPr/>
        </p:nvSpPr>
        <p:spPr>
          <a:xfrm>
            <a:off x="4572000" y="1374041"/>
            <a:ext cx="44489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2) Convert the following MIPS assembly </a:t>
            </a:r>
          </a:p>
          <a:p>
            <a:r>
              <a:rPr lang="pt-BR" dirty="0"/>
              <a:t>    to C code, where $s0, $s1, and $s2 are </a:t>
            </a:r>
          </a:p>
          <a:p>
            <a:r>
              <a:rPr lang="pt-BR" dirty="0"/>
              <a:t>    variables i, j, and k, respectively and </a:t>
            </a:r>
          </a:p>
          <a:p>
            <a:r>
              <a:rPr lang="pt-BR" dirty="0"/>
              <a:t>    $s3 is a pointer to an array A (i.e., the </a:t>
            </a:r>
          </a:p>
          <a:p>
            <a:r>
              <a:rPr lang="pt-BR" dirty="0"/>
              <a:t>    base address of array A)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	sll  $t0, $s0, 2</a:t>
            </a:r>
          </a:p>
          <a:p>
            <a:r>
              <a:rPr lang="pt-BR" dirty="0"/>
              <a:t>	add  $t0, $t0, $s3</a:t>
            </a:r>
          </a:p>
          <a:p>
            <a:r>
              <a:rPr lang="pt-BR" dirty="0"/>
              <a:t>	</a:t>
            </a:r>
            <a:r>
              <a:rPr lang="pt-BR" dirty="0" err="1"/>
              <a:t>lw</a:t>
            </a:r>
            <a:r>
              <a:rPr lang="pt-BR" dirty="0"/>
              <a:t>   $s1, 0($t0)</a:t>
            </a:r>
          </a:p>
          <a:p>
            <a:r>
              <a:rPr lang="pt-BR" dirty="0"/>
              <a:t>	addi $s0, $s0, 1</a:t>
            </a:r>
          </a:p>
          <a:p>
            <a:r>
              <a:rPr lang="pt-BR" dirty="0"/>
              <a:t>	sll  $t0, $s0, 2</a:t>
            </a:r>
          </a:p>
          <a:p>
            <a:r>
              <a:rPr lang="pt-BR" dirty="0"/>
              <a:t>	add  $t0, $t0, $s3</a:t>
            </a:r>
          </a:p>
          <a:p>
            <a:r>
              <a:rPr lang="pt-BR" dirty="0"/>
              <a:t>	</a:t>
            </a:r>
            <a:r>
              <a:rPr lang="pt-BR" dirty="0" err="1"/>
              <a:t>lw</a:t>
            </a:r>
            <a:r>
              <a:rPr lang="pt-BR" dirty="0"/>
              <a:t>   $s2, 0($t0)</a:t>
            </a:r>
          </a:p>
          <a:p>
            <a:r>
              <a:rPr lang="pt-BR" dirty="0"/>
              <a:t>	add  $t0, $s1, $s2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sw</a:t>
            </a:r>
            <a:r>
              <a:rPr lang="en-US" dirty="0"/>
              <a:t> $t0, 12($s3)</a:t>
            </a:r>
            <a:endParaRPr lang="pt-B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1848B71-984B-5046-8222-403DEE72C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</a:rPr>
              <a:t>Practice Problems</a:t>
            </a:r>
            <a:endParaRPr lang="en-AU" sz="3600" dirty="0">
              <a:latin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9F1FE-F324-0642-A102-13EE2EFFD996}"/>
              </a:ext>
            </a:extLst>
          </p:cNvPr>
          <p:cNvSpPr/>
          <p:nvPr/>
        </p:nvSpPr>
        <p:spPr>
          <a:xfrm>
            <a:off x="473762" y="2633264"/>
            <a:ext cx="2001838" cy="283005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0211A-2BD6-424E-909A-FBE16295AB84}"/>
              </a:ext>
            </a:extLst>
          </p:cNvPr>
          <p:cNvSpPr/>
          <p:nvPr/>
        </p:nvSpPr>
        <p:spPr>
          <a:xfrm>
            <a:off x="4958230" y="3173265"/>
            <a:ext cx="2420572" cy="281976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0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CS161 – Design and Architecture of Computer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CHP 3 </a:t>
            </a:r>
          </a:p>
        </p:txBody>
      </p:sp>
    </p:spTree>
    <p:extLst>
      <p:ext uri="{BB962C8B-B14F-4D97-AF65-F5344CB8AC3E}">
        <p14:creationId xmlns:p14="http://schemas.microsoft.com/office/powerpoint/2010/main" val="2246830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7587-FB4F-834A-811D-690A10B5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55923-B72A-6240-8087-72FD9F32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23</a:t>
            </a:fld>
            <a:endParaRPr lang="en-US"/>
          </a:p>
        </p:txBody>
      </p:sp>
      <p:pic>
        <p:nvPicPr>
          <p:cNvPr id="5" name="Google Shape;150;p13" descr="image.pdf">
            <a:extLst>
              <a:ext uri="{FF2B5EF4-FFF2-40B4-BE49-F238E27FC236}">
                <a16:creationId xmlns:a16="http://schemas.microsoft.com/office/drawing/2014/main" id="{71C053A4-8A75-9A48-9ADF-F7148B71045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650" y="1897062"/>
            <a:ext cx="7683500" cy="3970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185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7587-FB4F-834A-811D-690A10B5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55923-B72A-6240-8087-72FD9F32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24</a:t>
            </a:fld>
            <a:endParaRPr lang="en-US"/>
          </a:p>
        </p:txBody>
      </p:sp>
      <p:pic>
        <p:nvPicPr>
          <p:cNvPr id="5" name="Google Shape;150;p13" descr="image.pdf">
            <a:extLst>
              <a:ext uri="{FF2B5EF4-FFF2-40B4-BE49-F238E27FC236}">
                <a16:creationId xmlns:a16="http://schemas.microsoft.com/office/drawing/2014/main" id="{71C053A4-8A75-9A48-9ADF-F7148B71045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650" y="1897062"/>
            <a:ext cx="7683500" cy="39703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DC5B22-C526-584A-9D42-CAC66D24E7AD}"/>
              </a:ext>
            </a:extLst>
          </p:cNvPr>
          <p:cNvSpPr txBox="1"/>
          <p:nvPr/>
        </p:nvSpPr>
        <p:spPr>
          <a:xfrm>
            <a:off x="3252364" y="2997723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Register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8229C-C05F-E241-AA52-EEBB3B03F8F2}"/>
              </a:ext>
            </a:extLst>
          </p:cNvPr>
          <p:cNvSpPr txBox="1"/>
          <p:nvPr/>
        </p:nvSpPr>
        <p:spPr>
          <a:xfrm>
            <a:off x="1481697" y="4865801"/>
            <a:ext cx="1319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I-Memory/Cache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2CA1C-565F-0A48-8510-F5EFB5820D9B}"/>
              </a:ext>
            </a:extLst>
          </p:cNvPr>
          <p:cNvSpPr txBox="1"/>
          <p:nvPr/>
        </p:nvSpPr>
        <p:spPr>
          <a:xfrm>
            <a:off x="6634280" y="3926685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D-Memory/Cache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815070-8259-7C47-BD12-6422BF4D69BF}"/>
              </a:ext>
            </a:extLst>
          </p:cNvPr>
          <p:cNvSpPr/>
          <p:nvPr/>
        </p:nvSpPr>
        <p:spPr>
          <a:xfrm>
            <a:off x="7095392" y="3429000"/>
            <a:ext cx="844062" cy="392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5362E0-2DE6-9942-883E-658899DE38FF}"/>
              </a:ext>
            </a:extLst>
          </p:cNvPr>
          <p:cNvSpPr/>
          <p:nvPr/>
        </p:nvSpPr>
        <p:spPr>
          <a:xfrm>
            <a:off x="7842738" y="3833446"/>
            <a:ext cx="844062" cy="404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E432D8-784F-4743-B0F4-C7B6D64C403C}"/>
              </a:ext>
            </a:extLst>
          </p:cNvPr>
          <p:cNvSpPr/>
          <p:nvPr/>
        </p:nvSpPr>
        <p:spPr>
          <a:xfrm>
            <a:off x="5709138" y="3393284"/>
            <a:ext cx="1142512" cy="316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38B4B9-4EEC-8C45-B82D-5E3659AC91D9}"/>
              </a:ext>
            </a:extLst>
          </p:cNvPr>
          <p:cNvSpPr/>
          <p:nvPr/>
        </p:nvSpPr>
        <p:spPr>
          <a:xfrm>
            <a:off x="4955442" y="3556849"/>
            <a:ext cx="509954" cy="316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E11082-EED0-144B-BD7C-3E38852BF767}"/>
              </a:ext>
            </a:extLst>
          </p:cNvPr>
          <p:cNvSpPr/>
          <p:nvPr/>
        </p:nvSpPr>
        <p:spPr>
          <a:xfrm>
            <a:off x="5387974" y="3451979"/>
            <a:ext cx="130176" cy="404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6E5B44-8E53-3440-AE67-7EBAF9AE0F31}"/>
              </a:ext>
            </a:extLst>
          </p:cNvPr>
          <p:cNvSpPr/>
          <p:nvPr/>
        </p:nvSpPr>
        <p:spPr>
          <a:xfrm>
            <a:off x="5177692" y="3920902"/>
            <a:ext cx="105508" cy="270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3E4D0D-FEAC-9842-BA62-2ED457FF7D44}"/>
              </a:ext>
            </a:extLst>
          </p:cNvPr>
          <p:cNvSpPr/>
          <p:nvPr/>
        </p:nvSpPr>
        <p:spPr>
          <a:xfrm rot="1383531">
            <a:off x="5840366" y="3404632"/>
            <a:ext cx="164731" cy="401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CE3E18-D0BA-B148-8507-64AB3C9BAEFF}"/>
              </a:ext>
            </a:extLst>
          </p:cNvPr>
          <p:cNvSpPr/>
          <p:nvPr/>
        </p:nvSpPr>
        <p:spPr>
          <a:xfrm>
            <a:off x="6553200" y="5120207"/>
            <a:ext cx="844062" cy="404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3687C6-F743-3342-8C57-AE6839A7147E}"/>
              </a:ext>
            </a:extLst>
          </p:cNvPr>
          <p:cNvSpPr/>
          <p:nvPr/>
        </p:nvSpPr>
        <p:spPr>
          <a:xfrm>
            <a:off x="3230921" y="4865801"/>
            <a:ext cx="663502" cy="179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025C00-CB42-7642-8954-8DC37584193F}"/>
              </a:ext>
            </a:extLst>
          </p:cNvPr>
          <p:cNvSpPr/>
          <p:nvPr/>
        </p:nvSpPr>
        <p:spPr>
          <a:xfrm>
            <a:off x="3829702" y="4865801"/>
            <a:ext cx="83364" cy="115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F4BCFA-7786-C244-9A50-CAF7BE44B3EF}"/>
              </a:ext>
            </a:extLst>
          </p:cNvPr>
          <p:cNvSpPr/>
          <p:nvPr/>
        </p:nvSpPr>
        <p:spPr>
          <a:xfrm>
            <a:off x="6634280" y="1959234"/>
            <a:ext cx="473836" cy="220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8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8695"/>
            <a:ext cx="8229600" cy="5105400"/>
          </a:xfrm>
        </p:spPr>
        <p:txBody>
          <a:bodyPr/>
          <a:lstStyle/>
          <a:p>
            <a:pPr lvl="1"/>
            <a:r>
              <a:rPr lang="en-US" altLang="en-US" sz="1600" dirty="0"/>
              <a:t>IF - Instruction fetch</a:t>
            </a:r>
          </a:p>
          <a:p>
            <a:pPr lvl="1"/>
            <a:r>
              <a:rPr lang="en-US" altLang="en-US" sz="1600" dirty="0"/>
              <a:t>ID - Instruction decode and register operand fetch</a:t>
            </a:r>
          </a:p>
          <a:p>
            <a:pPr lvl="1"/>
            <a:r>
              <a:rPr lang="en-US" altLang="en-US" sz="1600" dirty="0"/>
              <a:t>EX - Execute/Evaluate memory address</a:t>
            </a:r>
          </a:p>
          <a:p>
            <a:pPr lvl="1"/>
            <a:r>
              <a:rPr lang="en-US" altLang="en-US" sz="1600" dirty="0"/>
              <a:t>MEM - Memory operand fetch</a:t>
            </a:r>
          </a:p>
          <a:p>
            <a:pPr lvl="1"/>
            <a:r>
              <a:rPr lang="en-US" altLang="en-US" sz="1600" dirty="0"/>
              <a:t>WB - Store/writeback result</a:t>
            </a:r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319B5-7BC1-4626-AC9D-71C550CA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25</a:t>
            </a:fld>
            <a:endParaRPr lang="en-US"/>
          </a:p>
        </p:txBody>
      </p:sp>
      <p:pic>
        <p:nvPicPr>
          <p:cNvPr id="9" name="Google Shape;150;p13" descr="image.pdf">
            <a:extLst>
              <a:ext uri="{FF2B5EF4-FFF2-40B4-BE49-F238E27FC236}">
                <a16:creationId xmlns:a16="http://schemas.microsoft.com/office/drawing/2014/main" id="{91E207F2-5E07-DE46-A925-8ED4146148B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649" y="2749111"/>
            <a:ext cx="7175493" cy="31182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4752D3-D3B6-9D4F-B91E-3C0F209134F7}"/>
              </a:ext>
            </a:extLst>
          </p:cNvPr>
          <p:cNvCxnSpPr>
            <a:cxnSpLocks/>
          </p:cNvCxnSpPr>
          <p:nvPr/>
        </p:nvCxnSpPr>
        <p:spPr>
          <a:xfrm>
            <a:off x="2788114" y="2610196"/>
            <a:ext cx="0" cy="35649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86FE4B-98E3-4846-95AD-DC9FE16D8421}"/>
              </a:ext>
            </a:extLst>
          </p:cNvPr>
          <p:cNvCxnSpPr>
            <a:cxnSpLocks/>
          </p:cNvCxnSpPr>
          <p:nvPr/>
        </p:nvCxnSpPr>
        <p:spPr>
          <a:xfrm>
            <a:off x="4655521" y="2610196"/>
            <a:ext cx="0" cy="35649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B478B4-8837-4F4D-A394-E44D0AA6C7E4}"/>
              </a:ext>
            </a:extLst>
          </p:cNvPr>
          <p:cNvCxnSpPr>
            <a:cxnSpLocks/>
          </p:cNvCxnSpPr>
          <p:nvPr/>
        </p:nvCxnSpPr>
        <p:spPr>
          <a:xfrm>
            <a:off x="6187835" y="2610196"/>
            <a:ext cx="0" cy="35649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05EC02-52E4-1C4D-84C9-7482CCF0B30E}"/>
              </a:ext>
            </a:extLst>
          </p:cNvPr>
          <p:cNvCxnSpPr>
            <a:cxnSpLocks/>
          </p:cNvCxnSpPr>
          <p:nvPr/>
        </p:nvCxnSpPr>
        <p:spPr>
          <a:xfrm>
            <a:off x="7501168" y="2599122"/>
            <a:ext cx="0" cy="35649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AEAD633-685E-8744-9B9C-9AB0299EB123}"/>
              </a:ext>
            </a:extLst>
          </p:cNvPr>
          <p:cNvSpPr txBox="1"/>
          <p:nvPr/>
        </p:nvSpPr>
        <p:spPr>
          <a:xfrm>
            <a:off x="1616109" y="5974670"/>
            <a:ext cx="411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93A29D-0AA6-3448-9334-BF628AF170C4}"/>
              </a:ext>
            </a:extLst>
          </p:cNvPr>
          <p:cNvSpPr txBox="1"/>
          <p:nvPr/>
        </p:nvSpPr>
        <p:spPr>
          <a:xfrm>
            <a:off x="3469890" y="6004664"/>
            <a:ext cx="537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8D6E17-E695-6444-814C-C2EC66358C89}"/>
              </a:ext>
            </a:extLst>
          </p:cNvPr>
          <p:cNvSpPr txBox="1"/>
          <p:nvPr/>
        </p:nvSpPr>
        <p:spPr>
          <a:xfrm>
            <a:off x="5206486" y="6010009"/>
            <a:ext cx="604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D41A7B-A9DA-E34E-85DE-6882B5248032}"/>
              </a:ext>
            </a:extLst>
          </p:cNvPr>
          <p:cNvSpPr txBox="1"/>
          <p:nvPr/>
        </p:nvSpPr>
        <p:spPr>
          <a:xfrm>
            <a:off x="7646199" y="6004665"/>
            <a:ext cx="77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3268AE-B907-5B45-8D7E-2F802A153BE3}"/>
              </a:ext>
            </a:extLst>
          </p:cNvPr>
          <p:cNvSpPr txBox="1"/>
          <p:nvPr/>
        </p:nvSpPr>
        <p:spPr>
          <a:xfrm>
            <a:off x="6459809" y="6004665"/>
            <a:ext cx="77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MEM</a:t>
            </a:r>
          </a:p>
        </p:txBody>
      </p:sp>
    </p:spTree>
    <p:extLst>
      <p:ext uri="{BB962C8B-B14F-4D97-AF65-F5344CB8AC3E}">
        <p14:creationId xmlns:p14="http://schemas.microsoft.com/office/powerpoint/2010/main" val="284753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>
            <a:spLocks noGrp="1"/>
          </p:cNvSpPr>
          <p:nvPr>
            <p:ph type="sldNum" idx="12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26</a:t>
            </a:fld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R-type Instructions – ADD Instruction</a:t>
            </a:r>
            <a:endParaRPr dirty="0"/>
          </a:p>
        </p:txBody>
      </p:sp>
      <p:pic>
        <p:nvPicPr>
          <p:cNvPr id="258" name="Google Shape;258;p20" descr="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143000"/>
            <a:ext cx="8537575" cy="424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20"/>
          <p:cNvGrpSpPr/>
          <p:nvPr/>
        </p:nvGrpSpPr>
        <p:grpSpPr>
          <a:xfrm>
            <a:off x="6796087" y="3487737"/>
            <a:ext cx="1557339" cy="836614"/>
            <a:chOff x="0" y="0"/>
            <a:chExt cx="1557338" cy="836613"/>
          </a:xfrm>
        </p:grpSpPr>
        <p:cxnSp>
          <p:nvCxnSpPr>
            <p:cNvPr id="260" name="Google Shape;260;p20"/>
            <p:cNvCxnSpPr/>
            <p:nvPr/>
          </p:nvCxnSpPr>
          <p:spPr>
            <a:xfrm>
              <a:off x="0" y="0"/>
              <a:ext cx="101600" cy="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20"/>
            <p:cNvCxnSpPr/>
            <p:nvPr/>
          </p:nvCxnSpPr>
          <p:spPr>
            <a:xfrm flipH="1">
              <a:off x="101599" y="0"/>
              <a:ext cx="2" cy="836613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20"/>
            <p:cNvCxnSpPr/>
            <p:nvPr/>
          </p:nvCxnSpPr>
          <p:spPr>
            <a:xfrm>
              <a:off x="123825" y="825500"/>
              <a:ext cx="1331913" cy="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20"/>
            <p:cNvCxnSpPr/>
            <p:nvPr/>
          </p:nvCxnSpPr>
          <p:spPr>
            <a:xfrm rot="10800000" flipH="1">
              <a:off x="1455737" y="474662"/>
              <a:ext cx="1" cy="338138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20"/>
            <p:cNvCxnSpPr/>
            <p:nvPr/>
          </p:nvCxnSpPr>
          <p:spPr>
            <a:xfrm rot="10800000" flipH="1">
              <a:off x="1455737" y="463549"/>
              <a:ext cx="101601" cy="11114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65" name="Google Shape;265;p20"/>
          <p:cNvGrpSpPr/>
          <p:nvPr/>
        </p:nvGrpSpPr>
        <p:grpSpPr>
          <a:xfrm>
            <a:off x="3646486" y="3702050"/>
            <a:ext cx="5013011" cy="1649414"/>
            <a:chOff x="-1" y="0"/>
            <a:chExt cx="5013009" cy="1649413"/>
          </a:xfrm>
        </p:grpSpPr>
        <p:cxnSp>
          <p:nvCxnSpPr>
            <p:cNvPr id="266" name="Google Shape;266;p20"/>
            <p:cNvCxnSpPr/>
            <p:nvPr/>
          </p:nvCxnSpPr>
          <p:spPr>
            <a:xfrm>
              <a:off x="4910137" y="0"/>
              <a:ext cx="90489" cy="1270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7" name="Google Shape;267;p20"/>
            <p:cNvCxnSpPr/>
            <p:nvPr/>
          </p:nvCxnSpPr>
          <p:spPr>
            <a:xfrm>
              <a:off x="5013007" y="46037"/>
              <a:ext cx="1" cy="1603376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" name="Google Shape;268;p20"/>
            <p:cNvCxnSpPr/>
            <p:nvPr/>
          </p:nvCxnSpPr>
          <p:spPr>
            <a:xfrm rot="10800000">
              <a:off x="22224" y="1647825"/>
              <a:ext cx="4978402" cy="1588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" name="Google Shape;269;p20"/>
            <p:cNvCxnSpPr/>
            <p:nvPr/>
          </p:nvCxnSpPr>
          <p:spPr>
            <a:xfrm rot="10800000" flipH="1">
              <a:off x="11112" y="101600"/>
              <a:ext cx="1" cy="152400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0" name="Google Shape;270;p20"/>
            <p:cNvCxnSpPr/>
            <p:nvPr/>
          </p:nvCxnSpPr>
          <p:spPr>
            <a:xfrm>
              <a:off x="-1" y="101600"/>
              <a:ext cx="146052" cy="1270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71" name="Google Shape;271;p20"/>
          <p:cNvCxnSpPr/>
          <p:nvPr/>
        </p:nvCxnSpPr>
        <p:spPr>
          <a:xfrm rot="10800000" flipH="1">
            <a:off x="4945062" y="1546224"/>
            <a:ext cx="11114" cy="249239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2" name="Google Shape;272;p20"/>
          <p:cNvGrpSpPr/>
          <p:nvPr/>
        </p:nvGrpSpPr>
        <p:grpSpPr>
          <a:xfrm>
            <a:off x="260350" y="1174748"/>
            <a:ext cx="7315203" cy="1839916"/>
            <a:chOff x="0" y="-1"/>
            <a:chExt cx="7315201" cy="1839914"/>
          </a:xfrm>
        </p:grpSpPr>
        <p:cxnSp>
          <p:nvCxnSpPr>
            <p:cNvPr id="273" name="Google Shape;273;p20"/>
            <p:cNvCxnSpPr/>
            <p:nvPr/>
          </p:nvCxnSpPr>
          <p:spPr>
            <a:xfrm>
              <a:off x="382587" y="1816099"/>
              <a:ext cx="282576" cy="23814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74" name="Google Shape;274;p20"/>
            <p:cNvCxnSpPr/>
            <p:nvPr/>
          </p:nvCxnSpPr>
          <p:spPr>
            <a:xfrm rot="10800000" flipH="1">
              <a:off x="507999" y="292100"/>
              <a:ext cx="1" cy="152400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5" name="Google Shape;275;p20"/>
            <p:cNvCxnSpPr/>
            <p:nvPr/>
          </p:nvCxnSpPr>
          <p:spPr>
            <a:xfrm>
              <a:off x="530225" y="304800"/>
              <a:ext cx="587375" cy="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76" name="Google Shape;276;p20"/>
            <p:cNvCxnSpPr/>
            <p:nvPr/>
          </p:nvCxnSpPr>
          <p:spPr>
            <a:xfrm>
              <a:off x="1612900" y="631825"/>
              <a:ext cx="4098925" cy="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" name="Google Shape;277;p20"/>
            <p:cNvCxnSpPr/>
            <p:nvPr/>
          </p:nvCxnSpPr>
          <p:spPr>
            <a:xfrm>
              <a:off x="4706937" y="371475"/>
              <a:ext cx="2279651" cy="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" name="Google Shape;278;p20"/>
            <p:cNvCxnSpPr/>
            <p:nvPr/>
          </p:nvCxnSpPr>
          <p:spPr>
            <a:xfrm rot="10800000" flipH="1">
              <a:off x="7189787" y="654050"/>
              <a:ext cx="112714" cy="11113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9" name="Google Shape;279;p20"/>
            <p:cNvCxnSpPr/>
            <p:nvPr/>
          </p:nvCxnSpPr>
          <p:spPr>
            <a:xfrm rot="10800000" flipH="1">
              <a:off x="7315200" y="-1"/>
              <a:ext cx="1" cy="642939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0" name="Google Shape;280;p20"/>
            <p:cNvCxnSpPr/>
            <p:nvPr/>
          </p:nvCxnSpPr>
          <p:spPr>
            <a:xfrm flipH="1">
              <a:off x="22224" y="-1"/>
              <a:ext cx="7280276" cy="22227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1" name="Google Shape;281;p20"/>
            <p:cNvCxnSpPr/>
            <p:nvPr/>
          </p:nvCxnSpPr>
          <p:spPr>
            <a:xfrm flipH="1">
              <a:off x="0" y="33337"/>
              <a:ext cx="11113" cy="1806576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" name="Google Shape;282;p20"/>
            <p:cNvCxnSpPr/>
            <p:nvPr/>
          </p:nvCxnSpPr>
          <p:spPr>
            <a:xfrm>
              <a:off x="22225" y="1828800"/>
              <a:ext cx="123825" cy="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83" name="Google Shape;283;p20"/>
          <p:cNvGrpSpPr/>
          <p:nvPr/>
        </p:nvGrpSpPr>
        <p:grpSpPr>
          <a:xfrm>
            <a:off x="2190748" y="2822575"/>
            <a:ext cx="1601791" cy="981076"/>
            <a:chOff x="-1" y="0"/>
            <a:chExt cx="1601789" cy="981075"/>
          </a:xfrm>
        </p:grpSpPr>
        <p:cxnSp>
          <p:nvCxnSpPr>
            <p:cNvPr id="284" name="Google Shape;284;p20"/>
            <p:cNvCxnSpPr/>
            <p:nvPr/>
          </p:nvCxnSpPr>
          <p:spPr>
            <a:xfrm rot="10800000" flipH="1">
              <a:off x="-1" y="0"/>
              <a:ext cx="1590676" cy="11113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5" name="Google Shape;285;p20"/>
            <p:cNvCxnSpPr/>
            <p:nvPr/>
          </p:nvCxnSpPr>
          <p:spPr>
            <a:xfrm>
              <a:off x="11112" y="338137"/>
              <a:ext cx="1590676" cy="11114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6" name="Google Shape;286;p20"/>
            <p:cNvCxnSpPr/>
            <p:nvPr/>
          </p:nvCxnSpPr>
          <p:spPr>
            <a:xfrm>
              <a:off x="22224" y="969962"/>
              <a:ext cx="1173164" cy="11113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7" name="Google Shape;287;p20"/>
            <p:cNvCxnSpPr/>
            <p:nvPr/>
          </p:nvCxnSpPr>
          <p:spPr>
            <a:xfrm rot="10800000" flipH="1">
              <a:off x="1398587" y="654050"/>
              <a:ext cx="180976" cy="11113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88" name="Google Shape;288;p20"/>
          <p:cNvGrpSpPr/>
          <p:nvPr/>
        </p:nvGrpSpPr>
        <p:grpSpPr>
          <a:xfrm>
            <a:off x="4945061" y="3014662"/>
            <a:ext cx="998540" cy="642939"/>
            <a:chOff x="-1" y="0"/>
            <a:chExt cx="998539" cy="642938"/>
          </a:xfrm>
        </p:grpSpPr>
        <p:cxnSp>
          <p:nvCxnSpPr>
            <p:cNvPr id="289" name="Google Shape;289;p20"/>
            <p:cNvCxnSpPr/>
            <p:nvPr/>
          </p:nvCxnSpPr>
          <p:spPr>
            <a:xfrm>
              <a:off x="7937" y="0"/>
              <a:ext cx="990601" cy="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0" name="Google Shape;290;p20"/>
            <p:cNvCxnSpPr/>
            <p:nvPr/>
          </p:nvCxnSpPr>
          <p:spPr>
            <a:xfrm>
              <a:off x="-1" y="417512"/>
              <a:ext cx="619127" cy="1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1" name="Google Shape;291;p20"/>
            <p:cNvCxnSpPr/>
            <p:nvPr/>
          </p:nvCxnSpPr>
          <p:spPr>
            <a:xfrm rot="10800000" flipH="1">
              <a:off x="777874" y="620712"/>
              <a:ext cx="214314" cy="22226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4AF92EC-B15F-6147-BDB0-D73E5CF34025}"/>
              </a:ext>
            </a:extLst>
          </p:cNvPr>
          <p:cNvSpPr txBox="1"/>
          <p:nvPr/>
        </p:nvSpPr>
        <p:spPr>
          <a:xfrm>
            <a:off x="4046018" y="5559228"/>
            <a:ext cx="4086478" cy="6797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E20D6FDE-8857-0D46-8C6F-43C3467BE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526" y="5663204"/>
            <a:ext cx="628652" cy="304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t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6-bit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353ED9F8-7268-E54A-8F47-1C077161A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1178" y="5663204"/>
            <a:ext cx="628652" cy="304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t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5-bit</a:t>
            </a:r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6E73E595-81CA-BE4E-8F18-DE4D40BAA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830" y="5663204"/>
            <a:ext cx="628652" cy="304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t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5-bit</a:t>
            </a:r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87EAF1E1-263A-9945-92D2-5EB18BFBC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482" y="5663204"/>
            <a:ext cx="628652" cy="304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t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rd</a:t>
            </a:r>
            <a:endParaRPr lang="en-US" sz="2000" kern="0" dirty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5-bit</a:t>
            </a: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991B6956-BEF7-9246-8CB6-413B8F58A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7134" y="5663204"/>
            <a:ext cx="628652" cy="304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t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5-bit</a:t>
            </a:r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489E4184-D504-5440-A35C-40756664A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786" y="5663204"/>
            <a:ext cx="725368" cy="304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t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6-bit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01658A-07DC-B241-8F14-97E2CCDEC30F}"/>
              </a:ext>
            </a:extLst>
          </p:cNvPr>
          <p:cNvSpPr/>
          <p:nvPr/>
        </p:nvSpPr>
        <p:spPr>
          <a:xfrm>
            <a:off x="5813591" y="6447909"/>
            <a:ext cx="1582484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ADD </a:t>
            </a:r>
            <a:r>
              <a:rPr lang="en-US" altLang="en-US" dirty="0" err="1"/>
              <a:t>rd</a:t>
            </a:r>
            <a:r>
              <a:rPr lang="en-US" altLang="en-US" dirty="0"/>
              <a:t>, </a:t>
            </a:r>
            <a:r>
              <a:rPr lang="en-US" altLang="en-US" dirty="0" err="1"/>
              <a:t>rs</a:t>
            </a:r>
            <a:r>
              <a:rPr lang="en-US" altLang="en-US" dirty="0"/>
              <a:t>, 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72BB36-7CCA-7345-9547-79360ED94F1A}"/>
              </a:ext>
            </a:extLst>
          </p:cNvPr>
          <p:cNvSpPr/>
          <p:nvPr/>
        </p:nvSpPr>
        <p:spPr>
          <a:xfrm>
            <a:off x="321277" y="5436710"/>
            <a:ext cx="3052667" cy="7386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400" dirty="0"/>
              <a:t>if MEM[PC] == ADD </a:t>
            </a:r>
            <a:r>
              <a:rPr lang="en-US" altLang="en-US" sz="1400" dirty="0" err="1"/>
              <a:t>rd</a:t>
            </a:r>
            <a:r>
              <a:rPr lang="en-US" altLang="en-US" sz="1400" dirty="0"/>
              <a:t> </a:t>
            </a:r>
            <a:r>
              <a:rPr lang="en-US" altLang="en-US" sz="1400" dirty="0" err="1"/>
              <a:t>rs</a:t>
            </a:r>
            <a:r>
              <a:rPr lang="en-US" altLang="en-US" sz="1400" dirty="0"/>
              <a:t> rt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/>
              <a:t>	GPR[</a:t>
            </a:r>
            <a:r>
              <a:rPr lang="en-US" altLang="en-US" sz="1400" dirty="0" err="1"/>
              <a:t>rd</a:t>
            </a:r>
            <a:r>
              <a:rPr lang="en-US" altLang="en-US" sz="1400" dirty="0"/>
              <a:t>] </a:t>
            </a:r>
            <a:r>
              <a:rPr lang="en-US" altLang="en-US" sz="1400" dirty="0">
                <a:sym typeface="Symbol" panose="05050102010706020507" pitchFamily="18" charset="2"/>
              </a:rPr>
              <a:t> </a:t>
            </a:r>
            <a:r>
              <a:rPr lang="en-US" altLang="en-US" sz="1400" dirty="0"/>
              <a:t>GPR[</a:t>
            </a:r>
            <a:r>
              <a:rPr lang="en-US" altLang="en-US" sz="1400" dirty="0" err="1"/>
              <a:t>rs</a:t>
            </a:r>
            <a:r>
              <a:rPr lang="en-US" altLang="en-US" sz="1400" dirty="0"/>
              <a:t>] + GPR[rt]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>
                <a:sym typeface="Symbol" panose="05050102010706020507" pitchFamily="18" charset="2"/>
              </a:rPr>
              <a:t>	PC  PC + 4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5F570F-DF9E-214F-A7A0-3E4EC0D01490}"/>
              </a:ext>
            </a:extLst>
          </p:cNvPr>
          <p:cNvSpPr txBox="1"/>
          <p:nvPr/>
        </p:nvSpPr>
        <p:spPr>
          <a:xfrm>
            <a:off x="208450" y="4158761"/>
            <a:ext cx="24266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ALU-Type</a:t>
            </a:r>
          </a:p>
          <a:p>
            <a:r>
              <a:rPr lang="en-US" sz="1200" dirty="0"/>
              <a:t>(ADD R3, R2, R1)</a:t>
            </a:r>
          </a:p>
          <a:p>
            <a:pPr marL="342900" indent="-342900">
              <a:buAutoNum type="arabicPeriod"/>
            </a:pPr>
            <a:r>
              <a:rPr lang="en-US" sz="1200" dirty="0"/>
              <a:t>IF</a:t>
            </a:r>
          </a:p>
          <a:p>
            <a:pPr marL="342900" indent="-342900">
              <a:buAutoNum type="arabicPeriod"/>
            </a:pPr>
            <a:r>
              <a:rPr lang="en-US" sz="1200" dirty="0"/>
              <a:t>ID/RF</a:t>
            </a:r>
          </a:p>
          <a:p>
            <a:pPr marL="342900" indent="-342900">
              <a:buAutoNum type="arabicPeriod"/>
            </a:pPr>
            <a:r>
              <a:rPr lang="en-US" sz="1200" dirty="0"/>
              <a:t>EX</a:t>
            </a:r>
          </a:p>
          <a:p>
            <a:pPr marL="342900" indent="-342900">
              <a:buAutoNum type="arabicPeriod"/>
            </a:pPr>
            <a:r>
              <a:rPr lang="en-US" sz="1200" dirty="0"/>
              <a:t>WB to Reg.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40C98-1E99-0548-803F-F1ABCB22A13B}"/>
              </a:ext>
            </a:extLst>
          </p:cNvPr>
          <p:cNvSpPr txBox="1"/>
          <p:nvPr/>
        </p:nvSpPr>
        <p:spPr>
          <a:xfrm>
            <a:off x="3391146" y="2459238"/>
            <a:ext cx="39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616A00"/>
                </a:solidFill>
              </a:rPr>
              <a:t>rs</a:t>
            </a:r>
            <a:endParaRPr lang="en-US" sz="1400" dirty="0">
              <a:solidFill>
                <a:srgbClr val="616A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1C6EA6-A427-6A4F-9500-8F6219D9B232}"/>
              </a:ext>
            </a:extLst>
          </p:cNvPr>
          <p:cNvSpPr txBox="1"/>
          <p:nvPr/>
        </p:nvSpPr>
        <p:spPr>
          <a:xfrm>
            <a:off x="3402218" y="2832395"/>
            <a:ext cx="39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16A00"/>
                </a:solidFill>
              </a:rPr>
              <a:t>rt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BF9B26-0A24-1A49-B6F2-FD87BF7CFCE1}"/>
              </a:ext>
            </a:extLst>
          </p:cNvPr>
          <p:cNvSpPr txBox="1"/>
          <p:nvPr/>
        </p:nvSpPr>
        <p:spPr>
          <a:xfrm>
            <a:off x="2718840" y="3325660"/>
            <a:ext cx="39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616A00"/>
                </a:solidFill>
              </a:rPr>
              <a:t>rd</a:t>
            </a:r>
            <a:endParaRPr lang="en-US" sz="1400" dirty="0">
              <a:solidFill>
                <a:srgbClr val="616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0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"/>
          <p:cNvSpPr txBox="1">
            <a:spLocks noGrp="1"/>
          </p:cNvSpPr>
          <p:nvPr>
            <p:ph type="sldNum" idx="12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27</a:t>
            </a:fld>
            <a:endParaRPr/>
          </a:p>
        </p:txBody>
      </p:sp>
      <p:sp>
        <p:nvSpPr>
          <p:cNvPr id="297" name="Google Shape;297;p21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ctr" anchorCtr="0">
            <a:norm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</a:pPr>
            <a:r>
              <a:rPr lang="en-US" sz="2800" dirty="0">
                <a:solidFill>
                  <a:srgbClr val="0000CC"/>
                </a:solidFill>
                <a:ea typeface="Arial"/>
                <a:cs typeface="Arial"/>
                <a:sym typeface="Arial"/>
              </a:rPr>
              <a:t>I-type Instructions - </a:t>
            </a:r>
            <a:r>
              <a:rPr lang="en-US" sz="2800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ADDI</a:t>
            </a:r>
            <a:r>
              <a:rPr lang="en-US" sz="2800" b="1" i="0" u="none" strike="noStrike" cap="none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Instruction</a:t>
            </a:r>
            <a:endParaRPr dirty="0"/>
          </a:p>
        </p:txBody>
      </p:sp>
      <p:pic>
        <p:nvPicPr>
          <p:cNvPr id="298" name="Google Shape;298;p21" descr="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143000"/>
            <a:ext cx="8537575" cy="424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21"/>
          <p:cNvCxnSpPr/>
          <p:nvPr/>
        </p:nvCxnSpPr>
        <p:spPr>
          <a:xfrm>
            <a:off x="4953000" y="3014662"/>
            <a:ext cx="990600" cy="1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00" name="Google Shape;300;p21"/>
          <p:cNvGrpSpPr/>
          <p:nvPr/>
        </p:nvGrpSpPr>
        <p:grpSpPr>
          <a:xfrm>
            <a:off x="3646486" y="3702050"/>
            <a:ext cx="5013011" cy="1649414"/>
            <a:chOff x="-1" y="0"/>
            <a:chExt cx="5013009" cy="1649413"/>
          </a:xfrm>
        </p:grpSpPr>
        <p:cxnSp>
          <p:nvCxnSpPr>
            <p:cNvPr id="301" name="Google Shape;301;p21"/>
            <p:cNvCxnSpPr/>
            <p:nvPr/>
          </p:nvCxnSpPr>
          <p:spPr>
            <a:xfrm>
              <a:off x="4910137" y="0"/>
              <a:ext cx="90489" cy="1270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p21"/>
            <p:cNvCxnSpPr/>
            <p:nvPr/>
          </p:nvCxnSpPr>
          <p:spPr>
            <a:xfrm>
              <a:off x="5013007" y="46037"/>
              <a:ext cx="1" cy="1603376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p21"/>
            <p:cNvCxnSpPr/>
            <p:nvPr/>
          </p:nvCxnSpPr>
          <p:spPr>
            <a:xfrm rot="10800000">
              <a:off x="22224" y="1647825"/>
              <a:ext cx="4978402" cy="1588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p21"/>
            <p:cNvCxnSpPr/>
            <p:nvPr/>
          </p:nvCxnSpPr>
          <p:spPr>
            <a:xfrm rot="10800000" flipH="1">
              <a:off x="11112" y="101600"/>
              <a:ext cx="1" cy="152400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p21"/>
            <p:cNvCxnSpPr/>
            <p:nvPr/>
          </p:nvCxnSpPr>
          <p:spPr>
            <a:xfrm>
              <a:off x="-1" y="101600"/>
              <a:ext cx="146052" cy="1270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06" name="Google Shape;306;p21"/>
          <p:cNvCxnSpPr/>
          <p:nvPr/>
        </p:nvCxnSpPr>
        <p:spPr>
          <a:xfrm rot="10800000" flipH="1">
            <a:off x="4945062" y="1546224"/>
            <a:ext cx="11114" cy="249239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07" name="Google Shape;307;p21"/>
          <p:cNvGrpSpPr/>
          <p:nvPr/>
        </p:nvGrpSpPr>
        <p:grpSpPr>
          <a:xfrm>
            <a:off x="260350" y="1174748"/>
            <a:ext cx="7315203" cy="1839916"/>
            <a:chOff x="0" y="-1"/>
            <a:chExt cx="7315201" cy="1839914"/>
          </a:xfrm>
        </p:grpSpPr>
        <p:cxnSp>
          <p:nvCxnSpPr>
            <p:cNvPr id="308" name="Google Shape;308;p21"/>
            <p:cNvCxnSpPr/>
            <p:nvPr/>
          </p:nvCxnSpPr>
          <p:spPr>
            <a:xfrm>
              <a:off x="382587" y="1816099"/>
              <a:ext cx="282576" cy="23814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09" name="Google Shape;309;p21"/>
            <p:cNvCxnSpPr/>
            <p:nvPr/>
          </p:nvCxnSpPr>
          <p:spPr>
            <a:xfrm rot="10800000" flipH="1">
              <a:off x="507999" y="292100"/>
              <a:ext cx="1" cy="152400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p21"/>
            <p:cNvCxnSpPr/>
            <p:nvPr/>
          </p:nvCxnSpPr>
          <p:spPr>
            <a:xfrm>
              <a:off x="530225" y="304800"/>
              <a:ext cx="587375" cy="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11" name="Google Shape;311;p21"/>
            <p:cNvCxnSpPr/>
            <p:nvPr/>
          </p:nvCxnSpPr>
          <p:spPr>
            <a:xfrm>
              <a:off x="1612900" y="631825"/>
              <a:ext cx="4098925" cy="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p21"/>
            <p:cNvCxnSpPr/>
            <p:nvPr/>
          </p:nvCxnSpPr>
          <p:spPr>
            <a:xfrm>
              <a:off x="4706937" y="371475"/>
              <a:ext cx="2279651" cy="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p21"/>
            <p:cNvCxnSpPr/>
            <p:nvPr/>
          </p:nvCxnSpPr>
          <p:spPr>
            <a:xfrm rot="10800000" flipH="1">
              <a:off x="7189787" y="654050"/>
              <a:ext cx="112714" cy="11113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" name="Google Shape;314;p21"/>
            <p:cNvCxnSpPr/>
            <p:nvPr/>
          </p:nvCxnSpPr>
          <p:spPr>
            <a:xfrm rot="10800000" flipH="1">
              <a:off x="7315200" y="-1"/>
              <a:ext cx="1" cy="642939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p21"/>
            <p:cNvCxnSpPr/>
            <p:nvPr/>
          </p:nvCxnSpPr>
          <p:spPr>
            <a:xfrm flipH="1">
              <a:off x="22224" y="-1"/>
              <a:ext cx="7280276" cy="22227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6" name="Google Shape;316;p21"/>
            <p:cNvCxnSpPr/>
            <p:nvPr/>
          </p:nvCxnSpPr>
          <p:spPr>
            <a:xfrm flipH="1">
              <a:off x="0" y="33337"/>
              <a:ext cx="11113" cy="1806576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7" name="Google Shape;317;p21"/>
            <p:cNvCxnSpPr/>
            <p:nvPr/>
          </p:nvCxnSpPr>
          <p:spPr>
            <a:xfrm>
              <a:off x="22225" y="1828800"/>
              <a:ext cx="123825" cy="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20" name="Google Shape;320;p21"/>
          <p:cNvGrpSpPr/>
          <p:nvPr/>
        </p:nvGrpSpPr>
        <p:grpSpPr>
          <a:xfrm>
            <a:off x="2190748" y="3363912"/>
            <a:ext cx="3340103" cy="1027114"/>
            <a:chOff x="-1" y="0"/>
            <a:chExt cx="3340101" cy="1027113"/>
          </a:xfrm>
        </p:grpSpPr>
        <p:cxnSp>
          <p:nvCxnSpPr>
            <p:cNvPr id="321" name="Google Shape;321;p21"/>
            <p:cNvCxnSpPr/>
            <p:nvPr/>
          </p:nvCxnSpPr>
          <p:spPr>
            <a:xfrm>
              <a:off x="-1" y="0"/>
              <a:ext cx="11114" cy="1027113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2" name="Google Shape;322;p21"/>
            <p:cNvCxnSpPr/>
            <p:nvPr/>
          </p:nvCxnSpPr>
          <p:spPr>
            <a:xfrm>
              <a:off x="22225" y="1016000"/>
              <a:ext cx="2257425" cy="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3" name="Google Shape;323;p21"/>
            <p:cNvCxnSpPr/>
            <p:nvPr/>
          </p:nvCxnSpPr>
          <p:spPr>
            <a:xfrm rot="10800000" flipH="1">
              <a:off x="2844799" y="1004887"/>
              <a:ext cx="280989" cy="11113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4" name="Google Shape;324;p21"/>
            <p:cNvCxnSpPr/>
            <p:nvPr/>
          </p:nvCxnSpPr>
          <p:spPr>
            <a:xfrm rot="10800000" flipH="1">
              <a:off x="3125787" y="496887"/>
              <a:ext cx="23814" cy="496889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5" name="Google Shape;325;p21"/>
            <p:cNvCxnSpPr/>
            <p:nvPr/>
          </p:nvCxnSpPr>
          <p:spPr>
            <a:xfrm rot="10800000" flipH="1">
              <a:off x="3160712" y="474662"/>
              <a:ext cx="179388" cy="22226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326" name="Google Shape;326;p21"/>
          <p:cNvCxnSpPr/>
          <p:nvPr/>
        </p:nvCxnSpPr>
        <p:spPr>
          <a:xfrm rot="10800000" flipH="1">
            <a:off x="5768975" y="3624262"/>
            <a:ext cx="168276" cy="22226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7" name="Google Shape;327;p21"/>
          <p:cNvCxnSpPr/>
          <p:nvPr/>
        </p:nvCxnSpPr>
        <p:spPr>
          <a:xfrm>
            <a:off x="2190750" y="2833687"/>
            <a:ext cx="1568451" cy="1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8" name="Google Shape;328;p21"/>
          <p:cNvCxnSpPr/>
          <p:nvPr/>
        </p:nvCxnSpPr>
        <p:spPr>
          <a:xfrm>
            <a:off x="2190750" y="3171825"/>
            <a:ext cx="1016000" cy="0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9" name="Google Shape;329;p21"/>
          <p:cNvCxnSpPr/>
          <p:nvPr/>
        </p:nvCxnSpPr>
        <p:spPr>
          <a:xfrm>
            <a:off x="3194050" y="3171825"/>
            <a:ext cx="0" cy="169863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0" name="Google Shape;330;p21"/>
          <p:cNvCxnSpPr/>
          <p:nvPr/>
        </p:nvCxnSpPr>
        <p:spPr>
          <a:xfrm>
            <a:off x="3217862" y="3352799"/>
            <a:ext cx="157163" cy="22227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1" name="Google Shape;331;p21"/>
          <p:cNvCxnSpPr/>
          <p:nvPr/>
        </p:nvCxnSpPr>
        <p:spPr>
          <a:xfrm>
            <a:off x="3589337" y="3498850"/>
            <a:ext cx="180976" cy="0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0BF77FB-A5D7-B740-A7EE-699C08861D9F}"/>
              </a:ext>
            </a:extLst>
          </p:cNvPr>
          <p:cNvSpPr txBox="1"/>
          <p:nvPr/>
        </p:nvSpPr>
        <p:spPr>
          <a:xfrm>
            <a:off x="4741682" y="5533534"/>
            <a:ext cx="3778430" cy="7070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AFF8044B-3027-0940-A99F-C0740931D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371" y="5676901"/>
            <a:ext cx="764788" cy="304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t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ADDI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6-bit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5928CC5D-8ECD-4540-BCA1-B9FE699AD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159" y="5676901"/>
            <a:ext cx="497569" cy="304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t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rs</a:t>
            </a:r>
            <a:endParaRPr lang="en-US" sz="2000" kern="0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5-bit     </a:t>
            </a:r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7A2641F9-2BFB-D442-8B0B-4565766BC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534" y="5676901"/>
            <a:ext cx="561139" cy="304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t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rt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5-bit</a:t>
            </a:r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0D8EDF2F-9574-0943-AE3F-17D5FD74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674" y="5676901"/>
            <a:ext cx="1680355" cy="3048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t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immediate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16-bit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41C97-E973-3541-87DC-62C23193005A}"/>
              </a:ext>
            </a:extLst>
          </p:cNvPr>
          <p:cNvSpPr/>
          <p:nvPr/>
        </p:nvSpPr>
        <p:spPr>
          <a:xfrm>
            <a:off x="5157139" y="6408220"/>
            <a:ext cx="2454518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ADDI rt, </a:t>
            </a:r>
            <a:r>
              <a:rPr lang="en-US" altLang="en-US" dirty="0" err="1"/>
              <a:t>rs</a:t>
            </a:r>
            <a:r>
              <a:rPr lang="en-US" altLang="en-US" dirty="0"/>
              <a:t>, immediate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8962EE-E9D6-ED4C-A7AE-F9D3BACA5CB1}"/>
              </a:ext>
            </a:extLst>
          </p:cNvPr>
          <p:cNvSpPr/>
          <p:nvPr/>
        </p:nvSpPr>
        <p:spPr>
          <a:xfrm>
            <a:off x="135327" y="5459946"/>
            <a:ext cx="3833358" cy="7386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400" dirty="0"/>
              <a:t>if MEM[PC] == ADDI rt </a:t>
            </a:r>
            <a:r>
              <a:rPr lang="en-US" altLang="en-US" sz="1400" dirty="0" err="1"/>
              <a:t>rs</a:t>
            </a:r>
            <a:r>
              <a:rPr lang="en-US" altLang="en-US" sz="1400" dirty="0"/>
              <a:t> immediate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/>
              <a:t>	GPR[rt] </a:t>
            </a:r>
            <a:r>
              <a:rPr lang="en-US" altLang="en-US" sz="1400" dirty="0">
                <a:sym typeface="Symbol" panose="05050102010706020507" pitchFamily="18" charset="2"/>
              </a:rPr>
              <a:t> </a:t>
            </a:r>
            <a:r>
              <a:rPr lang="en-US" altLang="en-US" sz="1400" dirty="0"/>
              <a:t>GPR[</a:t>
            </a:r>
            <a:r>
              <a:rPr lang="en-US" altLang="en-US" sz="1400" dirty="0" err="1"/>
              <a:t>rs</a:t>
            </a:r>
            <a:r>
              <a:rPr lang="en-US" altLang="en-US" sz="1400" dirty="0"/>
              <a:t>] + sign-extend (</a:t>
            </a:r>
            <a:r>
              <a:rPr lang="en-US" altLang="en-US" sz="1400" dirty="0" err="1"/>
              <a:t>imm</a:t>
            </a:r>
            <a:r>
              <a:rPr lang="en-US" altLang="en-US" sz="1400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>
                <a:sym typeface="Symbol" panose="05050102010706020507" pitchFamily="18" charset="2"/>
              </a:rPr>
              <a:t>	PC  PC + 4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C37522-193A-5541-A1BD-F5F3747DF866}"/>
              </a:ext>
            </a:extLst>
          </p:cNvPr>
          <p:cNvSpPr txBox="1"/>
          <p:nvPr/>
        </p:nvSpPr>
        <p:spPr>
          <a:xfrm>
            <a:off x="3391146" y="2459238"/>
            <a:ext cx="39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616A00"/>
                </a:solidFill>
              </a:rPr>
              <a:t>rs</a:t>
            </a:r>
            <a:endParaRPr lang="en-US" sz="1400" dirty="0">
              <a:solidFill>
                <a:srgbClr val="616A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AA1FE2-C653-024F-9146-DBFCB6FC5375}"/>
              </a:ext>
            </a:extLst>
          </p:cNvPr>
          <p:cNvSpPr txBox="1"/>
          <p:nvPr/>
        </p:nvSpPr>
        <p:spPr>
          <a:xfrm>
            <a:off x="3402218" y="2832395"/>
            <a:ext cx="39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16A00"/>
                </a:solidFill>
              </a:rPr>
              <a:t>rt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B3489B-972E-E94C-8074-0752A357D2D4}"/>
              </a:ext>
            </a:extLst>
          </p:cNvPr>
          <p:cNvSpPr txBox="1"/>
          <p:nvPr/>
        </p:nvSpPr>
        <p:spPr>
          <a:xfrm>
            <a:off x="2718840" y="3325660"/>
            <a:ext cx="39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616A00"/>
                </a:solidFill>
              </a:rPr>
              <a:t>rd</a:t>
            </a:r>
            <a:endParaRPr lang="en-US" sz="1400" dirty="0">
              <a:solidFill>
                <a:srgbClr val="616A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B120A8-C570-C342-831D-3756B7629617}"/>
              </a:ext>
            </a:extLst>
          </p:cNvPr>
          <p:cNvSpPr txBox="1"/>
          <p:nvPr/>
        </p:nvSpPr>
        <p:spPr>
          <a:xfrm>
            <a:off x="208450" y="4158761"/>
            <a:ext cx="24266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ALU-Type</a:t>
            </a:r>
          </a:p>
          <a:p>
            <a:r>
              <a:rPr lang="en-US" sz="1200" dirty="0"/>
              <a:t>(ADD R3, R2, R1)</a:t>
            </a:r>
          </a:p>
          <a:p>
            <a:pPr marL="342900" indent="-342900">
              <a:buAutoNum type="arabicPeriod"/>
            </a:pPr>
            <a:r>
              <a:rPr lang="en-US" sz="1200" dirty="0"/>
              <a:t>IF</a:t>
            </a:r>
          </a:p>
          <a:p>
            <a:pPr marL="342900" indent="-342900">
              <a:buAutoNum type="arabicPeriod"/>
            </a:pPr>
            <a:r>
              <a:rPr lang="en-US" sz="1200" dirty="0"/>
              <a:t>ID/RF</a:t>
            </a:r>
          </a:p>
          <a:p>
            <a:pPr marL="342900" indent="-342900">
              <a:buAutoNum type="arabicPeriod"/>
            </a:pPr>
            <a:r>
              <a:rPr lang="en-US" sz="1200" dirty="0"/>
              <a:t>EX</a:t>
            </a:r>
          </a:p>
          <a:p>
            <a:pPr marL="342900" indent="-342900">
              <a:buAutoNum type="arabicPeriod"/>
            </a:pPr>
            <a:r>
              <a:rPr lang="en-US" sz="1200" dirty="0"/>
              <a:t>WB to Reg.</a:t>
            </a:r>
          </a:p>
          <a:p>
            <a:endParaRPr lang="en-US" sz="1600" dirty="0"/>
          </a:p>
        </p:txBody>
      </p:sp>
      <p:grpSp>
        <p:nvGrpSpPr>
          <p:cNvPr id="58" name="Google Shape;259;p20">
            <a:extLst>
              <a:ext uri="{FF2B5EF4-FFF2-40B4-BE49-F238E27FC236}">
                <a16:creationId xmlns:a16="http://schemas.microsoft.com/office/drawing/2014/main" id="{92BDAA28-118A-B04F-A3D8-75CD3DAD7899}"/>
              </a:ext>
            </a:extLst>
          </p:cNvPr>
          <p:cNvGrpSpPr/>
          <p:nvPr/>
        </p:nvGrpSpPr>
        <p:grpSpPr>
          <a:xfrm>
            <a:off x="6796087" y="3487737"/>
            <a:ext cx="1557339" cy="836614"/>
            <a:chOff x="0" y="0"/>
            <a:chExt cx="1557338" cy="836613"/>
          </a:xfrm>
        </p:grpSpPr>
        <p:cxnSp>
          <p:nvCxnSpPr>
            <p:cNvPr id="59" name="Google Shape;260;p20">
              <a:extLst>
                <a:ext uri="{FF2B5EF4-FFF2-40B4-BE49-F238E27FC236}">
                  <a16:creationId xmlns:a16="http://schemas.microsoft.com/office/drawing/2014/main" id="{FFA591EE-C7A4-594E-9BB4-A14FBC1CDD0C}"/>
                </a:ext>
              </a:extLst>
            </p:cNvPr>
            <p:cNvCxnSpPr/>
            <p:nvPr/>
          </p:nvCxnSpPr>
          <p:spPr>
            <a:xfrm>
              <a:off x="0" y="0"/>
              <a:ext cx="101600" cy="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261;p20">
              <a:extLst>
                <a:ext uri="{FF2B5EF4-FFF2-40B4-BE49-F238E27FC236}">
                  <a16:creationId xmlns:a16="http://schemas.microsoft.com/office/drawing/2014/main" id="{55FA8EFD-CD5B-C944-A069-1D87BE2DE911}"/>
                </a:ext>
              </a:extLst>
            </p:cNvPr>
            <p:cNvCxnSpPr/>
            <p:nvPr/>
          </p:nvCxnSpPr>
          <p:spPr>
            <a:xfrm flipH="1">
              <a:off x="101599" y="0"/>
              <a:ext cx="2" cy="836613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262;p20">
              <a:extLst>
                <a:ext uri="{FF2B5EF4-FFF2-40B4-BE49-F238E27FC236}">
                  <a16:creationId xmlns:a16="http://schemas.microsoft.com/office/drawing/2014/main" id="{CD3C7F0B-0EA8-1748-8689-474BCC0F4996}"/>
                </a:ext>
              </a:extLst>
            </p:cNvPr>
            <p:cNvCxnSpPr/>
            <p:nvPr/>
          </p:nvCxnSpPr>
          <p:spPr>
            <a:xfrm>
              <a:off x="123825" y="825500"/>
              <a:ext cx="1331913" cy="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263;p20">
              <a:extLst>
                <a:ext uri="{FF2B5EF4-FFF2-40B4-BE49-F238E27FC236}">
                  <a16:creationId xmlns:a16="http://schemas.microsoft.com/office/drawing/2014/main" id="{EF723FD0-A562-4548-B8CB-C00E8C32BFE5}"/>
                </a:ext>
              </a:extLst>
            </p:cNvPr>
            <p:cNvCxnSpPr/>
            <p:nvPr/>
          </p:nvCxnSpPr>
          <p:spPr>
            <a:xfrm rot="10800000" flipH="1">
              <a:off x="1455737" y="474662"/>
              <a:ext cx="1" cy="338138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264;p20">
              <a:extLst>
                <a:ext uri="{FF2B5EF4-FFF2-40B4-BE49-F238E27FC236}">
                  <a16:creationId xmlns:a16="http://schemas.microsoft.com/office/drawing/2014/main" id="{7DAFCAC6-4510-B44C-B69E-B97A158BC81A}"/>
                </a:ext>
              </a:extLst>
            </p:cNvPr>
            <p:cNvCxnSpPr/>
            <p:nvPr/>
          </p:nvCxnSpPr>
          <p:spPr>
            <a:xfrm rot="10800000" flipH="1">
              <a:off x="1455737" y="463549"/>
              <a:ext cx="101601" cy="11114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30824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"/>
          <p:cNvSpPr txBox="1">
            <a:spLocks noGrp="1"/>
          </p:cNvSpPr>
          <p:nvPr>
            <p:ph type="sldNum" idx="12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28</a:t>
            </a:fld>
            <a:endParaRPr/>
          </a:p>
        </p:txBody>
      </p:sp>
      <p:sp>
        <p:nvSpPr>
          <p:cNvPr id="297" name="Google Shape;297;p21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ctr" anchorCtr="0">
            <a:norm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</a:pPr>
            <a:r>
              <a:rPr lang="en-US" sz="2800" dirty="0">
                <a:solidFill>
                  <a:srgbClr val="0000CC"/>
                </a:solidFill>
                <a:ea typeface="Arial"/>
                <a:cs typeface="Arial"/>
                <a:sym typeface="Arial"/>
              </a:rPr>
              <a:t>I-type Instructions - </a:t>
            </a:r>
            <a:r>
              <a:rPr lang="en-US" sz="2800" b="1" i="0" u="none" strike="noStrike" cap="none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LW Instruction</a:t>
            </a:r>
            <a:endParaRPr dirty="0"/>
          </a:p>
        </p:txBody>
      </p:sp>
      <p:pic>
        <p:nvPicPr>
          <p:cNvPr id="298" name="Google Shape;298;p21" descr="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143000"/>
            <a:ext cx="8537575" cy="424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21"/>
          <p:cNvCxnSpPr/>
          <p:nvPr/>
        </p:nvCxnSpPr>
        <p:spPr>
          <a:xfrm>
            <a:off x="4953000" y="3014662"/>
            <a:ext cx="990600" cy="1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00" name="Google Shape;300;p21"/>
          <p:cNvGrpSpPr/>
          <p:nvPr/>
        </p:nvGrpSpPr>
        <p:grpSpPr>
          <a:xfrm>
            <a:off x="3646486" y="3702050"/>
            <a:ext cx="5013011" cy="1649414"/>
            <a:chOff x="-1" y="0"/>
            <a:chExt cx="5013009" cy="1649413"/>
          </a:xfrm>
        </p:grpSpPr>
        <p:cxnSp>
          <p:nvCxnSpPr>
            <p:cNvPr id="301" name="Google Shape;301;p21"/>
            <p:cNvCxnSpPr/>
            <p:nvPr/>
          </p:nvCxnSpPr>
          <p:spPr>
            <a:xfrm>
              <a:off x="4910137" y="0"/>
              <a:ext cx="90489" cy="1270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p21"/>
            <p:cNvCxnSpPr/>
            <p:nvPr/>
          </p:nvCxnSpPr>
          <p:spPr>
            <a:xfrm>
              <a:off x="5013007" y="46037"/>
              <a:ext cx="1" cy="1603376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p21"/>
            <p:cNvCxnSpPr/>
            <p:nvPr/>
          </p:nvCxnSpPr>
          <p:spPr>
            <a:xfrm rot="10800000">
              <a:off x="22224" y="1647825"/>
              <a:ext cx="4978402" cy="1588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p21"/>
            <p:cNvCxnSpPr/>
            <p:nvPr/>
          </p:nvCxnSpPr>
          <p:spPr>
            <a:xfrm rot="10800000" flipH="1">
              <a:off x="11112" y="101600"/>
              <a:ext cx="1" cy="152400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p21"/>
            <p:cNvCxnSpPr/>
            <p:nvPr/>
          </p:nvCxnSpPr>
          <p:spPr>
            <a:xfrm>
              <a:off x="-1" y="101600"/>
              <a:ext cx="146052" cy="1270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06" name="Google Shape;306;p21"/>
          <p:cNvCxnSpPr/>
          <p:nvPr/>
        </p:nvCxnSpPr>
        <p:spPr>
          <a:xfrm rot="10800000" flipH="1">
            <a:off x="4945062" y="1546224"/>
            <a:ext cx="11114" cy="249239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07" name="Google Shape;307;p21"/>
          <p:cNvGrpSpPr/>
          <p:nvPr/>
        </p:nvGrpSpPr>
        <p:grpSpPr>
          <a:xfrm>
            <a:off x="260350" y="1174748"/>
            <a:ext cx="7315203" cy="1839916"/>
            <a:chOff x="0" y="-1"/>
            <a:chExt cx="7315201" cy="1839914"/>
          </a:xfrm>
        </p:grpSpPr>
        <p:cxnSp>
          <p:nvCxnSpPr>
            <p:cNvPr id="308" name="Google Shape;308;p21"/>
            <p:cNvCxnSpPr/>
            <p:nvPr/>
          </p:nvCxnSpPr>
          <p:spPr>
            <a:xfrm>
              <a:off x="382587" y="1816099"/>
              <a:ext cx="282576" cy="23814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09" name="Google Shape;309;p21"/>
            <p:cNvCxnSpPr/>
            <p:nvPr/>
          </p:nvCxnSpPr>
          <p:spPr>
            <a:xfrm rot="10800000" flipH="1">
              <a:off x="507999" y="292100"/>
              <a:ext cx="1" cy="152400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p21"/>
            <p:cNvCxnSpPr/>
            <p:nvPr/>
          </p:nvCxnSpPr>
          <p:spPr>
            <a:xfrm>
              <a:off x="530225" y="304800"/>
              <a:ext cx="587375" cy="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11" name="Google Shape;311;p21"/>
            <p:cNvCxnSpPr/>
            <p:nvPr/>
          </p:nvCxnSpPr>
          <p:spPr>
            <a:xfrm>
              <a:off x="1612900" y="631825"/>
              <a:ext cx="4098925" cy="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p21"/>
            <p:cNvCxnSpPr/>
            <p:nvPr/>
          </p:nvCxnSpPr>
          <p:spPr>
            <a:xfrm>
              <a:off x="4706937" y="371475"/>
              <a:ext cx="2279651" cy="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p21"/>
            <p:cNvCxnSpPr/>
            <p:nvPr/>
          </p:nvCxnSpPr>
          <p:spPr>
            <a:xfrm rot="10800000" flipH="1">
              <a:off x="7189787" y="654050"/>
              <a:ext cx="112714" cy="11113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" name="Google Shape;314;p21"/>
            <p:cNvCxnSpPr/>
            <p:nvPr/>
          </p:nvCxnSpPr>
          <p:spPr>
            <a:xfrm rot="10800000" flipH="1">
              <a:off x="7315200" y="-1"/>
              <a:ext cx="1" cy="642939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p21"/>
            <p:cNvCxnSpPr/>
            <p:nvPr/>
          </p:nvCxnSpPr>
          <p:spPr>
            <a:xfrm flipH="1">
              <a:off x="22224" y="-1"/>
              <a:ext cx="7280276" cy="22227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6" name="Google Shape;316;p21"/>
            <p:cNvCxnSpPr/>
            <p:nvPr/>
          </p:nvCxnSpPr>
          <p:spPr>
            <a:xfrm flipH="1">
              <a:off x="0" y="33337"/>
              <a:ext cx="11113" cy="1806576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7" name="Google Shape;317;p21"/>
            <p:cNvCxnSpPr/>
            <p:nvPr/>
          </p:nvCxnSpPr>
          <p:spPr>
            <a:xfrm>
              <a:off x="22225" y="1828800"/>
              <a:ext cx="123825" cy="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18" name="Google Shape;318;p21"/>
          <p:cNvCxnSpPr/>
          <p:nvPr/>
        </p:nvCxnSpPr>
        <p:spPr>
          <a:xfrm rot="10800000" flipH="1">
            <a:off x="6784974" y="3465512"/>
            <a:ext cx="282576" cy="22226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9" name="Google Shape;319;p21"/>
          <p:cNvCxnSpPr/>
          <p:nvPr/>
        </p:nvCxnSpPr>
        <p:spPr>
          <a:xfrm>
            <a:off x="8048624" y="3454400"/>
            <a:ext cx="293689" cy="11113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20" name="Google Shape;320;p21"/>
          <p:cNvGrpSpPr/>
          <p:nvPr/>
        </p:nvGrpSpPr>
        <p:grpSpPr>
          <a:xfrm>
            <a:off x="2190748" y="3363912"/>
            <a:ext cx="3340103" cy="1027114"/>
            <a:chOff x="-1" y="0"/>
            <a:chExt cx="3340101" cy="1027113"/>
          </a:xfrm>
        </p:grpSpPr>
        <p:cxnSp>
          <p:nvCxnSpPr>
            <p:cNvPr id="321" name="Google Shape;321;p21"/>
            <p:cNvCxnSpPr/>
            <p:nvPr/>
          </p:nvCxnSpPr>
          <p:spPr>
            <a:xfrm>
              <a:off x="-1" y="0"/>
              <a:ext cx="11114" cy="1027113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2" name="Google Shape;322;p21"/>
            <p:cNvCxnSpPr/>
            <p:nvPr/>
          </p:nvCxnSpPr>
          <p:spPr>
            <a:xfrm>
              <a:off x="22225" y="1016000"/>
              <a:ext cx="2257425" cy="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3" name="Google Shape;323;p21"/>
            <p:cNvCxnSpPr/>
            <p:nvPr/>
          </p:nvCxnSpPr>
          <p:spPr>
            <a:xfrm rot="10800000" flipH="1">
              <a:off x="2844799" y="1004887"/>
              <a:ext cx="280989" cy="11113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4" name="Google Shape;324;p21"/>
            <p:cNvCxnSpPr/>
            <p:nvPr/>
          </p:nvCxnSpPr>
          <p:spPr>
            <a:xfrm rot="10800000" flipH="1">
              <a:off x="3125787" y="496887"/>
              <a:ext cx="23814" cy="496889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5" name="Google Shape;325;p21"/>
            <p:cNvCxnSpPr/>
            <p:nvPr/>
          </p:nvCxnSpPr>
          <p:spPr>
            <a:xfrm rot="10800000" flipH="1">
              <a:off x="3160712" y="474662"/>
              <a:ext cx="179388" cy="22226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326" name="Google Shape;326;p21"/>
          <p:cNvCxnSpPr/>
          <p:nvPr/>
        </p:nvCxnSpPr>
        <p:spPr>
          <a:xfrm rot="10800000" flipH="1">
            <a:off x="5768975" y="3624262"/>
            <a:ext cx="168276" cy="22226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7" name="Google Shape;327;p21"/>
          <p:cNvCxnSpPr/>
          <p:nvPr/>
        </p:nvCxnSpPr>
        <p:spPr>
          <a:xfrm>
            <a:off x="2190750" y="2833687"/>
            <a:ext cx="1568451" cy="1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8" name="Google Shape;328;p21"/>
          <p:cNvCxnSpPr/>
          <p:nvPr/>
        </p:nvCxnSpPr>
        <p:spPr>
          <a:xfrm>
            <a:off x="2190750" y="3171825"/>
            <a:ext cx="1016000" cy="0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9" name="Google Shape;329;p21"/>
          <p:cNvCxnSpPr/>
          <p:nvPr/>
        </p:nvCxnSpPr>
        <p:spPr>
          <a:xfrm>
            <a:off x="3194050" y="3171825"/>
            <a:ext cx="0" cy="169863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0" name="Google Shape;330;p21"/>
          <p:cNvCxnSpPr/>
          <p:nvPr/>
        </p:nvCxnSpPr>
        <p:spPr>
          <a:xfrm>
            <a:off x="3217862" y="3352799"/>
            <a:ext cx="157163" cy="22227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1" name="Google Shape;331;p21"/>
          <p:cNvCxnSpPr/>
          <p:nvPr/>
        </p:nvCxnSpPr>
        <p:spPr>
          <a:xfrm>
            <a:off x="3589337" y="3498850"/>
            <a:ext cx="180976" cy="0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DAD5E3-20E7-D349-B592-B318FE5F4D2A}"/>
              </a:ext>
            </a:extLst>
          </p:cNvPr>
          <p:cNvSpPr txBox="1"/>
          <p:nvPr/>
        </p:nvSpPr>
        <p:spPr>
          <a:xfrm>
            <a:off x="4884572" y="5516046"/>
            <a:ext cx="3571451" cy="6799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62B601E0-B84E-8941-A9F9-77E639191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1482" y="5628210"/>
            <a:ext cx="588965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LW</a:t>
            </a:r>
            <a:endParaRPr lang="en-US" altLang="en-US" sz="2000" baseline="-250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600" dirty="0">
                <a:latin typeface="Calibri" panose="020F0502020204030204" pitchFamily="34" charset="0"/>
              </a:rPr>
              <a:t>6-bit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245EB600-3C7B-AC40-B392-F14EF13E7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0448" y="5628210"/>
            <a:ext cx="752684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 err="1">
                <a:latin typeface="Calibri" panose="020F0502020204030204" pitchFamily="34" charset="0"/>
              </a:rPr>
              <a:t>rs</a:t>
            </a:r>
            <a:endParaRPr lang="en-US" altLang="en-US" sz="20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600" dirty="0">
                <a:latin typeface="Calibri" panose="020F0502020204030204" pitchFamily="34" charset="0"/>
              </a:rPr>
              <a:t>5-bit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C93FF06E-4CDC-254A-A534-12504842A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132" y="5628210"/>
            <a:ext cx="537736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rt</a:t>
            </a:r>
          </a:p>
          <a:p>
            <a:pPr eaLnBrk="1" hangingPunct="1"/>
            <a:r>
              <a:rPr lang="en-US" altLang="en-US" sz="1600" dirty="0">
                <a:latin typeface="Calibri" panose="020F0502020204030204" pitchFamily="34" charset="0"/>
              </a:rPr>
              <a:t>5-bit</a:t>
            </a:r>
          </a:p>
        </p:txBody>
      </p:sp>
      <p:sp>
        <p:nvSpPr>
          <p:cNvPr id="41" name="Rectangle 7">
            <a:extLst>
              <a:ext uri="{FF2B5EF4-FFF2-40B4-BE49-F238E27FC236}">
                <a16:creationId xmlns:a16="http://schemas.microsoft.com/office/drawing/2014/main" id="{001B720F-9561-2D45-8DA2-38EDB4457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68" y="5626625"/>
            <a:ext cx="1526765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offset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16-bit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29F9DB-36ED-2C4F-BD16-92EA080680D4}"/>
              </a:ext>
            </a:extLst>
          </p:cNvPr>
          <p:cNvSpPr/>
          <p:nvPr/>
        </p:nvSpPr>
        <p:spPr>
          <a:xfrm>
            <a:off x="5486311" y="6408220"/>
            <a:ext cx="1753557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LW rt, offset(</a:t>
            </a:r>
            <a:r>
              <a:rPr lang="en-US" altLang="en-US" dirty="0" err="1"/>
              <a:t>rs</a:t>
            </a:r>
            <a:r>
              <a:rPr lang="en-US" altLang="en-US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B7DFCE-5169-D449-9B8B-336CBAE0B768}"/>
              </a:ext>
            </a:extLst>
          </p:cNvPr>
          <p:cNvSpPr/>
          <p:nvPr/>
        </p:nvSpPr>
        <p:spPr>
          <a:xfrm>
            <a:off x="116893" y="5361533"/>
            <a:ext cx="3789531" cy="954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400" dirty="0"/>
              <a:t>if MEM[PC]==LW rt offset</a:t>
            </a:r>
            <a:r>
              <a:rPr lang="en-US" altLang="en-US" sz="1400" baseline="-25000" dirty="0"/>
              <a:t>16</a:t>
            </a:r>
            <a:r>
              <a:rPr lang="en-US" altLang="en-US" sz="1400" dirty="0"/>
              <a:t> (base)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/>
              <a:t>	</a:t>
            </a:r>
            <a:r>
              <a:rPr lang="en-US" altLang="en-US" sz="1400" dirty="0" err="1"/>
              <a:t>Addr</a:t>
            </a:r>
            <a:r>
              <a:rPr lang="en-US" altLang="en-US" sz="1400" dirty="0"/>
              <a:t> = sign-extend(offset) + GPR[base]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/>
              <a:t>	GPR[rt] </a:t>
            </a:r>
            <a:r>
              <a:rPr lang="en-US" altLang="en-US" sz="1400" dirty="0">
                <a:sym typeface="Symbol" panose="05050102010706020507" pitchFamily="18" charset="2"/>
              </a:rPr>
              <a:t> MEM[</a:t>
            </a:r>
            <a:r>
              <a:rPr lang="en-US" altLang="en-US" sz="1400" dirty="0" err="1">
                <a:sym typeface="Symbol" panose="05050102010706020507" pitchFamily="18" charset="2"/>
              </a:rPr>
              <a:t>Addr</a:t>
            </a:r>
            <a:r>
              <a:rPr lang="en-US" altLang="en-US" sz="1400" dirty="0">
                <a:sym typeface="Symbol" panose="05050102010706020507" pitchFamily="18" charset="2"/>
              </a:rPr>
              <a:t>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>
                <a:sym typeface="Symbol" panose="05050102010706020507" pitchFamily="18" charset="2"/>
              </a:rPr>
              <a:t>	PC  PC + 4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E5A061-45A9-254A-953C-6B1FA03DF59F}"/>
              </a:ext>
            </a:extLst>
          </p:cNvPr>
          <p:cNvSpPr txBox="1"/>
          <p:nvPr/>
        </p:nvSpPr>
        <p:spPr>
          <a:xfrm>
            <a:off x="175393" y="3987650"/>
            <a:ext cx="24266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LW</a:t>
            </a:r>
          </a:p>
          <a:p>
            <a:r>
              <a:rPr lang="en-US" sz="1200" dirty="0"/>
              <a:t>(LW R2, 4(R1))</a:t>
            </a:r>
          </a:p>
          <a:p>
            <a:pPr marL="342900" indent="-342900">
              <a:buAutoNum type="arabicPeriod"/>
            </a:pPr>
            <a:r>
              <a:rPr lang="en-US" sz="1200" dirty="0"/>
              <a:t>IF</a:t>
            </a:r>
          </a:p>
          <a:p>
            <a:pPr marL="342900" indent="-342900">
              <a:buAutoNum type="arabicPeriod"/>
            </a:pPr>
            <a:r>
              <a:rPr lang="en-US" sz="1200" dirty="0"/>
              <a:t>ID/RF</a:t>
            </a:r>
          </a:p>
          <a:p>
            <a:pPr marL="342900" indent="-342900">
              <a:buAutoNum type="arabicPeriod"/>
            </a:pPr>
            <a:r>
              <a:rPr lang="en-US" sz="1200" dirty="0"/>
              <a:t>EX</a:t>
            </a:r>
          </a:p>
          <a:p>
            <a:pPr marL="342900" indent="-342900">
              <a:buAutoNum type="arabicPeriod"/>
            </a:pPr>
            <a:r>
              <a:rPr lang="en-US" sz="1200" dirty="0"/>
              <a:t>MEM</a:t>
            </a:r>
          </a:p>
          <a:p>
            <a:pPr marL="342900" indent="-342900">
              <a:buAutoNum type="arabicPeriod"/>
            </a:pPr>
            <a:r>
              <a:rPr lang="en-US" sz="1200" dirty="0"/>
              <a:t>WB to Reg.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23206E-F29A-394C-BBD8-68415EEDA32D}"/>
              </a:ext>
            </a:extLst>
          </p:cNvPr>
          <p:cNvSpPr txBox="1"/>
          <p:nvPr/>
        </p:nvSpPr>
        <p:spPr>
          <a:xfrm>
            <a:off x="3391146" y="2459238"/>
            <a:ext cx="39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616A00"/>
                </a:solidFill>
              </a:rPr>
              <a:t>rs</a:t>
            </a:r>
            <a:endParaRPr lang="en-US" sz="1400" dirty="0">
              <a:solidFill>
                <a:srgbClr val="616A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B70C06-EA8F-0246-BFEC-F44E4891D833}"/>
              </a:ext>
            </a:extLst>
          </p:cNvPr>
          <p:cNvSpPr txBox="1"/>
          <p:nvPr/>
        </p:nvSpPr>
        <p:spPr>
          <a:xfrm>
            <a:off x="3402218" y="2832395"/>
            <a:ext cx="39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16A00"/>
                </a:solidFill>
              </a:rPr>
              <a:t>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039045-B395-D346-8738-747FF2E76DE5}"/>
              </a:ext>
            </a:extLst>
          </p:cNvPr>
          <p:cNvSpPr txBox="1"/>
          <p:nvPr/>
        </p:nvSpPr>
        <p:spPr>
          <a:xfrm>
            <a:off x="2718840" y="3325660"/>
            <a:ext cx="39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616A00"/>
                </a:solidFill>
              </a:rPr>
              <a:t>rd</a:t>
            </a:r>
            <a:endParaRPr lang="en-US" sz="1400" dirty="0">
              <a:solidFill>
                <a:srgbClr val="616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5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"/>
          <p:cNvSpPr txBox="1">
            <a:spLocks noGrp="1"/>
          </p:cNvSpPr>
          <p:nvPr>
            <p:ph type="sldNum" idx="12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29</a:t>
            </a:fld>
            <a:endParaRPr/>
          </a:p>
        </p:txBody>
      </p:sp>
      <p:sp>
        <p:nvSpPr>
          <p:cNvPr id="297" name="Google Shape;297;p21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ctr" anchorCtr="0">
            <a:norm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</a:pPr>
            <a:r>
              <a:rPr lang="en-US" sz="2800" dirty="0">
                <a:solidFill>
                  <a:srgbClr val="0000CC"/>
                </a:solidFill>
                <a:ea typeface="Arial"/>
                <a:cs typeface="Arial"/>
                <a:sym typeface="Arial"/>
              </a:rPr>
              <a:t>I-type Instructions - </a:t>
            </a:r>
            <a:r>
              <a:rPr lang="en-US" sz="2800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1" i="0" u="none" strike="noStrike" cap="none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W Instruction</a:t>
            </a:r>
            <a:endParaRPr dirty="0"/>
          </a:p>
        </p:txBody>
      </p:sp>
      <p:pic>
        <p:nvPicPr>
          <p:cNvPr id="298" name="Google Shape;298;p21" descr="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143000"/>
            <a:ext cx="8537575" cy="424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21"/>
          <p:cNvCxnSpPr/>
          <p:nvPr/>
        </p:nvCxnSpPr>
        <p:spPr>
          <a:xfrm>
            <a:off x="4953000" y="3014662"/>
            <a:ext cx="990600" cy="1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6" name="Google Shape;306;p21"/>
          <p:cNvCxnSpPr/>
          <p:nvPr/>
        </p:nvCxnSpPr>
        <p:spPr>
          <a:xfrm rot="10800000" flipH="1">
            <a:off x="4945062" y="1546224"/>
            <a:ext cx="11114" cy="249239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07" name="Google Shape;307;p21"/>
          <p:cNvGrpSpPr/>
          <p:nvPr/>
        </p:nvGrpSpPr>
        <p:grpSpPr>
          <a:xfrm>
            <a:off x="260350" y="1174748"/>
            <a:ext cx="7315203" cy="1839916"/>
            <a:chOff x="0" y="-1"/>
            <a:chExt cx="7315201" cy="1839914"/>
          </a:xfrm>
        </p:grpSpPr>
        <p:cxnSp>
          <p:nvCxnSpPr>
            <p:cNvPr id="308" name="Google Shape;308;p21"/>
            <p:cNvCxnSpPr/>
            <p:nvPr/>
          </p:nvCxnSpPr>
          <p:spPr>
            <a:xfrm>
              <a:off x="382587" y="1816099"/>
              <a:ext cx="282576" cy="23814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09" name="Google Shape;309;p21"/>
            <p:cNvCxnSpPr/>
            <p:nvPr/>
          </p:nvCxnSpPr>
          <p:spPr>
            <a:xfrm rot="10800000" flipH="1">
              <a:off x="507999" y="292100"/>
              <a:ext cx="1" cy="152400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p21"/>
            <p:cNvCxnSpPr/>
            <p:nvPr/>
          </p:nvCxnSpPr>
          <p:spPr>
            <a:xfrm>
              <a:off x="530225" y="304800"/>
              <a:ext cx="587375" cy="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11" name="Google Shape;311;p21"/>
            <p:cNvCxnSpPr>
              <a:cxnSpLocks/>
            </p:cNvCxnSpPr>
            <p:nvPr/>
          </p:nvCxnSpPr>
          <p:spPr>
            <a:xfrm>
              <a:off x="1612900" y="631825"/>
              <a:ext cx="3094037" cy="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p21"/>
            <p:cNvCxnSpPr/>
            <p:nvPr/>
          </p:nvCxnSpPr>
          <p:spPr>
            <a:xfrm>
              <a:off x="4706937" y="371475"/>
              <a:ext cx="2279651" cy="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p21"/>
            <p:cNvCxnSpPr/>
            <p:nvPr/>
          </p:nvCxnSpPr>
          <p:spPr>
            <a:xfrm rot="10800000" flipH="1">
              <a:off x="7189787" y="654050"/>
              <a:ext cx="112714" cy="11113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" name="Google Shape;314;p21"/>
            <p:cNvCxnSpPr/>
            <p:nvPr/>
          </p:nvCxnSpPr>
          <p:spPr>
            <a:xfrm rot="10800000" flipH="1">
              <a:off x="7315200" y="-1"/>
              <a:ext cx="1" cy="642939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p21"/>
            <p:cNvCxnSpPr/>
            <p:nvPr/>
          </p:nvCxnSpPr>
          <p:spPr>
            <a:xfrm flipH="1">
              <a:off x="22224" y="-1"/>
              <a:ext cx="7280276" cy="22227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6" name="Google Shape;316;p21"/>
            <p:cNvCxnSpPr/>
            <p:nvPr/>
          </p:nvCxnSpPr>
          <p:spPr>
            <a:xfrm flipH="1">
              <a:off x="0" y="33337"/>
              <a:ext cx="11113" cy="1806576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7" name="Google Shape;317;p21"/>
            <p:cNvCxnSpPr/>
            <p:nvPr/>
          </p:nvCxnSpPr>
          <p:spPr>
            <a:xfrm>
              <a:off x="22225" y="1828800"/>
              <a:ext cx="123825" cy="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18" name="Google Shape;318;p21"/>
          <p:cNvCxnSpPr>
            <a:cxnSpLocks/>
          </p:cNvCxnSpPr>
          <p:nvPr/>
        </p:nvCxnSpPr>
        <p:spPr>
          <a:xfrm>
            <a:off x="6784974" y="3487738"/>
            <a:ext cx="255118" cy="0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20" name="Google Shape;320;p21"/>
          <p:cNvGrpSpPr/>
          <p:nvPr/>
        </p:nvGrpSpPr>
        <p:grpSpPr>
          <a:xfrm>
            <a:off x="2190748" y="3363912"/>
            <a:ext cx="3345673" cy="1027114"/>
            <a:chOff x="-1" y="0"/>
            <a:chExt cx="3345671" cy="1027113"/>
          </a:xfrm>
        </p:grpSpPr>
        <p:cxnSp>
          <p:nvCxnSpPr>
            <p:cNvPr id="321" name="Google Shape;321;p21"/>
            <p:cNvCxnSpPr/>
            <p:nvPr/>
          </p:nvCxnSpPr>
          <p:spPr>
            <a:xfrm>
              <a:off x="-1" y="0"/>
              <a:ext cx="11114" cy="1027113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2" name="Google Shape;322;p21"/>
            <p:cNvCxnSpPr/>
            <p:nvPr/>
          </p:nvCxnSpPr>
          <p:spPr>
            <a:xfrm>
              <a:off x="22225" y="1016000"/>
              <a:ext cx="2257425" cy="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3" name="Google Shape;323;p21"/>
            <p:cNvCxnSpPr>
              <a:cxnSpLocks/>
            </p:cNvCxnSpPr>
            <p:nvPr/>
          </p:nvCxnSpPr>
          <p:spPr>
            <a:xfrm>
              <a:off x="2844799" y="1016001"/>
              <a:ext cx="280988" cy="11112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4" name="Google Shape;324;p21"/>
            <p:cNvCxnSpPr>
              <a:cxnSpLocks/>
            </p:cNvCxnSpPr>
            <p:nvPr/>
          </p:nvCxnSpPr>
          <p:spPr>
            <a:xfrm flipV="1">
              <a:off x="3125787" y="496889"/>
              <a:ext cx="0" cy="530224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5" name="Google Shape;325;p21"/>
            <p:cNvCxnSpPr>
              <a:cxnSpLocks/>
            </p:cNvCxnSpPr>
            <p:nvPr/>
          </p:nvCxnSpPr>
          <p:spPr>
            <a:xfrm flipV="1">
              <a:off x="3125787" y="496888"/>
              <a:ext cx="219883" cy="16669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326" name="Google Shape;326;p21"/>
          <p:cNvCxnSpPr>
            <a:cxnSpLocks/>
          </p:cNvCxnSpPr>
          <p:nvPr/>
        </p:nvCxnSpPr>
        <p:spPr>
          <a:xfrm>
            <a:off x="5709325" y="3646488"/>
            <a:ext cx="234275" cy="0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7" name="Google Shape;327;p21"/>
          <p:cNvCxnSpPr/>
          <p:nvPr/>
        </p:nvCxnSpPr>
        <p:spPr>
          <a:xfrm>
            <a:off x="2190750" y="2833687"/>
            <a:ext cx="1568451" cy="1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D6CB4-F69E-7845-AD82-2929A5AE3688}"/>
              </a:ext>
            </a:extLst>
          </p:cNvPr>
          <p:cNvSpPr txBox="1"/>
          <p:nvPr/>
        </p:nvSpPr>
        <p:spPr>
          <a:xfrm>
            <a:off x="5351462" y="5538355"/>
            <a:ext cx="2990851" cy="6754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21294992-F777-F847-8EE1-107E60266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636" y="5624513"/>
            <a:ext cx="553856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SW</a:t>
            </a:r>
            <a:endParaRPr lang="en-US" altLang="en-US" sz="2000" baseline="-250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600" dirty="0">
                <a:latin typeface="Calibri" panose="020F0502020204030204" pitchFamily="34" charset="0"/>
              </a:rPr>
              <a:t>6-bit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9765AA15-BA54-CD42-A97B-0C722B34B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492" y="5624513"/>
            <a:ext cx="634953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 err="1">
                <a:latin typeface="Calibri" panose="020F0502020204030204" pitchFamily="34" charset="0"/>
              </a:rPr>
              <a:t>rs</a:t>
            </a:r>
            <a:endParaRPr lang="en-US" altLang="en-US" sz="20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1600" dirty="0">
                <a:latin typeface="Calibri" panose="020F0502020204030204" pitchFamily="34" charset="0"/>
              </a:rPr>
              <a:t>5-bit</a:t>
            </a:r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F9E8A202-A982-7746-8B8C-FB2B54373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446" y="5624513"/>
            <a:ext cx="9906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rt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5-bit</a:t>
            </a:r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3AAC42C3-D01F-AB4F-847D-EF090F26A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356" y="5624513"/>
            <a:ext cx="1062446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offset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16-bit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2FDAFA-4C89-ED41-9D2C-488DC20F91E3}"/>
              </a:ext>
            </a:extLst>
          </p:cNvPr>
          <p:cNvSpPr/>
          <p:nvPr/>
        </p:nvSpPr>
        <p:spPr>
          <a:xfrm>
            <a:off x="5709325" y="6408220"/>
            <a:ext cx="1847622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SW rt, offset(</a:t>
            </a:r>
            <a:r>
              <a:rPr lang="en-US" altLang="en-US" dirty="0" err="1"/>
              <a:t>rs</a:t>
            </a:r>
            <a:r>
              <a:rPr lang="en-US" alt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365A56-63A7-2C48-BC74-92768F8F3BBA}"/>
              </a:ext>
            </a:extLst>
          </p:cNvPr>
          <p:cNvSpPr/>
          <p:nvPr/>
        </p:nvSpPr>
        <p:spPr>
          <a:xfrm>
            <a:off x="74395" y="5380898"/>
            <a:ext cx="3825954" cy="954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400" dirty="0"/>
              <a:t>if MEM[PC]==SW rt offset</a:t>
            </a:r>
            <a:r>
              <a:rPr lang="en-US" altLang="en-US" sz="1400" baseline="-25000" dirty="0"/>
              <a:t>16</a:t>
            </a:r>
            <a:r>
              <a:rPr lang="en-US" altLang="en-US" sz="1400" dirty="0"/>
              <a:t> (base)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/>
              <a:t>	</a:t>
            </a:r>
            <a:r>
              <a:rPr lang="en-US" altLang="en-US" sz="1400" dirty="0" err="1"/>
              <a:t>Addr</a:t>
            </a:r>
            <a:r>
              <a:rPr lang="en-US" altLang="en-US" sz="1400" dirty="0"/>
              <a:t> = sign-extend(offset) + GPR[base]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>
                <a:sym typeface="Symbol" panose="05050102010706020507" pitchFamily="18" charset="2"/>
              </a:rPr>
              <a:t>	MEM[</a:t>
            </a:r>
            <a:r>
              <a:rPr lang="en-US" altLang="en-US" sz="1400" dirty="0" err="1">
                <a:sym typeface="Symbol" panose="05050102010706020507" pitchFamily="18" charset="2"/>
              </a:rPr>
              <a:t>Addr</a:t>
            </a:r>
            <a:r>
              <a:rPr lang="en-US" altLang="en-US" sz="1400" dirty="0">
                <a:sym typeface="Symbol" panose="05050102010706020507" pitchFamily="18" charset="2"/>
              </a:rPr>
              <a:t>]  </a:t>
            </a:r>
            <a:r>
              <a:rPr lang="en-US" altLang="en-US" sz="1400" dirty="0"/>
              <a:t>GPR[rt] </a:t>
            </a:r>
            <a:endParaRPr lang="en-US" altLang="en-US" sz="14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>
                <a:sym typeface="Symbol" panose="05050102010706020507" pitchFamily="18" charset="2"/>
              </a:rPr>
              <a:t>	PC  PC + 4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340890-E925-FF41-A08E-7AB4DD9FA37F}"/>
              </a:ext>
            </a:extLst>
          </p:cNvPr>
          <p:cNvSpPr txBox="1"/>
          <p:nvPr/>
        </p:nvSpPr>
        <p:spPr>
          <a:xfrm>
            <a:off x="195213" y="4157170"/>
            <a:ext cx="24266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SW</a:t>
            </a:r>
          </a:p>
          <a:p>
            <a:r>
              <a:rPr lang="en-US" sz="1200" dirty="0"/>
              <a:t>(SW R2, 8(R1))</a:t>
            </a:r>
          </a:p>
          <a:p>
            <a:pPr marL="342900" indent="-342900">
              <a:buAutoNum type="arabicPeriod"/>
            </a:pPr>
            <a:r>
              <a:rPr lang="en-US" sz="1200" dirty="0"/>
              <a:t>IF</a:t>
            </a:r>
          </a:p>
          <a:p>
            <a:pPr marL="342900" indent="-342900">
              <a:buAutoNum type="arabicPeriod"/>
            </a:pPr>
            <a:r>
              <a:rPr lang="en-US" sz="1200" dirty="0"/>
              <a:t>ID/RF</a:t>
            </a:r>
          </a:p>
          <a:p>
            <a:pPr marL="342900" indent="-342900">
              <a:buAutoNum type="arabicPeriod"/>
            </a:pPr>
            <a:r>
              <a:rPr lang="en-US" sz="1200" dirty="0"/>
              <a:t>EX</a:t>
            </a:r>
          </a:p>
          <a:p>
            <a:pPr marL="342900" indent="-342900">
              <a:buAutoNum type="arabicPeriod"/>
            </a:pPr>
            <a:r>
              <a:rPr lang="en-US" sz="1200" dirty="0"/>
              <a:t>MEM</a:t>
            </a:r>
          </a:p>
          <a:p>
            <a:endParaRPr 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95E851-CAF9-AD45-9AC2-6AB34E9F93FF}"/>
              </a:ext>
            </a:extLst>
          </p:cNvPr>
          <p:cNvSpPr txBox="1"/>
          <p:nvPr/>
        </p:nvSpPr>
        <p:spPr>
          <a:xfrm>
            <a:off x="3391146" y="2459238"/>
            <a:ext cx="39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616A00"/>
                </a:solidFill>
              </a:rPr>
              <a:t>rs</a:t>
            </a:r>
            <a:endParaRPr lang="en-US" sz="1400" dirty="0">
              <a:solidFill>
                <a:srgbClr val="616A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18441C-CECB-BC41-81F2-1DF651A645A6}"/>
              </a:ext>
            </a:extLst>
          </p:cNvPr>
          <p:cNvSpPr txBox="1"/>
          <p:nvPr/>
        </p:nvSpPr>
        <p:spPr>
          <a:xfrm>
            <a:off x="3402218" y="2832395"/>
            <a:ext cx="39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16A00"/>
                </a:solidFill>
              </a:rPr>
              <a:t>rt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C71227-FD0E-254F-B960-25528909E0BC}"/>
              </a:ext>
            </a:extLst>
          </p:cNvPr>
          <p:cNvSpPr txBox="1"/>
          <p:nvPr/>
        </p:nvSpPr>
        <p:spPr>
          <a:xfrm>
            <a:off x="2718840" y="3325660"/>
            <a:ext cx="39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616A00"/>
                </a:solidFill>
              </a:rPr>
              <a:t>rd</a:t>
            </a:r>
            <a:endParaRPr lang="en-US" sz="1400" dirty="0">
              <a:solidFill>
                <a:srgbClr val="616A00"/>
              </a:solidFill>
            </a:endParaRPr>
          </a:p>
        </p:txBody>
      </p:sp>
      <p:cxnSp>
        <p:nvCxnSpPr>
          <p:cNvPr id="55" name="Google Shape;327;p21">
            <a:extLst>
              <a:ext uri="{FF2B5EF4-FFF2-40B4-BE49-F238E27FC236}">
                <a16:creationId xmlns:a16="http://schemas.microsoft.com/office/drawing/2014/main" id="{7D7C439F-97A5-C642-AE76-17252F416284}"/>
              </a:ext>
            </a:extLst>
          </p:cNvPr>
          <p:cNvCxnSpPr/>
          <p:nvPr/>
        </p:nvCxnSpPr>
        <p:spPr>
          <a:xfrm>
            <a:off x="2201862" y="3166794"/>
            <a:ext cx="1568451" cy="1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" name="Google Shape;299;p21">
            <a:extLst>
              <a:ext uri="{FF2B5EF4-FFF2-40B4-BE49-F238E27FC236}">
                <a16:creationId xmlns:a16="http://schemas.microsoft.com/office/drawing/2014/main" id="{620C68FF-A44E-9140-AD49-A580440C82DD}"/>
              </a:ext>
            </a:extLst>
          </p:cNvPr>
          <p:cNvCxnSpPr>
            <a:cxnSpLocks/>
          </p:cNvCxnSpPr>
          <p:nvPr/>
        </p:nvCxnSpPr>
        <p:spPr>
          <a:xfrm>
            <a:off x="5377645" y="4100910"/>
            <a:ext cx="1662447" cy="8335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" name="Google Shape;324;p21">
            <a:extLst>
              <a:ext uri="{FF2B5EF4-FFF2-40B4-BE49-F238E27FC236}">
                <a16:creationId xmlns:a16="http://schemas.microsoft.com/office/drawing/2014/main" id="{9147B871-7E70-7846-96F9-928FDCAD2FBC}"/>
              </a:ext>
            </a:extLst>
          </p:cNvPr>
          <p:cNvCxnSpPr>
            <a:cxnSpLocks/>
          </p:cNvCxnSpPr>
          <p:nvPr/>
        </p:nvCxnSpPr>
        <p:spPr>
          <a:xfrm flipV="1">
            <a:off x="5096656" y="3471681"/>
            <a:ext cx="0" cy="654232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" name="Google Shape;323;p21">
            <a:extLst>
              <a:ext uri="{FF2B5EF4-FFF2-40B4-BE49-F238E27FC236}">
                <a16:creationId xmlns:a16="http://schemas.microsoft.com/office/drawing/2014/main" id="{29B8ECE0-5E14-254A-A026-A54D902E1E77}"/>
              </a:ext>
            </a:extLst>
          </p:cNvPr>
          <p:cNvCxnSpPr>
            <a:cxnSpLocks/>
          </p:cNvCxnSpPr>
          <p:nvPr/>
        </p:nvCxnSpPr>
        <p:spPr>
          <a:xfrm>
            <a:off x="5096656" y="4100910"/>
            <a:ext cx="158776" cy="13891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8678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46CCB765-4F5A-442E-8E30-23C99209B8A7}"/>
              </a:ext>
            </a:extLst>
          </p:cNvPr>
          <p:cNvSpPr/>
          <p:nvPr/>
        </p:nvSpPr>
        <p:spPr>
          <a:xfrm rot="16200000">
            <a:off x="1502531" y="3210911"/>
            <a:ext cx="3179387" cy="5601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Billion Memory Locations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F928EF-ED3F-4F0C-BE13-8928499B3753}"/>
              </a:ext>
            </a:extLst>
          </p:cNvPr>
          <p:cNvSpPr/>
          <p:nvPr/>
        </p:nvSpPr>
        <p:spPr>
          <a:xfrm>
            <a:off x="1280948" y="6018691"/>
            <a:ext cx="2220311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bits (byte)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199" y="97872"/>
            <a:ext cx="8492565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Memory</a:t>
            </a:r>
            <a:endParaRPr lang="en-AU" dirty="0">
              <a:latin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AA29BD-7E70-4874-A06E-B6C1FE5A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3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455F57-1399-4D9D-A96A-30F2991E7067}"/>
              </a:ext>
            </a:extLst>
          </p:cNvPr>
          <p:cNvSpPr/>
          <p:nvPr/>
        </p:nvSpPr>
        <p:spPr>
          <a:xfrm>
            <a:off x="1815669" y="121591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804242-9A16-4C80-A3D1-63B27E611F54}"/>
              </a:ext>
            </a:extLst>
          </p:cNvPr>
          <p:cNvSpPr/>
          <p:nvPr/>
        </p:nvSpPr>
        <p:spPr>
          <a:xfrm>
            <a:off x="1815668" y="152071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B7A76B-9626-45DF-95F2-02023BE11130}"/>
              </a:ext>
            </a:extLst>
          </p:cNvPr>
          <p:cNvSpPr/>
          <p:nvPr/>
        </p:nvSpPr>
        <p:spPr>
          <a:xfrm>
            <a:off x="1815668" y="182551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09927D-7DE5-4E90-B697-4EC974E938D0}"/>
              </a:ext>
            </a:extLst>
          </p:cNvPr>
          <p:cNvSpPr/>
          <p:nvPr/>
        </p:nvSpPr>
        <p:spPr>
          <a:xfrm>
            <a:off x="1815667" y="213031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1253CB-91D0-4D64-A416-71E03186B3F6}"/>
              </a:ext>
            </a:extLst>
          </p:cNvPr>
          <p:cNvSpPr/>
          <p:nvPr/>
        </p:nvSpPr>
        <p:spPr>
          <a:xfrm>
            <a:off x="1815671" y="242460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2CB58C-0700-4D08-BF3F-DC6B2A5D6932}"/>
              </a:ext>
            </a:extLst>
          </p:cNvPr>
          <p:cNvSpPr/>
          <p:nvPr/>
        </p:nvSpPr>
        <p:spPr>
          <a:xfrm>
            <a:off x="1815670" y="272940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3CFC67-3E1B-4705-97BD-2D066011420B}"/>
              </a:ext>
            </a:extLst>
          </p:cNvPr>
          <p:cNvSpPr/>
          <p:nvPr/>
        </p:nvSpPr>
        <p:spPr>
          <a:xfrm>
            <a:off x="1815670" y="303420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DF2621-72A6-41A4-BBFC-029482728DCC}"/>
              </a:ext>
            </a:extLst>
          </p:cNvPr>
          <p:cNvSpPr/>
          <p:nvPr/>
        </p:nvSpPr>
        <p:spPr>
          <a:xfrm>
            <a:off x="1815669" y="333900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584647-2668-49C2-B657-5C82843E090A}"/>
              </a:ext>
            </a:extLst>
          </p:cNvPr>
          <p:cNvSpPr/>
          <p:nvPr/>
        </p:nvSpPr>
        <p:spPr>
          <a:xfrm>
            <a:off x="1815665" y="364380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0CA27B-A470-4A84-BCBE-B7B56627D2AF}"/>
              </a:ext>
            </a:extLst>
          </p:cNvPr>
          <p:cNvSpPr/>
          <p:nvPr/>
        </p:nvSpPr>
        <p:spPr>
          <a:xfrm>
            <a:off x="1815664" y="394860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FB1B84-3B0C-41F0-9059-221476C7A9A6}"/>
              </a:ext>
            </a:extLst>
          </p:cNvPr>
          <p:cNvSpPr/>
          <p:nvPr/>
        </p:nvSpPr>
        <p:spPr>
          <a:xfrm>
            <a:off x="1815664" y="425340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BCE74C-AED3-4BD3-B28F-A2B1390325BC}"/>
              </a:ext>
            </a:extLst>
          </p:cNvPr>
          <p:cNvSpPr/>
          <p:nvPr/>
        </p:nvSpPr>
        <p:spPr>
          <a:xfrm>
            <a:off x="1815663" y="455820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1F906B-663B-4B9A-955A-653155A0B9F1}"/>
              </a:ext>
            </a:extLst>
          </p:cNvPr>
          <p:cNvSpPr/>
          <p:nvPr/>
        </p:nvSpPr>
        <p:spPr>
          <a:xfrm>
            <a:off x="1815667" y="485249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BBD943-C262-4B6A-946E-2252EBF3F29D}"/>
              </a:ext>
            </a:extLst>
          </p:cNvPr>
          <p:cNvSpPr/>
          <p:nvPr/>
        </p:nvSpPr>
        <p:spPr>
          <a:xfrm>
            <a:off x="1815666" y="515729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D7EC13-0917-4457-ABBB-F27F1C723958}"/>
              </a:ext>
            </a:extLst>
          </p:cNvPr>
          <p:cNvSpPr/>
          <p:nvPr/>
        </p:nvSpPr>
        <p:spPr>
          <a:xfrm>
            <a:off x="1815666" y="546209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6A211D-A7E0-4300-A0ED-9FD34F365E1D}"/>
              </a:ext>
            </a:extLst>
          </p:cNvPr>
          <p:cNvSpPr/>
          <p:nvPr/>
        </p:nvSpPr>
        <p:spPr>
          <a:xfrm>
            <a:off x="1815663" y="884839"/>
            <a:ext cx="1150882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D4E546D-1D7E-4B4F-8733-4E32A3570C6F}"/>
              </a:ext>
            </a:extLst>
          </p:cNvPr>
          <p:cNvCxnSpPr>
            <a:cxnSpLocks/>
          </p:cNvCxnSpPr>
          <p:nvPr/>
        </p:nvCxnSpPr>
        <p:spPr>
          <a:xfrm>
            <a:off x="1815663" y="5913584"/>
            <a:ext cx="11508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8F2094E-33C5-4194-AA7D-2756D309317F}"/>
              </a:ext>
            </a:extLst>
          </p:cNvPr>
          <p:cNvSpPr/>
          <p:nvPr/>
        </p:nvSpPr>
        <p:spPr>
          <a:xfrm>
            <a:off x="1447800" y="5462095"/>
            <a:ext cx="291669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FA1326F-E475-4470-96B6-F1C6D92AD631}"/>
              </a:ext>
            </a:extLst>
          </p:cNvPr>
          <p:cNvSpPr/>
          <p:nvPr/>
        </p:nvSpPr>
        <p:spPr>
          <a:xfrm>
            <a:off x="1447800" y="5157295"/>
            <a:ext cx="291669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67F5A5-37C1-4F91-96A1-707D4D583DF7}"/>
              </a:ext>
            </a:extLst>
          </p:cNvPr>
          <p:cNvSpPr/>
          <p:nvPr/>
        </p:nvSpPr>
        <p:spPr>
          <a:xfrm>
            <a:off x="1447796" y="4851636"/>
            <a:ext cx="291669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350CC5-60D5-4730-8CEB-58FD460DEEF5}"/>
              </a:ext>
            </a:extLst>
          </p:cNvPr>
          <p:cNvSpPr/>
          <p:nvPr/>
        </p:nvSpPr>
        <p:spPr>
          <a:xfrm rot="5400000">
            <a:off x="1506667" y="4253632"/>
            <a:ext cx="315751" cy="1714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6FB9C7-37D6-4520-9615-B97D14301BB3}"/>
              </a:ext>
            </a:extLst>
          </p:cNvPr>
          <p:cNvSpPr/>
          <p:nvPr/>
        </p:nvSpPr>
        <p:spPr>
          <a:xfrm>
            <a:off x="0" y="1230366"/>
            <a:ext cx="1739469" cy="5601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4,294,967,295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(=2</a:t>
            </a:r>
            <a:r>
              <a:rPr lang="en-US" baseline="30000" dirty="0">
                <a:solidFill>
                  <a:schemeClr val="tx1"/>
                </a:solidFill>
              </a:rPr>
              <a:t>32 </a:t>
            </a:r>
            <a:r>
              <a:rPr lang="en-US" dirty="0">
                <a:solidFill>
                  <a:schemeClr val="tx1"/>
                </a:solidFill>
              </a:rPr>
              <a:t>-1)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EE68DF-E1EB-43EA-8BB0-71ECDFAA0A5A}"/>
              </a:ext>
            </a:extLst>
          </p:cNvPr>
          <p:cNvCxnSpPr>
            <a:cxnSpLocks/>
          </p:cNvCxnSpPr>
          <p:nvPr/>
        </p:nvCxnSpPr>
        <p:spPr>
          <a:xfrm flipV="1">
            <a:off x="3079538" y="1189639"/>
            <a:ext cx="0" cy="63587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A4603D-8AFD-47D3-94FD-1BD05115BB1F}"/>
              </a:ext>
            </a:extLst>
          </p:cNvPr>
          <p:cNvCxnSpPr>
            <a:cxnSpLocks/>
          </p:cNvCxnSpPr>
          <p:nvPr/>
        </p:nvCxnSpPr>
        <p:spPr>
          <a:xfrm>
            <a:off x="3079538" y="5156436"/>
            <a:ext cx="0" cy="63587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B2D3BFE-4F77-4E5A-A85E-7C50B051C90C}"/>
              </a:ext>
            </a:extLst>
          </p:cNvPr>
          <p:cNvSpPr/>
          <p:nvPr/>
        </p:nvSpPr>
        <p:spPr>
          <a:xfrm>
            <a:off x="1815661" y="4558205"/>
            <a:ext cx="1150893" cy="120869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lumMod val="93000"/>
                  <a:alpha val="2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word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C058C472-088E-3149-A0B7-ABA312DCD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033" y="1618735"/>
            <a:ext cx="4986727" cy="4577769"/>
          </a:xfrm>
        </p:spPr>
        <p:txBody>
          <a:bodyPr/>
          <a:lstStyle/>
          <a:p>
            <a:r>
              <a:rPr lang="en-US" dirty="0"/>
              <a:t>4-byte aligned:</a:t>
            </a:r>
          </a:p>
          <a:p>
            <a:pPr lvl="1"/>
            <a:r>
              <a:rPr lang="en-US" dirty="0"/>
              <a:t>each location is one byte</a:t>
            </a:r>
          </a:p>
          <a:p>
            <a:pPr lvl="1"/>
            <a:r>
              <a:rPr lang="en-US" dirty="0"/>
              <a:t>4 bytes (32 bits) = word </a:t>
            </a:r>
          </a:p>
          <a:p>
            <a:pPr lvl="1"/>
            <a:r>
              <a:rPr lang="en-US" dirty="0"/>
              <a:t>4 locations per instruction</a:t>
            </a:r>
          </a:p>
          <a:p>
            <a:pPr lvl="1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475FAD1-7938-C84F-B1E9-C541E827AE9A}"/>
              </a:ext>
            </a:extLst>
          </p:cNvPr>
          <p:cNvSpPr/>
          <p:nvPr/>
        </p:nvSpPr>
        <p:spPr>
          <a:xfrm>
            <a:off x="1454607" y="4558205"/>
            <a:ext cx="291669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6524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66" grpId="0" animBg="1"/>
      <p:bldP spid="7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>
            <a:spLocks noGrp="1"/>
          </p:cNvSpPr>
          <p:nvPr>
            <p:ph type="sldNum" idx="12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30</a:t>
            </a:fld>
            <a:endParaRPr/>
          </a:p>
        </p:txBody>
      </p:sp>
      <p:sp>
        <p:nvSpPr>
          <p:cNvPr id="337" name="Google Shape;337;p22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ctr" anchorCtr="0">
            <a:norm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</a:pPr>
            <a:r>
              <a:rPr lang="en-US" sz="2800" dirty="0">
                <a:solidFill>
                  <a:srgbClr val="0000CC"/>
                </a:solidFill>
                <a:ea typeface="Arial"/>
                <a:cs typeface="Arial"/>
                <a:sym typeface="Arial"/>
              </a:rPr>
              <a:t>I-type Instructions - </a:t>
            </a:r>
            <a:r>
              <a:rPr lang="en-US" sz="2800" b="1" i="0" u="none" strike="noStrike" cap="none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Branch Instructions</a:t>
            </a:r>
            <a:endParaRPr dirty="0"/>
          </a:p>
        </p:txBody>
      </p:sp>
      <p:pic>
        <p:nvPicPr>
          <p:cNvPr id="338" name="Google Shape;338;p22" descr="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143000"/>
            <a:ext cx="8537575" cy="424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9" name="Google Shape;339;p22"/>
          <p:cNvCxnSpPr/>
          <p:nvPr/>
        </p:nvCxnSpPr>
        <p:spPr>
          <a:xfrm>
            <a:off x="4953000" y="3014662"/>
            <a:ext cx="990600" cy="1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0" name="Google Shape;340;p22"/>
          <p:cNvCxnSpPr/>
          <p:nvPr/>
        </p:nvCxnSpPr>
        <p:spPr>
          <a:xfrm>
            <a:off x="2190750" y="2833687"/>
            <a:ext cx="1568451" cy="1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1" name="Google Shape;341;p22"/>
          <p:cNvCxnSpPr/>
          <p:nvPr/>
        </p:nvCxnSpPr>
        <p:spPr>
          <a:xfrm>
            <a:off x="2190750" y="3171825"/>
            <a:ext cx="1577975" cy="0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42" name="Google Shape;342;p22"/>
          <p:cNvGrpSpPr/>
          <p:nvPr/>
        </p:nvGrpSpPr>
        <p:grpSpPr>
          <a:xfrm>
            <a:off x="260350" y="1174748"/>
            <a:ext cx="7315203" cy="3216277"/>
            <a:chOff x="0" y="-1"/>
            <a:chExt cx="7315201" cy="3216276"/>
          </a:xfrm>
        </p:grpSpPr>
        <p:cxnSp>
          <p:nvCxnSpPr>
            <p:cNvPr id="344" name="Google Shape;344;p22"/>
            <p:cNvCxnSpPr/>
            <p:nvPr/>
          </p:nvCxnSpPr>
          <p:spPr>
            <a:xfrm rot="10800000" flipH="1">
              <a:off x="507999" y="292100"/>
              <a:ext cx="1" cy="152400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5" name="Google Shape;345;p22"/>
            <p:cNvCxnSpPr/>
            <p:nvPr/>
          </p:nvCxnSpPr>
          <p:spPr>
            <a:xfrm>
              <a:off x="530225" y="304800"/>
              <a:ext cx="587375" cy="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46" name="Google Shape;346;p22"/>
            <p:cNvCxnSpPr/>
            <p:nvPr/>
          </p:nvCxnSpPr>
          <p:spPr>
            <a:xfrm>
              <a:off x="1612900" y="631825"/>
              <a:ext cx="4098925" cy="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47" name="Google Shape;347;p22"/>
            <p:cNvCxnSpPr/>
            <p:nvPr/>
          </p:nvCxnSpPr>
          <p:spPr>
            <a:xfrm rot="10800000" flipH="1">
              <a:off x="7189787" y="654050"/>
              <a:ext cx="112714" cy="11113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8" name="Google Shape;348;p22"/>
            <p:cNvCxnSpPr/>
            <p:nvPr/>
          </p:nvCxnSpPr>
          <p:spPr>
            <a:xfrm rot="10800000" flipH="1">
              <a:off x="7315200" y="-1"/>
              <a:ext cx="1" cy="642939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9" name="Google Shape;349;p22"/>
            <p:cNvCxnSpPr/>
            <p:nvPr/>
          </p:nvCxnSpPr>
          <p:spPr>
            <a:xfrm flipH="1">
              <a:off x="22224" y="-1"/>
              <a:ext cx="7280276" cy="22227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0" name="Google Shape;350;p22"/>
            <p:cNvCxnSpPr/>
            <p:nvPr/>
          </p:nvCxnSpPr>
          <p:spPr>
            <a:xfrm flipH="1">
              <a:off x="0" y="33337"/>
              <a:ext cx="11113" cy="1806576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1" name="Google Shape;351;p22"/>
            <p:cNvCxnSpPr/>
            <p:nvPr/>
          </p:nvCxnSpPr>
          <p:spPr>
            <a:xfrm>
              <a:off x="22225" y="1828800"/>
              <a:ext cx="123825" cy="0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2" name="Google Shape;352;p22"/>
            <p:cNvCxnSpPr/>
            <p:nvPr/>
          </p:nvCxnSpPr>
          <p:spPr>
            <a:xfrm>
              <a:off x="1930399" y="2189162"/>
              <a:ext cx="11114" cy="1027113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3" name="Google Shape;353;p22"/>
            <p:cNvCxnSpPr/>
            <p:nvPr/>
          </p:nvCxnSpPr>
          <p:spPr>
            <a:xfrm>
              <a:off x="1952625" y="3205162"/>
              <a:ext cx="2257425" cy="1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4" name="Google Shape;354;p22"/>
            <p:cNvCxnSpPr/>
            <p:nvPr/>
          </p:nvCxnSpPr>
          <p:spPr>
            <a:xfrm rot="10800000" flipH="1">
              <a:off x="4775200" y="3194050"/>
              <a:ext cx="280988" cy="11113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5" name="Google Shape;355;p22"/>
            <p:cNvCxnSpPr/>
            <p:nvPr/>
          </p:nvCxnSpPr>
          <p:spPr>
            <a:xfrm rot="10800000" flipH="1">
              <a:off x="5056187" y="1252537"/>
              <a:ext cx="12701" cy="1930401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6" name="Google Shape;356;p22"/>
            <p:cNvCxnSpPr/>
            <p:nvPr/>
          </p:nvCxnSpPr>
          <p:spPr>
            <a:xfrm rot="10800000" flipH="1">
              <a:off x="5079999" y="1219200"/>
              <a:ext cx="77789" cy="11113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7" name="Google Shape;357;p22"/>
            <p:cNvCxnSpPr/>
            <p:nvPr/>
          </p:nvCxnSpPr>
          <p:spPr>
            <a:xfrm rot="10800000" flipH="1">
              <a:off x="5632449" y="1195387"/>
              <a:ext cx="101601" cy="11114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58" name="Google Shape;358;p22"/>
            <p:cNvCxnSpPr/>
            <p:nvPr/>
          </p:nvCxnSpPr>
          <p:spPr>
            <a:xfrm rot="10800000" flipH="1">
              <a:off x="6524624" y="914400"/>
              <a:ext cx="485776" cy="22225"/>
            </a:xfrm>
            <a:prstGeom prst="straightConnector1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359" name="Google Shape;359;p22"/>
          <p:cNvCxnSpPr/>
          <p:nvPr/>
        </p:nvCxnSpPr>
        <p:spPr>
          <a:xfrm>
            <a:off x="6767512" y="3222625"/>
            <a:ext cx="180976" cy="0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0" name="Google Shape;360;p22"/>
          <p:cNvCxnSpPr/>
          <p:nvPr/>
        </p:nvCxnSpPr>
        <p:spPr>
          <a:xfrm rot="10800000" flipH="1">
            <a:off x="4943474" y="3438524"/>
            <a:ext cx="581026" cy="9527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23485D9-6D7B-F845-84F0-222348E59F06}"/>
              </a:ext>
            </a:extLst>
          </p:cNvPr>
          <p:cNvSpPr txBox="1"/>
          <p:nvPr/>
        </p:nvSpPr>
        <p:spPr>
          <a:xfrm>
            <a:off x="5225143" y="5486400"/>
            <a:ext cx="3028606" cy="7125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5C02B6F1-4A1E-ED44-9011-05CD151AB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9244" y="5622882"/>
            <a:ext cx="604633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BEQ</a:t>
            </a:r>
          </a:p>
          <a:p>
            <a:pPr eaLnBrk="1" hangingPunct="1"/>
            <a:r>
              <a:rPr lang="en-US" altLang="en-US" sz="1600" dirty="0">
                <a:latin typeface="Calibri" panose="020F0502020204030204" pitchFamily="34" charset="0"/>
              </a:rPr>
              <a:t>6-bit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5ED5E4E6-A8DA-8F43-9292-D157F087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877" y="5622882"/>
            <a:ext cx="434265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rs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5-bit</a:t>
            </a: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90659C73-59E1-414B-996D-25C464387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142" y="5622882"/>
            <a:ext cx="434265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rt</a:t>
            </a:r>
          </a:p>
          <a:p>
            <a:pPr eaLnBrk="1" hangingPunct="1"/>
            <a:r>
              <a:rPr lang="en-US" altLang="en-US" sz="1600" dirty="0">
                <a:latin typeface="Calibri" panose="020F0502020204030204" pitchFamily="34" charset="0"/>
              </a:rPr>
              <a:t>5-bit</a:t>
            </a: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170EECDD-F674-0640-8BB3-BDD8777FA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2407" y="5622882"/>
            <a:ext cx="1235985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immediate</a:t>
            </a:r>
          </a:p>
          <a:p>
            <a:pPr eaLnBrk="1" hangingPunct="1"/>
            <a:r>
              <a:rPr lang="en-US" altLang="en-US" sz="1600" dirty="0">
                <a:latin typeface="Calibri" panose="020F0502020204030204" pitchFamily="34" charset="0"/>
              </a:rPr>
              <a:t>      16-bit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8944D7-0633-3947-AC57-4D908955939B}"/>
              </a:ext>
            </a:extLst>
          </p:cNvPr>
          <p:cNvSpPr/>
          <p:nvPr/>
        </p:nvSpPr>
        <p:spPr>
          <a:xfrm>
            <a:off x="5379244" y="6408221"/>
            <a:ext cx="2390398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BEQ </a:t>
            </a:r>
            <a:r>
              <a:rPr lang="en-US" altLang="en-US" dirty="0" err="1"/>
              <a:t>rs</a:t>
            </a:r>
            <a:r>
              <a:rPr lang="en-US" altLang="en-US" dirty="0"/>
              <a:t>, rt, immediate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A35291-AEB5-2948-AEF3-45F7139D73D4}"/>
              </a:ext>
            </a:extLst>
          </p:cNvPr>
          <p:cNvSpPr/>
          <p:nvPr/>
        </p:nvSpPr>
        <p:spPr>
          <a:xfrm>
            <a:off x="99222" y="5386512"/>
            <a:ext cx="4205284" cy="954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400" dirty="0"/>
              <a:t>if MEM[PC]==BEQ </a:t>
            </a:r>
            <a:r>
              <a:rPr lang="en-US" altLang="en-US" sz="1400" dirty="0" err="1"/>
              <a:t>rs</a:t>
            </a:r>
            <a:r>
              <a:rPr lang="en-US" altLang="en-US" sz="1400" dirty="0"/>
              <a:t> rt immediate</a:t>
            </a:r>
            <a:r>
              <a:rPr lang="en-US" altLang="en-US" sz="1400" baseline="-25000" dirty="0"/>
              <a:t>16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baseline="-25000" dirty="0"/>
              <a:t>	</a:t>
            </a:r>
            <a:r>
              <a:rPr lang="en-US" altLang="en-US" sz="1400" dirty="0"/>
              <a:t>target = PC + 4 + sign-extend(immediate) x 4 </a:t>
            </a:r>
            <a:endParaRPr lang="en-US" altLang="en-US" sz="1400" dirty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chemeClr val="bg2"/>
                </a:solidFill>
              </a:rPr>
              <a:t>	</a:t>
            </a:r>
            <a:r>
              <a:rPr lang="en-US" altLang="en-US" sz="1400" dirty="0"/>
              <a:t>if (GPR[</a:t>
            </a:r>
            <a:r>
              <a:rPr lang="en-US" altLang="en-US" sz="1400" dirty="0" err="1"/>
              <a:t>rs</a:t>
            </a:r>
            <a:r>
              <a:rPr lang="en-US" altLang="en-US" sz="1400" dirty="0"/>
              <a:t>]==GPR[rt])    PC </a:t>
            </a:r>
            <a:r>
              <a:rPr lang="en-US" altLang="en-US" sz="1400" dirty="0">
                <a:sym typeface="Symbol" panose="05050102010706020507" pitchFamily="18" charset="2"/>
              </a:rPr>
              <a:t> </a:t>
            </a:r>
            <a:r>
              <a:rPr lang="en-US" altLang="en-US" sz="1400" dirty="0"/>
              <a:t>target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>
                <a:sym typeface="Symbol" panose="05050102010706020507" pitchFamily="18" charset="2"/>
              </a:rPr>
              <a:t>	else    PC  PC + 4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D4C5FD-DB83-E54E-8BA9-6C3CE38BF17A}"/>
              </a:ext>
            </a:extLst>
          </p:cNvPr>
          <p:cNvSpPr txBox="1"/>
          <p:nvPr/>
        </p:nvSpPr>
        <p:spPr>
          <a:xfrm>
            <a:off x="3391146" y="2459238"/>
            <a:ext cx="39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616A00"/>
                </a:solidFill>
              </a:rPr>
              <a:t>rs</a:t>
            </a:r>
            <a:endParaRPr lang="en-US" sz="1400" dirty="0">
              <a:solidFill>
                <a:srgbClr val="616A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288237-2535-7A43-BFCF-7F9713AAC590}"/>
              </a:ext>
            </a:extLst>
          </p:cNvPr>
          <p:cNvSpPr txBox="1"/>
          <p:nvPr/>
        </p:nvSpPr>
        <p:spPr>
          <a:xfrm>
            <a:off x="3402218" y="2832395"/>
            <a:ext cx="39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16A00"/>
                </a:solidFill>
              </a:rPr>
              <a:t>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899633-C279-EA42-BE82-099E8E1EF81E}"/>
              </a:ext>
            </a:extLst>
          </p:cNvPr>
          <p:cNvSpPr txBox="1"/>
          <p:nvPr/>
        </p:nvSpPr>
        <p:spPr>
          <a:xfrm>
            <a:off x="2718840" y="3325660"/>
            <a:ext cx="39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616A00"/>
                </a:solidFill>
              </a:rPr>
              <a:t>rd</a:t>
            </a:r>
            <a:endParaRPr lang="en-US" sz="1400" dirty="0">
              <a:solidFill>
                <a:srgbClr val="616A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6827AD-2B95-6549-B9B4-1B37E69C9B0F}"/>
              </a:ext>
            </a:extLst>
          </p:cNvPr>
          <p:cNvSpPr txBox="1"/>
          <p:nvPr/>
        </p:nvSpPr>
        <p:spPr>
          <a:xfrm>
            <a:off x="107715" y="4000661"/>
            <a:ext cx="2715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BEQ</a:t>
            </a:r>
          </a:p>
          <a:p>
            <a:r>
              <a:rPr lang="en-US" sz="1200" dirty="0"/>
              <a:t>(BEQ R3, R1, displace)</a:t>
            </a:r>
          </a:p>
          <a:p>
            <a:pPr marL="342900" indent="-342900">
              <a:buAutoNum type="arabicPeriod"/>
            </a:pPr>
            <a:r>
              <a:rPr lang="en-US" sz="1200" dirty="0"/>
              <a:t>IF</a:t>
            </a:r>
          </a:p>
          <a:p>
            <a:pPr marL="342900" indent="-342900">
              <a:buAutoNum type="arabicPeriod"/>
            </a:pPr>
            <a:r>
              <a:rPr lang="en-US" sz="1200" dirty="0"/>
              <a:t>ID/RF</a:t>
            </a:r>
          </a:p>
          <a:p>
            <a:pPr marL="342900" indent="-342900">
              <a:buAutoNum type="arabicPeriod"/>
            </a:pPr>
            <a:r>
              <a:rPr lang="en-US" sz="1200" dirty="0"/>
              <a:t>EX(compare)</a:t>
            </a:r>
          </a:p>
          <a:p>
            <a:pPr marL="342900" indent="-342900">
              <a:buAutoNum type="arabicPeriod"/>
            </a:pPr>
            <a:r>
              <a:rPr lang="en-US" sz="1200" dirty="0"/>
              <a:t>Potentially</a:t>
            </a:r>
            <a:br>
              <a:rPr lang="en-US" sz="1200" dirty="0"/>
            </a:br>
            <a:r>
              <a:rPr lang="en-US" sz="1200" dirty="0"/>
              <a:t>Update PC = </a:t>
            </a:r>
            <a:r>
              <a:rPr lang="en-US" sz="1200" dirty="0" err="1"/>
              <a:t>PC+disp</a:t>
            </a:r>
            <a:endParaRPr lang="en-US" sz="1200" dirty="0"/>
          </a:p>
        </p:txBody>
      </p:sp>
      <p:cxnSp>
        <p:nvCxnSpPr>
          <p:cNvPr id="39" name="Google Shape;343;p22">
            <a:extLst>
              <a:ext uri="{FF2B5EF4-FFF2-40B4-BE49-F238E27FC236}">
                <a16:creationId xmlns:a16="http://schemas.microsoft.com/office/drawing/2014/main" id="{B9A025FB-300D-BF43-929A-09C4A7DA2572}"/>
              </a:ext>
            </a:extLst>
          </p:cNvPr>
          <p:cNvCxnSpPr/>
          <p:nvPr/>
        </p:nvCxnSpPr>
        <p:spPr>
          <a:xfrm>
            <a:off x="642937" y="2990849"/>
            <a:ext cx="282576" cy="23814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3553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>
            <a:spLocks noGrp="1"/>
          </p:cNvSpPr>
          <p:nvPr>
            <p:ph type="sldNum" idx="12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31</a:t>
            </a:fld>
            <a:endParaRPr/>
          </a:p>
        </p:txBody>
      </p:sp>
      <p:sp>
        <p:nvSpPr>
          <p:cNvPr id="337" name="Google Shape;337;p22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ctr" anchorCtr="0">
            <a:norm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</a:pPr>
            <a:r>
              <a:rPr lang="en-US" sz="2800" dirty="0">
                <a:solidFill>
                  <a:srgbClr val="0000CC"/>
                </a:solidFill>
                <a:ea typeface="Arial"/>
                <a:cs typeface="Arial"/>
                <a:sym typeface="Arial"/>
              </a:rPr>
              <a:t>J-type Instructions - </a:t>
            </a:r>
            <a:r>
              <a:rPr lang="en-US" sz="2800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Jump</a:t>
            </a:r>
            <a:r>
              <a:rPr lang="en-US" sz="2800" b="1" i="0" u="none" strike="noStrike" cap="none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Instructions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77869-25B4-BC4E-A9FB-B8C15561567C}"/>
              </a:ext>
            </a:extLst>
          </p:cNvPr>
          <p:cNvSpPr txBox="1"/>
          <p:nvPr/>
        </p:nvSpPr>
        <p:spPr>
          <a:xfrm>
            <a:off x="6072027" y="5537771"/>
            <a:ext cx="2065106" cy="6524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2A4847B0-A819-C944-998B-7B52E827A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728" y="5613400"/>
            <a:ext cx="35486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J</a:t>
            </a:r>
          </a:p>
          <a:p>
            <a:pPr eaLnBrk="1" hangingPunct="1"/>
            <a:r>
              <a:rPr lang="en-US" altLang="en-US" sz="1600" dirty="0">
                <a:latin typeface="Calibri" panose="020F0502020204030204" pitchFamily="34" charset="0"/>
              </a:rPr>
              <a:t>6-bit</a:t>
            </a:r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6A7562C7-64A3-F647-B3A2-17D95AECC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588" y="5613400"/>
            <a:ext cx="1490412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immediate</a:t>
            </a:r>
          </a:p>
          <a:p>
            <a:pPr eaLnBrk="1" hangingPunct="1"/>
            <a:r>
              <a:rPr lang="en-US" altLang="en-US" sz="1600" dirty="0">
                <a:latin typeface="Calibri" panose="020F0502020204030204" pitchFamily="34" charset="0"/>
              </a:rPr>
              <a:t>       26-bit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FA11E0-29C1-CE41-ADB7-7460E8792202}"/>
              </a:ext>
            </a:extLst>
          </p:cNvPr>
          <p:cNvSpPr/>
          <p:nvPr/>
        </p:nvSpPr>
        <p:spPr>
          <a:xfrm>
            <a:off x="6259576" y="6400778"/>
            <a:ext cx="142859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J immediate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FB791B-8048-8648-9C73-7B5DD7D510CF}"/>
              </a:ext>
            </a:extLst>
          </p:cNvPr>
          <p:cNvSpPr/>
          <p:nvPr/>
        </p:nvSpPr>
        <p:spPr>
          <a:xfrm>
            <a:off x="73461" y="5537771"/>
            <a:ext cx="3936558" cy="7386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400" dirty="0"/>
              <a:t>if MEM[PC]==J immediate</a:t>
            </a:r>
            <a:r>
              <a:rPr lang="en-US" altLang="en-US" sz="1400" baseline="-25000" dirty="0"/>
              <a:t>26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baseline="-25000" dirty="0"/>
              <a:t>	</a:t>
            </a:r>
            <a:r>
              <a:rPr lang="en-US" altLang="en-US" sz="1400" dirty="0"/>
              <a:t>target =</a:t>
            </a:r>
            <a:r>
              <a:rPr lang="en-US" altLang="en-US" sz="1400" dirty="0">
                <a:sym typeface="Symbol" panose="05050102010706020507" pitchFamily="18" charset="2"/>
              </a:rPr>
              <a:t> { PC[31:28],</a:t>
            </a:r>
            <a:r>
              <a:rPr lang="en-US" altLang="en-US" sz="1400" dirty="0"/>
              <a:t> immediate</a:t>
            </a:r>
            <a:r>
              <a:rPr lang="en-US" altLang="en-US" sz="1400" baseline="-25000" dirty="0"/>
              <a:t>26</a:t>
            </a:r>
            <a:r>
              <a:rPr lang="en-US" altLang="en-US" sz="1400" dirty="0"/>
              <a:t>, 2</a:t>
            </a:r>
            <a:r>
              <a:rPr lang="ja-JP" altLang="en-US" sz="1400"/>
              <a:t>’</a:t>
            </a:r>
            <a:r>
              <a:rPr lang="en-US" altLang="ja-JP" sz="1400" dirty="0"/>
              <a:t>b00 }</a:t>
            </a:r>
            <a:endParaRPr lang="en-US" altLang="ja-JP" sz="14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>
                <a:sym typeface="Symbol" panose="05050102010706020507" pitchFamily="18" charset="2"/>
              </a:rPr>
              <a:t>	PC  target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B4AFE37-B4D1-5B42-8550-895668C7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559" y="939800"/>
            <a:ext cx="7307172" cy="4412132"/>
          </a:xfrm>
          <a:prstGeom prst="rect">
            <a:avLst/>
          </a:prstGeom>
        </p:spPr>
      </p:pic>
      <p:cxnSp>
        <p:nvCxnSpPr>
          <p:cNvPr id="42" name="Google Shape;343;p22">
            <a:extLst>
              <a:ext uri="{FF2B5EF4-FFF2-40B4-BE49-F238E27FC236}">
                <a16:creationId xmlns:a16="http://schemas.microsoft.com/office/drawing/2014/main" id="{6C4880F5-B8AF-D54D-8734-E479787E924A}"/>
              </a:ext>
            </a:extLst>
          </p:cNvPr>
          <p:cNvCxnSpPr>
            <a:cxnSpLocks/>
          </p:cNvCxnSpPr>
          <p:nvPr/>
        </p:nvCxnSpPr>
        <p:spPr>
          <a:xfrm>
            <a:off x="1781422" y="3696819"/>
            <a:ext cx="180037" cy="0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" name="Google Shape;344;p22">
            <a:extLst>
              <a:ext uri="{FF2B5EF4-FFF2-40B4-BE49-F238E27FC236}">
                <a16:creationId xmlns:a16="http://schemas.microsoft.com/office/drawing/2014/main" id="{1F486350-0CD3-BD48-AD93-7BC42157D8DC}"/>
              </a:ext>
            </a:extLst>
          </p:cNvPr>
          <p:cNvCxnSpPr>
            <a:cxnSpLocks/>
          </p:cNvCxnSpPr>
          <p:nvPr/>
        </p:nvCxnSpPr>
        <p:spPr>
          <a:xfrm flipV="1">
            <a:off x="2609675" y="1265129"/>
            <a:ext cx="0" cy="2646756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" name="Google Shape;343;p22">
            <a:extLst>
              <a:ext uri="{FF2B5EF4-FFF2-40B4-BE49-F238E27FC236}">
                <a16:creationId xmlns:a16="http://schemas.microsoft.com/office/drawing/2014/main" id="{9033AE60-BFA1-044A-B21E-749081C5C475}"/>
              </a:ext>
            </a:extLst>
          </p:cNvPr>
          <p:cNvCxnSpPr>
            <a:cxnSpLocks/>
          </p:cNvCxnSpPr>
          <p:nvPr/>
        </p:nvCxnSpPr>
        <p:spPr>
          <a:xfrm>
            <a:off x="3701692" y="1265129"/>
            <a:ext cx="3758233" cy="0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" name="Google Shape;343;p22">
            <a:extLst>
              <a:ext uri="{FF2B5EF4-FFF2-40B4-BE49-F238E27FC236}">
                <a16:creationId xmlns:a16="http://schemas.microsoft.com/office/drawing/2014/main" id="{09166F4D-AD60-4F43-8B37-6463300D2764}"/>
              </a:ext>
            </a:extLst>
          </p:cNvPr>
          <p:cNvCxnSpPr>
            <a:cxnSpLocks/>
          </p:cNvCxnSpPr>
          <p:nvPr/>
        </p:nvCxnSpPr>
        <p:spPr>
          <a:xfrm>
            <a:off x="1322030" y="3906151"/>
            <a:ext cx="180037" cy="0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" name="Google Shape;344;p22">
            <a:extLst>
              <a:ext uri="{FF2B5EF4-FFF2-40B4-BE49-F238E27FC236}">
                <a16:creationId xmlns:a16="http://schemas.microsoft.com/office/drawing/2014/main" id="{7DE76F3D-7C4C-E345-898B-EEA2092C4243}"/>
              </a:ext>
            </a:extLst>
          </p:cNvPr>
          <p:cNvCxnSpPr>
            <a:cxnSpLocks/>
          </p:cNvCxnSpPr>
          <p:nvPr/>
        </p:nvCxnSpPr>
        <p:spPr>
          <a:xfrm flipV="1">
            <a:off x="1322030" y="999919"/>
            <a:ext cx="0" cy="2911966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349;p22">
            <a:extLst>
              <a:ext uri="{FF2B5EF4-FFF2-40B4-BE49-F238E27FC236}">
                <a16:creationId xmlns:a16="http://schemas.microsoft.com/office/drawing/2014/main" id="{18B880F1-2616-EC4E-AA51-750D185B3C14}"/>
              </a:ext>
            </a:extLst>
          </p:cNvPr>
          <p:cNvCxnSpPr>
            <a:cxnSpLocks/>
          </p:cNvCxnSpPr>
          <p:nvPr/>
        </p:nvCxnSpPr>
        <p:spPr>
          <a:xfrm flipH="1" flipV="1">
            <a:off x="1322030" y="980973"/>
            <a:ext cx="6561411" cy="12176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349;p22">
            <a:extLst>
              <a:ext uri="{FF2B5EF4-FFF2-40B4-BE49-F238E27FC236}">
                <a16:creationId xmlns:a16="http://schemas.microsoft.com/office/drawing/2014/main" id="{7D376173-FE83-8D42-9DD1-BDE4FBBE8AA2}"/>
              </a:ext>
            </a:extLst>
          </p:cNvPr>
          <p:cNvCxnSpPr>
            <a:cxnSpLocks/>
          </p:cNvCxnSpPr>
          <p:nvPr/>
        </p:nvCxnSpPr>
        <p:spPr>
          <a:xfrm flipH="1">
            <a:off x="7688173" y="1400194"/>
            <a:ext cx="195268" cy="0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349;p22">
            <a:extLst>
              <a:ext uri="{FF2B5EF4-FFF2-40B4-BE49-F238E27FC236}">
                <a16:creationId xmlns:a16="http://schemas.microsoft.com/office/drawing/2014/main" id="{A8E3287A-D9B2-3B4E-9BC0-22401E4ECB47}"/>
              </a:ext>
            </a:extLst>
          </p:cNvPr>
          <p:cNvCxnSpPr>
            <a:cxnSpLocks/>
          </p:cNvCxnSpPr>
          <p:nvPr/>
        </p:nvCxnSpPr>
        <p:spPr>
          <a:xfrm>
            <a:off x="7877186" y="999919"/>
            <a:ext cx="0" cy="400275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" name="Google Shape;343;p22">
            <a:extLst>
              <a:ext uri="{FF2B5EF4-FFF2-40B4-BE49-F238E27FC236}">
                <a16:creationId xmlns:a16="http://schemas.microsoft.com/office/drawing/2014/main" id="{E688CC91-CC43-6645-A717-07BFBD5D0042}"/>
              </a:ext>
            </a:extLst>
          </p:cNvPr>
          <p:cNvCxnSpPr>
            <a:cxnSpLocks/>
          </p:cNvCxnSpPr>
          <p:nvPr/>
        </p:nvCxnSpPr>
        <p:spPr>
          <a:xfrm>
            <a:off x="2609675" y="1265129"/>
            <a:ext cx="489785" cy="0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B5D507D-AA34-AB49-8099-961A66DF03E7}"/>
              </a:ext>
            </a:extLst>
          </p:cNvPr>
          <p:cNvSpPr txBox="1"/>
          <p:nvPr/>
        </p:nvSpPr>
        <p:spPr>
          <a:xfrm>
            <a:off x="107715" y="4000661"/>
            <a:ext cx="271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  <a:p>
            <a:r>
              <a:rPr lang="en-US" sz="1200" dirty="0"/>
              <a:t>(J displace)</a:t>
            </a:r>
          </a:p>
          <a:p>
            <a:pPr marL="342900" indent="-342900">
              <a:buAutoNum type="arabicPeriod"/>
            </a:pPr>
            <a:r>
              <a:rPr lang="en-US" sz="1200" dirty="0"/>
              <a:t>IF</a:t>
            </a:r>
          </a:p>
          <a:p>
            <a:pPr marL="342900" indent="-342900">
              <a:buAutoNum type="arabicPeriod"/>
            </a:pPr>
            <a:r>
              <a:rPr lang="en-US" sz="1200" dirty="0"/>
              <a:t>ID/RF</a:t>
            </a:r>
          </a:p>
          <a:p>
            <a:pPr marL="342900" indent="-342900">
              <a:buAutoNum type="arabicPeriod"/>
            </a:pPr>
            <a:r>
              <a:rPr lang="en-US" sz="1200" dirty="0"/>
              <a:t>Update PC = PC+disp+00</a:t>
            </a:r>
          </a:p>
        </p:txBody>
      </p:sp>
    </p:spTree>
    <p:extLst>
      <p:ext uri="{BB962C8B-B14F-4D97-AF65-F5344CB8AC3E}">
        <p14:creationId xmlns:p14="http://schemas.microsoft.com/office/powerpoint/2010/main" val="224254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 txBox="1">
            <a:spLocks noGrp="1"/>
          </p:cNvSpPr>
          <p:nvPr>
            <p:ph type="sldNum" idx="12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32</a:t>
            </a:fld>
            <a:endParaRPr/>
          </a:p>
        </p:txBody>
      </p:sp>
      <p:sp>
        <p:nvSpPr>
          <p:cNvPr id="366" name="Google Shape;366;p23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Single Cycle Implementation</a:t>
            </a:r>
            <a:endParaRPr/>
          </a:p>
        </p:txBody>
      </p:sp>
      <p:sp>
        <p:nvSpPr>
          <p:cNvPr id="367" name="Google Shape;367;p23"/>
          <p:cNvSpPr txBox="1">
            <a:spLocks noGrp="1"/>
          </p:cNvSpPr>
          <p:nvPr>
            <p:ph type="body" idx="4294967295"/>
          </p:nvPr>
        </p:nvSpPr>
        <p:spPr>
          <a:xfrm>
            <a:off x="474006" y="1388406"/>
            <a:ext cx="7891188" cy="453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❑"/>
            </a:pPr>
            <a:r>
              <a:rPr lang="en-US" sz="2000" b="0" i="0" u="none" strike="noStrike" cap="none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Calculate cycle time assuming negligible delays except: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dirty="0">
                <a:solidFill>
                  <a:srgbClr val="000000"/>
                </a:solidFill>
              </a:rPr>
              <a:t>memory (2ns), ALU and adders (2ns), register file access (1ns)</a:t>
            </a:r>
            <a:endParaRPr dirty="0"/>
          </a:p>
        </p:txBody>
      </p:sp>
      <p:pic>
        <p:nvPicPr>
          <p:cNvPr id="368" name="Google Shape;368;p23" descr="image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600" y="2339975"/>
            <a:ext cx="7140575" cy="3516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4436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8695"/>
            <a:ext cx="8229600" cy="51054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❑"/>
            </a:pPr>
            <a:r>
              <a:rPr lang="en-US" sz="2000" dirty="0">
                <a:solidFill>
                  <a:srgbClr val="0000CC"/>
                </a:solidFill>
                <a:ea typeface="Arial"/>
                <a:cs typeface="Arial"/>
                <a:sym typeface="Arial"/>
              </a:rPr>
              <a:t>Calculate cycle time assuming negligible delays except:</a:t>
            </a:r>
            <a:endParaRPr lang="en-US" dirty="0"/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dirty="0">
                <a:solidFill>
                  <a:srgbClr val="000000"/>
                </a:solidFill>
              </a:rPr>
              <a:t>memory (2ns), ALU and adders (2ns), register file access (1ns)</a:t>
            </a:r>
            <a:endParaRPr lang="en-US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319B5-7BC1-4626-AC9D-71C550CA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33</a:t>
            </a:fld>
            <a:endParaRPr lang="en-US"/>
          </a:p>
        </p:txBody>
      </p:sp>
      <p:pic>
        <p:nvPicPr>
          <p:cNvPr id="9" name="Google Shape;150;p13" descr="image.pdf">
            <a:extLst>
              <a:ext uri="{FF2B5EF4-FFF2-40B4-BE49-F238E27FC236}">
                <a16:creationId xmlns:a16="http://schemas.microsoft.com/office/drawing/2014/main" id="{91E207F2-5E07-DE46-A925-8ED4146148B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7936" y="2230630"/>
            <a:ext cx="7175493" cy="31182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4752D3-D3B6-9D4F-B91E-3C0F209134F7}"/>
              </a:ext>
            </a:extLst>
          </p:cNvPr>
          <p:cNvCxnSpPr>
            <a:cxnSpLocks/>
          </p:cNvCxnSpPr>
          <p:nvPr/>
        </p:nvCxnSpPr>
        <p:spPr>
          <a:xfrm>
            <a:off x="1449410" y="2080641"/>
            <a:ext cx="0" cy="35649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86FE4B-98E3-4846-95AD-DC9FE16D8421}"/>
              </a:ext>
            </a:extLst>
          </p:cNvPr>
          <p:cNvCxnSpPr>
            <a:cxnSpLocks/>
          </p:cNvCxnSpPr>
          <p:nvPr/>
        </p:nvCxnSpPr>
        <p:spPr>
          <a:xfrm>
            <a:off x="4630808" y="2091715"/>
            <a:ext cx="0" cy="35649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B478B4-8837-4F4D-A394-E44D0AA6C7E4}"/>
              </a:ext>
            </a:extLst>
          </p:cNvPr>
          <p:cNvCxnSpPr>
            <a:cxnSpLocks/>
          </p:cNvCxnSpPr>
          <p:nvPr/>
        </p:nvCxnSpPr>
        <p:spPr>
          <a:xfrm>
            <a:off x="6163122" y="2091715"/>
            <a:ext cx="0" cy="35649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05EC02-52E4-1C4D-84C9-7482CCF0B30E}"/>
              </a:ext>
            </a:extLst>
          </p:cNvPr>
          <p:cNvCxnSpPr>
            <a:cxnSpLocks/>
          </p:cNvCxnSpPr>
          <p:nvPr/>
        </p:nvCxnSpPr>
        <p:spPr>
          <a:xfrm>
            <a:off x="7476455" y="2080641"/>
            <a:ext cx="0" cy="35649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AEAD633-685E-8744-9B9C-9AB0299EB123}"/>
              </a:ext>
            </a:extLst>
          </p:cNvPr>
          <p:cNvSpPr txBox="1"/>
          <p:nvPr/>
        </p:nvSpPr>
        <p:spPr>
          <a:xfrm>
            <a:off x="841247" y="5486183"/>
            <a:ext cx="411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93A29D-0AA6-3448-9334-BF628AF170C4}"/>
              </a:ext>
            </a:extLst>
          </p:cNvPr>
          <p:cNvSpPr txBox="1"/>
          <p:nvPr/>
        </p:nvSpPr>
        <p:spPr>
          <a:xfrm>
            <a:off x="2772089" y="5489529"/>
            <a:ext cx="537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8D6E17-E695-6444-814C-C2EC66358C89}"/>
              </a:ext>
            </a:extLst>
          </p:cNvPr>
          <p:cNvSpPr txBox="1"/>
          <p:nvPr/>
        </p:nvSpPr>
        <p:spPr>
          <a:xfrm>
            <a:off x="5181773" y="5491528"/>
            <a:ext cx="604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D41A7B-A9DA-E34E-85DE-6882B5248032}"/>
              </a:ext>
            </a:extLst>
          </p:cNvPr>
          <p:cNvSpPr txBox="1"/>
          <p:nvPr/>
        </p:nvSpPr>
        <p:spPr>
          <a:xfrm>
            <a:off x="7621486" y="5486184"/>
            <a:ext cx="77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3268AE-B907-5B45-8D7E-2F802A153BE3}"/>
              </a:ext>
            </a:extLst>
          </p:cNvPr>
          <p:cNvSpPr txBox="1"/>
          <p:nvPr/>
        </p:nvSpPr>
        <p:spPr>
          <a:xfrm>
            <a:off x="6435096" y="5486184"/>
            <a:ext cx="77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MEM</a:t>
            </a:r>
          </a:p>
        </p:txBody>
      </p:sp>
    </p:spTree>
    <p:extLst>
      <p:ext uri="{BB962C8B-B14F-4D97-AF65-F5344CB8AC3E}">
        <p14:creationId xmlns:p14="http://schemas.microsoft.com/office/powerpoint/2010/main" val="3872092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>
            <a:spLocks noGrp="1"/>
          </p:cNvSpPr>
          <p:nvPr>
            <p:ph type="sldNum" idx="12"/>
          </p:nvPr>
        </p:nvSpPr>
        <p:spPr>
          <a:xfrm>
            <a:off x="8520112" y="6310312"/>
            <a:ext cx="355874" cy="348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/>
              <a:t>34</a:t>
            </a:fld>
            <a:endParaRPr/>
          </a:p>
        </p:txBody>
      </p:sp>
      <p:sp>
        <p:nvSpPr>
          <p:cNvPr id="381" name="Google Shape;381;p25"/>
          <p:cNvSpPr txBox="1">
            <a:spLocks noGrp="1"/>
          </p:cNvSpPr>
          <p:nvPr>
            <p:ph type="title" idx="4294967295"/>
          </p:nvPr>
        </p:nvSpPr>
        <p:spPr>
          <a:xfrm>
            <a:off x="381000" y="152400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Single Cycle – How long is the cycle?</a:t>
            </a:r>
            <a:endParaRPr/>
          </a:p>
        </p:txBody>
      </p:sp>
      <p:graphicFrame>
        <p:nvGraphicFramePr>
          <p:cNvPr id="382" name="Google Shape;382;p25"/>
          <p:cNvGraphicFramePr/>
          <p:nvPr/>
        </p:nvGraphicFramePr>
        <p:xfrm>
          <a:off x="838200" y="1066800"/>
          <a:ext cx="6400800" cy="2684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000CC"/>
                          </a:solidFill>
                        </a:rPr>
                        <a:t>Inst. Type</a:t>
                      </a:r>
                      <a:endParaRPr/>
                    </a:p>
                  </a:txBody>
                  <a:tcPr marL="45725" marR="45725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000CC"/>
                          </a:solidFill>
                        </a:rPr>
                        <a:t>Inst. Mem.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000CC"/>
                          </a:solidFill>
                        </a:rPr>
                        <a:t>Reg. File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000CC"/>
                          </a:solidFill>
                        </a:rPr>
                        <a:t>(read)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000CC"/>
                          </a:solidFill>
                        </a:rPr>
                        <a:t>ALU (s)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000CC"/>
                          </a:solidFill>
                        </a:rPr>
                        <a:t>Data Mem.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000CC"/>
                          </a:solidFill>
                        </a:rPr>
                        <a:t>Reg. File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000CC"/>
                          </a:solidFill>
                        </a:rPr>
                        <a:t>(write)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000CC"/>
                          </a:solidFill>
                        </a:rPr>
                        <a:t>Total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000CC"/>
                          </a:solidFill>
                        </a:rPr>
                        <a:t>R-type</a:t>
                      </a:r>
                      <a:endParaRPr/>
                    </a:p>
                  </a:txBody>
                  <a:tcPr marL="45725" marR="45725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CC"/>
                          </a:solidFill>
                        </a:rPr>
                        <a:t>2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CC"/>
                          </a:solidFill>
                        </a:rPr>
                        <a:t>1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CC"/>
                          </a:solidFill>
                        </a:rPr>
                        <a:t>2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CC"/>
                          </a:solidFill>
                        </a:rPr>
                        <a:t>0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CC"/>
                          </a:solidFill>
                        </a:rPr>
                        <a:t>1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0000CC"/>
                          </a:solidFill>
                        </a:rPr>
                        <a:t>6 ns</a:t>
                      </a:r>
                      <a:endParaRPr dirty="0"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000CC"/>
                          </a:solidFill>
                        </a:rPr>
                        <a:t>Load</a:t>
                      </a:r>
                      <a:endParaRPr/>
                    </a:p>
                  </a:txBody>
                  <a:tcPr marL="45725" marR="45725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CC"/>
                          </a:solidFill>
                        </a:rPr>
                        <a:t>2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CC"/>
                          </a:solidFill>
                        </a:rPr>
                        <a:t>1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CC"/>
                          </a:solidFill>
                        </a:rPr>
                        <a:t>2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CC"/>
                          </a:solidFill>
                        </a:rPr>
                        <a:t>2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CC"/>
                          </a:solidFill>
                        </a:rPr>
                        <a:t>1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0000CC"/>
                          </a:solidFill>
                        </a:rPr>
                        <a:t>8 ns</a:t>
                      </a:r>
                      <a:endParaRPr dirty="0"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000CC"/>
                          </a:solidFill>
                        </a:rPr>
                        <a:t>Store</a:t>
                      </a:r>
                      <a:endParaRPr/>
                    </a:p>
                  </a:txBody>
                  <a:tcPr marL="45725" marR="45725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CC"/>
                          </a:solidFill>
                        </a:rPr>
                        <a:t>2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CC"/>
                          </a:solidFill>
                        </a:rPr>
                        <a:t>1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CC"/>
                          </a:solidFill>
                        </a:rPr>
                        <a:t>2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CC"/>
                          </a:solidFill>
                        </a:rPr>
                        <a:t>2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CC"/>
                          </a:solidFill>
                        </a:rPr>
                        <a:t>0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0000CC"/>
                          </a:solidFill>
                        </a:rPr>
                        <a:t>7 ns</a:t>
                      </a:r>
                      <a:endParaRPr dirty="0"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000CC"/>
                          </a:solidFill>
                        </a:rPr>
                        <a:t>Branch</a:t>
                      </a:r>
                      <a:endParaRPr/>
                    </a:p>
                  </a:txBody>
                  <a:tcPr marL="45725" marR="45725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CC"/>
                          </a:solidFill>
                        </a:rPr>
                        <a:t>2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CC"/>
                          </a:solidFill>
                        </a:rPr>
                        <a:t>1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CC"/>
                          </a:solidFill>
                        </a:rPr>
                        <a:t>2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CC"/>
                          </a:solidFill>
                        </a:rPr>
                        <a:t>0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CC"/>
                          </a:solidFill>
                        </a:rPr>
                        <a:t>0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0000CC"/>
                          </a:solidFill>
                        </a:rPr>
                        <a:t>5 ns</a:t>
                      </a:r>
                      <a:endParaRPr dirty="0"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000CC"/>
                          </a:solidFill>
                        </a:rPr>
                        <a:t>Jump</a:t>
                      </a:r>
                      <a:endParaRPr/>
                    </a:p>
                  </a:txBody>
                  <a:tcPr marL="45725" marR="45725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CC"/>
                          </a:solidFill>
                        </a:rPr>
                        <a:t>2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CC"/>
                          </a:solidFill>
                        </a:rPr>
                        <a:t>0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CC"/>
                          </a:solidFill>
                        </a:rPr>
                        <a:t>0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CC"/>
                          </a:solidFill>
                        </a:rPr>
                        <a:t>0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CC"/>
                          </a:solidFill>
                        </a:rPr>
                        <a:t>0</a:t>
                      </a:r>
                      <a:endParaRPr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0000CC"/>
                          </a:solidFill>
                        </a:rPr>
                        <a:t>2 ns</a:t>
                      </a:r>
                      <a:endParaRPr dirty="0"/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3" name="Google Shape;383;p25"/>
          <p:cNvSpPr txBox="1"/>
          <p:nvPr/>
        </p:nvSpPr>
        <p:spPr>
          <a:xfrm>
            <a:off x="822325" y="3962400"/>
            <a:ext cx="7788275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cycle time must accommodate the longest operation: </a:t>
            </a:r>
            <a:r>
              <a:rPr lang="en-US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lw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Cycle time = 8 ns but the CPI = 1.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we can accommodate variable number of cycles for each instruction and a cycle time of 1ns.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CPI = 6*44% + 8*24% + 7*12% + 5*18% + 2*2% = </a:t>
            </a:r>
            <a:r>
              <a:rPr lang="en-US" sz="1800" b="0" i="0" u="none" strike="noStrike" cap="none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6.3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4" name="Google Shape;384;p25"/>
          <p:cNvGraphicFramePr/>
          <p:nvPr/>
        </p:nvGraphicFramePr>
        <p:xfrm>
          <a:off x="7315200" y="1066800"/>
          <a:ext cx="914400" cy="267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rgbClr val="FF3300"/>
                          </a:solidFill>
                        </a:rPr>
                        <a:t>Inst. %</a:t>
                      </a:r>
                      <a:endParaRPr/>
                    </a:p>
                  </a:txBody>
                  <a:tcPr marL="45700" marR="45700" marT="45700" marB="4570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rgbClr val="FF3300"/>
                          </a:solidFill>
                        </a:rPr>
                        <a:t>44</a:t>
                      </a:r>
                      <a:endParaRPr/>
                    </a:p>
                  </a:txBody>
                  <a:tcPr marL="45700" marR="45700" marT="45700" marB="4570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rgbClr val="FF3300"/>
                          </a:solidFill>
                        </a:rPr>
                        <a:t>24</a:t>
                      </a:r>
                      <a:endParaRPr/>
                    </a:p>
                  </a:txBody>
                  <a:tcPr marL="45700" marR="45700" marT="45700" marB="4570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rgbClr val="FF3300"/>
                          </a:solidFill>
                        </a:rPr>
                        <a:t>12</a:t>
                      </a:r>
                      <a:endParaRPr/>
                    </a:p>
                  </a:txBody>
                  <a:tcPr marL="45700" marR="45700" marT="45700" marB="4570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rgbClr val="FF3300"/>
                          </a:solidFill>
                        </a:rPr>
                        <a:t>18</a:t>
                      </a:r>
                      <a:endParaRPr/>
                    </a:p>
                  </a:txBody>
                  <a:tcPr marL="45700" marR="45700" marT="45700" marB="4570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FF3300"/>
                          </a:solidFill>
                        </a:rPr>
                        <a:t>2</a:t>
                      </a:r>
                      <a:endParaRPr dirty="0"/>
                    </a:p>
                  </a:txBody>
                  <a:tcPr marL="45700" marR="45700" marT="45700" marB="4570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32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7587-FB4F-834A-811D-690A10B5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1082-2D1C-C447-914F-60B9746A1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55923-B72A-6240-8087-72FD9F32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4573C-F49C-4543-9DCD-EEEDF6914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14" y="2103120"/>
            <a:ext cx="7129734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1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9D85ED33-C5FE-46B4-8F4D-5D4A71D7DC9C}"/>
              </a:ext>
            </a:extLst>
          </p:cNvPr>
          <p:cNvSpPr/>
          <p:nvPr/>
        </p:nvSpPr>
        <p:spPr>
          <a:xfrm>
            <a:off x="3560389" y="1215915"/>
            <a:ext cx="650331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2A8138F-D6C7-4B2F-99A6-9680F6EB83A4}"/>
              </a:ext>
            </a:extLst>
          </p:cNvPr>
          <p:cNvSpPr/>
          <p:nvPr/>
        </p:nvSpPr>
        <p:spPr>
          <a:xfrm rot="16200000">
            <a:off x="3915984" y="3210911"/>
            <a:ext cx="3179387" cy="5601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 Registers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6CCB765-4F5A-442E-8E30-23C99209B8A7}"/>
              </a:ext>
            </a:extLst>
          </p:cNvPr>
          <p:cNvSpPr/>
          <p:nvPr/>
        </p:nvSpPr>
        <p:spPr>
          <a:xfrm rot="16200000">
            <a:off x="1502531" y="3210911"/>
            <a:ext cx="3179387" cy="5601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Billion Memory Locations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75F697-963C-4179-8890-7DD5E374C1DF}"/>
              </a:ext>
            </a:extLst>
          </p:cNvPr>
          <p:cNvSpPr/>
          <p:nvPr/>
        </p:nvSpPr>
        <p:spPr>
          <a:xfrm>
            <a:off x="3894698" y="6018056"/>
            <a:ext cx="1821143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 bits (4 bytes)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F928EF-ED3F-4F0C-BE13-8928499B3753}"/>
              </a:ext>
            </a:extLst>
          </p:cNvPr>
          <p:cNvSpPr/>
          <p:nvPr/>
        </p:nvSpPr>
        <p:spPr>
          <a:xfrm>
            <a:off x="1609223" y="6021224"/>
            <a:ext cx="1565401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bits (byte)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>
          <a:xfrm>
            <a:off x="383831" y="98151"/>
            <a:ext cx="8492565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Memory and Register File</a:t>
            </a:r>
            <a:endParaRPr lang="en-AU" dirty="0">
              <a:latin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AA29BD-7E70-4874-A06E-B6C1FE5A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F1C9D8-2EDC-441B-96EC-2D71491B11BC}"/>
              </a:ext>
            </a:extLst>
          </p:cNvPr>
          <p:cNvSpPr/>
          <p:nvPr/>
        </p:nvSpPr>
        <p:spPr>
          <a:xfrm>
            <a:off x="4225178" y="121591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E22AE8-6F87-48F9-9946-4BC690C899ED}"/>
              </a:ext>
            </a:extLst>
          </p:cNvPr>
          <p:cNvSpPr/>
          <p:nvPr/>
        </p:nvSpPr>
        <p:spPr>
          <a:xfrm>
            <a:off x="4225177" y="152071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BC7C76-8912-4D8D-AF4D-FC019CB2D906}"/>
              </a:ext>
            </a:extLst>
          </p:cNvPr>
          <p:cNvSpPr/>
          <p:nvPr/>
        </p:nvSpPr>
        <p:spPr>
          <a:xfrm>
            <a:off x="4225177" y="182551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4D86A5-2139-48E4-99A7-AB565F14F45A}"/>
              </a:ext>
            </a:extLst>
          </p:cNvPr>
          <p:cNvSpPr/>
          <p:nvPr/>
        </p:nvSpPr>
        <p:spPr>
          <a:xfrm>
            <a:off x="4225176" y="213031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FB6207-1D07-4D33-B4C7-7A202CA3D1AA}"/>
              </a:ext>
            </a:extLst>
          </p:cNvPr>
          <p:cNvSpPr/>
          <p:nvPr/>
        </p:nvSpPr>
        <p:spPr>
          <a:xfrm>
            <a:off x="4225180" y="242460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E20BCF-A251-40AA-B75F-1723D0DC0C89}"/>
              </a:ext>
            </a:extLst>
          </p:cNvPr>
          <p:cNvSpPr/>
          <p:nvPr/>
        </p:nvSpPr>
        <p:spPr>
          <a:xfrm>
            <a:off x="4225179" y="272940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4B6BD3-3250-4D64-9379-57B55270573F}"/>
              </a:ext>
            </a:extLst>
          </p:cNvPr>
          <p:cNvSpPr/>
          <p:nvPr/>
        </p:nvSpPr>
        <p:spPr>
          <a:xfrm>
            <a:off x="4225179" y="303420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BBE54B-D8B7-48B1-A8A7-D69D552E848F}"/>
              </a:ext>
            </a:extLst>
          </p:cNvPr>
          <p:cNvSpPr/>
          <p:nvPr/>
        </p:nvSpPr>
        <p:spPr>
          <a:xfrm>
            <a:off x="4225178" y="333900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54E8D-E117-4B91-B61E-A6BAD8792AE6}"/>
              </a:ext>
            </a:extLst>
          </p:cNvPr>
          <p:cNvSpPr/>
          <p:nvPr/>
        </p:nvSpPr>
        <p:spPr>
          <a:xfrm>
            <a:off x="4225174" y="364380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75768-368C-43F2-B784-4221DD2801BB}"/>
              </a:ext>
            </a:extLst>
          </p:cNvPr>
          <p:cNvSpPr/>
          <p:nvPr/>
        </p:nvSpPr>
        <p:spPr>
          <a:xfrm>
            <a:off x="4225173" y="394860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23F5CB-C4B1-47D3-9402-CB2F052344A3}"/>
              </a:ext>
            </a:extLst>
          </p:cNvPr>
          <p:cNvSpPr/>
          <p:nvPr/>
        </p:nvSpPr>
        <p:spPr>
          <a:xfrm>
            <a:off x="4225173" y="425340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D58E4E-C1A1-49F7-856A-ACD462E2A253}"/>
              </a:ext>
            </a:extLst>
          </p:cNvPr>
          <p:cNvSpPr/>
          <p:nvPr/>
        </p:nvSpPr>
        <p:spPr>
          <a:xfrm>
            <a:off x="4225172" y="455820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E35331-C89E-41CA-B40F-99393328CBFC}"/>
              </a:ext>
            </a:extLst>
          </p:cNvPr>
          <p:cNvSpPr/>
          <p:nvPr/>
        </p:nvSpPr>
        <p:spPr>
          <a:xfrm>
            <a:off x="4225176" y="485249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3A48D0-72D6-4D42-B976-A58DCAF1DFA8}"/>
              </a:ext>
            </a:extLst>
          </p:cNvPr>
          <p:cNvSpPr/>
          <p:nvPr/>
        </p:nvSpPr>
        <p:spPr>
          <a:xfrm>
            <a:off x="4225175" y="515729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628B69-C710-4693-91CB-292CB7CC3046}"/>
              </a:ext>
            </a:extLst>
          </p:cNvPr>
          <p:cNvSpPr/>
          <p:nvPr/>
        </p:nvSpPr>
        <p:spPr>
          <a:xfrm>
            <a:off x="4225175" y="546209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455F57-1399-4D9D-A96A-30F2991E7067}"/>
              </a:ext>
            </a:extLst>
          </p:cNvPr>
          <p:cNvSpPr/>
          <p:nvPr/>
        </p:nvSpPr>
        <p:spPr>
          <a:xfrm>
            <a:off x="1815669" y="121591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804242-9A16-4C80-A3D1-63B27E611F54}"/>
              </a:ext>
            </a:extLst>
          </p:cNvPr>
          <p:cNvSpPr/>
          <p:nvPr/>
        </p:nvSpPr>
        <p:spPr>
          <a:xfrm>
            <a:off x="1815668" y="152071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B7A76B-9626-45DF-95F2-02023BE11130}"/>
              </a:ext>
            </a:extLst>
          </p:cNvPr>
          <p:cNvSpPr/>
          <p:nvPr/>
        </p:nvSpPr>
        <p:spPr>
          <a:xfrm>
            <a:off x="1815668" y="182551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09927D-7DE5-4E90-B697-4EC974E938D0}"/>
              </a:ext>
            </a:extLst>
          </p:cNvPr>
          <p:cNvSpPr/>
          <p:nvPr/>
        </p:nvSpPr>
        <p:spPr>
          <a:xfrm>
            <a:off x="1815667" y="213031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1253CB-91D0-4D64-A416-71E03186B3F6}"/>
              </a:ext>
            </a:extLst>
          </p:cNvPr>
          <p:cNvSpPr/>
          <p:nvPr/>
        </p:nvSpPr>
        <p:spPr>
          <a:xfrm>
            <a:off x="1815671" y="242460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2CB58C-0700-4D08-BF3F-DC6B2A5D6932}"/>
              </a:ext>
            </a:extLst>
          </p:cNvPr>
          <p:cNvSpPr/>
          <p:nvPr/>
        </p:nvSpPr>
        <p:spPr>
          <a:xfrm>
            <a:off x="1815670" y="272940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3CFC67-3E1B-4705-97BD-2D066011420B}"/>
              </a:ext>
            </a:extLst>
          </p:cNvPr>
          <p:cNvSpPr/>
          <p:nvPr/>
        </p:nvSpPr>
        <p:spPr>
          <a:xfrm>
            <a:off x="1815670" y="303420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DF2621-72A6-41A4-BBFC-029482728DCC}"/>
              </a:ext>
            </a:extLst>
          </p:cNvPr>
          <p:cNvSpPr/>
          <p:nvPr/>
        </p:nvSpPr>
        <p:spPr>
          <a:xfrm>
            <a:off x="1815669" y="333900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584647-2668-49C2-B657-5C82843E090A}"/>
              </a:ext>
            </a:extLst>
          </p:cNvPr>
          <p:cNvSpPr/>
          <p:nvPr/>
        </p:nvSpPr>
        <p:spPr>
          <a:xfrm>
            <a:off x="1815665" y="364380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0CA27B-A470-4A84-BCBE-B7B56627D2AF}"/>
              </a:ext>
            </a:extLst>
          </p:cNvPr>
          <p:cNvSpPr/>
          <p:nvPr/>
        </p:nvSpPr>
        <p:spPr>
          <a:xfrm>
            <a:off x="1815664" y="394860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FB1B84-3B0C-41F0-9059-221476C7A9A6}"/>
              </a:ext>
            </a:extLst>
          </p:cNvPr>
          <p:cNvSpPr/>
          <p:nvPr/>
        </p:nvSpPr>
        <p:spPr>
          <a:xfrm>
            <a:off x="1815664" y="425340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BCE74C-AED3-4BD3-B28F-A2B1390325BC}"/>
              </a:ext>
            </a:extLst>
          </p:cNvPr>
          <p:cNvSpPr/>
          <p:nvPr/>
        </p:nvSpPr>
        <p:spPr>
          <a:xfrm>
            <a:off x="1815663" y="455820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1F906B-663B-4B9A-955A-653155A0B9F1}"/>
              </a:ext>
            </a:extLst>
          </p:cNvPr>
          <p:cNvSpPr/>
          <p:nvPr/>
        </p:nvSpPr>
        <p:spPr>
          <a:xfrm>
            <a:off x="1815667" y="485249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BBD943-C262-4B6A-946E-2252EBF3F29D}"/>
              </a:ext>
            </a:extLst>
          </p:cNvPr>
          <p:cNvSpPr/>
          <p:nvPr/>
        </p:nvSpPr>
        <p:spPr>
          <a:xfrm>
            <a:off x="1815666" y="515729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D7EC13-0917-4457-ABBB-F27F1C723958}"/>
              </a:ext>
            </a:extLst>
          </p:cNvPr>
          <p:cNvSpPr/>
          <p:nvPr/>
        </p:nvSpPr>
        <p:spPr>
          <a:xfrm>
            <a:off x="1815666" y="5462095"/>
            <a:ext cx="1150883" cy="3048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6A211D-A7E0-4300-A0ED-9FD34F365E1D}"/>
              </a:ext>
            </a:extLst>
          </p:cNvPr>
          <p:cNvSpPr/>
          <p:nvPr/>
        </p:nvSpPr>
        <p:spPr>
          <a:xfrm>
            <a:off x="1815663" y="884839"/>
            <a:ext cx="1150882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C029F7B-FA81-4E64-99E8-CC4A56EA6EB3}"/>
              </a:ext>
            </a:extLst>
          </p:cNvPr>
          <p:cNvSpPr/>
          <p:nvPr/>
        </p:nvSpPr>
        <p:spPr>
          <a:xfrm>
            <a:off x="4020220" y="903232"/>
            <a:ext cx="156078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Register File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D4E546D-1D7E-4B4F-8733-4E32A3570C6F}"/>
              </a:ext>
            </a:extLst>
          </p:cNvPr>
          <p:cNvCxnSpPr>
            <a:cxnSpLocks/>
          </p:cNvCxnSpPr>
          <p:nvPr/>
        </p:nvCxnSpPr>
        <p:spPr>
          <a:xfrm>
            <a:off x="1815663" y="5913584"/>
            <a:ext cx="11508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EE0B8C1-91A6-4408-B3D3-BA7BB2BA6EAD}"/>
              </a:ext>
            </a:extLst>
          </p:cNvPr>
          <p:cNvCxnSpPr>
            <a:cxnSpLocks/>
          </p:cNvCxnSpPr>
          <p:nvPr/>
        </p:nvCxnSpPr>
        <p:spPr>
          <a:xfrm>
            <a:off x="4225181" y="5913584"/>
            <a:ext cx="11508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8F2094E-33C5-4194-AA7D-2756D309317F}"/>
              </a:ext>
            </a:extLst>
          </p:cNvPr>
          <p:cNvSpPr/>
          <p:nvPr/>
        </p:nvSpPr>
        <p:spPr>
          <a:xfrm>
            <a:off x="1447800" y="5462095"/>
            <a:ext cx="291669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FA1326F-E475-4470-96B6-F1C6D92AD631}"/>
              </a:ext>
            </a:extLst>
          </p:cNvPr>
          <p:cNvSpPr/>
          <p:nvPr/>
        </p:nvSpPr>
        <p:spPr>
          <a:xfrm>
            <a:off x="1447800" y="5157295"/>
            <a:ext cx="291669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67F5A5-37C1-4F91-96A1-707D4D583DF7}"/>
              </a:ext>
            </a:extLst>
          </p:cNvPr>
          <p:cNvSpPr/>
          <p:nvPr/>
        </p:nvSpPr>
        <p:spPr>
          <a:xfrm>
            <a:off x="1447796" y="4851636"/>
            <a:ext cx="291669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6FB9C7-37D6-4520-9615-B97D14301BB3}"/>
              </a:ext>
            </a:extLst>
          </p:cNvPr>
          <p:cNvSpPr/>
          <p:nvPr/>
        </p:nvSpPr>
        <p:spPr>
          <a:xfrm>
            <a:off x="0" y="1230366"/>
            <a:ext cx="1739469" cy="5601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4,294,967,295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(=2</a:t>
            </a:r>
            <a:r>
              <a:rPr lang="en-US" baseline="30000" dirty="0">
                <a:solidFill>
                  <a:schemeClr val="tx1"/>
                </a:solidFill>
              </a:rPr>
              <a:t>32 </a:t>
            </a:r>
            <a:r>
              <a:rPr lang="en-US" dirty="0">
                <a:solidFill>
                  <a:schemeClr val="tx1"/>
                </a:solidFill>
              </a:rPr>
              <a:t>-1)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EE68DF-E1EB-43EA-8BB0-71ECDFAA0A5A}"/>
              </a:ext>
            </a:extLst>
          </p:cNvPr>
          <p:cNvCxnSpPr>
            <a:cxnSpLocks/>
          </p:cNvCxnSpPr>
          <p:nvPr/>
        </p:nvCxnSpPr>
        <p:spPr>
          <a:xfrm flipV="1">
            <a:off x="3079538" y="1189639"/>
            <a:ext cx="0" cy="63587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A4603D-8AFD-47D3-94FD-1BD05115BB1F}"/>
              </a:ext>
            </a:extLst>
          </p:cNvPr>
          <p:cNvCxnSpPr>
            <a:cxnSpLocks/>
          </p:cNvCxnSpPr>
          <p:nvPr/>
        </p:nvCxnSpPr>
        <p:spPr>
          <a:xfrm>
            <a:off x="3079538" y="5156436"/>
            <a:ext cx="0" cy="63587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0EE61CB-B6FD-46B1-90AA-F04A3A0E9DB9}"/>
              </a:ext>
            </a:extLst>
          </p:cNvPr>
          <p:cNvSpPr/>
          <p:nvPr/>
        </p:nvSpPr>
        <p:spPr>
          <a:xfrm>
            <a:off x="3662866" y="5462095"/>
            <a:ext cx="48479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75A9317-F63B-45AA-97C5-EB47B1DF3481}"/>
              </a:ext>
            </a:extLst>
          </p:cNvPr>
          <p:cNvSpPr/>
          <p:nvPr/>
        </p:nvSpPr>
        <p:spPr>
          <a:xfrm>
            <a:off x="3662866" y="5157295"/>
            <a:ext cx="484789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F0F7954-CFAC-43CB-A21C-FA2342A108D1}"/>
              </a:ext>
            </a:extLst>
          </p:cNvPr>
          <p:cNvSpPr/>
          <p:nvPr/>
        </p:nvSpPr>
        <p:spPr>
          <a:xfrm>
            <a:off x="3662862" y="4851636"/>
            <a:ext cx="484789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45E8656-DD0D-4D34-BF1B-A0F31CF0B7BB}"/>
              </a:ext>
            </a:extLst>
          </p:cNvPr>
          <p:cNvCxnSpPr>
            <a:cxnSpLocks/>
          </p:cNvCxnSpPr>
          <p:nvPr/>
        </p:nvCxnSpPr>
        <p:spPr>
          <a:xfrm flipV="1">
            <a:off x="5492991" y="1189639"/>
            <a:ext cx="0" cy="15397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0E0F7E8-91F9-4545-B50F-9F776DA13197}"/>
              </a:ext>
            </a:extLst>
          </p:cNvPr>
          <p:cNvCxnSpPr>
            <a:cxnSpLocks/>
          </p:cNvCxnSpPr>
          <p:nvPr/>
        </p:nvCxnSpPr>
        <p:spPr>
          <a:xfrm>
            <a:off x="5492991" y="4253405"/>
            <a:ext cx="0" cy="153890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B2D3BFE-4F77-4E5A-A85E-7C50B051C90C}"/>
              </a:ext>
            </a:extLst>
          </p:cNvPr>
          <p:cNvSpPr/>
          <p:nvPr/>
        </p:nvSpPr>
        <p:spPr>
          <a:xfrm>
            <a:off x="1815661" y="4558205"/>
            <a:ext cx="1150893" cy="120869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lumMod val="93000"/>
                  <a:alpha val="2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word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39253AF-9EBC-4027-A40F-94953280F36E}"/>
              </a:ext>
            </a:extLst>
          </p:cNvPr>
          <p:cNvSpPr/>
          <p:nvPr/>
        </p:nvSpPr>
        <p:spPr>
          <a:xfrm>
            <a:off x="4225168" y="4851636"/>
            <a:ext cx="1150887" cy="305659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1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word</a:t>
            </a:r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4DC3CFA3-28DC-7744-A5B0-7FC1770C6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055" y="1790495"/>
            <a:ext cx="2846341" cy="5105400"/>
          </a:xfrm>
        </p:spPr>
        <p:txBody>
          <a:bodyPr>
            <a:normAutofit/>
          </a:bodyPr>
          <a:lstStyle/>
          <a:p>
            <a:pPr lvl="1"/>
            <a:r>
              <a:rPr lang="en-US" sz="1900" dirty="0"/>
              <a:t>only </a:t>
            </a:r>
            <a:r>
              <a:rPr lang="en-US" sz="1900" i="1" dirty="0"/>
              <a:t>load/store</a:t>
            </a:r>
            <a:r>
              <a:rPr lang="en-US" sz="1900" dirty="0"/>
              <a:t> access memory</a:t>
            </a:r>
          </a:p>
          <a:p>
            <a:pPr lvl="1"/>
            <a:r>
              <a:rPr lang="en-US" sz="1900" dirty="0">
                <a:ea typeface="ＭＳ Ｐゴシック" charset="0"/>
              </a:rPr>
              <a:t>32-bit data called a </a:t>
            </a:r>
            <a:r>
              <a:rPr lang="ja-JP" altLang="en-US" sz="1900">
                <a:ea typeface="ＭＳ Ｐゴシック" charset="0"/>
              </a:rPr>
              <a:t>“</a:t>
            </a:r>
            <a:r>
              <a:rPr lang="en-US" sz="1900" dirty="0">
                <a:ea typeface="ＭＳ Ｐゴシック" charset="0"/>
              </a:rPr>
              <a:t>word</a:t>
            </a:r>
            <a:r>
              <a:rPr lang="ja-JP" altLang="en-US" sz="1900">
                <a:ea typeface="ＭＳ Ｐゴシック" charset="0"/>
              </a:rPr>
              <a:t>”</a:t>
            </a:r>
            <a:endParaRPr lang="en-US" sz="1900" dirty="0"/>
          </a:p>
          <a:p>
            <a:pPr marL="0" indent="0">
              <a:buNone/>
            </a:pPr>
            <a:endParaRPr lang="en-US" altLang="en-US" sz="19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900" dirty="0">
                <a:ea typeface="ＭＳ Ｐゴシック" panose="020B0600070205080204" pitchFamily="34" charset="-128"/>
              </a:rPr>
              <a:t>4 bytes/instruction</a:t>
            </a:r>
          </a:p>
          <a:p>
            <a:pPr lvl="1"/>
            <a:r>
              <a:rPr lang="en-US" altLang="en-US" sz="1900" dirty="0">
                <a:ea typeface="ＭＳ Ｐゴシック" panose="020B0600070205080204" pitchFamily="34" charset="-128"/>
              </a:rPr>
              <a:t>4-byte aligned	</a:t>
            </a:r>
          </a:p>
          <a:p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C14054E-2D4A-3C43-856A-B7A91552C756}"/>
              </a:ext>
            </a:extLst>
          </p:cNvPr>
          <p:cNvSpPr/>
          <p:nvPr/>
        </p:nvSpPr>
        <p:spPr>
          <a:xfrm>
            <a:off x="1454607" y="4558205"/>
            <a:ext cx="291669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65A0D0E-89B8-6F48-BA59-321101CB94F8}"/>
              </a:ext>
            </a:extLst>
          </p:cNvPr>
          <p:cNvSpPr/>
          <p:nvPr/>
        </p:nvSpPr>
        <p:spPr>
          <a:xfrm rot="5400000">
            <a:off x="1506667" y="4253632"/>
            <a:ext cx="315751" cy="1714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A77A724-1E17-5E47-B49B-465E67230B6B}"/>
              </a:ext>
            </a:extLst>
          </p:cNvPr>
          <p:cNvSpPr/>
          <p:nvPr/>
        </p:nvSpPr>
        <p:spPr>
          <a:xfrm rot="5400000">
            <a:off x="3782689" y="4601020"/>
            <a:ext cx="315751" cy="1714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998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54" grpId="0" animBg="1"/>
      <p:bldP spid="44" grpId="0" animBg="1"/>
      <p:bldP spid="45" grpId="0" animBg="1"/>
      <p:bldP spid="46" grpId="0" animBg="1"/>
      <p:bldP spid="48" grpId="0" animBg="1"/>
      <p:bldP spid="57" grpId="0" animBg="1"/>
      <p:bldP spid="58" grpId="0" animBg="1"/>
      <p:bldP spid="59" grpId="0" animBg="1"/>
      <p:bldP spid="66" grpId="0" animBg="1"/>
      <p:bldP spid="67" grpId="0" animBg="1"/>
      <p:bldP spid="68" grpId="0" animBg="1"/>
      <p:bldP spid="70" grpId="0" animBg="1"/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Memory Operand Example</a:t>
            </a:r>
            <a:endParaRPr lang="en-AU" dirty="0">
              <a:latin typeface="Arial" charset="0"/>
            </a:endParaRPr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dirty="0">
                <a:latin typeface="Arial" charset="0"/>
              </a:rPr>
              <a:t>C code</a:t>
            </a:r>
            <a:r>
              <a:rPr lang="en-US" dirty="0">
                <a:latin typeface="Arial" charset="0"/>
              </a:rPr>
              <a:t>:</a:t>
            </a:r>
            <a:endParaRPr lang="en-US" sz="2800" dirty="0">
              <a:latin typeface="Lucida Console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$s2 = h, $s3 = base address of array A</a:t>
            </a:r>
          </a:p>
          <a:p>
            <a:pPr marL="344487" lvl="1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400" dirty="0">
                <a:latin typeface="Lucida Console" charset="0"/>
              </a:rPr>
              <a:t>	A[12] = h + A[8];</a:t>
            </a: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u="sng" dirty="0">
                <a:latin typeface="Arial" charset="0"/>
              </a:rPr>
              <a:t>MIPS code</a:t>
            </a:r>
            <a:r>
              <a:rPr lang="en-US" dirty="0">
                <a:latin typeface="Arial" charset="0"/>
              </a:rPr>
              <a:t>: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index 8 </a:t>
            </a:r>
            <a:r>
              <a:rPr lang="en-US" dirty="0">
                <a:latin typeface="Arial" charset="0"/>
                <a:ea typeface="ＭＳ Ｐゴシック" charset="0"/>
                <a:sym typeface="Wingdings" pitchFamily="2" charset="2"/>
              </a:rPr>
              <a:t></a:t>
            </a:r>
            <a:r>
              <a:rPr lang="en-US" dirty="0">
                <a:latin typeface="Arial" charset="0"/>
                <a:ea typeface="ＭＳ Ｐゴシック" charset="0"/>
              </a:rPr>
              <a:t> offset of 32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index 12 </a:t>
            </a:r>
            <a:r>
              <a:rPr lang="en-US" dirty="0">
                <a:latin typeface="Arial" charset="0"/>
                <a:ea typeface="ＭＳ Ｐゴシック" charset="0"/>
                <a:sym typeface="Wingdings" pitchFamily="2" charset="2"/>
              </a:rPr>
              <a:t></a:t>
            </a:r>
            <a:r>
              <a:rPr lang="en-US" dirty="0">
                <a:latin typeface="Arial" charset="0"/>
                <a:ea typeface="ＭＳ Ｐゴシック" charset="0"/>
              </a:rPr>
              <a:t> offset of 48</a:t>
            </a:r>
          </a:p>
          <a:p>
            <a:pPr eaLnBrk="1" hangingPunct="1">
              <a:spcBef>
                <a:spcPts val="1800"/>
              </a:spcBef>
              <a:buFont typeface="Wingdings" charset="0"/>
              <a:buNone/>
            </a:pPr>
            <a:r>
              <a:rPr lang="en-US" sz="2800" dirty="0">
                <a:latin typeface="Lucida Console" charset="0"/>
              </a:rPr>
              <a:t>	</a:t>
            </a:r>
            <a:r>
              <a:rPr lang="en-US" sz="2800" dirty="0" err="1">
                <a:latin typeface="Lucida Console" charset="0"/>
              </a:rPr>
              <a:t>lw</a:t>
            </a:r>
            <a:r>
              <a:rPr lang="en-US" sz="2800" dirty="0">
                <a:latin typeface="Lucida Console" charset="0"/>
              </a:rPr>
              <a:t>  $t0, 32($s3)    # load word</a:t>
            </a:r>
            <a:br>
              <a:rPr lang="en-US" sz="2800" dirty="0">
                <a:latin typeface="Lucida Console" charset="0"/>
              </a:rPr>
            </a:br>
            <a:r>
              <a:rPr lang="en-US" sz="2800" dirty="0">
                <a:latin typeface="Lucida Console" charset="0"/>
              </a:rPr>
              <a:t>add $t0, $s2, $t0</a:t>
            </a:r>
            <a:br>
              <a:rPr lang="en-US" sz="2800" dirty="0">
                <a:latin typeface="Lucida Console" charset="0"/>
              </a:rPr>
            </a:br>
            <a:r>
              <a:rPr lang="en-US" sz="2800" dirty="0" err="1">
                <a:latin typeface="Lucida Console" charset="0"/>
              </a:rPr>
              <a:t>sw</a:t>
            </a:r>
            <a:r>
              <a:rPr lang="en-US" sz="2800" dirty="0">
                <a:latin typeface="Lucida Console" charset="0"/>
              </a:rPr>
              <a:t>  $t0, 48($s3)    # store word</a:t>
            </a:r>
            <a:endParaRPr lang="en-AU" sz="2800" dirty="0">
              <a:latin typeface="Lucida Console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C31F2C-9821-4DA8-8884-B103E3F6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2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Assembly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7108D-A155-D648-BC8A-5B9057B8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0" y="1135380"/>
            <a:ext cx="554736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191885B8-12D0-4945-9340-B3A0D40E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MIPS Instruction Format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D60E1B-FAFB-4177-9803-0CC76551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7</a:t>
            </a:fld>
            <a:endParaRPr lang="en-US"/>
          </a:p>
        </p:txBody>
      </p:sp>
      <p:pic>
        <p:nvPicPr>
          <p:cNvPr id="26" name="Picture 6" descr="f02-20-9780124077263">
            <a:extLst>
              <a:ext uri="{FF2B5EF4-FFF2-40B4-BE49-F238E27FC236}">
                <a16:creationId xmlns:a16="http://schemas.microsoft.com/office/drawing/2014/main" id="{E8B03561-BD4E-C943-A80F-E53185946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688" y="1079500"/>
            <a:ext cx="8860623" cy="1371600"/>
          </a:xfrm>
          <a:prstGeom prst="rect">
            <a:avLst/>
          </a:prstGeom>
        </p:spPr>
      </p:pic>
      <p:sp>
        <p:nvSpPr>
          <p:cNvPr id="49" name="Rectangle 18">
            <a:extLst>
              <a:ext uri="{FF2B5EF4-FFF2-40B4-BE49-F238E27FC236}">
                <a16:creationId xmlns:a16="http://schemas.microsoft.com/office/drawing/2014/main" id="{679EA189-2CA6-2049-9A78-A1695C393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7561" y="3366979"/>
            <a:ext cx="8270875" cy="39608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Blip>
                <a:blip r:embed="rId4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Blip>
                <a:blip r:embed="rId5"/>
              </a:buBlip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Blip>
                <a:blip r:embed="rId6"/>
              </a:buBlip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defTabSz="914400"/>
            <a:r>
              <a:rPr lang="en-US" u="sng" kern="0" dirty="0">
                <a:latin typeface="Arial" charset="0"/>
                <a:ea typeface="ＭＳ Ｐゴシック" charset="0"/>
              </a:rPr>
              <a:t>op</a:t>
            </a:r>
            <a:r>
              <a:rPr lang="en-US" kern="0" dirty="0">
                <a:latin typeface="Arial" charset="0"/>
                <a:ea typeface="ＭＳ Ｐゴシック" charset="0"/>
              </a:rPr>
              <a:t>: operation code</a:t>
            </a:r>
          </a:p>
          <a:p>
            <a:pPr lvl="1" defTabSz="914400"/>
            <a:r>
              <a:rPr lang="en-US" u="sng" kern="0" dirty="0" err="1">
                <a:latin typeface="Arial" charset="0"/>
                <a:ea typeface="ＭＳ Ｐゴシック" charset="0"/>
              </a:rPr>
              <a:t>rs</a:t>
            </a:r>
            <a:r>
              <a:rPr lang="en-US" kern="0" dirty="0">
                <a:latin typeface="Arial" charset="0"/>
                <a:ea typeface="ＭＳ Ｐゴシック" charset="0"/>
              </a:rPr>
              <a:t>: </a:t>
            </a:r>
            <a:r>
              <a:rPr lang="en-US" kern="0" dirty="0" err="1">
                <a:latin typeface="Arial" charset="0"/>
                <a:ea typeface="ＭＳ Ｐゴシック" charset="0"/>
              </a:rPr>
              <a:t>src</a:t>
            </a:r>
            <a:r>
              <a:rPr lang="en-US" kern="0" dirty="0">
                <a:latin typeface="Arial" charset="0"/>
                <a:ea typeface="ＭＳ Ｐゴシック" charset="0"/>
              </a:rPr>
              <a:t> register</a:t>
            </a:r>
          </a:p>
          <a:p>
            <a:pPr lvl="1" defTabSz="914400"/>
            <a:r>
              <a:rPr lang="en-US" u="sng" kern="0" dirty="0">
                <a:latin typeface="Arial" charset="0"/>
                <a:ea typeface="ＭＳ Ｐゴシック" charset="0"/>
              </a:rPr>
              <a:t>rt</a:t>
            </a:r>
            <a:r>
              <a:rPr lang="en-US" kern="0" dirty="0">
                <a:latin typeface="Arial" charset="0"/>
                <a:ea typeface="ＭＳ Ｐゴシック" charset="0"/>
              </a:rPr>
              <a:t>: </a:t>
            </a:r>
            <a:r>
              <a:rPr lang="en-US" kern="0" dirty="0" err="1">
                <a:latin typeface="Arial" charset="0"/>
                <a:ea typeface="ＭＳ Ｐゴシック" charset="0"/>
              </a:rPr>
              <a:t>src</a:t>
            </a:r>
            <a:r>
              <a:rPr lang="en-US" kern="0" dirty="0">
                <a:latin typeface="Arial" charset="0"/>
                <a:ea typeface="ＭＳ Ｐゴシック" charset="0"/>
              </a:rPr>
              <a:t> register (R-type) / </a:t>
            </a:r>
            <a:r>
              <a:rPr lang="en-US" kern="0" dirty="0" err="1">
                <a:latin typeface="Arial" charset="0"/>
                <a:ea typeface="ＭＳ Ｐゴシック" charset="0"/>
              </a:rPr>
              <a:t>dst</a:t>
            </a:r>
            <a:r>
              <a:rPr lang="en-US" kern="0" dirty="0">
                <a:latin typeface="Arial" charset="0"/>
                <a:ea typeface="ＭＳ Ｐゴシック" charset="0"/>
              </a:rPr>
              <a:t> register (I-type)</a:t>
            </a:r>
          </a:p>
          <a:p>
            <a:pPr lvl="1" defTabSz="914400"/>
            <a:r>
              <a:rPr lang="en-US" u="sng" kern="0" dirty="0" err="1">
                <a:latin typeface="Arial" charset="0"/>
                <a:ea typeface="ＭＳ Ｐゴシック" charset="0"/>
              </a:rPr>
              <a:t>rd</a:t>
            </a:r>
            <a:r>
              <a:rPr lang="en-US" kern="0" dirty="0">
                <a:latin typeface="Arial" charset="0"/>
                <a:ea typeface="ＭＳ Ｐゴシック" charset="0"/>
              </a:rPr>
              <a:t>: </a:t>
            </a:r>
            <a:r>
              <a:rPr lang="en-US" kern="0" dirty="0" err="1">
                <a:latin typeface="Arial" charset="0"/>
                <a:ea typeface="ＭＳ Ｐゴシック" charset="0"/>
              </a:rPr>
              <a:t>dst</a:t>
            </a:r>
            <a:r>
              <a:rPr lang="en-US" kern="0" dirty="0">
                <a:latin typeface="Arial" charset="0"/>
                <a:ea typeface="ＭＳ Ｐゴシック" charset="0"/>
              </a:rPr>
              <a:t> register</a:t>
            </a:r>
          </a:p>
          <a:p>
            <a:pPr lvl="1" defTabSz="914400"/>
            <a:r>
              <a:rPr lang="en-US" u="sng" kern="0" dirty="0" err="1">
                <a:latin typeface="Arial" charset="0"/>
                <a:ea typeface="ＭＳ Ｐゴシック" charset="0"/>
              </a:rPr>
              <a:t>shamt</a:t>
            </a:r>
            <a:r>
              <a:rPr lang="en-US" kern="0" dirty="0">
                <a:latin typeface="Arial" charset="0"/>
                <a:ea typeface="ＭＳ Ｐゴシック" charset="0"/>
              </a:rPr>
              <a:t>: shift amount (shift left logical – </a:t>
            </a:r>
            <a:r>
              <a:rPr lang="en-US" kern="0" dirty="0" err="1">
                <a:latin typeface="Arial" charset="0"/>
                <a:ea typeface="ＭＳ Ｐゴシック" charset="0"/>
              </a:rPr>
              <a:t>sll</a:t>
            </a:r>
            <a:r>
              <a:rPr lang="en-US" kern="0" dirty="0">
                <a:latin typeface="Arial" charset="0"/>
                <a:ea typeface="ＭＳ Ｐゴシック" charset="0"/>
              </a:rPr>
              <a:t> amount)</a:t>
            </a:r>
          </a:p>
          <a:p>
            <a:pPr lvl="1" defTabSz="914400"/>
            <a:r>
              <a:rPr lang="en-US" u="sng" kern="0" dirty="0" err="1">
                <a:latin typeface="Arial" charset="0"/>
                <a:ea typeface="ＭＳ Ｐゴシック" charset="0"/>
              </a:rPr>
              <a:t>funct</a:t>
            </a:r>
            <a:r>
              <a:rPr lang="en-US" kern="0" dirty="0">
                <a:latin typeface="Arial" charset="0"/>
                <a:ea typeface="ＭＳ Ｐゴシック" charset="0"/>
              </a:rPr>
              <a:t>: function code (extends opcode)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F5499-A282-DC43-9751-EF1E7B46AA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1107" y="2560320"/>
            <a:ext cx="4671204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6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R-format Example: </a:t>
            </a:r>
            <a:r>
              <a:rPr lang="en-US" i="1" dirty="0">
                <a:latin typeface="Arial" charset="0"/>
              </a:rPr>
              <a:t>add</a:t>
            </a:r>
            <a:endParaRPr lang="en-AU" i="1" dirty="0">
              <a:latin typeface="Arial" charset="0"/>
            </a:endParaRPr>
          </a:p>
        </p:txBody>
      </p:sp>
      <p:sp>
        <p:nvSpPr>
          <p:cNvPr id="56324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234779" y="2492375"/>
            <a:ext cx="8720310" cy="649288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Lucida Console" charset="0"/>
              </a:rPr>
              <a:t>add $r8, $r17, $r18 (add </a:t>
            </a:r>
            <a:r>
              <a:rPr lang="en-US" dirty="0" err="1">
                <a:latin typeface="Lucida Console" charset="0"/>
              </a:rPr>
              <a:t>rd</a:t>
            </a:r>
            <a:r>
              <a:rPr lang="en-US" dirty="0">
                <a:latin typeface="Lucida Console" charset="0"/>
              </a:rPr>
              <a:t>, </a:t>
            </a:r>
            <a:r>
              <a:rPr lang="en-US" dirty="0" err="1">
                <a:latin typeface="Lucida Console" charset="0"/>
              </a:rPr>
              <a:t>rs</a:t>
            </a:r>
            <a:r>
              <a:rPr lang="en-US" dirty="0">
                <a:latin typeface="Lucida Console" charset="0"/>
              </a:rPr>
              <a:t>, rt) 	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Lucida Console" charset="0"/>
            </a:endParaRPr>
          </a:p>
        </p:txBody>
      </p:sp>
      <p:sp>
        <p:nvSpPr>
          <p:cNvPr id="56325" name="Text Box 17"/>
          <p:cNvSpPr txBox="1">
            <a:spLocks noChangeArrowheads="1"/>
          </p:cNvSpPr>
          <p:nvPr/>
        </p:nvSpPr>
        <p:spPr bwMode="auto">
          <a:xfrm>
            <a:off x="1326550" y="3263502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/>
              <a:t>special</a:t>
            </a:r>
            <a:endParaRPr lang="en-AU" sz="2000"/>
          </a:p>
        </p:txBody>
      </p:sp>
      <p:sp>
        <p:nvSpPr>
          <p:cNvPr id="56326" name="Text Box 18"/>
          <p:cNvSpPr txBox="1">
            <a:spLocks noChangeArrowheads="1"/>
          </p:cNvSpPr>
          <p:nvPr/>
        </p:nvSpPr>
        <p:spPr bwMode="auto">
          <a:xfrm>
            <a:off x="2623537" y="3263502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/>
              <a:t>$r17</a:t>
            </a:r>
            <a:endParaRPr lang="en-AU" sz="2000" dirty="0"/>
          </a:p>
        </p:txBody>
      </p:sp>
      <p:sp>
        <p:nvSpPr>
          <p:cNvPr id="56327" name="Text Box 19"/>
          <p:cNvSpPr txBox="1">
            <a:spLocks noChangeArrowheads="1"/>
          </p:cNvSpPr>
          <p:nvPr/>
        </p:nvSpPr>
        <p:spPr bwMode="auto">
          <a:xfrm>
            <a:off x="3703037" y="3263502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/>
              <a:t>$r18</a:t>
            </a:r>
            <a:endParaRPr lang="en-AU" sz="2000" dirty="0"/>
          </a:p>
        </p:txBody>
      </p:sp>
      <p:sp>
        <p:nvSpPr>
          <p:cNvPr id="56328" name="Text Box 20"/>
          <p:cNvSpPr txBox="1">
            <a:spLocks noChangeArrowheads="1"/>
          </p:cNvSpPr>
          <p:nvPr/>
        </p:nvSpPr>
        <p:spPr bwMode="auto">
          <a:xfrm>
            <a:off x="4782537" y="3263502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/>
              <a:t>$r8</a:t>
            </a:r>
            <a:endParaRPr lang="en-AU" sz="2000" dirty="0"/>
          </a:p>
        </p:txBody>
      </p:sp>
      <p:sp>
        <p:nvSpPr>
          <p:cNvPr id="56329" name="Text Box 21"/>
          <p:cNvSpPr txBox="1">
            <a:spLocks noChangeArrowheads="1"/>
          </p:cNvSpPr>
          <p:nvPr/>
        </p:nvSpPr>
        <p:spPr bwMode="auto">
          <a:xfrm>
            <a:off x="5863625" y="3263502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/>
              <a:t>0</a:t>
            </a:r>
            <a:endParaRPr lang="en-AU" sz="2000"/>
          </a:p>
        </p:txBody>
      </p:sp>
      <p:sp>
        <p:nvSpPr>
          <p:cNvPr id="56330" name="Text Box 22"/>
          <p:cNvSpPr txBox="1">
            <a:spLocks noChangeArrowheads="1"/>
          </p:cNvSpPr>
          <p:nvPr/>
        </p:nvSpPr>
        <p:spPr bwMode="auto">
          <a:xfrm>
            <a:off x="6943125" y="3263502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/>
              <a:t>add</a:t>
            </a:r>
            <a:endParaRPr lang="en-AU" sz="2000"/>
          </a:p>
        </p:txBody>
      </p:sp>
      <p:grpSp>
        <p:nvGrpSpPr>
          <p:cNvPr id="56344" name="Group 38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703" y="981"/>
            <a:chExt cx="4355" cy="487"/>
          </a:xfrm>
        </p:grpSpPr>
        <p:sp>
          <p:nvSpPr>
            <p:cNvPr id="56345" name="Text Box 39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56346" name="Text Box 40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56347" name="Text Box 41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56348" name="Text Box 42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rd</a:t>
              </a:r>
              <a:endParaRPr lang="en-AU" sz="2000"/>
            </a:p>
          </p:txBody>
        </p:sp>
        <p:sp>
          <p:nvSpPr>
            <p:cNvPr id="56349" name="Text Box 43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shamt</a:t>
              </a:r>
              <a:endParaRPr lang="en-AU" sz="2000"/>
            </a:p>
          </p:txBody>
        </p:sp>
        <p:sp>
          <p:nvSpPr>
            <p:cNvPr id="56350" name="Text Box 44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funct</a:t>
              </a:r>
              <a:endParaRPr lang="en-AU" sz="2000"/>
            </a:p>
          </p:txBody>
        </p:sp>
        <p:sp>
          <p:nvSpPr>
            <p:cNvPr id="56351" name="Text Box 45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56352" name="Text Box 46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56353" name="Text Box 47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56354" name="Text Box 48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56355" name="Text Box 49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56356" name="Text Box 50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812CB7-F568-40C6-B59B-DE9332CB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R-format Example: </a:t>
            </a:r>
            <a:r>
              <a:rPr lang="en-US" i="1" dirty="0" err="1">
                <a:latin typeface="Arial" charset="0"/>
              </a:rPr>
              <a:t>sll</a:t>
            </a:r>
            <a:endParaRPr lang="en-AU" dirty="0">
              <a:latin typeface="Arial" charset="0"/>
            </a:endParaRPr>
          </a:p>
        </p:txBody>
      </p:sp>
      <p:sp>
        <p:nvSpPr>
          <p:cNvPr id="56325" name="Text Box 17"/>
          <p:cNvSpPr txBox="1">
            <a:spLocks noChangeArrowheads="1"/>
          </p:cNvSpPr>
          <p:nvPr/>
        </p:nvSpPr>
        <p:spPr bwMode="auto">
          <a:xfrm>
            <a:off x="1326550" y="3263502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/>
              <a:t>special</a:t>
            </a:r>
            <a:endParaRPr lang="en-AU" sz="2000"/>
          </a:p>
        </p:txBody>
      </p:sp>
      <p:sp>
        <p:nvSpPr>
          <p:cNvPr id="56326" name="Text Box 18"/>
          <p:cNvSpPr txBox="1">
            <a:spLocks noChangeArrowheads="1"/>
          </p:cNvSpPr>
          <p:nvPr/>
        </p:nvSpPr>
        <p:spPr bwMode="auto">
          <a:xfrm>
            <a:off x="2623537" y="3263502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/>
              <a:t>$r17</a:t>
            </a:r>
            <a:endParaRPr lang="en-AU" sz="2000" dirty="0"/>
          </a:p>
        </p:txBody>
      </p:sp>
      <p:sp>
        <p:nvSpPr>
          <p:cNvPr id="56327" name="Text Box 19"/>
          <p:cNvSpPr txBox="1">
            <a:spLocks noChangeArrowheads="1"/>
          </p:cNvSpPr>
          <p:nvPr/>
        </p:nvSpPr>
        <p:spPr bwMode="auto">
          <a:xfrm>
            <a:off x="3703037" y="3263502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/>
              <a:t>0</a:t>
            </a:r>
            <a:endParaRPr lang="en-AU" sz="2000" dirty="0"/>
          </a:p>
        </p:txBody>
      </p:sp>
      <p:sp>
        <p:nvSpPr>
          <p:cNvPr id="56328" name="Text Box 20"/>
          <p:cNvSpPr txBox="1">
            <a:spLocks noChangeArrowheads="1"/>
          </p:cNvSpPr>
          <p:nvPr/>
        </p:nvSpPr>
        <p:spPr bwMode="auto">
          <a:xfrm>
            <a:off x="4782537" y="3263502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/>
              <a:t>$r8</a:t>
            </a:r>
            <a:endParaRPr lang="en-AU" sz="2000" dirty="0"/>
          </a:p>
        </p:txBody>
      </p:sp>
      <p:sp>
        <p:nvSpPr>
          <p:cNvPr id="56329" name="Text Box 21"/>
          <p:cNvSpPr txBox="1">
            <a:spLocks noChangeArrowheads="1"/>
          </p:cNvSpPr>
          <p:nvPr/>
        </p:nvSpPr>
        <p:spPr bwMode="auto">
          <a:xfrm>
            <a:off x="5863625" y="3263502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/>
              <a:t>2</a:t>
            </a:r>
            <a:endParaRPr lang="en-AU" sz="2000" dirty="0"/>
          </a:p>
        </p:txBody>
      </p:sp>
      <p:sp>
        <p:nvSpPr>
          <p:cNvPr id="56330" name="Text Box 22"/>
          <p:cNvSpPr txBox="1">
            <a:spLocks noChangeArrowheads="1"/>
          </p:cNvSpPr>
          <p:nvPr/>
        </p:nvSpPr>
        <p:spPr bwMode="auto">
          <a:xfrm>
            <a:off x="6943125" y="3263502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 err="1"/>
              <a:t>sll</a:t>
            </a:r>
            <a:endParaRPr lang="en-AU" sz="2000" dirty="0"/>
          </a:p>
        </p:txBody>
      </p:sp>
      <p:grpSp>
        <p:nvGrpSpPr>
          <p:cNvPr id="56344" name="Group 38"/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703" y="981"/>
            <a:chExt cx="4355" cy="487"/>
          </a:xfrm>
        </p:grpSpPr>
        <p:sp>
          <p:nvSpPr>
            <p:cNvPr id="56345" name="Text Box 39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56346" name="Text Box 40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56347" name="Text Box 41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56348" name="Text Box 42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rd</a:t>
              </a:r>
              <a:endParaRPr lang="en-AU" sz="2000"/>
            </a:p>
          </p:txBody>
        </p:sp>
        <p:sp>
          <p:nvSpPr>
            <p:cNvPr id="56349" name="Text Box 43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shamt</a:t>
              </a:r>
              <a:endParaRPr lang="en-AU" sz="2000"/>
            </a:p>
          </p:txBody>
        </p:sp>
        <p:sp>
          <p:nvSpPr>
            <p:cNvPr id="56350" name="Text Box 44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funct</a:t>
              </a:r>
              <a:endParaRPr lang="en-AU" sz="2000"/>
            </a:p>
          </p:txBody>
        </p:sp>
        <p:sp>
          <p:nvSpPr>
            <p:cNvPr id="56351" name="Text Box 45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56352" name="Text Box 46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56353" name="Text Box 47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56354" name="Text Box 48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56355" name="Text Box 49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56356" name="Text Box 50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812CB7-F568-40C6-B59B-DE9332CB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A4EF-CDB0-3142-B866-F3AD53A0F82F}" type="slidenum">
              <a:rPr lang="en-US" smtClean="0"/>
              <a:t>9</a:t>
            </a:fld>
            <a:endParaRPr lang="en-US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3763CDDB-1B00-8F43-805E-341289149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975" y="4172100"/>
            <a:ext cx="8270875" cy="38877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Blip>
                <a:blip r:embed="rId4"/>
              </a:buBlip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Blip>
                <a:blip r:embed="rId5"/>
              </a:buBlip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>
              <a:lnSpc>
                <a:spcPct val="90000"/>
              </a:lnSpc>
            </a:pPr>
            <a:r>
              <a:rPr lang="en-US" kern="0" dirty="0" err="1">
                <a:latin typeface="Arial" charset="0"/>
              </a:rPr>
              <a:t>shamt</a:t>
            </a:r>
            <a:r>
              <a:rPr lang="en-US" kern="0" dirty="0">
                <a:latin typeface="Arial" charset="0"/>
              </a:rPr>
              <a:t>: shift amount (# positions to shift) </a:t>
            </a:r>
          </a:p>
          <a:p>
            <a:pPr defTabSz="914400">
              <a:lnSpc>
                <a:spcPct val="90000"/>
              </a:lnSpc>
            </a:pPr>
            <a:r>
              <a:rPr lang="en-US" kern="0" dirty="0">
                <a:latin typeface="Arial" charset="0"/>
              </a:rPr>
              <a:t>Shift Left Logical (</a:t>
            </a:r>
            <a:r>
              <a:rPr lang="en-US" kern="0" dirty="0" err="1">
                <a:latin typeface="Arial" charset="0"/>
              </a:rPr>
              <a:t>sll</a:t>
            </a:r>
            <a:r>
              <a:rPr lang="en-US" kern="0" dirty="0">
                <a:latin typeface="Arial" charset="0"/>
              </a:rPr>
              <a:t>)</a:t>
            </a:r>
            <a:endParaRPr lang="en-US" kern="0" dirty="0">
              <a:latin typeface="Arial" charset="0"/>
              <a:ea typeface="ＭＳ Ｐゴシック" charset="0"/>
            </a:endParaRPr>
          </a:p>
          <a:p>
            <a:pPr lvl="1" defTabSz="914400">
              <a:lnSpc>
                <a:spcPct val="90000"/>
              </a:lnSpc>
            </a:pPr>
            <a:r>
              <a:rPr lang="en-US" kern="0" dirty="0" err="1">
                <a:latin typeface="Lucida Console" charset="0"/>
                <a:ea typeface="ＭＳ Ｐゴシック" charset="0"/>
              </a:rPr>
              <a:t>sll</a:t>
            </a:r>
            <a:r>
              <a:rPr lang="en-US" kern="0" dirty="0">
                <a:latin typeface="Arial" charset="0"/>
                <a:ea typeface="ＭＳ Ｐゴシック" charset="0"/>
              </a:rPr>
              <a:t> by </a:t>
            </a:r>
            <a:r>
              <a:rPr lang="en-US" i="1" kern="0" dirty="0">
                <a:latin typeface="Arial" charset="0"/>
                <a:ea typeface="ＭＳ Ｐゴシック" charset="0"/>
              </a:rPr>
              <a:t>i</a:t>
            </a:r>
            <a:r>
              <a:rPr lang="en-US" kern="0" dirty="0">
                <a:latin typeface="Arial" charset="0"/>
                <a:ea typeface="ＭＳ Ｐゴシック" charset="0"/>
              </a:rPr>
              <a:t> bits multiplies by 2 x i</a:t>
            </a:r>
          </a:p>
          <a:p>
            <a:pPr lvl="1" defTabSz="914400">
              <a:lnSpc>
                <a:spcPct val="90000"/>
              </a:lnSpc>
            </a:pPr>
            <a:r>
              <a:rPr lang="en-US" kern="0" dirty="0">
                <a:latin typeface="Arial" charset="0"/>
                <a:ea typeface="ＭＳ Ｐゴシック" charset="0"/>
              </a:rPr>
              <a:t>i.e., above 2 x 2 =4 </a:t>
            </a:r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888EDCF6-2812-274B-9219-7B07DD58C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326" y="2327865"/>
            <a:ext cx="8720310" cy="6492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Blip>
                <a:blip r:embed="rId4"/>
              </a:buBlip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Blip>
                <a:blip r:embed="rId5"/>
              </a:buBlip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>
              <a:buFont typeface="Wingdings" charset="0"/>
              <a:buNone/>
            </a:pPr>
            <a:r>
              <a:rPr lang="en-US" kern="0" dirty="0" err="1">
                <a:latin typeface="Lucida Console" charset="0"/>
              </a:rPr>
              <a:t>sll</a:t>
            </a:r>
            <a:r>
              <a:rPr lang="en-US" kern="0" dirty="0">
                <a:latin typeface="Lucida Console" charset="0"/>
              </a:rPr>
              <a:t> $r8, $r17, 2 (</a:t>
            </a:r>
            <a:r>
              <a:rPr lang="en-US" kern="0" dirty="0" err="1">
                <a:latin typeface="Lucida Console" charset="0"/>
              </a:rPr>
              <a:t>sll</a:t>
            </a:r>
            <a:r>
              <a:rPr lang="en-US" kern="0" dirty="0">
                <a:latin typeface="Lucida Console" charset="0"/>
              </a:rPr>
              <a:t> </a:t>
            </a:r>
            <a:r>
              <a:rPr lang="en-US" kern="0" dirty="0" err="1">
                <a:latin typeface="Lucida Console" charset="0"/>
              </a:rPr>
              <a:t>rd</a:t>
            </a:r>
            <a:r>
              <a:rPr lang="en-US" kern="0" dirty="0">
                <a:latin typeface="Lucida Console" charset="0"/>
              </a:rPr>
              <a:t>, </a:t>
            </a:r>
            <a:r>
              <a:rPr lang="en-US" kern="0" dirty="0" err="1">
                <a:latin typeface="Lucida Console" charset="0"/>
              </a:rPr>
              <a:t>rs</a:t>
            </a:r>
            <a:r>
              <a:rPr lang="en-US" kern="0" dirty="0">
                <a:latin typeface="Lucida Console" charset="0"/>
              </a:rPr>
              <a:t>, </a:t>
            </a:r>
            <a:r>
              <a:rPr lang="en-US" kern="0" dirty="0" err="1">
                <a:latin typeface="Lucida Console" charset="0"/>
              </a:rPr>
              <a:t>shamt</a:t>
            </a:r>
            <a:r>
              <a:rPr lang="en-US" kern="0" dirty="0">
                <a:latin typeface="Lucida Console" charset="0"/>
              </a:rPr>
              <a:t>) 	</a:t>
            </a:r>
          </a:p>
          <a:p>
            <a:pPr defTabSz="914400">
              <a:buFont typeface="Wingdings" charset="0"/>
              <a:buNone/>
            </a:pPr>
            <a:endParaRPr lang="en-US" kern="0" dirty="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13878"/>
      </p:ext>
    </p:extLst>
  </p:cSld>
  <p:clrMapOvr>
    <a:masterClrMapping/>
  </p:clrMapOvr>
</p:sld>
</file>

<file path=ppt/theme/theme1.xml><?xml version="1.0" encoding="utf-8"?>
<a:theme xmlns:a="http://schemas.openxmlformats.org/drawingml/2006/main" name="UCRTemplate4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CRTemplate4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UCRTemplate4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RTemplate4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6C48DDD-28C0-480B-9491-D733B8C4228C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UCRTemplate_custom.pot</Template>
  <TotalTime>7274</TotalTime>
  <Words>1756</Words>
  <Application>Microsoft Macintosh PowerPoint</Application>
  <PresentationFormat>On-screen Show (4:3)</PresentationFormat>
  <Paragraphs>596</Paragraphs>
  <Slides>35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Cambria Math</vt:lpstr>
      <vt:lpstr>Lucida Console</vt:lpstr>
      <vt:lpstr>Times New Roman</vt:lpstr>
      <vt:lpstr>Wingdings</vt:lpstr>
      <vt:lpstr>UCRTemplate4</vt:lpstr>
      <vt:lpstr>CS161 – Design and Architecture of Computer Systems</vt:lpstr>
      <vt:lpstr>MIPS Registers</vt:lpstr>
      <vt:lpstr>Memory</vt:lpstr>
      <vt:lpstr>Memory and Register File</vt:lpstr>
      <vt:lpstr>Memory Operand Example</vt:lpstr>
      <vt:lpstr>MIPS Assembly Instructions</vt:lpstr>
      <vt:lpstr>MIPS Instruction Format</vt:lpstr>
      <vt:lpstr>R-format Example: add</vt:lpstr>
      <vt:lpstr>R-format Example: sll</vt:lpstr>
      <vt:lpstr>sll Example</vt:lpstr>
      <vt:lpstr>MIPS I-format Instructions</vt:lpstr>
      <vt:lpstr>I-format Example:  load</vt:lpstr>
      <vt:lpstr>I-format Example:  store</vt:lpstr>
      <vt:lpstr>I-format Example:  addi</vt:lpstr>
      <vt:lpstr>I-format Example:  beq</vt:lpstr>
      <vt:lpstr>If Statements (branches)</vt:lpstr>
      <vt:lpstr>More Conditional Operations</vt:lpstr>
      <vt:lpstr>NOT Operations</vt:lpstr>
      <vt:lpstr>Amdahl’s Law</vt:lpstr>
      <vt:lpstr>Instructions Per Cycle (IPC)</vt:lpstr>
      <vt:lpstr>Practice Problems</vt:lpstr>
      <vt:lpstr>CS161 – Design and Architecture of Computer Systems</vt:lpstr>
      <vt:lpstr>Datapath</vt:lpstr>
      <vt:lpstr>Datapath</vt:lpstr>
      <vt:lpstr>Instruction Flow</vt:lpstr>
      <vt:lpstr>R-type Instructions – ADD Instruction</vt:lpstr>
      <vt:lpstr>I-type Instructions - ADDI Instruction</vt:lpstr>
      <vt:lpstr>I-type Instructions - LW Instruction</vt:lpstr>
      <vt:lpstr>I-type Instructions - SW Instruction</vt:lpstr>
      <vt:lpstr>I-type Instructions - Branch Instructions</vt:lpstr>
      <vt:lpstr>J-type Instructions - Jump Instructions</vt:lpstr>
      <vt:lpstr>Single Cycle Implementation</vt:lpstr>
      <vt:lpstr>Instruction Flow</vt:lpstr>
      <vt:lpstr>Single Cycle – How long is the cycle?</vt:lpstr>
      <vt:lpstr>Control Signals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Jason Zellmer</cp:lastModifiedBy>
  <cp:revision>244</cp:revision>
  <dcterms:created xsi:type="dcterms:W3CDTF">2015-12-30T09:03:10Z</dcterms:created>
  <dcterms:modified xsi:type="dcterms:W3CDTF">2019-08-20T21:58:50Z</dcterms:modified>
</cp:coreProperties>
</file>