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9"/>
  </p:notesMasterIdLst>
  <p:handoutMasterIdLst>
    <p:handoutMasterId r:id="rId40"/>
  </p:handoutMasterIdLst>
  <p:sldIdLst>
    <p:sldId id="256" r:id="rId2"/>
    <p:sldId id="873" r:id="rId3"/>
    <p:sldId id="877" r:id="rId4"/>
    <p:sldId id="885" r:id="rId5"/>
    <p:sldId id="886" r:id="rId6"/>
    <p:sldId id="880" r:id="rId7"/>
    <p:sldId id="259" r:id="rId8"/>
    <p:sldId id="263" r:id="rId9"/>
    <p:sldId id="264" r:id="rId10"/>
    <p:sldId id="265" r:id="rId11"/>
    <p:sldId id="280" r:id="rId12"/>
    <p:sldId id="268" r:id="rId13"/>
    <p:sldId id="269" r:id="rId14"/>
    <p:sldId id="267" r:id="rId15"/>
    <p:sldId id="273" r:id="rId16"/>
    <p:sldId id="282" r:id="rId17"/>
    <p:sldId id="275" r:id="rId18"/>
    <p:sldId id="286" r:id="rId19"/>
    <p:sldId id="277" r:id="rId20"/>
    <p:sldId id="279" r:id="rId21"/>
    <p:sldId id="887" r:id="rId22"/>
    <p:sldId id="893" r:id="rId23"/>
    <p:sldId id="888" r:id="rId24"/>
    <p:sldId id="894" r:id="rId25"/>
    <p:sldId id="889" r:id="rId26"/>
    <p:sldId id="895" r:id="rId27"/>
    <p:sldId id="890" r:id="rId28"/>
    <p:sldId id="896" r:id="rId29"/>
    <p:sldId id="891" r:id="rId30"/>
    <p:sldId id="897" r:id="rId31"/>
    <p:sldId id="892" r:id="rId32"/>
    <p:sldId id="898" r:id="rId33"/>
    <p:sldId id="901" r:id="rId34"/>
    <p:sldId id="904" r:id="rId35"/>
    <p:sldId id="899" r:id="rId36"/>
    <p:sldId id="902" r:id="rId37"/>
    <p:sldId id="90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1EC70A-8A72-034D-ACB4-BBE8187CC1C4}">
          <p14:sldIdLst>
            <p14:sldId id="256"/>
            <p14:sldId id="873"/>
            <p14:sldId id="877"/>
            <p14:sldId id="885"/>
            <p14:sldId id="886"/>
            <p14:sldId id="880"/>
            <p14:sldId id="259"/>
            <p14:sldId id="263"/>
            <p14:sldId id="264"/>
            <p14:sldId id="265"/>
            <p14:sldId id="280"/>
            <p14:sldId id="268"/>
            <p14:sldId id="269"/>
            <p14:sldId id="267"/>
            <p14:sldId id="273"/>
            <p14:sldId id="282"/>
            <p14:sldId id="275"/>
            <p14:sldId id="286"/>
            <p14:sldId id="277"/>
            <p14:sldId id="279"/>
            <p14:sldId id="887"/>
            <p14:sldId id="893"/>
            <p14:sldId id="888"/>
            <p14:sldId id="894"/>
            <p14:sldId id="889"/>
            <p14:sldId id="895"/>
            <p14:sldId id="890"/>
            <p14:sldId id="896"/>
            <p14:sldId id="891"/>
            <p14:sldId id="897"/>
            <p14:sldId id="892"/>
            <p14:sldId id="898"/>
            <p14:sldId id="901"/>
            <p14:sldId id="904"/>
            <p14:sldId id="899"/>
            <p14:sldId id="902"/>
            <p14:sldId id="9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E24"/>
    <a:srgbClr val="224FB3"/>
    <a:srgbClr val="BD41C5"/>
    <a:srgbClr val="D9D9D9"/>
    <a:srgbClr val="616A00"/>
    <a:srgbClr val="EA9B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43"/>
    <p:restoredTop sz="85698"/>
  </p:normalViewPr>
  <p:slideViewPr>
    <p:cSldViewPr snapToGrid="0" snapToObjects="1">
      <p:cViewPr varScale="1">
        <p:scale>
          <a:sx n="133" d="100"/>
          <a:sy n="133" d="100"/>
        </p:scale>
        <p:origin x="3512" y="2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8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F5E1E6-B388-854A-871A-F410DFA16DE9}" type="datetimeFigureOut">
              <a:rPr lang="en-US" smtClean="0"/>
              <a:t>8/27/19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9E9CD4-197F-4F40-8589-60F84AAB0678}" type="slidenum">
              <a:rPr lang="en-US" smtClean="0"/>
              <a:t>‹#›</a:t>
            </a:fld>
            <a:endParaRPr lang="en-US"/>
          </a:p>
        </p:txBody>
      </p:sp>
    </p:spTree>
    <p:extLst>
      <p:ext uri="{BB962C8B-B14F-4D97-AF65-F5344CB8AC3E}">
        <p14:creationId xmlns:p14="http://schemas.microsoft.com/office/powerpoint/2010/main" val="17205324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3A2BEC-5DCF-B74E-9F74-1999361AA18B}" type="datetimeFigureOut">
              <a:rPr lang="en-US" smtClean="0"/>
              <a:t>8/27/19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FF544-3B26-184B-8E3E-D76FB84FCC00}" type="slidenum">
              <a:rPr lang="en-US" smtClean="0"/>
              <a:t>‹#›</a:t>
            </a:fld>
            <a:endParaRPr lang="en-US"/>
          </a:p>
        </p:txBody>
      </p:sp>
    </p:spTree>
    <p:extLst>
      <p:ext uri="{BB962C8B-B14F-4D97-AF65-F5344CB8AC3E}">
        <p14:creationId xmlns:p14="http://schemas.microsoft.com/office/powerpoint/2010/main" val="21606082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4FF544-3B26-184B-8E3E-D76FB84FCC00}" type="slidenum">
              <a:rPr lang="en-US" smtClean="0"/>
              <a:t>2</a:t>
            </a:fld>
            <a:endParaRPr lang="en-US"/>
          </a:p>
        </p:txBody>
      </p:sp>
    </p:spTree>
    <p:extLst>
      <p:ext uri="{BB962C8B-B14F-4D97-AF65-F5344CB8AC3E}">
        <p14:creationId xmlns:p14="http://schemas.microsoft.com/office/powerpoint/2010/main" val="195165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earlier sections, we saw how caches provided fast access to recently used portions of a program’s code and data. Similarly, the main memory can act as a “cache” for the secondary storage, usually implemented with magnetic disks. This technique is called virtual memory.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virtual memory: A technique that uses main memory as a “cache” for secondary storage.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 course, to allow multiple virtual machines to share the same memory, we must be able to protect the virtual machines from each other, ensuring that a program can only read and write the portions of main memory that have been assigned to it. Main memory need contain only the active portions of the many virtual machines, just as a cache contains only the active portion of one program.</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24FF544-3B26-184B-8E3E-D76FB84FCC00}" type="slidenum">
              <a:rPr lang="en-US" smtClean="0"/>
              <a:t>3</a:t>
            </a:fld>
            <a:endParaRPr lang="en-US"/>
          </a:p>
        </p:txBody>
      </p:sp>
    </p:spTree>
    <p:extLst>
      <p:ext uri="{BB962C8B-B14F-4D97-AF65-F5344CB8AC3E}">
        <p14:creationId xmlns:p14="http://schemas.microsoft.com/office/powerpoint/2010/main" val="1340555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earlier sections, we saw how caches provided fast access to recently used portions of a program’s code and data. Similarly, the main memory can act as a “cache” for the secondary storage, usually implemented with magnetic disks. This technique is called virtual memory.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virtual memory: A technique that uses main memory as a “cache” for secondary storage.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Of course, to allow multiple virtual machines to share the same memory, we must be able to protect the virtual machines from each other, ensuring that a program can only read and write the portions of main memory that have been assigned to it. Main memory need contain only the active portions of the many virtual machines, just as a cache contains only the active portion of one program.</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24FF544-3B26-184B-8E3E-D76FB84FCC00}" type="slidenum">
              <a:rPr lang="en-US" smtClean="0"/>
              <a:t>4</a:t>
            </a:fld>
            <a:endParaRPr lang="en-US"/>
          </a:p>
        </p:txBody>
      </p:sp>
    </p:spTree>
    <p:extLst>
      <p:ext uri="{BB962C8B-B14F-4D97-AF65-F5344CB8AC3E}">
        <p14:creationId xmlns:p14="http://schemas.microsoft.com/office/powerpoint/2010/main" val="1066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Base Address (PTBA)</a:t>
            </a:r>
          </a:p>
        </p:txBody>
      </p:sp>
      <p:sp>
        <p:nvSpPr>
          <p:cNvPr id="4" name="Slide Number Placeholder 3"/>
          <p:cNvSpPr>
            <a:spLocks noGrp="1"/>
          </p:cNvSpPr>
          <p:nvPr>
            <p:ph type="sldNum" sz="quarter" idx="5"/>
          </p:nvPr>
        </p:nvSpPr>
        <p:spPr/>
        <p:txBody>
          <a:bodyPr/>
          <a:lstStyle/>
          <a:p>
            <a:fld id="{924FF544-3B26-184B-8E3E-D76FB84FCC00}" type="slidenum">
              <a:rPr lang="en-US" smtClean="0"/>
              <a:t>14</a:t>
            </a:fld>
            <a:endParaRPr lang="en-US"/>
          </a:p>
        </p:txBody>
      </p:sp>
    </p:spTree>
    <p:extLst>
      <p:ext uri="{BB962C8B-B14F-4D97-AF65-F5344CB8AC3E}">
        <p14:creationId xmlns:p14="http://schemas.microsoft.com/office/powerpoint/2010/main" val="287473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pPr>
              <a:defRPr/>
            </a:pPr>
            <a:r>
              <a:rPr lang="en-AU"/>
              <a:t>Morgan Kaufmann Publishers</a:t>
            </a:r>
          </a:p>
        </p:txBody>
      </p:sp>
      <p:sp>
        <p:nvSpPr>
          <p:cNvPr id="5" name="Rectangle 3"/>
          <p:cNvSpPr>
            <a:spLocks noGrp="1" noChangeArrowheads="1"/>
          </p:cNvSpPr>
          <p:nvPr>
            <p:ph type="dt" sz="quarter" idx="1"/>
          </p:nvPr>
        </p:nvSpPr>
        <p:spPr/>
        <p:txBody>
          <a:bodyPr/>
          <a:lstStyle/>
          <a:p>
            <a:pPr>
              <a:defRPr/>
            </a:pPr>
            <a:fld id="{58D8A3DE-E6D6-1447-B269-8FEDBAA83C2C}" type="datetime3">
              <a:rPr lang="en-AU"/>
              <a:pPr>
                <a:defRPr/>
              </a:pPr>
              <a:t>27 August, 2019</a:t>
            </a:fld>
            <a:endParaRPr lang="en-AU"/>
          </a:p>
        </p:txBody>
      </p:sp>
      <p:sp>
        <p:nvSpPr>
          <p:cNvPr id="6"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7" name="Rectangle 7"/>
          <p:cNvSpPr>
            <a:spLocks noGrp="1" noChangeArrowheads="1"/>
          </p:cNvSpPr>
          <p:nvPr>
            <p:ph type="sldNum" sz="quarter" idx="5"/>
          </p:nvPr>
        </p:nvSpPr>
        <p:spPr/>
        <p:txBody>
          <a:bodyPr/>
          <a:lstStyle/>
          <a:p>
            <a:pPr>
              <a:defRPr/>
            </a:pPr>
            <a:fld id="{F6A479BA-9EFC-9B4A-BAAF-10CC53CB2879}" type="slidenum">
              <a:rPr lang="en-AU"/>
              <a:pPr>
                <a:defRPr/>
              </a:pPr>
              <a:t>18</a:t>
            </a:fld>
            <a:endParaRPr lang="en-AU"/>
          </a:p>
        </p:txBody>
      </p:sp>
      <p:sp>
        <p:nvSpPr>
          <p:cNvPr id="348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48163" name="Rectangle 3"/>
          <p:cNvSpPr>
            <a:spLocks noGrp="1" noChangeArrowheads="1"/>
          </p:cNvSpPr>
          <p:nvPr>
            <p:ph type="body" idx="1"/>
          </p:nvPr>
        </p:nvSpPr>
        <p:spPr/>
        <p:txBody>
          <a:bodyPr/>
          <a:lstStyle/>
          <a:p>
            <a:pPr>
              <a:defRPr/>
            </a:pPr>
            <a:endParaRPr lang="en-US">
              <a:cs typeface="+mn-cs"/>
            </a:endParaRPr>
          </a:p>
        </p:txBody>
      </p:sp>
    </p:spTree>
    <p:extLst>
      <p:ext uri="{BB962C8B-B14F-4D97-AF65-F5344CB8AC3E}">
        <p14:creationId xmlns:p14="http://schemas.microsoft.com/office/powerpoint/2010/main" val="4224969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3" descr="full_blue_t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3200400" y="381000"/>
            <a:ext cx="5562600" cy="2743200"/>
          </a:xfrm>
          <a:noFill/>
        </p:spPr>
        <p:txBody>
          <a:bodyPr/>
          <a:lstStyle>
            <a:lvl1pPr>
              <a:defRPr sz="4800">
                <a:solidFill>
                  <a:schemeClr val="bg1"/>
                </a:solidFill>
              </a:defRPr>
            </a:lvl1pPr>
          </a:lstStyle>
          <a:p>
            <a:pPr lvl="0"/>
            <a:r>
              <a:rPr lang="en-US" noProof="0"/>
              <a:t>Click to edit Master title style</a:t>
            </a:r>
          </a:p>
        </p:txBody>
      </p:sp>
      <p:sp>
        <p:nvSpPr>
          <p:cNvPr id="5124" name="Rectangle 4"/>
          <p:cNvSpPr>
            <a:spLocks noGrp="1" noChangeArrowheads="1"/>
          </p:cNvSpPr>
          <p:nvPr>
            <p:ph type="subTitle" idx="1"/>
          </p:nvPr>
        </p:nvSpPr>
        <p:spPr>
          <a:xfrm>
            <a:off x="3200400" y="3276600"/>
            <a:ext cx="5562600" cy="2362200"/>
          </a:xfrm>
        </p:spPr>
        <p:txBody>
          <a:bodyPr/>
          <a:lstStyle>
            <a:lvl1pPr marL="0" indent="0">
              <a:buFont typeface="Wingdings" charset="0"/>
              <a:buNone/>
              <a:defRPr sz="3200">
                <a:solidFill>
                  <a:srgbClr val="F1AB00"/>
                </a:solidFill>
              </a:defRPr>
            </a:lvl1pPr>
          </a:lstStyle>
          <a:p>
            <a:pPr lvl="0"/>
            <a:r>
              <a:rPr lang="en-US" noProof="0"/>
              <a:t>Click to edit Master subtitle style</a:t>
            </a:r>
          </a:p>
        </p:txBody>
      </p:sp>
      <p:sp>
        <p:nvSpPr>
          <p:cNvPr id="5" name="Rectangle 5"/>
          <p:cNvSpPr>
            <a:spLocks noGrp="1" noChangeArrowheads="1"/>
          </p:cNvSpPr>
          <p:nvPr>
            <p:ph type="dt" sz="half" idx="10"/>
          </p:nvPr>
        </p:nvSpPr>
        <p:spPr/>
        <p:txBody>
          <a:bodyPr/>
          <a:lstStyle>
            <a:lvl1pPr>
              <a:defRPr smtClean="0">
                <a:solidFill>
                  <a:schemeClr val="bg1"/>
                </a:solidFill>
              </a:defRPr>
            </a:lvl1pPr>
          </a:lstStyle>
          <a:p>
            <a:fld id="{F79B4122-1428-42FB-AA3F-E46672D68B88}" type="datetime1">
              <a:rPr lang="en-US" smtClean="0"/>
              <a:t>8/27/19</a:t>
            </a:fld>
            <a:endParaRPr lang="en-US"/>
          </a:p>
        </p:txBody>
      </p:sp>
      <p:sp>
        <p:nvSpPr>
          <p:cNvPr id="7" name="Rectangle 7"/>
          <p:cNvSpPr>
            <a:spLocks noGrp="1" noChangeArrowheads="1"/>
          </p:cNvSpPr>
          <p:nvPr>
            <p:ph type="sldNum" sz="quarter" idx="12"/>
          </p:nvPr>
        </p:nvSpPr>
        <p:spPr/>
        <p:txBody>
          <a:bodyPr/>
          <a:lstStyle>
            <a:lvl1pPr>
              <a:defRPr smtClean="0">
                <a:solidFill>
                  <a:schemeClr val="bg1"/>
                </a:solidFill>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83517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fld id="{2F35F670-F952-46C3-8EC0-D55B33F156FE}" type="datetime1">
              <a:rPr lang="en-US" smtClean="0"/>
              <a:t>8/27/19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355336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fld id="{89FCF896-7868-429A-835F-833AB7724D67}" type="datetime1">
              <a:rPr lang="en-US" smtClean="0"/>
              <a:t>8/27/19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2308103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ftr" sz="quarter" idx="10"/>
          </p:nvPr>
        </p:nvSpPr>
        <p:spPr>
          <a:xfrm>
            <a:off x="1692275" y="6381750"/>
            <a:ext cx="7272338" cy="358775"/>
          </a:xfrm>
          <a:prstGeom prst="rect">
            <a:avLst/>
          </a:prstGeom>
          <a:ln/>
        </p:spPr>
        <p:txBody>
          <a:bodyPr/>
          <a:lstStyle>
            <a:lvl1pPr>
              <a:defRPr/>
            </a:lvl1pPr>
          </a:lstStyle>
          <a:p>
            <a:pPr>
              <a:defRPr/>
            </a:pPr>
            <a:endParaRPr lang="en-AU"/>
          </a:p>
        </p:txBody>
      </p:sp>
    </p:spTree>
    <p:extLst>
      <p:ext uri="{BB962C8B-B14F-4D97-AF65-F5344CB8AC3E}">
        <p14:creationId xmlns:p14="http://schemas.microsoft.com/office/powerpoint/2010/main" val="89773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fld id="{CC771F6A-291D-4E94-84A2-1B12A8AB9880}" type="datetime1">
              <a:rPr lang="en-US" smtClean="0"/>
              <a:t>8/27/19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44490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fld id="{FA33684F-AE11-4186-8070-551FB1D3FB00}" type="datetime1">
              <a:rPr lang="en-US" smtClean="0"/>
              <a:t>8/27/19</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94884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fld id="{CCEF7A4B-94B3-4B7B-BE6D-1FA065BAA77C}" type="datetime1">
              <a:rPr lang="en-US" smtClean="0"/>
              <a:t>8/27/19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173966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fld id="{E54F29CF-5FEB-45A4-9954-C080795129C3}" type="datetime1">
              <a:rPr lang="en-US" smtClean="0"/>
              <a:t>8/27/19</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24872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fld id="{72F31D1D-771A-4D82-A9FA-498999B6BC98}" type="datetime1">
              <a:rPr lang="en-US" smtClean="0"/>
              <a:t>8/27/19</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74738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AD8BFF3C-D548-4220-BA17-BB716E4E1D9D}" type="datetime1">
              <a:rPr lang="en-US" smtClean="0"/>
              <a:t>8/27/19</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188135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3F62DA98-A00A-48F3-9323-A08F0F8332DD}" type="datetime1">
              <a:rPr lang="en-US" smtClean="0"/>
              <a:t>8/27/19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412160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fld id="{B7431DFE-EFE5-4DD4-BE46-8C9B690B7750}" type="datetime1">
              <a:rPr lang="en-US" smtClean="0"/>
              <a:t>8/27/19</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sldNum" sz="quarter" idx="12"/>
          </p:nvPr>
        </p:nvSpPr>
        <p:spPr>
          <a:ln/>
        </p:spPr>
        <p:txBody>
          <a:bodyPr/>
          <a:lstStyle>
            <a:lvl1pPr>
              <a:defRPr/>
            </a:lvl1pPr>
          </a:lstStyle>
          <a:p>
            <a:fld id="{8CF8A4EF-CDB0-3142-B866-F3AD53A0F82F}" type="slidenum">
              <a:rPr lang="en-US" smtClean="0"/>
              <a:t>‹#›</a:t>
            </a:fld>
            <a:endParaRPr lang="en-US"/>
          </a:p>
        </p:txBody>
      </p:sp>
    </p:spTree>
    <p:extLst>
      <p:ext uri="{BB962C8B-B14F-4D97-AF65-F5344CB8AC3E}">
        <p14:creationId xmlns:p14="http://schemas.microsoft.com/office/powerpoint/2010/main" val="118184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6324600"/>
            <a:ext cx="9144000" cy="533400"/>
          </a:xfrm>
          <a:prstGeom prst="rect">
            <a:avLst/>
          </a:prstGeom>
          <a:solidFill>
            <a:srgbClr val="204DB5"/>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7" name="Picture 41" descr="small_logo_insid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97785" y="1"/>
            <a:ext cx="84621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457199" y="228600"/>
            <a:ext cx="8492565" cy="762000"/>
          </a:xfrm>
          <a:prstGeom prst="rect">
            <a:avLst/>
          </a:prstGeom>
          <a:solidFill>
            <a:schemeClr val="bg1">
              <a:alpha val="70000"/>
            </a:schemeClr>
          </a:solid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0" name="Rectangle 4"/>
          <p:cNvSpPr>
            <a:spLocks noGrp="1" noChangeArrowheads="1"/>
          </p:cNvSpPr>
          <p:nvPr>
            <p:ph type="body" idx="1"/>
          </p:nvPr>
        </p:nvSpPr>
        <p:spPr bwMode="auto">
          <a:xfrm>
            <a:off x="457200" y="1143000"/>
            <a:ext cx="82296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1" name="Rectangle 5"/>
          <p:cNvSpPr>
            <a:spLocks noGrp="1" noChangeArrowheads="1"/>
          </p:cNvSpPr>
          <p:nvPr>
            <p:ph type="dt" sz="half" idx="2"/>
          </p:nvPr>
        </p:nvSpPr>
        <p:spPr bwMode="auto">
          <a:xfrm>
            <a:off x="457200" y="6400800"/>
            <a:ext cx="21336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000" dirty="0" smtClean="0">
                <a:solidFill>
                  <a:schemeClr val="bg1"/>
                </a:solidFill>
                <a:cs typeface="+mn-cs"/>
              </a:defRPr>
            </a:lvl1pPr>
          </a:lstStyle>
          <a:p>
            <a:fld id="{239BF79A-F49D-430F-A006-64D1C5E4C96E}" type="datetime1">
              <a:rPr lang="en-US" smtClean="0"/>
              <a:t>8/27/19</a:t>
            </a:fld>
            <a:endParaRPr lang="en-US"/>
          </a:p>
        </p:txBody>
      </p:sp>
      <p:sp>
        <p:nvSpPr>
          <p:cNvPr id="4102" name="Rectangle 6"/>
          <p:cNvSpPr>
            <a:spLocks noGrp="1" noChangeArrowheads="1"/>
          </p:cNvSpPr>
          <p:nvPr>
            <p:ph type="ftr" sz="quarter" idx="3"/>
          </p:nvPr>
        </p:nvSpPr>
        <p:spPr bwMode="auto">
          <a:xfrm>
            <a:off x="3124200" y="6400800"/>
            <a:ext cx="28956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a:defRPr sz="1000" smtClean="0">
                <a:solidFill>
                  <a:schemeClr val="bg1"/>
                </a:solidFill>
                <a:cs typeface="+mn-cs"/>
              </a:defRPr>
            </a:lvl1pPr>
          </a:lstStyle>
          <a:p>
            <a:endParaRPr lang="en-US"/>
          </a:p>
        </p:txBody>
      </p:sp>
      <p:sp>
        <p:nvSpPr>
          <p:cNvPr id="4103" name="Rectangle 7"/>
          <p:cNvSpPr>
            <a:spLocks noGrp="1" noChangeArrowheads="1"/>
          </p:cNvSpPr>
          <p:nvPr>
            <p:ph type="sldNum" sz="quarter" idx="4"/>
          </p:nvPr>
        </p:nvSpPr>
        <p:spPr bwMode="auto">
          <a:xfrm>
            <a:off x="6553200" y="6400800"/>
            <a:ext cx="21336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solidFill>
                  <a:schemeClr val="bg1"/>
                </a:solidFill>
                <a:cs typeface="+mn-cs"/>
              </a:defRPr>
            </a:lvl1pPr>
          </a:lstStyle>
          <a:p>
            <a:fld id="{8CF8A4EF-CDB0-3142-B866-F3AD53A0F82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a:solidFill>
            <a:schemeClr val="tx1"/>
          </a:solidFill>
          <a:latin typeface="+mj-lt"/>
          <a:ea typeface="+mj-ea"/>
          <a:cs typeface="ＭＳ Ｐゴシック" charset="0"/>
        </a:defRPr>
      </a:lvl1pPr>
      <a:lvl2pPr algn="l" rtl="0" eaLnBrk="1" fontAlgn="base" hangingPunct="1">
        <a:spcBef>
          <a:spcPct val="0"/>
        </a:spcBef>
        <a:spcAft>
          <a:spcPct val="0"/>
        </a:spcAft>
        <a:defRPr sz="3900" b="1">
          <a:solidFill>
            <a:schemeClr val="tx1"/>
          </a:solidFill>
          <a:latin typeface="Arial" charset="0"/>
          <a:ea typeface="ＭＳ Ｐゴシック" charset="0"/>
          <a:cs typeface="ＭＳ Ｐゴシック" charset="0"/>
        </a:defRPr>
      </a:lvl2pPr>
      <a:lvl3pPr algn="l" rtl="0" eaLnBrk="1" fontAlgn="base" hangingPunct="1">
        <a:spcBef>
          <a:spcPct val="0"/>
        </a:spcBef>
        <a:spcAft>
          <a:spcPct val="0"/>
        </a:spcAft>
        <a:defRPr sz="3900" b="1">
          <a:solidFill>
            <a:schemeClr val="tx1"/>
          </a:solidFill>
          <a:latin typeface="Arial" charset="0"/>
          <a:ea typeface="ＭＳ Ｐゴシック" charset="0"/>
          <a:cs typeface="ＭＳ Ｐゴシック" charset="0"/>
        </a:defRPr>
      </a:lvl3pPr>
      <a:lvl4pPr algn="l" rtl="0" eaLnBrk="1" fontAlgn="base" hangingPunct="1">
        <a:spcBef>
          <a:spcPct val="0"/>
        </a:spcBef>
        <a:spcAft>
          <a:spcPct val="0"/>
        </a:spcAft>
        <a:defRPr sz="3900" b="1">
          <a:solidFill>
            <a:schemeClr val="tx1"/>
          </a:solidFill>
          <a:latin typeface="Arial" charset="0"/>
          <a:ea typeface="ＭＳ Ｐゴシック" charset="0"/>
          <a:cs typeface="ＭＳ Ｐゴシック" charset="0"/>
        </a:defRPr>
      </a:lvl4pPr>
      <a:lvl5pPr algn="l" rtl="0" eaLnBrk="1" fontAlgn="base" hangingPunct="1">
        <a:spcBef>
          <a:spcPct val="0"/>
        </a:spcBef>
        <a:spcAft>
          <a:spcPct val="0"/>
        </a:spcAft>
        <a:defRPr sz="3900" b="1">
          <a:solidFill>
            <a:schemeClr val="tx1"/>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900" b="1">
          <a:solidFill>
            <a:schemeClr val="tx1"/>
          </a:solidFill>
          <a:latin typeface="Arial" charset="0"/>
          <a:ea typeface="ＭＳ Ｐゴシック" charset="0"/>
        </a:defRPr>
      </a:lvl6pPr>
      <a:lvl7pPr marL="914400" algn="l" rtl="0" eaLnBrk="1" fontAlgn="base" hangingPunct="1">
        <a:spcBef>
          <a:spcPct val="0"/>
        </a:spcBef>
        <a:spcAft>
          <a:spcPct val="0"/>
        </a:spcAft>
        <a:defRPr sz="3900" b="1">
          <a:solidFill>
            <a:schemeClr val="tx1"/>
          </a:solidFill>
          <a:latin typeface="Arial" charset="0"/>
          <a:ea typeface="ＭＳ Ｐゴシック" charset="0"/>
        </a:defRPr>
      </a:lvl7pPr>
      <a:lvl8pPr marL="1371600" algn="l" rtl="0" eaLnBrk="1" fontAlgn="base" hangingPunct="1">
        <a:spcBef>
          <a:spcPct val="0"/>
        </a:spcBef>
        <a:spcAft>
          <a:spcPct val="0"/>
        </a:spcAft>
        <a:defRPr sz="3900" b="1">
          <a:solidFill>
            <a:schemeClr val="tx1"/>
          </a:solidFill>
          <a:latin typeface="Arial" charset="0"/>
          <a:ea typeface="ＭＳ Ｐゴシック" charset="0"/>
        </a:defRPr>
      </a:lvl8pPr>
      <a:lvl9pPr marL="1828800" algn="l" rtl="0" eaLnBrk="1" fontAlgn="base" hangingPunct="1">
        <a:spcBef>
          <a:spcPct val="0"/>
        </a:spcBef>
        <a:spcAft>
          <a:spcPct val="0"/>
        </a:spcAft>
        <a:defRPr sz="3900" b="1">
          <a:solidFill>
            <a:schemeClr val="tx1"/>
          </a:solidFill>
          <a:latin typeface="Arial" charset="0"/>
          <a:ea typeface="ＭＳ Ｐゴシック" charset="0"/>
        </a:defRPr>
      </a:lvl9pPr>
    </p:titleStyle>
    <p:bodyStyle>
      <a:lvl1pPr marL="342900" indent="-342900" algn="l" rtl="0" eaLnBrk="1" fontAlgn="base" hangingPunct="1">
        <a:spcBef>
          <a:spcPct val="20000"/>
        </a:spcBef>
        <a:spcAft>
          <a:spcPct val="0"/>
        </a:spcAft>
        <a:buClr>
          <a:schemeClr val="tx2"/>
        </a:buClr>
        <a:buSzPct val="70000"/>
        <a:buFont typeface="Wingdings" charset="0"/>
        <a:buBlip>
          <a:blip r:embed="rId15"/>
        </a:buBlip>
        <a:defRPr sz="3000">
          <a:solidFill>
            <a:schemeClr val="tx1"/>
          </a:solidFill>
          <a:latin typeface="+mn-lt"/>
          <a:ea typeface="+mn-ea"/>
          <a:cs typeface="ＭＳ Ｐゴシック" charset="0"/>
        </a:defRPr>
      </a:lvl1pPr>
      <a:lvl2pPr marL="692150" indent="-347663" algn="l" rtl="0" eaLnBrk="1" fontAlgn="base" hangingPunct="1">
        <a:spcBef>
          <a:spcPct val="20000"/>
        </a:spcBef>
        <a:spcAft>
          <a:spcPct val="0"/>
        </a:spcAft>
        <a:buClr>
          <a:schemeClr val="accent2"/>
        </a:buClr>
        <a:buSzPct val="70000"/>
        <a:buFont typeface="Wingdings" charset="0"/>
        <a:buBlip>
          <a:blip r:embed="rId16"/>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17"/>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16"/>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17"/>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17"/>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17"/>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17"/>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17"/>
        </a:buBlip>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CS161 – Design and Architecture of Computer Systems</a:t>
            </a:r>
          </a:p>
        </p:txBody>
      </p:sp>
      <p:sp>
        <p:nvSpPr>
          <p:cNvPr id="3" name="Subtitle 2"/>
          <p:cNvSpPr>
            <a:spLocks noGrp="1"/>
          </p:cNvSpPr>
          <p:nvPr>
            <p:ph type="subTitle" idx="1"/>
          </p:nvPr>
        </p:nvSpPr>
        <p:spPr/>
        <p:txBody>
          <a:bodyPr/>
          <a:lstStyle/>
          <a:p>
            <a:r>
              <a:rPr lang="en-US" dirty="0"/>
              <a:t>Week 5 - Discussion </a:t>
            </a:r>
          </a:p>
          <a:p>
            <a:endParaRPr lang="en-US" dirty="0"/>
          </a:p>
          <a:p>
            <a:r>
              <a:rPr lang="en-US" sz="2000" dirty="0"/>
              <a:t>*some slides adapted from:</a:t>
            </a:r>
          </a:p>
          <a:p>
            <a:r>
              <a:rPr lang="en-US" sz="2000" dirty="0"/>
              <a:t>  </a:t>
            </a:r>
            <a:r>
              <a:rPr lang="en-US" sz="2000" u="sng" dirty="0"/>
              <a:t>Prof Daniel Wong </a:t>
            </a:r>
            <a:r>
              <a:rPr lang="en-US" sz="2000" dirty="0"/>
              <a:t>UCR – EE/CS)</a:t>
            </a:r>
          </a:p>
          <a:p>
            <a:endParaRPr lang="en-US" dirty="0"/>
          </a:p>
        </p:txBody>
      </p:sp>
    </p:spTree>
    <p:extLst>
      <p:ext uri="{BB962C8B-B14F-4D97-AF65-F5344CB8AC3E}">
        <p14:creationId xmlns:p14="http://schemas.microsoft.com/office/powerpoint/2010/main" val="339612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120000"/>
              </a:lnSpc>
            </a:pPr>
            <a:r>
              <a:rPr lang="en-US" dirty="0"/>
              <a:t>Page table translates address</a:t>
            </a:r>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US" dirty="0"/>
              <a:t> </a:t>
            </a:r>
          </a:p>
        </p:txBody>
      </p:sp>
      <p:sp>
        <p:nvSpPr>
          <p:cNvPr id="2" name="Title 1"/>
          <p:cNvSpPr>
            <a:spLocks noGrp="1"/>
          </p:cNvSpPr>
          <p:nvPr>
            <p:ph type="title"/>
          </p:nvPr>
        </p:nvSpPr>
        <p:spPr/>
        <p:txBody>
          <a:bodyPr/>
          <a:lstStyle/>
          <a:p>
            <a:r>
              <a:rPr lang="en-US" dirty="0"/>
              <a:t>Page Table</a:t>
            </a:r>
          </a:p>
        </p:txBody>
      </p:sp>
      <p:sp>
        <p:nvSpPr>
          <p:cNvPr id="4" name="Slide Number Placeholder 3"/>
          <p:cNvSpPr>
            <a:spLocks noGrp="1"/>
          </p:cNvSpPr>
          <p:nvPr>
            <p:ph type="sldNum" sz="quarter" idx="12"/>
          </p:nvPr>
        </p:nvSpPr>
        <p:spPr/>
        <p:txBody>
          <a:bodyPr/>
          <a:lstStyle/>
          <a:p>
            <a:fld id="{8CF8A4EF-CDB0-3142-B866-F3AD53A0F82F}" type="slidenum">
              <a:rPr lang="en-US" smtClean="0"/>
              <a:t>10</a:t>
            </a:fld>
            <a:endParaRPr lang="en-US"/>
          </a:p>
        </p:txBody>
      </p:sp>
      <p:pic>
        <p:nvPicPr>
          <p:cNvPr id="6" name="Picture 4" descr="f05-2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566862"/>
            <a:ext cx="5513388" cy="475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0176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Pages to Storage</a:t>
            </a:r>
          </a:p>
        </p:txBody>
      </p:sp>
      <p:sp>
        <p:nvSpPr>
          <p:cNvPr id="4" name="Slide Number Placeholder 3"/>
          <p:cNvSpPr>
            <a:spLocks noGrp="1"/>
          </p:cNvSpPr>
          <p:nvPr>
            <p:ph type="sldNum" sz="quarter" idx="12"/>
          </p:nvPr>
        </p:nvSpPr>
        <p:spPr/>
        <p:txBody>
          <a:bodyPr/>
          <a:lstStyle/>
          <a:p>
            <a:fld id="{8CF8A4EF-CDB0-3142-B866-F3AD53A0F82F}" type="slidenum">
              <a:rPr lang="en-US" smtClean="0"/>
              <a:t>11</a:t>
            </a:fld>
            <a:endParaRPr lang="en-US"/>
          </a:p>
        </p:txBody>
      </p:sp>
      <p:pic>
        <p:nvPicPr>
          <p:cNvPr id="5" name="Picture 4" descr="f05-22-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5334000" cy="408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682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Optimizing VM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Page Table too big!</a:t>
                </a:r>
              </a:p>
              <a:p>
                <a:pPr lvl="1"/>
                <a:r>
                  <a:rPr lang="en-US" dirty="0"/>
                  <a:t>virtual address space = 4GB=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r>
                          <a:rPr lang="en-US" i="1">
                            <a:latin typeface="Cambria Math" panose="02040503050406030204" pitchFamily="18" charset="0"/>
                          </a:rPr>
                          <m:t>0</m:t>
                        </m:r>
                      </m:sup>
                    </m:sSup>
                  </m:oMath>
                </a14:m>
                <a:r>
                  <a:rPr lang="en-US" dirty="0"/>
                  <a:t> B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r>
                          <a:rPr lang="en-US" i="1">
                            <a:latin typeface="Cambria Math" panose="02040503050406030204" pitchFamily="18" charset="0"/>
                          </a:rPr>
                          <m:t>2</m:t>
                        </m:r>
                      </m:sup>
                    </m:sSup>
                    <m:r>
                      <a:rPr lang="en-US" i="1">
                        <a:latin typeface="Cambria Math" panose="02040503050406030204" pitchFamily="18" charset="0"/>
                      </a:rPr>
                      <m:t> </m:t>
                    </m:r>
                    <m:r>
                      <a:rPr lang="en-US" i="1">
                        <a:latin typeface="Cambria Math" panose="02040503050406030204" pitchFamily="18" charset="0"/>
                      </a:rPr>
                      <m:t>𝐵</m:t>
                    </m:r>
                  </m:oMath>
                </a14:m>
                <a:endParaRPr lang="en-US" dirty="0"/>
              </a:p>
              <a:p>
                <a:pPr lvl="1"/>
                <a:r>
                  <a:rPr lang="en-US" dirty="0"/>
                  <a:t>page size = 4 KB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10</m:t>
                        </m:r>
                      </m:sup>
                    </m:sSup>
                  </m:oMath>
                </a14:m>
                <a:r>
                  <a:rPr lang="en-US" dirty="0"/>
                  <a:t> B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m:t>
                        </m:r>
                      </m:sup>
                    </m:sSup>
                    <m:r>
                      <a:rPr lang="en-US" b="0" i="1" smtClean="0">
                        <a:latin typeface="Cambria Math" panose="02040503050406030204" pitchFamily="18" charset="0"/>
                      </a:rPr>
                      <m:t> </m:t>
                    </m:r>
                    <m:r>
                      <a:rPr lang="en-US" b="0" i="1" smtClean="0">
                        <a:latin typeface="Cambria Math" panose="02040503050406030204" pitchFamily="18" charset="0"/>
                      </a:rPr>
                      <m:t>𝐵</m:t>
                    </m:r>
                  </m:oMath>
                </a14:m>
                <a:endParaRPr lang="en-US" dirty="0"/>
              </a:p>
              <a:p>
                <a:pPr lvl="1"/>
                <a:r>
                  <a:rPr lang="en-US" dirty="0"/>
                  <a:t>PTE size = 4 B</a:t>
                </a:r>
              </a:p>
              <a:p>
                <a:pPr lvl="2"/>
                <a:r>
                  <a:rPr lang="en-US" dirty="0"/>
                  <a:t>number page table entries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20</m:t>
                        </m:r>
                      </m:sup>
                    </m:sSup>
                  </m:oMath>
                </a14:m>
                <a:endParaRPr lang="en-US" dirty="0"/>
              </a:p>
              <a:p>
                <a:pPr lvl="2"/>
                <a:r>
                  <a:rPr lang="en-US" b="1" dirty="0"/>
                  <a:t>Page table size = 4 B *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𝟐</m:t>
                        </m:r>
                      </m:e>
                      <m:sup>
                        <m:r>
                          <a:rPr lang="en-US" b="1" i="1">
                            <a:latin typeface="Cambria Math" panose="02040503050406030204" pitchFamily="18" charset="0"/>
                          </a:rPr>
                          <m:t>𝟐𝟎</m:t>
                        </m:r>
                      </m:sup>
                    </m:sSup>
                  </m:oMath>
                </a14:m>
                <a:r>
                  <a:rPr lang="en-US" b="1" dirty="0"/>
                  <a:t> = 4MB </a:t>
                </a:r>
              </a:p>
              <a:p>
                <a:pPr marL="693737" lvl="2" indent="0">
                  <a:buNone/>
                </a:pPr>
                <a:r>
                  <a:rPr lang="en-US" dirty="0"/>
                  <a:t>    (</a:t>
                </a:r>
                <a:r>
                  <a:rPr lang="en-US" dirty="0">
                    <a:solidFill>
                      <a:srgbClr val="FF0000"/>
                    </a:solidFill>
                  </a:rPr>
                  <a:t>just for Page Table of single process</a:t>
                </a:r>
                <a:r>
                  <a:rPr lang="en-US" dirty="0"/>
                  <a:t>)</a:t>
                </a:r>
              </a:p>
              <a:p>
                <a:r>
                  <a:rPr lang="en-US" dirty="0"/>
                  <a:t>Virtual Memory too slow!</a:t>
                </a:r>
              </a:p>
              <a:p>
                <a:pPr lvl="1"/>
                <a:r>
                  <a:rPr lang="en-US" dirty="0"/>
                  <a:t>Requires two memory accesses. </a:t>
                </a:r>
              </a:p>
              <a:p>
                <a:pPr lvl="2"/>
                <a:r>
                  <a:rPr lang="en-US" dirty="0"/>
                  <a:t>One to access page table to get the memory address</a:t>
                </a:r>
              </a:p>
              <a:p>
                <a:pPr lvl="2"/>
                <a:r>
                  <a:rPr lang="en-US" dirty="0"/>
                  <a:t>Another to get the real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241" b="-27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CF8A4EF-CDB0-3142-B866-F3AD53A0F82F}" type="slidenum">
              <a:rPr lang="en-US" smtClean="0"/>
              <a:t>12</a:t>
            </a:fld>
            <a:endParaRPr lang="en-US"/>
          </a:p>
        </p:txBody>
      </p:sp>
    </p:spTree>
    <p:extLst>
      <p:ext uri="{BB962C8B-B14F-4D97-AF65-F5344CB8AC3E}">
        <p14:creationId xmlns:p14="http://schemas.microsoft.com/office/powerpoint/2010/main" val="179221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Page Table</a:t>
            </a:r>
          </a:p>
        </p:txBody>
      </p:sp>
      <p:sp>
        <p:nvSpPr>
          <p:cNvPr id="3" name="Content Placeholder 2"/>
          <p:cNvSpPr>
            <a:spLocks noGrp="1"/>
          </p:cNvSpPr>
          <p:nvPr>
            <p:ph idx="1"/>
          </p:nvPr>
        </p:nvSpPr>
        <p:spPr>
          <a:xfrm>
            <a:off x="457200" y="1237593"/>
            <a:ext cx="8229600" cy="4826876"/>
          </a:xfrm>
        </p:spPr>
        <p:txBody>
          <a:bodyPr>
            <a:normAutofit/>
          </a:bodyPr>
          <a:lstStyle/>
          <a:p>
            <a:pPr>
              <a:lnSpc>
                <a:spcPct val="120000"/>
              </a:lnSpc>
            </a:pPr>
            <a:r>
              <a:rPr lang="en-US" sz="2000" u="sng" dirty="0"/>
              <a:t>Problem</a:t>
            </a:r>
            <a:r>
              <a:rPr lang="en-US" sz="2000" dirty="0"/>
              <a:t>: 1-level page table too expensive for large virtual address space</a:t>
            </a:r>
          </a:p>
          <a:p>
            <a:pPr lvl="1">
              <a:lnSpc>
                <a:spcPct val="120000"/>
              </a:lnSpc>
            </a:pPr>
            <a:r>
              <a:rPr lang="en-US" sz="1800" dirty="0"/>
              <a:t>Need to reduce the size of the page table</a:t>
            </a:r>
          </a:p>
          <a:p>
            <a:pPr lvl="1">
              <a:lnSpc>
                <a:spcPct val="120000"/>
              </a:lnSpc>
            </a:pPr>
            <a:endParaRPr lang="en-US" sz="1800" dirty="0"/>
          </a:p>
          <a:p>
            <a:pPr>
              <a:lnSpc>
                <a:spcPct val="120000"/>
              </a:lnSpc>
            </a:pPr>
            <a:r>
              <a:rPr lang="en-US" sz="2000" u="sng" dirty="0"/>
              <a:t>Solution</a:t>
            </a:r>
            <a:r>
              <a:rPr lang="en-US" sz="2000" dirty="0"/>
              <a:t>: Multi-level page table, Paging page tables, etc.</a:t>
            </a:r>
          </a:p>
          <a:p>
            <a:pPr lvl="1">
              <a:lnSpc>
                <a:spcPct val="120000"/>
              </a:lnSpc>
            </a:pPr>
            <a:r>
              <a:rPr lang="en-US" sz="1800" dirty="0"/>
              <a:t>To create small page tables for virtual memory</a:t>
            </a:r>
          </a:p>
          <a:p>
            <a:pPr lvl="1">
              <a:lnSpc>
                <a:spcPct val="120000"/>
              </a:lnSpc>
            </a:pPr>
            <a:r>
              <a:rPr lang="en-US" sz="1800" dirty="0"/>
              <a:t>The virtual address is now split into multiple chunks to index a page table “tree”</a:t>
            </a:r>
          </a:p>
          <a:p>
            <a:pPr lvl="1">
              <a:lnSpc>
                <a:spcPct val="120000"/>
              </a:lnSpc>
            </a:pPr>
            <a:endParaRPr lang="en-US" sz="1800" dirty="0"/>
          </a:p>
        </p:txBody>
      </p:sp>
      <p:sp>
        <p:nvSpPr>
          <p:cNvPr id="4" name="Slide Number Placeholder 3"/>
          <p:cNvSpPr>
            <a:spLocks noGrp="1"/>
          </p:cNvSpPr>
          <p:nvPr>
            <p:ph type="sldNum" sz="quarter" idx="12"/>
          </p:nvPr>
        </p:nvSpPr>
        <p:spPr/>
        <p:txBody>
          <a:bodyPr/>
          <a:lstStyle/>
          <a:p>
            <a:fld id="{8CF8A4EF-CDB0-3142-B866-F3AD53A0F82F}" type="slidenum">
              <a:rPr lang="en-US" smtClean="0"/>
              <a:t>13</a:t>
            </a:fld>
            <a:endParaRPr lang="en-US"/>
          </a:p>
        </p:txBody>
      </p:sp>
    </p:spTree>
    <p:extLst>
      <p:ext uri="{BB962C8B-B14F-4D97-AF65-F5344CB8AC3E}">
        <p14:creationId xmlns:p14="http://schemas.microsoft.com/office/powerpoint/2010/main" val="66118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Page Table</a:t>
            </a:r>
          </a:p>
        </p:txBody>
      </p:sp>
      <p:sp>
        <p:nvSpPr>
          <p:cNvPr id="3" name="Content Placeholder 2"/>
          <p:cNvSpPr>
            <a:spLocks noGrp="1"/>
          </p:cNvSpPr>
          <p:nvPr>
            <p:ph idx="1"/>
          </p:nvPr>
        </p:nvSpPr>
        <p:spPr/>
        <p:txBody>
          <a:bodyPr/>
          <a:lstStyle/>
          <a:p>
            <a:r>
              <a:rPr lang="en-US" dirty="0"/>
              <a:t>Virtual page number broken into fields to index each level of multi-level page table</a:t>
            </a:r>
          </a:p>
        </p:txBody>
      </p:sp>
      <p:sp>
        <p:nvSpPr>
          <p:cNvPr id="4" name="Slide Number Placeholder 3"/>
          <p:cNvSpPr>
            <a:spLocks noGrp="1"/>
          </p:cNvSpPr>
          <p:nvPr>
            <p:ph type="sldNum" sz="quarter" idx="12"/>
          </p:nvPr>
        </p:nvSpPr>
        <p:spPr/>
        <p:txBody>
          <a:bodyPr/>
          <a:lstStyle/>
          <a:p>
            <a:fld id="{8CF8A4EF-CDB0-3142-B866-F3AD53A0F82F}" type="slidenum">
              <a:rPr lang="en-US" smtClean="0"/>
              <a:t>14</a:t>
            </a:fld>
            <a:endParaRPr lang="en-US"/>
          </a:p>
        </p:txBody>
      </p:sp>
      <p:pic>
        <p:nvPicPr>
          <p:cNvPr id="6" name="Picture 5"/>
          <p:cNvPicPr/>
          <p:nvPr/>
        </p:nvPicPr>
        <p:blipFill>
          <a:blip r:embed="rId3"/>
          <a:srcRect/>
          <a:stretch>
            <a:fillRect/>
          </a:stretch>
        </p:blipFill>
        <p:spPr bwMode="auto">
          <a:xfrm>
            <a:off x="838200" y="2221441"/>
            <a:ext cx="7467600" cy="3594100"/>
          </a:xfrm>
          <a:prstGeom prst="rect">
            <a:avLst/>
          </a:prstGeom>
          <a:noFill/>
          <a:ln w="9525">
            <a:noFill/>
            <a:miter lim="800000"/>
            <a:headEnd/>
            <a:tailEnd/>
          </a:ln>
        </p:spPr>
      </p:pic>
    </p:spTree>
    <p:extLst>
      <p:ext uri="{BB962C8B-B14F-4D97-AF65-F5344CB8AC3E}">
        <p14:creationId xmlns:p14="http://schemas.microsoft.com/office/powerpoint/2010/main" val="206194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 Address Translation</a:t>
            </a:r>
          </a:p>
        </p:txBody>
      </p:sp>
      <p:sp>
        <p:nvSpPr>
          <p:cNvPr id="3" name="Content Placeholder 2"/>
          <p:cNvSpPr>
            <a:spLocks noGrp="1"/>
          </p:cNvSpPr>
          <p:nvPr>
            <p:ph idx="1"/>
          </p:nvPr>
        </p:nvSpPr>
        <p:spPr/>
        <p:txBody>
          <a:bodyPr/>
          <a:lstStyle/>
          <a:p>
            <a:pPr marL="203200" indent="-203200"/>
            <a:r>
              <a:rPr lang="en-US" sz="2000" u="sng" dirty="0"/>
              <a:t>Problem</a:t>
            </a:r>
            <a:r>
              <a:rPr lang="en-US" sz="2000" dirty="0"/>
              <a:t>: Virtual Memory requires </a:t>
            </a:r>
            <a:r>
              <a:rPr lang="en-US" sz="2000" u="sng" dirty="0"/>
              <a:t>two</a:t>
            </a:r>
            <a:r>
              <a:rPr lang="en-US" sz="2000" dirty="0"/>
              <a:t> memory accesses!</a:t>
            </a:r>
          </a:p>
          <a:p>
            <a:pPr marL="508000" lvl="1" indent="-190500"/>
            <a:r>
              <a:rPr lang="en-US" sz="1600" dirty="0"/>
              <a:t>one to translate Virtual Address into Physical Address (page table lookup)</a:t>
            </a:r>
          </a:p>
          <a:p>
            <a:pPr marL="508000" lvl="1" indent="-190500"/>
            <a:r>
              <a:rPr lang="en-US" sz="1600" dirty="0"/>
              <a:t>one to transfer the actual data (cache hit)</a:t>
            </a:r>
          </a:p>
          <a:p>
            <a:pPr marL="508000" lvl="1" indent="-190500"/>
            <a:r>
              <a:rPr lang="en-US" sz="1600" dirty="0"/>
              <a:t>But Page Table is in physical memory! =&gt; </a:t>
            </a:r>
            <a:r>
              <a:rPr lang="en-US" sz="1600" dirty="0">
                <a:solidFill>
                  <a:schemeClr val="accent1"/>
                </a:solidFill>
              </a:rPr>
              <a:t>2 main memory accesses!</a:t>
            </a:r>
          </a:p>
          <a:p>
            <a:pPr marL="203200" indent="-203200">
              <a:buNone/>
            </a:pPr>
            <a:endParaRPr lang="en-US" sz="2000" dirty="0"/>
          </a:p>
          <a:p>
            <a:pPr marL="203200" indent="-203200"/>
            <a:r>
              <a:rPr lang="en-US" sz="2000" u="sng" dirty="0"/>
              <a:t>Solution</a:t>
            </a:r>
            <a:r>
              <a:rPr lang="en-US" sz="2000" dirty="0"/>
              <a:t>: Why not create a cache of virtual to physical address translations to make translation fast? (smaller is faster)</a:t>
            </a:r>
          </a:p>
          <a:p>
            <a:pPr marL="203200" indent="-203200"/>
            <a:endParaRPr lang="en-US" sz="2000" dirty="0"/>
          </a:p>
          <a:p>
            <a:pPr marL="203200" indent="-203200"/>
            <a:r>
              <a:rPr lang="en-US" sz="2000" dirty="0"/>
              <a:t>For historical reasons, such a “page table cache” is called a </a:t>
            </a:r>
            <a:r>
              <a:rPr lang="en-US" sz="2000" u="sng" dirty="0">
                <a:solidFill>
                  <a:srgbClr val="FF0000"/>
                </a:solidFill>
              </a:rPr>
              <a:t>Translation Lookaside Buffer</a:t>
            </a:r>
            <a:r>
              <a:rPr lang="en-US" sz="2000" dirty="0"/>
              <a:t>, or </a:t>
            </a:r>
            <a:r>
              <a:rPr lang="en-US" sz="2000" u="sng" dirty="0">
                <a:solidFill>
                  <a:srgbClr val="FF0000"/>
                </a:solidFill>
              </a:rPr>
              <a:t>TLB</a:t>
            </a:r>
            <a:endParaRPr lang="en-US" sz="2000" dirty="0"/>
          </a:p>
          <a:p>
            <a:pPr marL="508000" lvl="1" indent="-190500"/>
            <a:endParaRPr lang="en-US" sz="1600" dirty="0"/>
          </a:p>
          <a:p>
            <a:endParaRPr lang="en-US" dirty="0"/>
          </a:p>
        </p:txBody>
      </p:sp>
      <p:sp>
        <p:nvSpPr>
          <p:cNvPr id="4" name="Slide Number Placeholder 3"/>
          <p:cNvSpPr>
            <a:spLocks noGrp="1"/>
          </p:cNvSpPr>
          <p:nvPr>
            <p:ph type="sldNum" sz="quarter" idx="12"/>
          </p:nvPr>
        </p:nvSpPr>
        <p:spPr/>
        <p:txBody>
          <a:bodyPr/>
          <a:lstStyle/>
          <a:p>
            <a:fld id="{8CF8A4EF-CDB0-3142-B866-F3AD53A0F82F}" type="slidenum">
              <a:rPr lang="en-US" smtClean="0"/>
              <a:t>15</a:t>
            </a:fld>
            <a:endParaRPr lang="en-US"/>
          </a:p>
        </p:txBody>
      </p:sp>
    </p:spTree>
    <p:extLst>
      <p:ext uri="{BB962C8B-B14F-4D97-AF65-F5344CB8AC3E}">
        <p14:creationId xmlns:p14="http://schemas.microsoft.com/office/powerpoint/2010/main" val="108259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 Translation Using a TLB</a:t>
            </a:r>
          </a:p>
        </p:txBody>
      </p:sp>
      <p:sp>
        <p:nvSpPr>
          <p:cNvPr id="4" name="Slide Number Placeholder 3"/>
          <p:cNvSpPr>
            <a:spLocks noGrp="1"/>
          </p:cNvSpPr>
          <p:nvPr>
            <p:ph type="sldNum" sz="quarter" idx="12"/>
          </p:nvPr>
        </p:nvSpPr>
        <p:spPr/>
        <p:txBody>
          <a:bodyPr/>
          <a:lstStyle/>
          <a:p>
            <a:fld id="{8CF8A4EF-CDB0-3142-B866-F3AD53A0F82F}" type="slidenum">
              <a:rPr lang="en-US" smtClean="0"/>
              <a:t>16</a:t>
            </a:fld>
            <a:endParaRPr lang="en-US"/>
          </a:p>
        </p:txBody>
      </p:sp>
      <p:pic>
        <p:nvPicPr>
          <p:cNvPr id="5" name="Picture 5" descr="f05-23-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6535738" cy="4606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55157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Translation</a:t>
            </a:r>
          </a:p>
        </p:txBody>
      </p:sp>
      <p:sp>
        <p:nvSpPr>
          <p:cNvPr id="4" name="Slide Number Placeholder 3"/>
          <p:cNvSpPr>
            <a:spLocks noGrp="1"/>
          </p:cNvSpPr>
          <p:nvPr>
            <p:ph type="sldNum" sz="quarter" idx="12"/>
          </p:nvPr>
        </p:nvSpPr>
        <p:spPr/>
        <p:txBody>
          <a:bodyPr/>
          <a:lstStyle/>
          <a:p>
            <a:fld id="{8CF8A4EF-CDB0-3142-B866-F3AD53A0F82F}" type="slidenum">
              <a:rPr lang="en-US" smtClean="0"/>
              <a:t>17</a:t>
            </a:fld>
            <a:endParaRPr lang="en-US"/>
          </a:p>
        </p:txBody>
      </p:sp>
      <p:sp>
        <p:nvSpPr>
          <p:cNvPr id="5" name="Text Box 3"/>
          <p:cNvSpPr txBox="1">
            <a:spLocks noChangeArrowheads="1"/>
          </p:cNvSpPr>
          <p:nvPr/>
        </p:nvSpPr>
        <p:spPr bwMode="auto">
          <a:xfrm>
            <a:off x="914400" y="5588000"/>
            <a:ext cx="7162800" cy="641350"/>
          </a:xfrm>
          <a:prstGeom prst="rect">
            <a:avLst/>
          </a:prstGeom>
          <a:solidFill>
            <a:srgbClr val="CCFF99"/>
          </a:solidFill>
          <a:ln w="9525">
            <a:noFill/>
            <a:miter lim="800000"/>
            <a:headEnd/>
            <a:tailEnd/>
          </a:ln>
        </p:spPr>
        <p:txBody>
          <a:bodyPr>
            <a:spAutoFit/>
          </a:bodyPr>
          <a:lstStyle/>
          <a:p>
            <a:r>
              <a:rPr lang="en-US" b="0">
                <a:solidFill>
                  <a:srgbClr val="000000"/>
                </a:solidFill>
                <a:latin typeface="Arial" charset="0"/>
                <a:cs typeface="Times New Roman" pitchFamily="18" charset="0"/>
              </a:rPr>
              <a:t>Virtual-to-physical address translation by a TLB and how the resulting physical address is used to access the cache memory.</a:t>
            </a:r>
          </a:p>
        </p:txBody>
      </p:sp>
      <p:graphicFrame>
        <p:nvGraphicFramePr>
          <p:cNvPr id="6" name="Object 4"/>
          <p:cNvGraphicFramePr>
            <a:graphicFrameLocks noChangeAspect="1"/>
          </p:cNvGraphicFramePr>
          <p:nvPr/>
        </p:nvGraphicFramePr>
        <p:xfrm>
          <a:off x="1535113" y="892175"/>
          <a:ext cx="5943600" cy="4538663"/>
        </p:xfrm>
        <a:graphic>
          <a:graphicData uri="http://schemas.openxmlformats.org/presentationml/2006/ole">
            <mc:AlternateContent xmlns:mc="http://schemas.openxmlformats.org/markup-compatibility/2006">
              <mc:Choice xmlns:v="urn:schemas-microsoft-com:vml" Requires="v">
                <p:oleObj spid="_x0000_s4159" r:id="rId3" imgW="3343275" imgH="2552700" progId="">
                  <p:embed/>
                </p:oleObj>
              </mc:Choice>
              <mc:Fallback>
                <p:oleObj r:id="rId3" imgW="3343275" imgH="2552700" progId="">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892175"/>
                        <a:ext cx="5943600" cy="453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075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pPr eaLnBrk="1" hangingPunct="1">
              <a:defRPr/>
            </a:pPr>
            <a:r>
              <a:rPr lang="en-US">
                <a:cs typeface="+mj-cs"/>
              </a:rPr>
              <a:t>TLB and Cache Interaction</a:t>
            </a:r>
            <a:endParaRPr lang="en-AU">
              <a:cs typeface="+mj-cs"/>
            </a:endParaRPr>
          </a:p>
        </p:txBody>
      </p:sp>
      <p:sp>
        <p:nvSpPr>
          <p:cNvPr id="347139" name="Rectangle 3"/>
          <p:cNvSpPr>
            <a:spLocks noGrp="1" noChangeArrowheads="1"/>
          </p:cNvSpPr>
          <p:nvPr>
            <p:ph type="body" sz="half" idx="2"/>
          </p:nvPr>
        </p:nvSpPr>
        <p:spPr>
          <a:xfrm>
            <a:off x="5364163" y="1125538"/>
            <a:ext cx="3590925" cy="5111750"/>
          </a:xfrm>
        </p:spPr>
        <p:txBody>
          <a:bodyPr/>
          <a:lstStyle/>
          <a:p>
            <a:pPr eaLnBrk="1" hangingPunct="1">
              <a:defRPr/>
            </a:pPr>
            <a:r>
              <a:rPr lang="en-US" sz="2400" dirty="0">
                <a:cs typeface="+mn-cs"/>
              </a:rPr>
              <a:t>If cache tag uses physical address</a:t>
            </a:r>
          </a:p>
          <a:p>
            <a:pPr lvl="1" eaLnBrk="1" hangingPunct="1">
              <a:defRPr/>
            </a:pPr>
            <a:r>
              <a:rPr lang="en-US" sz="2000" dirty="0"/>
              <a:t>Need to translate before cache lookup</a:t>
            </a:r>
          </a:p>
          <a:p>
            <a:pPr eaLnBrk="1" hangingPunct="1">
              <a:defRPr/>
            </a:pPr>
            <a:r>
              <a:rPr lang="en-US" sz="2400" u="sng" dirty="0">
                <a:cs typeface="+mn-cs"/>
              </a:rPr>
              <a:t>Physically Indexed</a:t>
            </a:r>
            <a:r>
              <a:rPr lang="en-US" sz="2400" dirty="0">
                <a:cs typeface="+mn-cs"/>
              </a:rPr>
              <a:t>, </a:t>
            </a:r>
            <a:r>
              <a:rPr lang="en-US" sz="2400" u="sng" dirty="0">
                <a:cs typeface="+mn-cs"/>
              </a:rPr>
              <a:t>Physically Tagged</a:t>
            </a:r>
            <a:endParaRPr lang="en-AU" sz="1800" u="sng" dirty="0"/>
          </a:p>
        </p:txBody>
      </p:sp>
      <p:pic>
        <p:nvPicPr>
          <p:cNvPr id="121860" name="Picture 5" descr="f05-2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4956175" cy="5084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5360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Index/Tag Options</a:t>
            </a:r>
          </a:p>
        </p:txBody>
      </p:sp>
      <p:sp>
        <p:nvSpPr>
          <p:cNvPr id="3" name="Content Placeholder 2"/>
          <p:cNvSpPr>
            <a:spLocks noGrp="1"/>
          </p:cNvSpPr>
          <p:nvPr>
            <p:ph idx="1"/>
          </p:nvPr>
        </p:nvSpPr>
        <p:spPr>
          <a:xfrm>
            <a:off x="457200" y="1143000"/>
            <a:ext cx="4432041" cy="5105400"/>
          </a:xfrm>
        </p:spPr>
        <p:txBody>
          <a:bodyPr>
            <a:normAutofit fontScale="92500" lnSpcReduction="10000"/>
          </a:bodyPr>
          <a:lstStyle/>
          <a:p>
            <a:r>
              <a:rPr lang="en-US" sz="1600" dirty="0"/>
              <a:t>Physically indexed, physically tagged (PIPT)</a:t>
            </a:r>
          </a:p>
          <a:p>
            <a:pPr lvl="1"/>
            <a:r>
              <a:rPr lang="en-US" sz="1600" dirty="0"/>
              <a:t>Wait for full address translation</a:t>
            </a:r>
          </a:p>
          <a:p>
            <a:pPr lvl="1"/>
            <a:r>
              <a:rPr lang="en-US" sz="1600" dirty="0"/>
              <a:t>Then use physical address for both indexing and tag comparison</a:t>
            </a:r>
          </a:p>
          <a:p>
            <a:pPr lvl="1"/>
            <a:endParaRPr lang="en-US" sz="1600" dirty="0"/>
          </a:p>
          <a:p>
            <a:r>
              <a:rPr lang="en-US" sz="1600" dirty="0"/>
              <a:t>Virtually indexed, physically tagged (VIPT)</a:t>
            </a:r>
          </a:p>
          <a:p>
            <a:pPr lvl="1"/>
            <a:r>
              <a:rPr lang="en-US" sz="1600" dirty="0"/>
              <a:t>Use portion of the virtual address for indexing then wait for address translation and use physical address for tag comparisons</a:t>
            </a:r>
          </a:p>
          <a:p>
            <a:pPr lvl="1"/>
            <a:r>
              <a:rPr lang="en-US" sz="1600" dirty="0"/>
              <a:t>Easiest when index portion of virtual address w/in offset (page size) address bits, otherwise aliasing may occur</a:t>
            </a:r>
          </a:p>
          <a:p>
            <a:pPr lvl="1"/>
            <a:endParaRPr lang="en-US" sz="1600" dirty="0"/>
          </a:p>
          <a:p>
            <a:r>
              <a:rPr lang="en-US" sz="1600" dirty="0"/>
              <a:t>Virtually indexed, virtually tagged (VIVT)</a:t>
            </a:r>
          </a:p>
          <a:p>
            <a:pPr lvl="1"/>
            <a:r>
              <a:rPr lang="en-US" sz="1600" dirty="0"/>
              <a:t>Use virtual address for both indexing and tagging…No TLB access unless cache miss</a:t>
            </a:r>
          </a:p>
          <a:p>
            <a:pPr lvl="1"/>
            <a:r>
              <a:rPr lang="en-US" sz="1600" dirty="0"/>
              <a:t>Requires invalidation of cache lines on context switch or use of process ID as part of tags</a:t>
            </a:r>
          </a:p>
        </p:txBody>
      </p:sp>
      <p:sp>
        <p:nvSpPr>
          <p:cNvPr id="4" name="Slide Number Placeholder 3"/>
          <p:cNvSpPr>
            <a:spLocks noGrp="1"/>
          </p:cNvSpPr>
          <p:nvPr>
            <p:ph type="sldNum" sz="quarter" idx="12"/>
          </p:nvPr>
        </p:nvSpPr>
        <p:spPr/>
        <p:txBody>
          <a:bodyPr/>
          <a:lstStyle/>
          <a:p>
            <a:fld id="{8CF8A4EF-CDB0-3142-B866-F3AD53A0F82F}" type="slidenum">
              <a:rPr lang="en-US" smtClean="0"/>
              <a:t>19</a:t>
            </a:fld>
            <a:endParaRPr lang="en-US"/>
          </a:p>
        </p:txBody>
      </p:sp>
      <p:pic>
        <p:nvPicPr>
          <p:cNvPr id="5" name="Picture 4"/>
          <p:cNvPicPr>
            <a:picLocks noChangeAspect="1"/>
          </p:cNvPicPr>
          <p:nvPr/>
        </p:nvPicPr>
        <p:blipFill>
          <a:blip r:embed="rId2"/>
          <a:stretch>
            <a:fillRect/>
          </a:stretch>
        </p:blipFill>
        <p:spPr>
          <a:xfrm>
            <a:off x="5125410" y="1143000"/>
            <a:ext cx="3343903" cy="1394510"/>
          </a:xfrm>
          <a:prstGeom prst="rect">
            <a:avLst/>
          </a:prstGeom>
        </p:spPr>
      </p:pic>
      <p:pic>
        <p:nvPicPr>
          <p:cNvPr id="6" name="Picture 5"/>
          <p:cNvPicPr>
            <a:picLocks noChangeAspect="1"/>
          </p:cNvPicPr>
          <p:nvPr/>
        </p:nvPicPr>
        <p:blipFill>
          <a:blip r:embed="rId3"/>
          <a:stretch>
            <a:fillRect/>
          </a:stretch>
        </p:blipFill>
        <p:spPr>
          <a:xfrm>
            <a:off x="5125410" y="2842881"/>
            <a:ext cx="3186544" cy="1443613"/>
          </a:xfrm>
          <a:prstGeom prst="rect">
            <a:avLst/>
          </a:prstGeom>
        </p:spPr>
      </p:pic>
      <p:pic>
        <p:nvPicPr>
          <p:cNvPr id="7" name="Picture 6"/>
          <p:cNvPicPr>
            <a:picLocks noChangeAspect="1"/>
          </p:cNvPicPr>
          <p:nvPr/>
        </p:nvPicPr>
        <p:blipFill>
          <a:blip r:embed="rId4"/>
          <a:stretch>
            <a:fillRect/>
          </a:stretch>
        </p:blipFill>
        <p:spPr>
          <a:xfrm>
            <a:off x="5125410" y="4591865"/>
            <a:ext cx="3147204" cy="1345408"/>
          </a:xfrm>
          <a:prstGeom prst="rect">
            <a:avLst/>
          </a:prstGeom>
        </p:spPr>
      </p:pic>
    </p:spTree>
    <p:extLst>
      <p:ext uri="{BB962C8B-B14F-4D97-AF65-F5344CB8AC3E}">
        <p14:creationId xmlns:p14="http://schemas.microsoft.com/office/powerpoint/2010/main" val="41073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30E6-599D-E24D-BFBC-9C339E99FC56}"/>
              </a:ext>
            </a:extLst>
          </p:cNvPr>
          <p:cNvSpPr>
            <a:spLocks noGrp="1"/>
          </p:cNvSpPr>
          <p:nvPr>
            <p:ph type="title"/>
          </p:nvPr>
        </p:nvSpPr>
        <p:spPr>
          <a:xfrm>
            <a:off x="457199" y="228600"/>
            <a:ext cx="8492565" cy="762000"/>
          </a:xfrm>
        </p:spPr>
        <p:txBody>
          <a:bodyPr/>
          <a:lstStyle/>
          <a:p>
            <a:r>
              <a:rPr lang="en-US" dirty="0"/>
              <a:t>Memory vs Storage</a:t>
            </a:r>
          </a:p>
        </p:txBody>
      </p:sp>
      <p:sp>
        <p:nvSpPr>
          <p:cNvPr id="3" name="Content Placeholder 2">
            <a:extLst>
              <a:ext uri="{FF2B5EF4-FFF2-40B4-BE49-F238E27FC236}">
                <a16:creationId xmlns:a16="http://schemas.microsoft.com/office/drawing/2014/main" id="{8CB35550-F450-7044-833A-7DE70E332B37}"/>
              </a:ext>
            </a:extLst>
          </p:cNvPr>
          <p:cNvSpPr>
            <a:spLocks noGrp="1"/>
          </p:cNvSpPr>
          <p:nvPr>
            <p:ph idx="1"/>
          </p:nvPr>
        </p:nvSpPr>
        <p:spPr>
          <a:xfrm>
            <a:off x="457200" y="1073988"/>
            <a:ext cx="8229600" cy="5105400"/>
          </a:xfrm>
        </p:spPr>
        <p:txBody>
          <a:bodyPr/>
          <a:lstStyle/>
          <a:p>
            <a:r>
              <a:rPr lang="en-US" u="sng" dirty="0"/>
              <a:t>Disk</a:t>
            </a:r>
            <a:r>
              <a:rPr lang="en-US" dirty="0"/>
              <a:t> (aka: </a:t>
            </a:r>
            <a:r>
              <a:rPr lang="en-US" dirty="0">
                <a:solidFill>
                  <a:srgbClr val="FF0000"/>
                </a:solidFill>
              </a:rPr>
              <a:t>Secondary Storage</a:t>
            </a:r>
            <a:r>
              <a:rPr lang="en-US" dirty="0"/>
              <a:t>): </a:t>
            </a:r>
          </a:p>
          <a:p>
            <a:pPr lvl="1"/>
            <a:r>
              <a:rPr lang="en-US" dirty="0"/>
              <a:t>used to store data of </a:t>
            </a:r>
            <a:r>
              <a:rPr lang="en-US" dirty="0">
                <a:solidFill>
                  <a:srgbClr val="FF0000"/>
                </a:solidFill>
              </a:rPr>
              <a:t>all your programs</a:t>
            </a:r>
            <a:r>
              <a:rPr lang="en-US" dirty="0"/>
              <a:t> and everything else on the computer</a:t>
            </a:r>
          </a:p>
          <a:p>
            <a:pPr lvl="1"/>
            <a:r>
              <a:rPr lang="en-US" dirty="0"/>
              <a:t>often referred to as (when buying a computer): </a:t>
            </a:r>
          </a:p>
          <a:p>
            <a:pPr lvl="2"/>
            <a:r>
              <a:rPr lang="en-US" dirty="0"/>
              <a:t>“Storage”</a:t>
            </a:r>
          </a:p>
          <a:p>
            <a:pPr lvl="2"/>
            <a:r>
              <a:rPr lang="en-US" dirty="0"/>
              <a:t>“Hard Drive”</a:t>
            </a:r>
          </a:p>
          <a:p>
            <a:pPr>
              <a:spcBef>
                <a:spcPts val="1224"/>
              </a:spcBef>
            </a:pPr>
            <a:r>
              <a:rPr lang="en-US" u="sng" dirty="0"/>
              <a:t>Main memory</a:t>
            </a:r>
            <a:r>
              <a:rPr lang="en-US" dirty="0"/>
              <a:t>: </a:t>
            </a:r>
          </a:p>
          <a:p>
            <a:pPr lvl="1"/>
            <a:r>
              <a:rPr lang="en-US" dirty="0"/>
              <a:t>used to hold </a:t>
            </a:r>
            <a:r>
              <a:rPr lang="en-US" dirty="0">
                <a:solidFill>
                  <a:srgbClr val="FF0000"/>
                </a:solidFill>
              </a:rPr>
              <a:t>programs while they are running</a:t>
            </a:r>
          </a:p>
          <a:p>
            <a:pPr lvl="1"/>
            <a:r>
              <a:rPr lang="en-US" dirty="0"/>
              <a:t>can be thought of as a “cache” for disk storage</a:t>
            </a:r>
          </a:p>
          <a:p>
            <a:pPr lvl="1"/>
            <a:r>
              <a:rPr lang="en-US" dirty="0"/>
              <a:t>often referred to as (when buying a computer): </a:t>
            </a:r>
          </a:p>
          <a:p>
            <a:pPr lvl="2"/>
            <a:r>
              <a:rPr lang="en-US" dirty="0"/>
              <a:t>“Memory”</a:t>
            </a:r>
          </a:p>
        </p:txBody>
      </p:sp>
      <p:sp>
        <p:nvSpPr>
          <p:cNvPr id="4" name="Slide Number Placeholder 3">
            <a:extLst>
              <a:ext uri="{FF2B5EF4-FFF2-40B4-BE49-F238E27FC236}">
                <a16:creationId xmlns:a16="http://schemas.microsoft.com/office/drawing/2014/main" id="{4E39A12C-7F09-DB4C-BBBD-C3DBF16931C9}"/>
              </a:ext>
            </a:extLst>
          </p:cNvPr>
          <p:cNvSpPr>
            <a:spLocks noGrp="1"/>
          </p:cNvSpPr>
          <p:nvPr>
            <p:ph type="sldNum" sz="quarter" idx="12"/>
          </p:nvPr>
        </p:nvSpPr>
        <p:spPr/>
        <p:txBody>
          <a:bodyPr/>
          <a:lstStyle/>
          <a:p>
            <a:fld id="{8CF8A4EF-CDB0-3142-B866-F3AD53A0F82F}" type="slidenum">
              <a:rPr lang="en-US" smtClean="0"/>
              <a:t>2</a:t>
            </a:fld>
            <a:endParaRPr lang="en-US"/>
          </a:p>
        </p:txBody>
      </p:sp>
      <p:sp>
        <p:nvSpPr>
          <p:cNvPr id="5" name="Content Placeholder 2">
            <a:extLst>
              <a:ext uri="{FF2B5EF4-FFF2-40B4-BE49-F238E27FC236}">
                <a16:creationId xmlns:a16="http://schemas.microsoft.com/office/drawing/2014/main" id="{4D23BF61-52F8-FD46-A59B-89E6A022A8D8}"/>
              </a:ext>
            </a:extLst>
          </p:cNvPr>
          <p:cNvSpPr txBox="1">
            <a:spLocks/>
          </p:cNvSpPr>
          <p:nvPr/>
        </p:nvSpPr>
        <p:spPr bwMode="auto">
          <a:xfrm>
            <a:off x="2786331" y="2970003"/>
            <a:ext cx="5365631" cy="91799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ＭＳ Ｐゴシック" charset="0"/>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pPr lvl="2" defTabSz="914400"/>
            <a:r>
              <a:rPr lang="en-US" kern="0" dirty="0"/>
              <a:t>“Solid State Drive (SSD)”</a:t>
            </a:r>
          </a:p>
          <a:p>
            <a:pPr lvl="2" defTabSz="914400"/>
            <a:r>
              <a:rPr lang="en-US" kern="0" dirty="0"/>
              <a:t>“Flash memory” (for phones)</a:t>
            </a:r>
          </a:p>
        </p:txBody>
      </p:sp>
      <p:sp>
        <p:nvSpPr>
          <p:cNvPr id="6" name="Content Placeholder 2">
            <a:extLst>
              <a:ext uri="{FF2B5EF4-FFF2-40B4-BE49-F238E27FC236}">
                <a16:creationId xmlns:a16="http://schemas.microsoft.com/office/drawing/2014/main" id="{AC2EB276-EBAE-C84E-AF26-2CBC82BFA41E}"/>
              </a:ext>
            </a:extLst>
          </p:cNvPr>
          <p:cNvSpPr txBox="1">
            <a:spLocks/>
          </p:cNvSpPr>
          <p:nvPr/>
        </p:nvSpPr>
        <p:spPr bwMode="auto">
          <a:xfrm>
            <a:off x="2786331" y="5844277"/>
            <a:ext cx="2536166" cy="48883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charset="0"/>
              <a:buBlip>
                <a:blip r:embed="rId3"/>
              </a:buBlip>
              <a:defRPr sz="3000">
                <a:solidFill>
                  <a:schemeClr val="tx1"/>
                </a:solidFill>
                <a:latin typeface="+mn-lt"/>
                <a:ea typeface="+mn-ea"/>
                <a:cs typeface="ＭＳ Ｐゴシック" charset="0"/>
              </a:defRPr>
            </a:lvl1pPr>
            <a:lvl2pPr marL="692150" indent="-347663" algn="l" rtl="0" eaLnBrk="1" fontAlgn="base" hangingPunct="1">
              <a:spcBef>
                <a:spcPct val="20000"/>
              </a:spcBef>
              <a:spcAft>
                <a:spcPct val="0"/>
              </a:spcAft>
              <a:buClr>
                <a:schemeClr val="accent2"/>
              </a:buClr>
              <a:buSzPct val="70000"/>
              <a:buFont typeface="Wingdings" charset="0"/>
              <a:buBlip>
                <a:blip r:embed="rId4"/>
              </a:buBlip>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charset="0"/>
              <a:buBlip>
                <a:blip r:embed="rId5"/>
              </a:buBlip>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charset="0"/>
              <a:buBlip>
                <a:blip r:embed="rId4"/>
              </a:buBlip>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charset="0"/>
              <a:buBlip>
                <a:blip r:embed="rId5"/>
              </a:buBlip>
              <a:defRPr sz="2000">
                <a:solidFill>
                  <a:schemeClr val="tx1"/>
                </a:solidFill>
                <a:latin typeface="+mn-lt"/>
                <a:ea typeface="+mn-ea"/>
              </a:defRPr>
            </a:lvl9pPr>
          </a:lstStyle>
          <a:p>
            <a:pPr lvl="2" defTabSz="914400"/>
            <a:r>
              <a:rPr lang="en-US" kern="0" dirty="0"/>
              <a:t>“RAM”</a:t>
            </a:r>
          </a:p>
        </p:txBody>
      </p:sp>
    </p:spTree>
    <p:extLst>
      <p:ext uri="{BB962C8B-B14F-4D97-AF65-F5344CB8AC3E}">
        <p14:creationId xmlns:p14="http://schemas.microsoft.com/office/powerpoint/2010/main" val="179931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Virtual Memory overcomes main memory size limitations</a:t>
            </a:r>
          </a:p>
          <a:p>
            <a:endParaRPr lang="en-US" dirty="0"/>
          </a:p>
          <a:p>
            <a:r>
              <a:rPr lang="en-US" dirty="0"/>
              <a:t>VM supported through Page Tables</a:t>
            </a:r>
          </a:p>
          <a:p>
            <a:endParaRPr lang="en-US" dirty="0"/>
          </a:p>
          <a:p>
            <a:r>
              <a:rPr lang="en-US" dirty="0"/>
              <a:t>Multi-level Page Tables enables smaller page tables in memory</a:t>
            </a:r>
          </a:p>
          <a:p>
            <a:endParaRPr lang="en-US" dirty="0"/>
          </a:p>
          <a:p>
            <a:r>
              <a:rPr lang="en-US" dirty="0"/>
              <a:t>TLB enables fast address translation</a:t>
            </a:r>
          </a:p>
        </p:txBody>
      </p:sp>
      <p:sp>
        <p:nvSpPr>
          <p:cNvPr id="4" name="Slide Number Placeholder 3"/>
          <p:cNvSpPr>
            <a:spLocks noGrp="1"/>
          </p:cNvSpPr>
          <p:nvPr>
            <p:ph type="sldNum" sz="quarter" idx="12"/>
          </p:nvPr>
        </p:nvSpPr>
        <p:spPr/>
        <p:txBody>
          <a:bodyPr/>
          <a:lstStyle/>
          <a:p>
            <a:fld id="{8CF8A4EF-CDB0-3142-B866-F3AD53A0F82F}" type="slidenum">
              <a:rPr lang="en-US" smtClean="0"/>
              <a:t>20</a:t>
            </a:fld>
            <a:endParaRPr lang="en-US"/>
          </a:p>
        </p:txBody>
      </p:sp>
    </p:spTree>
    <p:extLst>
      <p:ext uri="{BB962C8B-B14F-4D97-AF65-F5344CB8AC3E}">
        <p14:creationId xmlns:p14="http://schemas.microsoft.com/office/powerpoint/2010/main" val="734985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a) For a single-level page table, how many page table entries (PTEs) are needed?</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21</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237129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a) For a single-level page table, how many page table entries (PTEs) are needed?</a:t>
                </a:r>
              </a:p>
              <a:p>
                <a:pPr marL="0" indent="0">
                  <a:buNone/>
                </a:pPr>
                <a:endParaRPr lang="en-US" sz="2000" dirty="0"/>
              </a:p>
              <a:p>
                <a:pPr marL="0" indent="0">
                  <a:buNone/>
                </a:pPr>
                <a:r>
                  <a:rPr lang="en-US" sz="2000" dirty="0"/>
                  <a:t>virtual address = 43 bits</a:t>
                </a:r>
              </a:p>
              <a:p>
                <a:pPr marL="0" indent="0">
                  <a:buNone/>
                </a:pPr>
                <a:r>
                  <a:rPr lang="en-US" sz="2000" dirty="0"/>
                  <a:t>page size = 4 KB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10</m:t>
                        </m:r>
                      </m:sup>
                    </m:sSup>
                  </m:oMath>
                </a14:m>
                <a:r>
                  <a:rPr lang="en-US" sz="2000" dirty="0"/>
                  <a:t>B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1</m:t>
                        </m:r>
                        <m:r>
                          <a:rPr lang="en-US" sz="2000" i="1">
                            <a:latin typeface="Cambria Math" panose="02040503050406030204" pitchFamily="18" charset="0"/>
                          </a:rPr>
                          <m:t>2</m:t>
                        </m:r>
                      </m:sup>
                    </m:sSup>
                  </m:oMath>
                </a14:m>
                <a:r>
                  <a:rPr lang="en-US" sz="2000" dirty="0"/>
                  <a:t>B  </a:t>
                </a:r>
                <a:r>
                  <a:rPr lang="en-US" sz="2000" dirty="0">
                    <a:sym typeface="Wingdings" pitchFamily="2" charset="2"/>
                  </a:rPr>
                  <a:t>  offset bits = 12</a:t>
                </a:r>
                <a:endParaRPr lang="en-US" sz="2000" dirty="0"/>
              </a:p>
              <a:p>
                <a:pPr marL="0" indent="0">
                  <a:buNone/>
                </a:pPr>
                <a:r>
                  <a:rPr lang="en-US" sz="2000" dirty="0"/>
                  <a:t>virtual page number (VPN) bits = virtual address bits – offset bits</a:t>
                </a:r>
              </a:p>
              <a:p>
                <a:pPr marL="0" indent="0">
                  <a:buNone/>
                </a:pPr>
                <a:r>
                  <a:rPr lang="en-US" sz="2000" dirty="0"/>
                  <a:t>                                                   = 43 – 12</a:t>
                </a:r>
              </a:p>
              <a:p>
                <a:pPr marL="0" indent="0">
                  <a:buNone/>
                </a:pPr>
                <a:r>
                  <a:rPr lang="en-US" sz="2000" dirty="0"/>
                  <a:t>                                                   = 31</a:t>
                </a:r>
              </a:p>
              <a:p>
                <a:pPr marL="0" indent="0">
                  <a:buNone/>
                </a:pPr>
                <a:r>
                  <a:rPr lang="en-US" sz="2000" dirty="0"/>
                  <a:t>entries in page table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31</m:t>
                        </m:r>
                      </m:sup>
                    </m:sSup>
                  </m:oMath>
                </a14:m>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30</m:t>
                        </m:r>
                      </m:sup>
                    </m:sSup>
                  </m:oMath>
                </a14:m>
                <a:r>
                  <a:rPr lang="en-US" sz="2000" dirty="0"/>
                  <a:t> = 2 G entries</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83A1BB9A-6AB8-654B-9CFE-6A3E0BE95602}"/>
                  </a:ext>
                </a:extLst>
              </p:cNvPr>
              <p:cNvSpPr>
                <a:spLocks noGrp="1" noRot="1" noChangeAspect="1" noMove="1" noResize="1" noEditPoints="1" noAdjustHandles="1" noChangeArrowheads="1" noChangeShapeType="1" noTextEdit="1"/>
              </p:cNvSpPr>
              <p:nvPr>
                <p:ph idx="1"/>
              </p:nvPr>
            </p:nvSpPr>
            <p:spPr>
              <a:blipFill>
                <a:blip r:embed="rId2"/>
                <a:stretch>
                  <a:fillRect l="-772" t="-496" b="-173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22</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417184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b) How much physical memory is needed for storing the page table?</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23</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2725136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b) How much physical memory is needed for storing the page table?</a:t>
                </a:r>
              </a:p>
              <a:p>
                <a:pPr marL="0" indent="0">
                  <a:buNone/>
                </a:pPr>
                <a:endParaRPr lang="en-US" sz="2000" dirty="0"/>
              </a:p>
              <a:p>
                <a:pPr marL="0" indent="0">
                  <a:buNone/>
                </a:pPr>
                <a:r>
                  <a:rPr lang="en-US" sz="2000" dirty="0"/>
                  <a:t>page table size = (PTE size in bytes)*(number entries in page table)</a:t>
                </a:r>
              </a:p>
              <a:p>
                <a:pPr marL="0" indent="0">
                  <a:buNone/>
                </a:pPr>
                <a:r>
                  <a:rPr lang="en-US" sz="2000" dirty="0"/>
                  <a:t>                          = (2 G) * (4 B)</a:t>
                </a:r>
              </a:p>
              <a:p>
                <a:pPr marL="0" indent="0">
                  <a:buNone/>
                </a:pP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31</m:t>
                        </m:r>
                      </m:sup>
                    </m:sSup>
                  </m:oMath>
                </a14:m>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oMath>
                </a14:m>
                <a:r>
                  <a:rPr lang="en-US" sz="2000" dirty="0"/>
                  <a:t>B)</a:t>
                </a:r>
              </a:p>
              <a:p>
                <a:pPr marL="0" indent="0">
                  <a:buNone/>
                </a:pPr>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b="0" i="1" smtClean="0">
                            <a:latin typeface="Cambria Math" panose="02040503050406030204" pitchFamily="18" charset="0"/>
                          </a:rPr>
                          <m:t>33</m:t>
                        </m:r>
                      </m:sup>
                    </m:sSup>
                  </m:oMath>
                </a14:m>
                <a:r>
                  <a:rPr lang="en-US" sz="2000" dirty="0"/>
                  <a:t>B</a:t>
                </a:r>
              </a:p>
              <a:p>
                <a:pPr marL="0" indent="0">
                  <a:buNone/>
                </a:pPr>
                <a:r>
                  <a:rPr lang="en-US" sz="2000" dirty="0"/>
                  <a:t>                          = </a:t>
                </a:r>
                <a14:m>
                  <m:oMath xmlns:m="http://schemas.openxmlformats.org/officeDocument/2006/math">
                    <m:sSup>
                      <m:sSupPr>
                        <m:ctrlPr>
                          <a:rPr lang="en-US" sz="2000" i="1">
                            <a:latin typeface="Cambria Math" panose="02040503050406030204" pitchFamily="18" charset="0"/>
                          </a:rPr>
                        </m:ctrlPr>
                      </m:sSup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r>
                          <a:rPr lang="en-US" sz="2000" i="1">
                            <a:latin typeface="Cambria Math" panose="02040503050406030204" pitchFamily="18" charset="0"/>
                          </a:rPr>
                          <m:t>2</m:t>
                        </m:r>
                      </m:e>
                      <m:sup>
                        <m:r>
                          <a:rPr lang="en-US" sz="2000" i="1">
                            <a:latin typeface="Cambria Math" panose="02040503050406030204" pitchFamily="18" charset="0"/>
                          </a:rPr>
                          <m:t>3</m:t>
                        </m:r>
                        <m:r>
                          <a:rPr lang="en-US" sz="2000" b="0" i="1" smtClean="0">
                            <a:latin typeface="Cambria Math" panose="02040503050406030204" pitchFamily="18" charset="0"/>
                          </a:rPr>
                          <m:t>0</m:t>
                        </m:r>
                      </m:sup>
                    </m:sSup>
                  </m:oMath>
                </a14:m>
                <a:r>
                  <a:rPr lang="en-US" sz="2000" dirty="0"/>
                  <a:t>B</a:t>
                </a:r>
              </a:p>
              <a:p>
                <a:pPr marL="0" indent="0">
                  <a:buNone/>
                </a:pPr>
                <a:r>
                  <a:rPr lang="en-US" sz="2000" dirty="0"/>
                  <a:t>                          = 8 GB</a:t>
                </a:r>
              </a:p>
            </p:txBody>
          </p:sp>
        </mc:Choice>
        <mc:Fallback xmlns="">
          <p:sp>
            <p:nvSpPr>
              <p:cNvPr id="3" name="Content Placeholder 2">
                <a:extLst>
                  <a:ext uri="{FF2B5EF4-FFF2-40B4-BE49-F238E27FC236}">
                    <a16:creationId xmlns:a16="http://schemas.microsoft.com/office/drawing/2014/main" id="{83A1BB9A-6AB8-654B-9CFE-6A3E0BE95602}"/>
                  </a:ext>
                </a:extLst>
              </p:cNvPr>
              <p:cNvSpPr>
                <a:spLocks noGrp="1" noRot="1" noChangeAspect="1" noMove="1" noResize="1" noEditPoints="1" noAdjustHandles="1" noChangeArrowheads="1" noChangeShapeType="1" noTextEdit="1"/>
              </p:cNvSpPr>
              <p:nvPr>
                <p:ph idx="1"/>
              </p:nvPr>
            </p:nvSpPr>
            <p:spPr>
              <a:blipFill>
                <a:blip r:embed="rId2"/>
                <a:stretch>
                  <a:fillRect l="-772" t="-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24</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3178210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c) What is the size of secondary storage?</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25</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2291605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c) What is the size of secondary storage?</a:t>
                </a:r>
              </a:p>
              <a:p>
                <a:pPr marL="0" indent="0">
                  <a:buNone/>
                </a:pPr>
                <a:endParaRPr lang="en-US" sz="2000" dirty="0"/>
              </a:p>
              <a:p>
                <a:pPr marL="0" indent="0">
                  <a:buNone/>
                </a:pPr>
                <a:r>
                  <a:rPr lang="en-US" sz="2000" dirty="0"/>
                  <a:t>secondary storage size (in bytes)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𝑣𝑖𝑡𝑢𝑎𝑙</m:t>
                        </m:r>
                        <m:r>
                          <a:rPr lang="en-US" sz="2000" b="0" i="1" smtClean="0">
                            <a:latin typeface="Cambria Math" panose="02040503050406030204" pitchFamily="18" charset="0"/>
                          </a:rPr>
                          <m:t> </m:t>
                        </m:r>
                        <m:r>
                          <a:rPr lang="en-US" sz="2000" b="0" i="1" smtClean="0">
                            <a:latin typeface="Cambria Math" panose="02040503050406030204" pitchFamily="18" charset="0"/>
                          </a:rPr>
                          <m:t>𝑎𝑑𝑑𝑟𝑒𝑠𝑠</m:t>
                        </m:r>
                        <m:r>
                          <a:rPr lang="en-US" sz="2000" b="0" i="1" smtClean="0">
                            <a:latin typeface="Cambria Math" panose="02040503050406030204" pitchFamily="18" charset="0"/>
                          </a:rPr>
                          <m:t> </m:t>
                        </m:r>
                        <m:r>
                          <a:rPr lang="en-US" sz="2000" b="0" i="1" smtClean="0">
                            <a:latin typeface="Cambria Math" panose="02040503050406030204" pitchFamily="18" charset="0"/>
                          </a:rPr>
                          <m:t>𝑏𝑖𝑡𝑠</m:t>
                        </m:r>
                      </m:sup>
                    </m:sSup>
                  </m:oMath>
                </a14:m>
                <a:r>
                  <a:rPr lang="en-US" sz="2000" dirty="0"/>
                  <a:t> bytes</a:t>
                </a:r>
              </a:p>
              <a:p>
                <a:pPr marL="0" indent="0">
                  <a:buNone/>
                </a:pP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43</m:t>
                        </m:r>
                      </m:sup>
                    </m:sSup>
                  </m:oMath>
                </a14:m>
                <a:r>
                  <a:rPr lang="en-US" sz="2000" dirty="0"/>
                  <a:t> bytes</a:t>
                </a:r>
              </a:p>
              <a:p>
                <a:pPr marL="0" indent="0">
                  <a:buNone/>
                </a:pP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40</m:t>
                        </m:r>
                      </m:sup>
                    </m:sSup>
                    <m:r>
                      <a:rPr lang="en-US" sz="2000" b="0" i="1" smtClean="0">
                        <a:latin typeface="Cambria Math" panose="02040503050406030204" pitchFamily="18" charset="0"/>
                      </a:rPr>
                      <m:t> </m:t>
                    </m:r>
                  </m:oMath>
                </a14:m>
                <a:r>
                  <a:rPr lang="en-US" sz="2000" dirty="0"/>
                  <a:t>bytes</a:t>
                </a:r>
              </a:p>
              <a:p>
                <a:pPr marL="0" indent="0">
                  <a:buNone/>
                </a:pPr>
                <a:r>
                  <a:rPr lang="en-US" sz="2000" dirty="0"/>
                  <a:t>                                                      = 8 TB</a:t>
                </a:r>
              </a:p>
            </p:txBody>
          </p:sp>
        </mc:Choice>
        <mc:Fallback xmlns="">
          <p:sp>
            <p:nvSpPr>
              <p:cNvPr id="3" name="Content Placeholder 2">
                <a:extLst>
                  <a:ext uri="{FF2B5EF4-FFF2-40B4-BE49-F238E27FC236}">
                    <a16:creationId xmlns:a16="http://schemas.microsoft.com/office/drawing/2014/main" id="{83A1BB9A-6AB8-654B-9CFE-6A3E0BE95602}"/>
                  </a:ext>
                </a:extLst>
              </p:cNvPr>
              <p:cNvSpPr>
                <a:spLocks noGrp="1" noRot="1" noChangeAspect="1" noMove="1" noResize="1" noEditPoints="1" noAdjustHandles="1" noChangeArrowheads="1" noChangeShapeType="1" noTextEdit="1"/>
              </p:cNvSpPr>
              <p:nvPr>
                <p:ph idx="1"/>
              </p:nvPr>
            </p:nvSpPr>
            <p:spPr>
              <a:blipFill>
                <a:blip r:embed="rId2"/>
                <a:stretch>
                  <a:fillRect l="-772" t="-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26</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2434656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d) How many bits of physical address are needed to address DRAM (main memory)?</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27</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1642988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1. The following list provides parameters of a virtual memory system:</a:t>
                </a:r>
              </a:p>
              <a:p>
                <a:endParaRPr lang="en-US" dirty="0"/>
              </a:p>
              <a:p>
                <a:endParaRPr lang="en-US" dirty="0"/>
              </a:p>
              <a:p>
                <a:endParaRPr lang="en-US" sz="2000" dirty="0"/>
              </a:p>
              <a:p>
                <a:pPr marL="0" indent="0">
                  <a:buNone/>
                </a:pPr>
                <a:r>
                  <a:rPr lang="en-US" sz="2000" dirty="0"/>
                  <a:t>d) How many bits of physical address are needed to address DRAM (main memory)?</a:t>
                </a:r>
              </a:p>
              <a:p>
                <a:pPr marL="0" indent="0">
                  <a:buNone/>
                </a:pPr>
                <a:endParaRPr lang="en-US" sz="2000" dirty="0"/>
              </a:p>
              <a:p>
                <a:pPr marL="0" indent="0">
                  <a:buNone/>
                </a:pPr>
                <a:r>
                  <a:rPr lang="en-US" sz="2000" dirty="0"/>
                  <a:t>physical DRAM size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𝑝h𝑦𝑠𝑖𝑐𝑎𝑙</m:t>
                        </m:r>
                        <m:r>
                          <a:rPr lang="en-US" sz="2000" b="0" i="1" smtClean="0">
                            <a:latin typeface="Cambria Math" panose="02040503050406030204" pitchFamily="18" charset="0"/>
                          </a:rPr>
                          <m:t> </m:t>
                        </m:r>
                        <m:r>
                          <a:rPr lang="en-US" sz="2000" b="0" i="1" smtClean="0">
                            <a:latin typeface="Cambria Math" panose="02040503050406030204" pitchFamily="18" charset="0"/>
                          </a:rPr>
                          <m:t>𝑎𝑑𝑑𝑟𝑒𝑠𝑠</m:t>
                        </m:r>
                        <m:r>
                          <a:rPr lang="en-US" sz="2000" b="0" i="1" smtClean="0">
                            <a:latin typeface="Cambria Math" panose="02040503050406030204" pitchFamily="18" charset="0"/>
                          </a:rPr>
                          <m:t> </m:t>
                        </m:r>
                        <m:r>
                          <a:rPr lang="en-US" sz="2000" b="0" i="1" smtClean="0">
                            <a:latin typeface="Cambria Math" panose="02040503050406030204" pitchFamily="18" charset="0"/>
                          </a:rPr>
                          <m:t>𝑏𝑖𝑡𝑠</m:t>
                        </m:r>
                      </m:sup>
                    </m:sSup>
                  </m:oMath>
                </a14:m>
                <a:r>
                  <a:rPr lang="en-US" sz="2000" dirty="0"/>
                  <a:t> bytes</a:t>
                </a:r>
              </a:p>
              <a:p>
                <a:pPr marL="0" indent="0">
                  <a:buNone/>
                </a:pPr>
                <a:r>
                  <a:rPr lang="en-US" sz="2000" dirty="0"/>
                  <a:t>                                   = 16 GB</a:t>
                </a:r>
              </a:p>
              <a:p>
                <a:pPr marL="0" indent="0">
                  <a:buNone/>
                </a:pP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30</m:t>
                        </m:r>
                      </m:sup>
                    </m:sSup>
                    <m:r>
                      <a:rPr lang="en-US" sz="2000" b="0" i="1" smtClean="0">
                        <a:latin typeface="Cambria Math" panose="02040503050406030204" pitchFamily="18" charset="0"/>
                      </a:rPr>
                      <m:t> </m:t>
                    </m:r>
                  </m:oMath>
                </a14:m>
                <a:r>
                  <a:rPr lang="en-US" sz="2000" dirty="0"/>
                  <a:t>B</a:t>
                </a:r>
              </a:p>
              <a:p>
                <a:pPr marL="0" indent="0">
                  <a:buNone/>
                </a:pPr>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3</m:t>
                        </m:r>
                        <m:r>
                          <a:rPr lang="en-US" sz="2000" b="0" i="1" smtClean="0">
                            <a:latin typeface="Cambria Math" panose="02040503050406030204" pitchFamily="18" charset="0"/>
                          </a:rPr>
                          <m:t>4</m:t>
                        </m:r>
                      </m:sup>
                    </m:sSup>
                    <m:r>
                      <a:rPr lang="en-US" sz="2000" i="1">
                        <a:latin typeface="Cambria Math" panose="02040503050406030204" pitchFamily="18" charset="0"/>
                      </a:rPr>
                      <m:t> </m:t>
                    </m:r>
                  </m:oMath>
                </a14:m>
                <a:r>
                  <a:rPr lang="en-US" sz="2000" dirty="0"/>
                  <a:t>B. </a:t>
                </a:r>
                <a:r>
                  <a:rPr lang="en-US" sz="2000" dirty="0">
                    <a:sym typeface="Wingdings" pitchFamily="2" charset="2"/>
                  </a:rPr>
                  <a:t> 34 bits needed</a:t>
                </a:r>
                <a:endParaRPr lang="en-US" sz="2000" dirty="0"/>
              </a:p>
            </p:txBody>
          </p:sp>
        </mc:Choice>
        <mc:Fallback xmlns="">
          <p:sp>
            <p:nvSpPr>
              <p:cNvPr id="3" name="Content Placeholder 2">
                <a:extLst>
                  <a:ext uri="{FF2B5EF4-FFF2-40B4-BE49-F238E27FC236}">
                    <a16:creationId xmlns:a16="http://schemas.microsoft.com/office/drawing/2014/main" id="{83A1BB9A-6AB8-654B-9CFE-6A3E0BE95602}"/>
                  </a:ext>
                </a:extLst>
              </p:cNvPr>
              <p:cNvSpPr>
                <a:spLocks noGrp="1" noRot="1" noChangeAspect="1" noMove="1" noResize="1" noEditPoints="1" noAdjustHandles="1" noChangeArrowheads="1" noChangeShapeType="1" noTextEdit="1"/>
              </p:cNvSpPr>
              <p:nvPr>
                <p:ph idx="1"/>
              </p:nvPr>
            </p:nvSpPr>
            <p:spPr>
              <a:blipFill>
                <a:blip r:embed="rId2"/>
                <a:stretch>
                  <a:fillRect l="-772" t="-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28</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66041" y="1695318"/>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2522544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2. Using a multi-level page table with the following list provides parameters of a virtual memory system:</a:t>
            </a:r>
          </a:p>
          <a:p>
            <a:endParaRPr lang="en-US" dirty="0"/>
          </a:p>
          <a:p>
            <a:endParaRPr lang="en-US" dirty="0"/>
          </a:p>
          <a:p>
            <a:endParaRPr lang="en-US" sz="2000" dirty="0"/>
          </a:p>
          <a:p>
            <a:pPr marL="0" indent="0">
              <a:buNone/>
            </a:pPr>
            <a:r>
              <a:rPr lang="en-US" sz="2000" dirty="0"/>
              <a:t>a) How many levels of page tables will be needed in this case?</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29</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extLst>
              <p:ext uri="{D42A27DB-BD31-4B8C-83A1-F6EECF244321}">
                <p14:modId xmlns:p14="http://schemas.microsoft.com/office/powerpoint/2010/main" val="3205255238"/>
              </p:ext>
            </p:extLst>
          </p:nvPr>
        </p:nvGraphicFramePr>
        <p:xfrm>
          <a:off x="1555531" y="1958340"/>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88837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30E6-599D-E24D-BFBC-9C339E99FC56}"/>
              </a:ext>
            </a:extLst>
          </p:cNvPr>
          <p:cNvSpPr>
            <a:spLocks noGrp="1"/>
          </p:cNvSpPr>
          <p:nvPr>
            <p:ph type="title"/>
          </p:nvPr>
        </p:nvSpPr>
        <p:spPr>
          <a:xfrm>
            <a:off x="457199" y="228600"/>
            <a:ext cx="8492565" cy="762000"/>
          </a:xfrm>
        </p:spPr>
        <p:txBody>
          <a:bodyPr/>
          <a:lstStyle/>
          <a:p>
            <a:r>
              <a:rPr lang="en-US" dirty="0"/>
              <a:t>Memory vs Storage</a:t>
            </a:r>
          </a:p>
        </p:txBody>
      </p:sp>
      <p:sp>
        <p:nvSpPr>
          <p:cNvPr id="3" name="Content Placeholder 2">
            <a:extLst>
              <a:ext uri="{FF2B5EF4-FFF2-40B4-BE49-F238E27FC236}">
                <a16:creationId xmlns:a16="http://schemas.microsoft.com/office/drawing/2014/main" id="{8CB35550-F450-7044-833A-7DE70E332B37}"/>
              </a:ext>
            </a:extLst>
          </p:cNvPr>
          <p:cNvSpPr>
            <a:spLocks noGrp="1"/>
          </p:cNvSpPr>
          <p:nvPr>
            <p:ph idx="1"/>
          </p:nvPr>
        </p:nvSpPr>
        <p:spPr/>
        <p:txBody>
          <a:bodyPr/>
          <a:lstStyle/>
          <a:p>
            <a:pPr>
              <a:spcBef>
                <a:spcPts val="1224"/>
              </a:spcBef>
            </a:pPr>
            <a:r>
              <a:rPr lang="en-US" u="sng" dirty="0"/>
              <a:t>Main memory</a:t>
            </a:r>
            <a:r>
              <a:rPr lang="en-US" dirty="0"/>
              <a:t>: </a:t>
            </a:r>
          </a:p>
          <a:p>
            <a:pPr lvl="1"/>
            <a:r>
              <a:rPr lang="en-US" dirty="0">
                <a:solidFill>
                  <a:srgbClr val="FF0000"/>
                </a:solidFill>
              </a:rPr>
              <a:t>used to hold programs while they are running</a:t>
            </a:r>
          </a:p>
          <a:p>
            <a:pPr lvl="1"/>
            <a:r>
              <a:rPr lang="en-US" dirty="0"/>
              <a:t>so programs are limited by size of memory??</a:t>
            </a:r>
          </a:p>
          <a:p>
            <a:pPr lvl="1"/>
            <a:r>
              <a:rPr lang="en-US" dirty="0"/>
              <a:t>and how do we switch programs running in memory??</a:t>
            </a:r>
          </a:p>
        </p:txBody>
      </p:sp>
      <p:sp>
        <p:nvSpPr>
          <p:cNvPr id="4" name="Slide Number Placeholder 3">
            <a:extLst>
              <a:ext uri="{FF2B5EF4-FFF2-40B4-BE49-F238E27FC236}">
                <a16:creationId xmlns:a16="http://schemas.microsoft.com/office/drawing/2014/main" id="{4E39A12C-7F09-DB4C-BBBD-C3DBF16931C9}"/>
              </a:ext>
            </a:extLst>
          </p:cNvPr>
          <p:cNvSpPr>
            <a:spLocks noGrp="1"/>
          </p:cNvSpPr>
          <p:nvPr>
            <p:ph type="sldNum" sz="quarter" idx="12"/>
          </p:nvPr>
        </p:nvSpPr>
        <p:spPr/>
        <p:txBody>
          <a:bodyPr/>
          <a:lstStyle/>
          <a:p>
            <a:fld id="{8CF8A4EF-CDB0-3142-B866-F3AD53A0F82F}" type="slidenum">
              <a:rPr lang="en-US" smtClean="0"/>
              <a:t>3</a:t>
            </a:fld>
            <a:endParaRPr lang="en-US" dirty="0"/>
          </a:p>
        </p:txBody>
      </p:sp>
      <p:graphicFrame>
        <p:nvGraphicFramePr>
          <p:cNvPr id="5" name="Object 5">
            <a:extLst>
              <a:ext uri="{FF2B5EF4-FFF2-40B4-BE49-F238E27FC236}">
                <a16:creationId xmlns:a16="http://schemas.microsoft.com/office/drawing/2014/main" id="{9AD2F053-0275-6A40-A20D-A388D07C8C2A}"/>
              </a:ext>
            </a:extLst>
          </p:cNvPr>
          <p:cNvGraphicFramePr>
            <a:graphicFrameLocks noChangeAspect="1"/>
          </p:cNvGraphicFramePr>
          <p:nvPr>
            <p:extLst>
              <p:ext uri="{D42A27DB-BD31-4B8C-83A1-F6EECF244321}">
                <p14:modId xmlns:p14="http://schemas.microsoft.com/office/powerpoint/2010/main" val="4255022344"/>
              </p:ext>
            </p:extLst>
          </p:nvPr>
        </p:nvGraphicFramePr>
        <p:xfrm>
          <a:off x="5916736" y="3294526"/>
          <a:ext cx="1335402" cy="2874372"/>
        </p:xfrm>
        <a:graphic>
          <a:graphicData uri="http://schemas.openxmlformats.org/presentationml/2006/ole">
            <mc:AlternateContent xmlns:mc="http://schemas.openxmlformats.org/markup-compatibility/2006">
              <mc:Choice xmlns:v="urn:schemas-microsoft-com:vml" Requires="v">
                <p:oleObj spid="_x0000_s5170" name="Clip" r:id="rId4" imgW="1854200" imgH="4000500" progId="MS_ClipArt_Gallery.2">
                  <p:embed/>
                </p:oleObj>
              </mc:Choice>
              <mc:Fallback>
                <p:oleObj name="Clip" r:id="rId4" imgW="1854200" imgH="4000500" progId="MS_ClipArt_Gallery.2">
                  <p:embed/>
                  <p:pic>
                    <p:nvPicPr>
                      <p:cNvPr id="41" name="Object 5">
                        <a:extLst>
                          <a:ext uri="{FF2B5EF4-FFF2-40B4-BE49-F238E27FC236}">
                            <a16:creationId xmlns:a16="http://schemas.microsoft.com/office/drawing/2014/main" id="{9DBF4BDE-491A-4847-BD25-14472EECB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736" y="3294526"/>
                        <a:ext cx="1335402" cy="28743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4113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2. Using a multi-level page table with the following list provides parameters of a virtual memory system:</a:t>
                </a:r>
              </a:p>
              <a:p>
                <a:endParaRPr lang="en-US" dirty="0"/>
              </a:p>
              <a:p>
                <a:endParaRPr lang="en-US" dirty="0"/>
              </a:p>
              <a:p>
                <a:endParaRPr lang="en-US" sz="2000" dirty="0"/>
              </a:p>
              <a:p>
                <a:pPr marL="0" indent="0">
                  <a:buNone/>
                </a:pPr>
                <a:r>
                  <a:rPr lang="en-US" sz="2000" dirty="0"/>
                  <a:t>a) How many levels of page tables will be needed in this case?</a:t>
                </a:r>
              </a:p>
              <a:p>
                <a:pPr marL="0" indent="0">
                  <a:buNone/>
                </a:pPr>
                <a:endParaRPr lang="en-US" sz="2000" dirty="0"/>
              </a:p>
              <a:p>
                <a:pPr marL="0" indent="0">
                  <a:buNone/>
                </a:pPr>
                <a:r>
                  <a:rPr lang="en-US" sz="2000" dirty="0"/>
                  <a:t>number of page table entries that fit in a page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𝑝𝑎𝑔𝑒</m:t>
                        </m:r>
                        <m:r>
                          <a:rPr lang="en-US" sz="2000" b="0" i="1" smtClean="0">
                            <a:latin typeface="Cambria Math" panose="02040503050406030204" pitchFamily="18" charset="0"/>
                          </a:rPr>
                          <m:t> </m:t>
                        </m:r>
                        <m:r>
                          <a:rPr lang="en-US" sz="2000" b="0" i="1" smtClean="0">
                            <a:latin typeface="Cambria Math" panose="02040503050406030204" pitchFamily="18" charset="0"/>
                          </a:rPr>
                          <m:t>𝑠𝑖𝑧𝑒</m:t>
                        </m:r>
                      </m:num>
                      <m:den>
                        <m:r>
                          <a:rPr lang="en-US" sz="2000" b="0" i="1" smtClean="0">
                            <a:latin typeface="Cambria Math" panose="02040503050406030204" pitchFamily="18" charset="0"/>
                          </a:rPr>
                          <m:t>𝑃𝑇𝐸</m:t>
                        </m:r>
                        <m:r>
                          <a:rPr lang="en-US" sz="2000" b="0" i="1" smtClean="0">
                            <a:latin typeface="Cambria Math" panose="02040503050406030204" pitchFamily="18" charset="0"/>
                          </a:rPr>
                          <m:t> </m:t>
                        </m:r>
                        <m:r>
                          <a:rPr lang="en-US" sz="2000" b="0" i="1" smtClean="0">
                            <a:latin typeface="Cambria Math" panose="02040503050406030204" pitchFamily="18" charset="0"/>
                          </a:rPr>
                          <m:t>𝑠𝑖𝑧𝑒</m:t>
                        </m:r>
                      </m:den>
                    </m:f>
                  </m:oMath>
                </a14:m>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4 </m:t>
                        </m:r>
                        <m:r>
                          <a:rPr lang="en-US" sz="2000" b="0" i="1" smtClean="0">
                            <a:latin typeface="Cambria Math" panose="02040503050406030204" pitchFamily="18" charset="0"/>
                          </a:rPr>
                          <m:t>𝐾𝐵</m:t>
                        </m:r>
                      </m:num>
                      <m:den>
                        <m:r>
                          <a:rPr lang="en-US" sz="2000" b="0" i="1" smtClean="0">
                            <a:latin typeface="Cambria Math" panose="02040503050406030204" pitchFamily="18" charset="0"/>
                          </a:rPr>
                          <m:t>4 </m:t>
                        </m:r>
                        <m:r>
                          <a:rPr lang="en-US" sz="2000" b="0" i="1" smtClean="0">
                            <a:latin typeface="Cambria Math" panose="02040503050406030204" pitchFamily="18" charset="0"/>
                          </a:rPr>
                          <m:t>𝐵</m:t>
                        </m:r>
                      </m:den>
                    </m:f>
                  </m:oMath>
                </a14:m>
                <a:r>
                  <a:rPr lang="en-US" sz="2000" dirty="0"/>
                  <a:t> = 1 K </a:t>
                </a:r>
              </a:p>
              <a:p>
                <a:pPr marL="0" indent="0">
                  <a:buNone/>
                </a:pPr>
                <a:r>
                  <a:rPr lang="en-US" sz="2000" dirty="0"/>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10</m:t>
                        </m:r>
                      </m:sup>
                    </m:sSup>
                  </m:oMath>
                </a14:m>
                <a:r>
                  <a:rPr lang="en-US" sz="2000" dirty="0"/>
                  <a:t> entries in a page</a:t>
                </a:r>
              </a:p>
              <a:p>
                <a:pPr>
                  <a:spcBef>
                    <a:spcPts val="1224"/>
                  </a:spcBef>
                  <a:spcAft>
                    <a:spcPts val="1200"/>
                  </a:spcAft>
                  <a:buFont typeface="Wingdings" pitchFamily="2" charset="2"/>
                  <a:buChar char="è"/>
                </a:pPr>
                <a:r>
                  <a:rPr lang="en-US" sz="2000" dirty="0">
                    <a:sym typeface="Wingdings" pitchFamily="2" charset="2"/>
                  </a:rPr>
                  <a:t>so we need 10 bits to find the PTE in a page</a:t>
                </a:r>
              </a:p>
              <a:p>
                <a:pPr marL="0" indent="0">
                  <a:buNone/>
                </a:pPr>
                <a:r>
                  <a:rPr lang="en-US" sz="2000" dirty="0">
                    <a:sym typeface="Wingdings" pitchFamily="2" charset="2"/>
                  </a:rPr>
                  <a:t>number of levels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𝑏𝑖𝑡𝑠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𝑠𝑖𝑛𝑔𝑙𝑒</m:t>
                        </m:r>
                        <m:r>
                          <a:rPr lang="en-US" sz="2000" b="0" i="1" smtClean="0">
                            <a:latin typeface="Cambria Math" panose="02040503050406030204" pitchFamily="18" charset="0"/>
                          </a:rPr>
                          <m:t> </m:t>
                        </m:r>
                        <m:r>
                          <a:rPr lang="en-US" sz="2000" b="0" i="1" smtClean="0">
                            <a:latin typeface="Cambria Math" panose="02040503050406030204" pitchFamily="18" charset="0"/>
                          </a:rPr>
                          <m:t>𝑙𝑒𝑣𝑒𝑙</m:t>
                        </m:r>
                        <m:r>
                          <a:rPr lang="en-US" sz="2000" b="0" i="1" smtClean="0">
                            <a:latin typeface="Cambria Math" panose="02040503050406030204" pitchFamily="18" charset="0"/>
                          </a:rPr>
                          <m:t> </m:t>
                        </m:r>
                        <m:r>
                          <a:rPr lang="en-US" sz="2000" b="0" i="1" smtClean="0">
                            <a:latin typeface="Cambria Math" panose="02040503050406030204" pitchFamily="18" charset="0"/>
                          </a:rPr>
                          <m:t>𝑝𝑎𝑔𝑒</m:t>
                        </m:r>
                        <m:r>
                          <a:rPr lang="en-US" sz="2000" b="0" i="1" smtClean="0">
                            <a:latin typeface="Cambria Math" panose="02040503050406030204" pitchFamily="18" charset="0"/>
                          </a:rPr>
                          <m:t> </m:t>
                        </m:r>
                        <m:r>
                          <a:rPr lang="en-US" sz="2000" b="0" i="1" smtClean="0">
                            <a:latin typeface="Cambria Math" panose="02040503050406030204" pitchFamily="18" charset="0"/>
                          </a:rPr>
                          <m:t>𝑡𝑎𝑏𝑙𝑒</m:t>
                        </m:r>
                        <m:r>
                          <a:rPr lang="en-US" sz="2000" b="0" i="1" smtClean="0">
                            <a:latin typeface="Cambria Math" panose="02040503050406030204" pitchFamily="18" charset="0"/>
                          </a:rPr>
                          <m:t> </m:t>
                        </m:r>
                        <m:r>
                          <a:rPr lang="en-US" sz="2000" b="0" i="1" smtClean="0">
                            <a:latin typeface="Cambria Math" panose="02040503050406030204" pitchFamily="18" charset="0"/>
                          </a:rPr>
                          <m:t>𝑒𝑛𝑡𝑟𝑖𝑒𝑠</m:t>
                        </m:r>
                      </m:num>
                      <m:den>
                        <m:r>
                          <a:rPr lang="en-US" sz="2000" b="0" i="1" smtClean="0">
                            <a:latin typeface="Cambria Math" panose="02040503050406030204" pitchFamily="18" charset="0"/>
                          </a:rPr>
                          <m:t>𝑏𝑖𝑡𝑠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𝑚𝑢𝑙𝑡𝑖𝑙𝑒𝑣𝑒𝑙</m:t>
                        </m:r>
                        <m:r>
                          <a:rPr lang="en-US" sz="2000" b="0" i="1" smtClean="0">
                            <a:latin typeface="Cambria Math" panose="02040503050406030204" pitchFamily="18" charset="0"/>
                          </a:rPr>
                          <m:t> </m:t>
                        </m:r>
                        <m:r>
                          <a:rPr lang="en-US" sz="2000" b="0" i="1" smtClean="0">
                            <a:latin typeface="Cambria Math" panose="02040503050406030204" pitchFamily="18" charset="0"/>
                          </a:rPr>
                          <m:t>𝑝𝑎𝑔𝑒</m:t>
                        </m:r>
                        <m:r>
                          <a:rPr lang="en-US" sz="2000" b="0" i="1" smtClean="0">
                            <a:latin typeface="Cambria Math" panose="02040503050406030204" pitchFamily="18" charset="0"/>
                          </a:rPr>
                          <m:t> </m:t>
                        </m:r>
                        <m:r>
                          <a:rPr lang="en-US" sz="2000" b="0" i="1" smtClean="0">
                            <a:latin typeface="Cambria Math" panose="02040503050406030204" pitchFamily="18" charset="0"/>
                          </a:rPr>
                          <m:t>𝑡𝑎𝑏𝑙𝑒</m:t>
                        </m:r>
                        <m:r>
                          <a:rPr lang="en-US" sz="2000" b="0" i="1" smtClean="0">
                            <a:latin typeface="Cambria Math" panose="02040503050406030204" pitchFamily="18" charset="0"/>
                          </a:rPr>
                          <m:t> </m:t>
                        </m:r>
                        <m:r>
                          <a:rPr lang="en-US" sz="2000" b="0" i="1" smtClean="0">
                            <a:latin typeface="Cambria Math" panose="02040503050406030204" pitchFamily="18" charset="0"/>
                          </a:rPr>
                          <m:t>𝑒𝑛𝑡𝑟𝑖𝑒𝑠</m:t>
                        </m:r>
                      </m:den>
                    </m:f>
                  </m:oMath>
                </a14:m>
                <a:r>
                  <a:rPr lang="en-US" sz="2000" dirty="0"/>
                  <a:t> =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31</m:t>
                        </m:r>
                      </m:num>
                      <m:den>
                        <m:r>
                          <a:rPr lang="en-US" sz="2000" b="0" i="1" smtClean="0">
                            <a:latin typeface="Cambria Math" panose="02040503050406030204" pitchFamily="18" charset="0"/>
                          </a:rPr>
                          <m:t>10</m:t>
                        </m:r>
                      </m:den>
                    </m:f>
                  </m:oMath>
                </a14:m>
                <a:r>
                  <a:rPr lang="en-US" sz="2000" dirty="0"/>
                  <a:t> = 3.1 =  4 levels </a:t>
                </a:r>
              </a:p>
            </p:txBody>
          </p:sp>
        </mc:Choice>
        <mc:Fallback xmlns="">
          <p:sp>
            <p:nvSpPr>
              <p:cNvPr id="3" name="Content Placeholder 2">
                <a:extLst>
                  <a:ext uri="{FF2B5EF4-FFF2-40B4-BE49-F238E27FC236}">
                    <a16:creationId xmlns:a16="http://schemas.microsoft.com/office/drawing/2014/main" id="{83A1BB9A-6AB8-654B-9CFE-6A3E0BE95602}"/>
                  </a:ext>
                </a:extLst>
              </p:cNvPr>
              <p:cNvSpPr>
                <a:spLocks noGrp="1" noRot="1" noChangeAspect="1" noMove="1" noResize="1" noEditPoints="1" noAdjustHandles="1" noChangeArrowheads="1" noChangeShapeType="1" noTextEdit="1"/>
              </p:cNvSpPr>
              <p:nvPr>
                <p:ph idx="1"/>
              </p:nvPr>
            </p:nvSpPr>
            <p:spPr>
              <a:blipFill>
                <a:blip r:embed="rId2"/>
                <a:stretch>
                  <a:fillRect l="-772" t="-496"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30</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55531" y="1958340"/>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3340889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2. Using a multi-level page table with the following list provides parameters of a virtual memory system:</a:t>
            </a:r>
          </a:p>
          <a:p>
            <a:endParaRPr lang="en-US" dirty="0"/>
          </a:p>
          <a:p>
            <a:endParaRPr lang="en-US" dirty="0"/>
          </a:p>
          <a:p>
            <a:endParaRPr lang="en-US" sz="2000" dirty="0"/>
          </a:p>
          <a:p>
            <a:pPr marL="0" indent="0">
              <a:buNone/>
            </a:pPr>
            <a:r>
              <a:rPr lang="en-US" sz="2000" dirty="0"/>
              <a:t>b) How many memory references are needed for address translation if missing in TLB?</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31</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55531" y="1958340"/>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3696252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p:txBody>
          <a:bodyPr/>
          <a:lstStyle/>
          <a:p>
            <a:pPr marL="0" indent="0">
              <a:buNone/>
            </a:pPr>
            <a:r>
              <a:rPr lang="en-US" sz="2000" dirty="0"/>
              <a:t>2. Using a multi-level page table with the following list provides parameters of a virtual memory system:</a:t>
            </a:r>
          </a:p>
          <a:p>
            <a:endParaRPr lang="en-US" dirty="0"/>
          </a:p>
          <a:p>
            <a:endParaRPr lang="en-US" dirty="0"/>
          </a:p>
          <a:p>
            <a:endParaRPr lang="en-US" sz="2000" dirty="0"/>
          </a:p>
          <a:p>
            <a:pPr marL="0" indent="0">
              <a:buNone/>
            </a:pPr>
            <a:r>
              <a:rPr lang="en-US" sz="2000" dirty="0"/>
              <a:t>b) How many memory references are needed for address translation if missing in TLB?</a:t>
            </a:r>
          </a:p>
          <a:p>
            <a:pPr marL="0" indent="0">
              <a:buNone/>
            </a:pPr>
            <a:endParaRPr lang="en-US" sz="2000" dirty="0"/>
          </a:p>
          <a:p>
            <a:pPr marL="0" indent="0">
              <a:buNone/>
            </a:pPr>
            <a:r>
              <a:rPr lang="en-US" sz="2000" dirty="0"/>
              <a:t>if there is a miss in the TLB for address translation, then 4 memory references are required, one for each level</a:t>
            </a:r>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32</a:t>
            </a:fld>
            <a:endParaRPr lang="en-US"/>
          </a:p>
        </p:txBody>
      </p:sp>
      <p:graphicFrame>
        <p:nvGraphicFramePr>
          <p:cNvPr id="5" name="Table 4">
            <a:extLst>
              <a:ext uri="{FF2B5EF4-FFF2-40B4-BE49-F238E27FC236}">
                <a16:creationId xmlns:a16="http://schemas.microsoft.com/office/drawing/2014/main" id="{5ED867FD-8173-2A46-AF06-7CE25E260317}"/>
              </a:ext>
            </a:extLst>
          </p:cNvPr>
          <p:cNvGraphicFramePr>
            <a:graphicFrameLocks noGrp="1"/>
          </p:cNvGraphicFramePr>
          <p:nvPr/>
        </p:nvGraphicFramePr>
        <p:xfrm>
          <a:off x="1555531" y="1958340"/>
          <a:ext cx="5675588" cy="1158240"/>
        </p:xfrm>
        <a:graphic>
          <a:graphicData uri="http://schemas.openxmlformats.org/drawingml/2006/table">
            <a:tbl>
              <a:tblPr firstRow="1" bandRow="1">
                <a:tableStyleId>{5C22544A-7EE6-4342-B048-85BDC9FD1C3A}</a:tableStyleId>
              </a:tblPr>
              <a:tblGrid>
                <a:gridCol w="1418897">
                  <a:extLst>
                    <a:ext uri="{9D8B030D-6E8A-4147-A177-3AD203B41FA5}">
                      <a16:colId xmlns:a16="http://schemas.microsoft.com/office/drawing/2014/main" val="3467876760"/>
                    </a:ext>
                  </a:extLst>
                </a:gridCol>
                <a:gridCol w="1418897">
                  <a:extLst>
                    <a:ext uri="{9D8B030D-6E8A-4147-A177-3AD203B41FA5}">
                      <a16:colId xmlns:a16="http://schemas.microsoft.com/office/drawing/2014/main" val="3384544975"/>
                    </a:ext>
                  </a:extLst>
                </a:gridCol>
                <a:gridCol w="1418897">
                  <a:extLst>
                    <a:ext uri="{9D8B030D-6E8A-4147-A177-3AD203B41FA5}">
                      <a16:colId xmlns:a16="http://schemas.microsoft.com/office/drawing/2014/main" val="1486360594"/>
                    </a:ext>
                  </a:extLst>
                </a:gridCol>
                <a:gridCol w="1418897">
                  <a:extLst>
                    <a:ext uri="{9D8B030D-6E8A-4147-A177-3AD203B41FA5}">
                      <a16:colId xmlns:a16="http://schemas.microsoft.com/office/drawing/2014/main" val="4271067840"/>
                    </a:ext>
                  </a:extLst>
                </a:gridCol>
              </a:tblGrid>
              <a:tr h="670202">
                <a:tc>
                  <a:txBody>
                    <a:bodyPr/>
                    <a:lstStyle/>
                    <a:p>
                      <a:pPr algn="ctr"/>
                      <a:r>
                        <a:rPr lang="en-US" sz="1600" dirty="0"/>
                        <a:t>Virtual Address (bits)</a:t>
                      </a:r>
                    </a:p>
                  </a:txBody>
                  <a:tcPr/>
                </a:tc>
                <a:tc>
                  <a:txBody>
                    <a:bodyPr/>
                    <a:lstStyle/>
                    <a:p>
                      <a:pPr algn="ctr"/>
                      <a:r>
                        <a:rPr lang="en-US" sz="1600" dirty="0"/>
                        <a:t>Physical DRAM Installed</a:t>
                      </a:r>
                    </a:p>
                  </a:txBody>
                  <a:tcPr/>
                </a:tc>
                <a:tc>
                  <a:txBody>
                    <a:bodyPr/>
                    <a:lstStyle/>
                    <a:p>
                      <a:pPr algn="ctr"/>
                      <a:r>
                        <a:rPr lang="en-US" sz="1600" dirty="0"/>
                        <a:t>Page Size</a:t>
                      </a:r>
                    </a:p>
                  </a:txBody>
                  <a:tcPr/>
                </a:tc>
                <a:tc>
                  <a:txBody>
                    <a:bodyPr/>
                    <a:lstStyle/>
                    <a:p>
                      <a:pPr algn="ctr"/>
                      <a:r>
                        <a:rPr lang="en-US" sz="1600" dirty="0"/>
                        <a:t>PTE Size (bytes)</a:t>
                      </a:r>
                    </a:p>
                  </a:txBody>
                  <a:tcPr/>
                </a:tc>
                <a:extLst>
                  <a:ext uri="{0D108BD9-81ED-4DB2-BD59-A6C34878D82A}">
                    <a16:rowId xmlns:a16="http://schemas.microsoft.com/office/drawing/2014/main" val="1303292300"/>
                  </a:ext>
                </a:extLst>
              </a:tr>
              <a:tr h="302005">
                <a:tc>
                  <a:txBody>
                    <a:bodyPr/>
                    <a:lstStyle/>
                    <a:p>
                      <a:pPr algn="ctr"/>
                      <a:r>
                        <a:rPr lang="en-US" sz="1600" dirty="0"/>
                        <a:t>43</a:t>
                      </a:r>
                    </a:p>
                  </a:txBody>
                  <a:tcPr/>
                </a:tc>
                <a:tc>
                  <a:txBody>
                    <a:bodyPr/>
                    <a:lstStyle/>
                    <a:p>
                      <a:pPr algn="ctr"/>
                      <a:r>
                        <a:rPr lang="en-US" sz="1600" dirty="0"/>
                        <a:t>16 GB</a:t>
                      </a:r>
                    </a:p>
                  </a:txBody>
                  <a:tcPr/>
                </a:tc>
                <a:tc>
                  <a:txBody>
                    <a:bodyPr/>
                    <a:lstStyle/>
                    <a:p>
                      <a:pPr algn="ctr"/>
                      <a:r>
                        <a:rPr lang="en-US" sz="1600" dirty="0"/>
                        <a:t>4 KB</a:t>
                      </a:r>
                    </a:p>
                  </a:txBody>
                  <a:tcPr/>
                </a:tc>
                <a:tc>
                  <a:txBody>
                    <a:bodyPr/>
                    <a:lstStyle/>
                    <a:p>
                      <a:pPr algn="ctr"/>
                      <a:r>
                        <a:rPr lang="en-US" sz="1600" dirty="0"/>
                        <a:t>4</a:t>
                      </a:r>
                    </a:p>
                  </a:txBody>
                  <a:tcPr/>
                </a:tc>
                <a:extLst>
                  <a:ext uri="{0D108BD9-81ED-4DB2-BD59-A6C34878D82A}">
                    <a16:rowId xmlns:a16="http://schemas.microsoft.com/office/drawing/2014/main" val="3735027192"/>
                  </a:ext>
                </a:extLst>
              </a:tr>
            </a:tbl>
          </a:graphicData>
        </a:graphic>
      </p:graphicFrame>
    </p:spTree>
    <p:extLst>
      <p:ext uri="{BB962C8B-B14F-4D97-AF65-F5344CB8AC3E}">
        <p14:creationId xmlns:p14="http://schemas.microsoft.com/office/powerpoint/2010/main" val="1667816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a:xfrm>
            <a:off x="457200" y="990600"/>
            <a:ext cx="8229600" cy="5257800"/>
          </a:xfrm>
        </p:spPr>
        <p:txBody>
          <a:bodyPr/>
          <a:lstStyle/>
          <a:p>
            <a:pPr marL="0" indent="0">
              <a:buNone/>
            </a:pPr>
            <a:r>
              <a:rPr lang="en-US" sz="1600" dirty="0"/>
              <a:t>3. Given the following parity bits, data bits, and field coverage in a Hamming ECC code for eight data bits (i.e., a [12,8] encoding):</a:t>
            </a:r>
          </a:p>
          <a:p>
            <a:endParaRPr lang="en-US" sz="1600" dirty="0"/>
          </a:p>
          <a:p>
            <a:endParaRPr lang="en-US" sz="1600" dirty="0"/>
          </a:p>
          <a:p>
            <a:endParaRPr lang="en-US" sz="1600" dirty="0"/>
          </a:p>
          <a:p>
            <a:pPr marL="0" indent="0">
              <a:buNone/>
            </a:pPr>
            <a:endParaRPr lang="en-US" sz="1600" dirty="0"/>
          </a:p>
          <a:p>
            <a:pPr marL="0" indent="0">
              <a:spcBef>
                <a:spcPts val="1224"/>
              </a:spcBef>
              <a:buNone/>
            </a:pPr>
            <a:r>
              <a:rPr lang="en-US" sz="1600" dirty="0"/>
              <a:t>a) decode the bits for the value 0x9A.</a:t>
            </a:r>
            <a:endParaRPr lang="en-US" sz="1800" dirty="0"/>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33</a:t>
            </a:fld>
            <a:endParaRPr lang="en-US"/>
          </a:p>
        </p:txBody>
      </p:sp>
      <p:pic>
        <p:nvPicPr>
          <p:cNvPr id="6" name="Picture 2" descr="Picture 2">
            <a:extLst>
              <a:ext uri="{FF2B5EF4-FFF2-40B4-BE49-F238E27FC236}">
                <a16:creationId xmlns:a16="http://schemas.microsoft.com/office/drawing/2014/main" id="{2C133B0A-94D9-6F4E-BBB7-E411F2D8A3CF}"/>
              </a:ext>
            </a:extLst>
          </p:cNvPr>
          <p:cNvPicPr>
            <a:picLocks noChangeAspect="1"/>
          </p:cNvPicPr>
          <p:nvPr/>
        </p:nvPicPr>
        <p:blipFill>
          <a:blip r:embed="rId2"/>
          <a:stretch>
            <a:fillRect/>
          </a:stretch>
        </p:blipFill>
        <p:spPr>
          <a:xfrm>
            <a:off x="2641782" y="1559475"/>
            <a:ext cx="3860435" cy="1290864"/>
          </a:xfrm>
          <a:prstGeom prst="rect">
            <a:avLst/>
          </a:prstGeom>
          <a:ln w="12700">
            <a:miter lim="400000"/>
          </a:ln>
        </p:spPr>
      </p:pic>
    </p:spTree>
    <p:extLst>
      <p:ext uri="{BB962C8B-B14F-4D97-AF65-F5344CB8AC3E}">
        <p14:creationId xmlns:p14="http://schemas.microsoft.com/office/powerpoint/2010/main" val="2906867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a:xfrm>
            <a:off x="457200" y="990600"/>
            <a:ext cx="8229600" cy="5257800"/>
          </a:xfrm>
        </p:spPr>
        <p:txBody>
          <a:bodyPr/>
          <a:lstStyle/>
          <a:p>
            <a:pPr marL="0" indent="0">
              <a:buNone/>
            </a:pPr>
            <a:r>
              <a:rPr lang="en-US" sz="1600" dirty="0"/>
              <a:t>3. Given the following parity bits, data bits, and field coverage in a Hamming ECC code for eight data bits (i.e., a [12,8] encoding):</a:t>
            </a:r>
          </a:p>
          <a:p>
            <a:endParaRPr lang="en-US" sz="1600" dirty="0"/>
          </a:p>
          <a:p>
            <a:endParaRPr lang="en-US" sz="1600" dirty="0"/>
          </a:p>
          <a:p>
            <a:endParaRPr lang="en-US" sz="1600" dirty="0"/>
          </a:p>
          <a:p>
            <a:pPr marL="0" indent="0">
              <a:buNone/>
            </a:pPr>
            <a:endParaRPr lang="en-US" sz="1600" dirty="0"/>
          </a:p>
          <a:p>
            <a:pPr marL="0" indent="0">
              <a:spcBef>
                <a:spcPts val="1224"/>
              </a:spcBef>
              <a:buNone/>
            </a:pPr>
            <a:r>
              <a:rPr lang="en-US" sz="1600" dirty="0"/>
              <a:t>a) decode the bits for the value 0x9A.</a:t>
            </a:r>
            <a:endParaRPr lang="en-US" sz="1800" dirty="0"/>
          </a:p>
          <a:p>
            <a:pPr marL="0" indent="0">
              <a:spcBef>
                <a:spcPts val="624"/>
              </a:spcBef>
              <a:spcAft>
                <a:spcPts val="600"/>
              </a:spcAft>
              <a:buNone/>
            </a:pPr>
            <a:r>
              <a:rPr lang="en-US" sz="1600" dirty="0"/>
              <a:t>	0x9A = 1001 1010 = 10011010</a:t>
            </a:r>
          </a:p>
          <a:p>
            <a:pPr marL="0" indent="0">
              <a:buNone/>
            </a:pPr>
            <a:r>
              <a:rPr lang="en-US" sz="1600" dirty="0"/>
              <a:t>So there’s eight data bits (8) and we’re using 12 bit parity encoding, so we will have 4 bits for parity bits, which we will put in spots 1, 2, 4, and 8, so we leave a blank there for now:</a:t>
            </a:r>
          </a:p>
          <a:p>
            <a:pPr marL="0" indent="0">
              <a:spcBef>
                <a:spcPts val="624"/>
              </a:spcBef>
              <a:spcAft>
                <a:spcPts val="600"/>
              </a:spcAft>
              <a:buNone/>
            </a:pPr>
            <a:r>
              <a:rPr lang="en-US" sz="1600" dirty="0"/>
              <a:t>	_ _1_001_1010</a:t>
            </a:r>
          </a:p>
          <a:p>
            <a:pPr marL="0" indent="0">
              <a:buNone/>
            </a:pPr>
            <a:r>
              <a:rPr lang="en-US" sz="1600" b="1" dirty="0"/>
              <a:t>p1</a:t>
            </a:r>
            <a:r>
              <a:rPr lang="en-US" sz="1600" dirty="0"/>
              <a:t> checks every other spot (1 position in between), so positions 1,3,5,7,9, and 11, the positions are highlighted in red:</a:t>
            </a:r>
          </a:p>
          <a:p>
            <a:pPr marL="0" indent="0">
              <a:spcBef>
                <a:spcPts val="624"/>
              </a:spcBef>
              <a:spcAft>
                <a:spcPts val="600"/>
              </a:spcAft>
              <a:buNone/>
            </a:pPr>
            <a:r>
              <a:rPr lang="en-US" sz="1600" dirty="0"/>
              <a:t>	</a:t>
            </a:r>
            <a:r>
              <a:rPr lang="en-US" sz="1600" dirty="0">
                <a:solidFill>
                  <a:srgbClr val="FF0000"/>
                </a:solidFill>
              </a:rPr>
              <a:t>_</a:t>
            </a:r>
            <a:r>
              <a:rPr lang="en-US" sz="1600" dirty="0"/>
              <a:t> _</a:t>
            </a:r>
            <a:r>
              <a:rPr lang="en-US" sz="1600" dirty="0">
                <a:solidFill>
                  <a:srgbClr val="FF0000"/>
                </a:solidFill>
              </a:rPr>
              <a:t>1</a:t>
            </a:r>
            <a:r>
              <a:rPr lang="en-US" sz="1600" dirty="0"/>
              <a:t>_</a:t>
            </a:r>
            <a:r>
              <a:rPr lang="en-US" sz="1600" dirty="0">
                <a:solidFill>
                  <a:srgbClr val="FF0000"/>
                </a:solidFill>
              </a:rPr>
              <a:t>0</a:t>
            </a:r>
            <a:r>
              <a:rPr lang="en-US" sz="1600" dirty="0"/>
              <a:t>0</a:t>
            </a:r>
            <a:r>
              <a:rPr lang="en-US" sz="1600" dirty="0">
                <a:solidFill>
                  <a:srgbClr val="FF0000"/>
                </a:solidFill>
              </a:rPr>
              <a:t>1</a:t>
            </a:r>
            <a:r>
              <a:rPr lang="en-US" sz="1600" dirty="0"/>
              <a:t>_</a:t>
            </a:r>
            <a:r>
              <a:rPr lang="en-US" sz="1600" dirty="0">
                <a:solidFill>
                  <a:srgbClr val="FF0000"/>
                </a:solidFill>
              </a:rPr>
              <a:t>1</a:t>
            </a:r>
            <a:r>
              <a:rPr lang="en-US" sz="1600" dirty="0"/>
              <a:t>0</a:t>
            </a:r>
            <a:r>
              <a:rPr lang="en-US" sz="1600" dirty="0">
                <a:solidFill>
                  <a:srgbClr val="FF0000"/>
                </a:solidFill>
              </a:rPr>
              <a:t>1</a:t>
            </a:r>
            <a:r>
              <a:rPr lang="en-US" sz="1600" dirty="0"/>
              <a:t>0</a:t>
            </a:r>
          </a:p>
          <a:p>
            <a:pPr marL="0" indent="0">
              <a:spcBef>
                <a:spcPts val="24"/>
              </a:spcBef>
              <a:buNone/>
            </a:pPr>
            <a:r>
              <a:rPr lang="en-US" sz="1600" dirty="0"/>
              <a:t>since there are four 1’s highlighted, then we should set the first bit (i.e., the </a:t>
            </a:r>
            <a:r>
              <a:rPr lang="en-US" sz="1600" b="1" dirty="0"/>
              <a:t>p1</a:t>
            </a:r>
            <a:r>
              <a:rPr lang="en-US" sz="1600" dirty="0"/>
              <a:t> bit) to 0 to keep the group’s parity at an even number:</a:t>
            </a:r>
          </a:p>
          <a:p>
            <a:pPr marL="0" indent="0">
              <a:spcBef>
                <a:spcPts val="624"/>
              </a:spcBef>
              <a:spcAft>
                <a:spcPts val="600"/>
              </a:spcAft>
              <a:buNone/>
            </a:pPr>
            <a:r>
              <a:rPr lang="en-US" sz="1600" dirty="0"/>
              <a:t>	</a:t>
            </a:r>
            <a:r>
              <a:rPr lang="en-US" sz="1600" dirty="0">
                <a:solidFill>
                  <a:srgbClr val="00B050"/>
                </a:solidFill>
              </a:rPr>
              <a:t>0</a:t>
            </a:r>
            <a:r>
              <a:rPr lang="en-US" sz="1600" dirty="0"/>
              <a:t>_</a:t>
            </a:r>
            <a:r>
              <a:rPr lang="en-US" sz="1600" dirty="0">
                <a:solidFill>
                  <a:srgbClr val="FF0000"/>
                </a:solidFill>
              </a:rPr>
              <a:t>1</a:t>
            </a:r>
            <a:r>
              <a:rPr lang="en-US" sz="1600" dirty="0"/>
              <a:t>_</a:t>
            </a:r>
            <a:r>
              <a:rPr lang="en-US" sz="1600" dirty="0">
                <a:solidFill>
                  <a:srgbClr val="FF0000"/>
                </a:solidFill>
              </a:rPr>
              <a:t>0</a:t>
            </a:r>
            <a:r>
              <a:rPr lang="en-US" sz="1600" dirty="0"/>
              <a:t>0</a:t>
            </a:r>
            <a:r>
              <a:rPr lang="en-US" sz="1600" dirty="0">
                <a:solidFill>
                  <a:srgbClr val="FF0000"/>
                </a:solidFill>
              </a:rPr>
              <a:t>1</a:t>
            </a:r>
            <a:r>
              <a:rPr lang="en-US" sz="1600" dirty="0"/>
              <a:t>_</a:t>
            </a:r>
            <a:r>
              <a:rPr lang="en-US" sz="1600" dirty="0">
                <a:solidFill>
                  <a:srgbClr val="FF0000"/>
                </a:solidFill>
              </a:rPr>
              <a:t>1</a:t>
            </a:r>
            <a:r>
              <a:rPr lang="en-US" sz="1600" dirty="0"/>
              <a:t>0</a:t>
            </a:r>
            <a:r>
              <a:rPr lang="en-US" sz="1600" dirty="0">
                <a:solidFill>
                  <a:srgbClr val="FF0000"/>
                </a:solidFill>
              </a:rPr>
              <a:t>1</a:t>
            </a:r>
            <a:r>
              <a:rPr lang="en-US" sz="1600" dirty="0"/>
              <a:t>0</a:t>
            </a:r>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34</a:t>
            </a:fld>
            <a:endParaRPr lang="en-US"/>
          </a:p>
        </p:txBody>
      </p:sp>
      <p:pic>
        <p:nvPicPr>
          <p:cNvPr id="6" name="Picture 2" descr="Picture 2">
            <a:extLst>
              <a:ext uri="{FF2B5EF4-FFF2-40B4-BE49-F238E27FC236}">
                <a16:creationId xmlns:a16="http://schemas.microsoft.com/office/drawing/2014/main" id="{2C133B0A-94D9-6F4E-BBB7-E411F2D8A3CF}"/>
              </a:ext>
            </a:extLst>
          </p:cNvPr>
          <p:cNvPicPr>
            <a:picLocks noChangeAspect="1"/>
          </p:cNvPicPr>
          <p:nvPr/>
        </p:nvPicPr>
        <p:blipFill>
          <a:blip r:embed="rId2"/>
          <a:stretch>
            <a:fillRect/>
          </a:stretch>
        </p:blipFill>
        <p:spPr>
          <a:xfrm>
            <a:off x="2641782" y="1559475"/>
            <a:ext cx="3860435" cy="1290864"/>
          </a:xfrm>
          <a:prstGeom prst="rect">
            <a:avLst/>
          </a:prstGeom>
          <a:ln w="12700">
            <a:miter lim="400000"/>
          </a:ln>
        </p:spPr>
      </p:pic>
    </p:spTree>
    <p:extLst>
      <p:ext uri="{BB962C8B-B14F-4D97-AF65-F5344CB8AC3E}">
        <p14:creationId xmlns:p14="http://schemas.microsoft.com/office/powerpoint/2010/main" val="4226222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a:xfrm>
            <a:off x="457200" y="990600"/>
            <a:ext cx="8229600" cy="5257800"/>
          </a:xfrm>
        </p:spPr>
        <p:txBody>
          <a:bodyPr/>
          <a:lstStyle/>
          <a:p>
            <a:pPr marL="0" indent="0">
              <a:buNone/>
            </a:pPr>
            <a:r>
              <a:rPr lang="en-US" sz="1600" dirty="0"/>
              <a:t>3. Given the following parity bits, data bits, and field coverage in a Hamming ECC code for eight data bits (i.e., a [12,8] encoding):</a:t>
            </a:r>
          </a:p>
          <a:p>
            <a:endParaRPr lang="en-US" sz="1600" dirty="0"/>
          </a:p>
          <a:p>
            <a:endParaRPr lang="en-US" sz="1600" dirty="0"/>
          </a:p>
          <a:p>
            <a:endParaRPr lang="en-US" sz="1600" dirty="0"/>
          </a:p>
          <a:p>
            <a:pPr marL="0" indent="0">
              <a:buNone/>
            </a:pPr>
            <a:endParaRPr lang="en-US" sz="1600" dirty="0"/>
          </a:p>
          <a:p>
            <a:pPr marL="0" indent="0">
              <a:spcBef>
                <a:spcPts val="1224"/>
              </a:spcBef>
              <a:buNone/>
            </a:pPr>
            <a:r>
              <a:rPr lang="en-US" sz="1600" dirty="0"/>
              <a:t>a) decode the bits for the value 0x9A.</a:t>
            </a:r>
          </a:p>
          <a:p>
            <a:pPr marL="0" indent="0">
              <a:spcBef>
                <a:spcPts val="624"/>
              </a:spcBef>
              <a:buNone/>
            </a:pPr>
            <a:r>
              <a:rPr lang="en-US" sz="1600" dirty="0"/>
              <a:t>next we look at the case for </a:t>
            </a:r>
            <a:r>
              <a:rPr lang="en-US" sz="1600" b="1" dirty="0"/>
              <a:t>p2</a:t>
            </a:r>
            <a:r>
              <a:rPr lang="en-US" sz="1600" dirty="0"/>
              <a:t>, checking every two bits</a:t>
            </a:r>
            <a:r>
              <a:rPr lang="en-US" sz="1600" dirty="0">
                <a:sym typeface="Wingdings" pitchFamily="2" charset="2"/>
              </a:rPr>
              <a:t> (highlighted in red), so we’re checking positions 2,3,6,7,10,and 11:</a:t>
            </a:r>
          </a:p>
          <a:p>
            <a:pPr marL="0" indent="0">
              <a:spcBef>
                <a:spcPts val="624"/>
              </a:spcBef>
              <a:spcAft>
                <a:spcPts val="600"/>
              </a:spcAft>
              <a:buNone/>
            </a:pPr>
            <a:r>
              <a:rPr lang="en-US" sz="1600" dirty="0"/>
              <a:t>	0</a:t>
            </a:r>
            <a:r>
              <a:rPr lang="en-US" sz="1600" dirty="0">
                <a:solidFill>
                  <a:srgbClr val="FF0000"/>
                </a:solidFill>
              </a:rPr>
              <a:t>_1</a:t>
            </a:r>
            <a:r>
              <a:rPr lang="en-US" sz="1600" dirty="0"/>
              <a:t>_0</a:t>
            </a:r>
            <a:r>
              <a:rPr lang="en-US" sz="1600" dirty="0">
                <a:solidFill>
                  <a:srgbClr val="FF0000"/>
                </a:solidFill>
              </a:rPr>
              <a:t>01</a:t>
            </a:r>
            <a:r>
              <a:rPr lang="en-US" sz="1600" dirty="0"/>
              <a:t>_1</a:t>
            </a:r>
            <a:r>
              <a:rPr lang="en-US" sz="1600" dirty="0">
                <a:solidFill>
                  <a:srgbClr val="FF0000"/>
                </a:solidFill>
              </a:rPr>
              <a:t>01</a:t>
            </a:r>
            <a:r>
              <a:rPr lang="en-US" sz="1600" dirty="0"/>
              <a:t>0</a:t>
            </a:r>
          </a:p>
          <a:p>
            <a:pPr marL="0" indent="0">
              <a:spcBef>
                <a:spcPts val="24"/>
              </a:spcBef>
              <a:buNone/>
            </a:pPr>
            <a:r>
              <a:rPr lang="en-US" sz="1600" dirty="0"/>
              <a:t>since there are three 1’s highlighted, then we should set the second bit (i.e., the </a:t>
            </a:r>
            <a:r>
              <a:rPr lang="en-US" sz="1600" b="1" dirty="0"/>
              <a:t>p2</a:t>
            </a:r>
            <a:r>
              <a:rPr lang="en-US" sz="1600" dirty="0"/>
              <a:t> bit) to 1 to make the group’s parity at an even number:</a:t>
            </a:r>
          </a:p>
          <a:p>
            <a:pPr marL="0" indent="0">
              <a:spcBef>
                <a:spcPts val="624"/>
              </a:spcBef>
              <a:spcAft>
                <a:spcPts val="600"/>
              </a:spcAft>
              <a:buNone/>
            </a:pPr>
            <a:r>
              <a:rPr lang="en-US" sz="1600" dirty="0"/>
              <a:t>	0</a:t>
            </a:r>
            <a:r>
              <a:rPr lang="en-US" sz="1600" dirty="0">
                <a:solidFill>
                  <a:srgbClr val="00B050"/>
                </a:solidFill>
              </a:rPr>
              <a:t>1</a:t>
            </a:r>
            <a:r>
              <a:rPr lang="en-US" sz="1600" dirty="0">
                <a:solidFill>
                  <a:srgbClr val="FF0000"/>
                </a:solidFill>
              </a:rPr>
              <a:t>1</a:t>
            </a:r>
            <a:r>
              <a:rPr lang="en-US" sz="1600" dirty="0"/>
              <a:t>_0</a:t>
            </a:r>
            <a:r>
              <a:rPr lang="en-US" sz="1600" dirty="0">
                <a:solidFill>
                  <a:srgbClr val="FF0000"/>
                </a:solidFill>
              </a:rPr>
              <a:t>01</a:t>
            </a:r>
            <a:r>
              <a:rPr lang="en-US" sz="1600" dirty="0"/>
              <a:t>_1</a:t>
            </a:r>
            <a:r>
              <a:rPr lang="en-US" sz="1600" dirty="0">
                <a:solidFill>
                  <a:srgbClr val="FF0000"/>
                </a:solidFill>
              </a:rPr>
              <a:t>01</a:t>
            </a:r>
            <a:r>
              <a:rPr lang="en-US" sz="1600" dirty="0"/>
              <a:t>0</a:t>
            </a:r>
          </a:p>
          <a:p>
            <a:pPr marL="0" indent="0">
              <a:spcBef>
                <a:spcPts val="24"/>
              </a:spcBef>
              <a:buNone/>
            </a:pPr>
            <a:r>
              <a:rPr lang="en-US" sz="1600" dirty="0"/>
              <a:t>next we look at the case for </a:t>
            </a:r>
            <a:r>
              <a:rPr lang="en-US" sz="1600" b="1" dirty="0"/>
              <a:t>p4</a:t>
            </a:r>
            <a:r>
              <a:rPr lang="en-US" sz="1600" dirty="0"/>
              <a:t>, checking every four bits</a:t>
            </a:r>
            <a:r>
              <a:rPr lang="en-US" sz="1600" dirty="0">
                <a:sym typeface="Wingdings" pitchFamily="2" charset="2"/>
              </a:rPr>
              <a:t> (highlighted in red), so we’re checking positions 4,5,6,7,and 12:</a:t>
            </a:r>
          </a:p>
          <a:p>
            <a:pPr marL="0" indent="0">
              <a:spcBef>
                <a:spcPts val="624"/>
              </a:spcBef>
              <a:spcAft>
                <a:spcPts val="600"/>
              </a:spcAft>
              <a:buNone/>
            </a:pPr>
            <a:r>
              <a:rPr lang="en-US" sz="1600" dirty="0"/>
              <a:t>	011</a:t>
            </a:r>
            <a:r>
              <a:rPr lang="en-US" sz="1600" dirty="0">
                <a:solidFill>
                  <a:srgbClr val="FF0000"/>
                </a:solidFill>
              </a:rPr>
              <a:t>_001</a:t>
            </a:r>
            <a:r>
              <a:rPr lang="en-US" sz="1600" dirty="0"/>
              <a:t>_101</a:t>
            </a:r>
            <a:r>
              <a:rPr lang="en-US" sz="1600" dirty="0">
                <a:solidFill>
                  <a:srgbClr val="FF0000"/>
                </a:solidFill>
              </a:rPr>
              <a:t>0</a:t>
            </a:r>
          </a:p>
          <a:p>
            <a:pPr marL="0" indent="0">
              <a:spcBef>
                <a:spcPts val="24"/>
              </a:spcBef>
              <a:buNone/>
            </a:pPr>
            <a:endParaRPr lang="en-US" sz="1600" dirty="0">
              <a:sym typeface="Wingdings" pitchFamily="2" charset="2"/>
            </a:endParaRPr>
          </a:p>
          <a:p>
            <a:pPr marL="0" indent="0">
              <a:spcBef>
                <a:spcPts val="24"/>
              </a:spcBef>
              <a:buNone/>
            </a:pPr>
            <a:endParaRPr lang="en-US" sz="1600" dirty="0"/>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35</a:t>
            </a:fld>
            <a:endParaRPr lang="en-US"/>
          </a:p>
        </p:txBody>
      </p:sp>
      <p:pic>
        <p:nvPicPr>
          <p:cNvPr id="6" name="Picture 2" descr="Picture 2">
            <a:extLst>
              <a:ext uri="{FF2B5EF4-FFF2-40B4-BE49-F238E27FC236}">
                <a16:creationId xmlns:a16="http://schemas.microsoft.com/office/drawing/2014/main" id="{2C133B0A-94D9-6F4E-BBB7-E411F2D8A3CF}"/>
              </a:ext>
            </a:extLst>
          </p:cNvPr>
          <p:cNvPicPr>
            <a:picLocks noChangeAspect="1"/>
          </p:cNvPicPr>
          <p:nvPr/>
        </p:nvPicPr>
        <p:blipFill>
          <a:blip r:embed="rId2"/>
          <a:stretch>
            <a:fillRect/>
          </a:stretch>
        </p:blipFill>
        <p:spPr>
          <a:xfrm>
            <a:off x="2641782" y="1569100"/>
            <a:ext cx="3860435" cy="1290864"/>
          </a:xfrm>
          <a:prstGeom prst="rect">
            <a:avLst/>
          </a:prstGeom>
          <a:ln w="12700">
            <a:miter lim="400000"/>
          </a:ln>
        </p:spPr>
      </p:pic>
    </p:spTree>
    <p:extLst>
      <p:ext uri="{BB962C8B-B14F-4D97-AF65-F5344CB8AC3E}">
        <p14:creationId xmlns:p14="http://schemas.microsoft.com/office/powerpoint/2010/main" val="946523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a:xfrm>
            <a:off x="457200" y="923223"/>
            <a:ext cx="8229600" cy="5257800"/>
          </a:xfrm>
        </p:spPr>
        <p:txBody>
          <a:bodyPr/>
          <a:lstStyle/>
          <a:p>
            <a:pPr marL="0" indent="0">
              <a:buNone/>
            </a:pPr>
            <a:r>
              <a:rPr lang="en-US" sz="1600" dirty="0"/>
              <a:t>3. Given the following parity bits, data bits, and field coverage in a Hamming ECC code for eight data bits (i.e., a [12,8] encoding):</a:t>
            </a:r>
          </a:p>
          <a:p>
            <a:endParaRPr lang="en-US" sz="1600" dirty="0"/>
          </a:p>
          <a:p>
            <a:endParaRPr lang="en-US" sz="1600" dirty="0"/>
          </a:p>
          <a:p>
            <a:endParaRPr lang="en-US" sz="1600" dirty="0"/>
          </a:p>
          <a:p>
            <a:pPr marL="0" indent="0">
              <a:buNone/>
            </a:pPr>
            <a:endParaRPr lang="en-US" sz="1600" dirty="0"/>
          </a:p>
          <a:p>
            <a:pPr marL="0" indent="0">
              <a:spcBef>
                <a:spcPts val="1224"/>
              </a:spcBef>
              <a:buNone/>
            </a:pPr>
            <a:r>
              <a:rPr lang="en-US" sz="1600" dirty="0"/>
              <a:t>a) decode the bits for the value 0x9A.</a:t>
            </a:r>
          </a:p>
          <a:p>
            <a:pPr marL="0" indent="0">
              <a:spcBef>
                <a:spcPts val="624"/>
              </a:spcBef>
              <a:buNone/>
            </a:pPr>
            <a:r>
              <a:rPr lang="en-US" sz="1600" dirty="0"/>
              <a:t>since there is only one 1 highlighted, then we should set the fourth bit (i.e., the </a:t>
            </a:r>
            <a:r>
              <a:rPr lang="en-US" sz="1600" b="1" dirty="0"/>
              <a:t>p4</a:t>
            </a:r>
            <a:r>
              <a:rPr lang="en-US" sz="1600" dirty="0"/>
              <a:t> bit) to 1 to make the group’s parity at an even number:</a:t>
            </a:r>
          </a:p>
          <a:p>
            <a:pPr marL="0" indent="0">
              <a:spcBef>
                <a:spcPts val="624"/>
              </a:spcBef>
              <a:spcAft>
                <a:spcPts val="600"/>
              </a:spcAft>
              <a:buNone/>
            </a:pPr>
            <a:r>
              <a:rPr lang="en-US" sz="1600" dirty="0"/>
              <a:t>	011</a:t>
            </a:r>
            <a:r>
              <a:rPr lang="en-US" sz="1600" dirty="0">
                <a:solidFill>
                  <a:srgbClr val="00B050"/>
                </a:solidFill>
              </a:rPr>
              <a:t>1</a:t>
            </a:r>
            <a:r>
              <a:rPr lang="en-US" sz="1600" dirty="0">
                <a:solidFill>
                  <a:srgbClr val="FF0000"/>
                </a:solidFill>
              </a:rPr>
              <a:t>001</a:t>
            </a:r>
            <a:r>
              <a:rPr lang="en-US" sz="1600" dirty="0"/>
              <a:t>_101</a:t>
            </a:r>
            <a:r>
              <a:rPr lang="en-US" sz="1600" dirty="0">
                <a:solidFill>
                  <a:srgbClr val="FF0000"/>
                </a:solidFill>
              </a:rPr>
              <a:t>0</a:t>
            </a:r>
          </a:p>
          <a:p>
            <a:pPr marL="0" indent="0">
              <a:spcBef>
                <a:spcPts val="24"/>
              </a:spcBef>
              <a:buNone/>
            </a:pPr>
            <a:r>
              <a:rPr lang="en-US" sz="1600" dirty="0"/>
              <a:t>finally, we look at the case for </a:t>
            </a:r>
            <a:r>
              <a:rPr lang="en-US" sz="1600" b="1" dirty="0"/>
              <a:t>p8</a:t>
            </a:r>
            <a:r>
              <a:rPr lang="en-US" sz="1600" dirty="0"/>
              <a:t>, checking every eight bits</a:t>
            </a:r>
            <a:r>
              <a:rPr lang="en-US" sz="1600" dirty="0">
                <a:sym typeface="Wingdings" pitchFamily="2" charset="2"/>
              </a:rPr>
              <a:t> (highlighted in red), so we’re checking positions 8,9,10,11,and 12:</a:t>
            </a:r>
          </a:p>
          <a:p>
            <a:pPr marL="0" indent="0">
              <a:spcBef>
                <a:spcPts val="624"/>
              </a:spcBef>
              <a:spcAft>
                <a:spcPts val="600"/>
              </a:spcAft>
              <a:buNone/>
            </a:pPr>
            <a:r>
              <a:rPr lang="en-US" sz="1600" dirty="0"/>
              <a:t>	0111001</a:t>
            </a:r>
            <a:r>
              <a:rPr lang="en-US" sz="1600" dirty="0">
                <a:solidFill>
                  <a:srgbClr val="FF0000"/>
                </a:solidFill>
              </a:rPr>
              <a:t>_1010</a:t>
            </a:r>
          </a:p>
          <a:p>
            <a:pPr marL="0" indent="0">
              <a:spcBef>
                <a:spcPts val="24"/>
              </a:spcBef>
              <a:buNone/>
            </a:pPr>
            <a:r>
              <a:rPr lang="en-US" sz="1600" dirty="0"/>
              <a:t>since there are two 1’s highlighted, then we should set the eighth bit (i.e., the </a:t>
            </a:r>
            <a:r>
              <a:rPr lang="en-US" sz="1600" b="1" dirty="0"/>
              <a:t>p8</a:t>
            </a:r>
            <a:r>
              <a:rPr lang="en-US" sz="1600" dirty="0"/>
              <a:t> bit) to 0 to keep the group’s parity at an even number:</a:t>
            </a:r>
          </a:p>
          <a:p>
            <a:pPr marL="0" indent="0">
              <a:spcBef>
                <a:spcPts val="624"/>
              </a:spcBef>
              <a:spcAft>
                <a:spcPts val="600"/>
              </a:spcAft>
              <a:buNone/>
            </a:pPr>
            <a:r>
              <a:rPr lang="en-US" sz="1600" dirty="0"/>
              <a:t>	0111001</a:t>
            </a:r>
            <a:r>
              <a:rPr lang="en-US" sz="1600" dirty="0">
                <a:solidFill>
                  <a:srgbClr val="00B050"/>
                </a:solidFill>
              </a:rPr>
              <a:t>0</a:t>
            </a:r>
            <a:r>
              <a:rPr lang="en-US" sz="1600" dirty="0">
                <a:solidFill>
                  <a:srgbClr val="FF0000"/>
                </a:solidFill>
              </a:rPr>
              <a:t>1010</a:t>
            </a:r>
          </a:p>
          <a:p>
            <a:pPr marL="0" indent="0">
              <a:spcBef>
                <a:spcPts val="24"/>
              </a:spcBef>
              <a:buNone/>
            </a:pPr>
            <a:r>
              <a:rPr lang="en-US" sz="1600" dirty="0"/>
              <a:t>this leaves us with the following final code word:</a:t>
            </a:r>
          </a:p>
          <a:p>
            <a:pPr marL="0" indent="0">
              <a:spcBef>
                <a:spcPts val="624"/>
              </a:spcBef>
              <a:buNone/>
            </a:pPr>
            <a:r>
              <a:rPr lang="en-US" sz="1600" dirty="0"/>
              <a:t>	011100101010</a:t>
            </a:r>
          </a:p>
          <a:p>
            <a:pPr marL="0" indent="0">
              <a:spcBef>
                <a:spcPts val="24"/>
              </a:spcBef>
              <a:buNone/>
            </a:pPr>
            <a:endParaRPr lang="en-US" sz="1600" dirty="0">
              <a:sym typeface="Wingdings" pitchFamily="2" charset="2"/>
            </a:endParaRPr>
          </a:p>
          <a:p>
            <a:pPr marL="0" indent="0">
              <a:spcBef>
                <a:spcPts val="24"/>
              </a:spcBef>
              <a:buNone/>
            </a:pPr>
            <a:endParaRPr lang="en-US" sz="1600" dirty="0"/>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36</a:t>
            </a:fld>
            <a:endParaRPr lang="en-US"/>
          </a:p>
        </p:txBody>
      </p:sp>
      <p:pic>
        <p:nvPicPr>
          <p:cNvPr id="6" name="Picture 2" descr="Picture 2">
            <a:extLst>
              <a:ext uri="{FF2B5EF4-FFF2-40B4-BE49-F238E27FC236}">
                <a16:creationId xmlns:a16="http://schemas.microsoft.com/office/drawing/2014/main" id="{2C133B0A-94D9-6F4E-BBB7-E411F2D8A3CF}"/>
              </a:ext>
            </a:extLst>
          </p:cNvPr>
          <p:cNvPicPr>
            <a:picLocks noChangeAspect="1"/>
          </p:cNvPicPr>
          <p:nvPr/>
        </p:nvPicPr>
        <p:blipFill>
          <a:blip r:embed="rId2"/>
          <a:stretch>
            <a:fillRect/>
          </a:stretch>
        </p:blipFill>
        <p:spPr>
          <a:xfrm>
            <a:off x="2641782" y="1569100"/>
            <a:ext cx="3860435" cy="1290864"/>
          </a:xfrm>
          <a:prstGeom prst="rect">
            <a:avLst/>
          </a:prstGeom>
          <a:ln w="12700">
            <a:miter lim="400000"/>
          </a:ln>
        </p:spPr>
      </p:pic>
    </p:spTree>
    <p:extLst>
      <p:ext uri="{BB962C8B-B14F-4D97-AF65-F5344CB8AC3E}">
        <p14:creationId xmlns:p14="http://schemas.microsoft.com/office/powerpoint/2010/main" val="1431657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7354-CED1-794D-8609-5A584078D339}"/>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83A1BB9A-6AB8-654B-9CFE-6A3E0BE95602}"/>
              </a:ext>
            </a:extLst>
          </p:cNvPr>
          <p:cNvSpPr>
            <a:spLocks noGrp="1"/>
          </p:cNvSpPr>
          <p:nvPr>
            <p:ph idx="1"/>
          </p:nvPr>
        </p:nvSpPr>
        <p:spPr>
          <a:xfrm>
            <a:off x="457200" y="990600"/>
            <a:ext cx="8492564" cy="5257800"/>
          </a:xfrm>
        </p:spPr>
        <p:txBody>
          <a:bodyPr/>
          <a:lstStyle/>
          <a:p>
            <a:pPr marL="0" indent="0">
              <a:buNone/>
            </a:pPr>
            <a:r>
              <a:rPr lang="en-US" sz="1600" dirty="0"/>
              <a:t>3. Given the following parity bits, data bits, and field coverage in a Hamming ECC code for eight data bits (i.e., a [12,8] encoding):</a:t>
            </a:r>
          </a:p>
          <a:p>
            <a:endParaRPr lang="en-US" sz="1600" dirty="0"/>
          </a:p>
          <a:p>
            <a:endParaRPr lang="en-US" sz="1600" dirty="0"/>
          </a:p>
          <a:p>
            <a:endParaRPr lang="en-US" sz="1600" dirty="0"/>
          </a:p>
          <a:p>
            <a:pPr marL="0" indent="0">
              <a:buNone/>
            </a:pPr>
            <a:endParaRPr lang="en-US" sz="1600" dirty="0"/>
          </a:p>
          <a:p>
            <a:pPr marL="0" indent="0">
              <a:spcBef>
                <a:spcPts val="1224"/>
              </a:spcBef>
              <a:buNone/>
            </a:pPr>
            <a:r>
              <a:rPr lang="en-US" sz="1600" dirty="0"/>
              <a:t>a) decode the bits for the value 0x9A.</a:t>
            </a:r>
          </a:p>
          <a:p>
            <a:pPr marL="0" indent="0">
              <a:spcBef>
                <a:spcPts val="624"/>
              </a:spcBef>
              <a:buNone/>
            </a:pPr>
            <a:r>
              <a:rPr lang="en-US" sz="1600" dirty="0"/>
              <a:t>but let’s assume that the following was received instead (bit 10 was flipped):</a:t>
            </a:r>
          </a:p>
          <a:p>
            <a:pPr marL="0" indent="0">
              <a:spcBef>
                <a:spcPts val="624"/>
              </a:spcBef>
              <a:spcAft>
                <a:spcPts val="600"/>
              </a:spcAft>
              <a:buNone/>
            </a:pPr>
            <a:r>
              <a:rPr lang="en-US" sz="1600" dirty="0"/>
              <a:t>	011100101</a:t>
            </a:r>
            <a:r>
              <a:rPr lang="en-US" sz="1600" dirty="0">
                <a:solidFill>
                  <a:srgbClr val="FF0000"/>
                </a:solidFill>
              </a:rPr>
              <a:t>1</a:t>
            </a:r>
            <a:r>
              <a:rPr lang="en-US" sz="1600" dirty="0"/>
              <a:t>10</a:t>
            </a:r>
          </a:p>
          <a:p>
            <a:pPr marL="0" indent="0">
              <a:spcBef>
                <a:spcPts val="24"/>
              </a:spcBef>
              <a:buNone/>
            </a:pPr>
            <a:r>
              <a:rPr lang="en-US" sz="1600" dirty="0"/>
              <a:t>so to check if there was an error, we would check the parity and compare them with their respective parity bits:</a:t>
            </a:r>
          </a:p>
          <a:p>
            <a:pPr marL="0" indent="0">
              <a:spcBef>
                <a:spcPts val="624"/>
              </a:spcBef>
              <a:buNone/>
            </a:pPr>
            <a:r>
              <a:rPr lang="en-US" sz="1600" dirty="0"/>
              <a:t>p1: </a:t>
            </a:r>
            <a:r>
              <a:rPr lang="en-US" sz="1600" u="sng" dirty="0">
                <a:solidFill>
                  <a:srgbClr val="00B050"/>
                </a:solidFill>
              </a:rPr>
              <a:t>0</a:t>
            </a:r>
            <a:r>
              <a:rPr lang="en-US" sz="1600" dirty="0"/>
              <a:t>1</a:t>
            </a:r>
            <a:r>
              <a:rPr lang="en-US" sz="1600" dirty="0">
                <a:solidFill>
                  <a:srgbClr val="FF0000"/>
                </a:solidFill>
              </a:rPr>
              <a:t>1</a:t>
            </a:r>
            <a:r>
              <a:rPr lang="en-US" sz="1600" dirty="0"/>
              <a:t>1</a:t>
            </a:r>
            <a:r>
              <a:rPr lang="en-US" sz="1600" dirty="0">
                <a:solidFill>
                  <a:srgbClr val="FF0000"/>
                </a:solidFill>
              </a:rPr>
              <a:t>0</a:t>
            </a:r>
            <a:r>
              <a:rPr lang="en-US" sz="1600" dirty="0"/>
              <a:t>0</a:t>
            </a:r>
            <a:r>
              <a:rPr lang="en-US" sz="1600" dirty="0">
                <a:solidFill>
                  <a:srgbClr val="FF0000"/>
                </a:solidFill>
              </a:rPr>
              <a:t>1</a:t>
            </a:r>
            <a:r>
              <a:rPr lang="en-US" sz="1600" dirty="0"/>
              <a:t>0</a:t>
            </a:r>
            <a:r>
              <a:rPr lang="en-US" sz="1600" dirty="0">
                <a:solidFill>
                  <a:srgbClr val="FF0000"/>
                </a:solidFill>
              </a:rPr>
              <a:t>1</a:t>
            </a:r>
            <a:r>
              <a:rPr lang="en-US" sz="1600" dirty="0"/>
              <a:t>1</a:t>
            </a:r>
            <a:r>
              <a:rPr lang="en-US" sz="1600" dirty="0">
                <a:solidFill>
                  <a:srgbClr val="FF0000"/>
                </a:solidFill>
              </a:rPr>
              <a:t>1</a:t>
            </a:r>
            <a:r>
              <a:rPr lang="en-US" sz="1600" dirty="0"/>
              <a:t>0 </a:t>
            </a:r>
            <a:r>
              <a:rPr lang="en-US" sz="1600" dirty="0">
                <a:sym typeface="Wingdings" pitchFamily="2" charset="2"/>
              </a:rPr>
              <a:t> four 1’s (even) without parity bit and parity bit is 0 (even)  no error</a:t>
            </a:r>
          </a:p>
          <a:p>
            <a:pPr marL="0" indent="0">
              <a:spcBef>
                <a:spcPts val="24"/>
              </a:spcBef>
              <a:buNone/>
            </a:pPr>
            <a:r>
              <a:rPr lang="en-US" sz="1600" dirty="0"/>
              <a:t>p2: 0</a:t>
            </a:r>
            <a:r>
              <a:rPr lang="en-US" sz="1600" u="sng" dirty="0">
                <a:solidFill>
                  <a:srgbClr val="00B050"/>
                </a:solidFill>
              </a:rPr>
              <a:t>1</a:t>
            </a:r>
            <a:r>
              <a:rPr lang="en-US" sz="1600" dirty="0">
                <a:solidFill>
                  <a:srgbClr val="FF0000"/>
                </a:solidFill>
              </a:rPr>
              <a:t>1</a:t>
            </a:r>
            <a:r>
              <a:rPr lang="en-US" sz="1600" dirty="0"/>
              <a:t>10</a:t>
            </a:r>
            <a:r>
              <a:rPr lang="en-US" sz="1600" dirty="0">
                <a:solidFill>
                  <a:srgbClr val="FF0000"/>
                </a:solidFill>
              </a:rPr>
              <a:t>01</a:t>
            </a:r>
            <a:r>
              <a:rPr lang="en-US" sz="1600" dirty="0"/>
              <a:t>01</a:t>
            </a:r>
            <a:r>
              <a:rPr lang="en-US" sz="1600" dirty="0">
                <a:solidFill>
                  <a:srgbClr val="FF0000"/>
                </a:solidFill>
              </a:rPr>
              <a:t>11</a:t>
            </a:r>
            <a:r>
              <a:rPr lang="en-US" sz="1600" dirty="0"/>
              <a:t>0 </a:t>
            </a:r>
            <a:r>
              <a:rPr lang="en-US" sz="1600" dirty="0">
                <a:sym typeface="Wingdings" pitchFamily="2" charset="2"/>
              </a:rPr>
              <a:t> four 1’s (even) without parity bit and parity bit is 1 (odd)    </a:t>
            </a:r>
            <a:r>
              <a:rPr lang="en-US" sz="1600" dirty="0">
                <a:solidFill>
                  <a:srgbClr val="FF0000"/>
                </a:solidFill>
                <a:sym typeface="Wingdings" pitchFamily="2" charset="2"/>
              </a:rPr>
              <a:t>error</a:t>
            </a:r>
          </a:p>
          <a:p>
            <a:pPr marL="0" indent="0">
              <a:spcBef>
                <a:spcPts val="24"/>
              </a:spcBef>
              <a:buNone/>
            </a:pPr>
            <a:r>
              <a:rPr lang="en-US" sz="1600" dirty="0"/>
              <a:t>p4: 011</a:t>
            </a:r>
            <a:r>
              <a:rPr lang="en-US" sz="1600" u="sng" dirty="0">
                <a:solidFill>
                  <a:srgbClr val="00B050"/>
                </a:solidFill>
              </a:rPr>
              <a:t>1</a:t>
            </a:r>
            <a:r>
              <a:rPr lang="en-US" sz="1600" dirty="0">
                <a:solidFill>
                  <a:srgbClr val="FF0000"/>
                </a:solidFill>
              </a:rPr>
              <a:t>001</a:t>
            </a:r>
            <a:r>
              <a:rPr lang="en-US" sz="1600" dirty="0"/>
              <a:t>0111</a:t>
            </a:r>
            <a:r>
              <a:rPr lang="en-US" sz="1600" dirty="0">
                <a:solidFill>
                  <a:srgbClr val="FF0000"/>
                </a:solidFill>
              </a:rPr>
              <a:t>0</a:t>
            </a:r>
            <a:r>
              <a:rPr lang="en-US" sz="1600" dirty="0"/>
              <a:t> </a:t>
            </a:r>
            <a:r>
              <a:rPr lang="en-US" sz="1600" dirty="0">
                <a:sym typeface="Wingdings" pitchFamily="2" charset="2"/>
              </a:rPr>
              <a:t> one 1’s (odd) without parity bit and parity bit is 1 (odd)      no error</a:t>
            </a:r>
          </a:p>
          <a:p>
            <a:pPr marL="0" indent="0">
              <a:spcBef>
                <a:spcPts val="24"/>
              </a:spcBef>
              <a:buNone/>
            </a:pPr>
            <a:r>
              <a:rPr lang="en-US" sz="1600" dirty="0"/>
              <a:t>p8: 0111001</a:t>
            </a:r>
            <a:r>
              <a:rPr lang="en-US" sz="1600" u="sng" dirty="0">
                <a:solidFill>
                  <a:srgbClr val="00B050"/>
                </a:solidFill>
              </a:rPr>
              <a:t>0</a:t>
            </a:r>
            <a:r>
              <a:rPr lang="en-US" sz="1600" dirty="0">
                <a:solidFill>
                  <a:srgbClr val="FF0000"/>
                </a:solidFill>
              </a:rPr>
              <a:t>1110</a:t>
            </a:r>
            <a:r>
              <a:rPr lang="en-US" sz="1600" dirty="0"/>
              <a:t> </a:t>
            </a:r>
            <a:r>
              <a:rPr lang="en-US" sz="1600" dirty="0">
                <a:sym typeface="Wingdings" pitchFamily="2" charset="2"/>
              </a:rPr>
              <a:t> three 1’s (odd) without parity bit and parity bit is 0 (even)  </a:t>
            </a:r>
            <a:r>
              <a:rPr lang="en-US" sz="1600" dirty="0">
                <a:solidFill>
                  <a:srgbClr val="FF0000"/>
                </a:solidFill>
                <a:sym typeface="Wingdings" pitchFamily="2" charset="2"/>
              </a:rPr>
              <a:t>error</a:t>
            </a:r>
          </a:p>
          <a:p>
            <a:pPr marL="0" indent="0">
              <a:spcBef>
                <a:spcPts val="24"/>
              </a:spcBef>
              <a:buNone/>
            </a:pPr>
            <a:endParaRPr lang="en-US" sz="1600" dirty="0">
              <a:sym typeface="Wingdings" pitchFamily="2" charset="2"/>
            </a:endParaRPr>
          </a:p>
          <a:p>
            <a:pPr marL="0" indent="0">
              <a:spcBef>
                <a:spcPts val="24"/>
              </a:spcBef>
              <a:buNone/>
            </a:pPr>
            <a:r>
              <a:rPr lang="en-US" sz="1600" dirty="0">
                <a:sym typeface="Wingdings" pitchFamily="2" charset="2"/>
              </a:rPr>
              <a:t>since parity bits 2 (p2) and 8 (p8) are incorrect, then bit 10 must be wrong (2+8=10)</a:t>
            </a:r>
          </a:p>
          <a:p>
            <a:pPr marL="0" indent="0">
              <a:spcBef>
                <a:spcPts val="624"/>
              </a:spcBef>
              <a:buNone/>
            </a:pPr>
            <a:r>
              <a:rPr lang="en-US" sz="1600" dirty="0"/>
              <a:t>	011100101</a:t>
            </a:r>
            <a:r>
              <a:rPr lang="en-US" sz="1600" dirty="0">
                <a:solidFill>
                  <a:srgbClr val="FF0000"/>
                </a:solidFill>
              </a:rPr>
              <a:t>1</a:t>
            </a:r>
            <a:r>
              <a:rPr lang="en-US" sz="1600" dirty="0"/>
              <a:t>10 </a:t>
            </a:r>
            <a:r>
              <a:rPr lang="en-US" sz="1600" dirty="0">
                <a:sym typeface="Wingdings" pitchFamily="2" charset="2"/>
              </a:rPr>
              <a:t> </a:t>
            </a:r>
            <a:r>
              <a:rPr lang="en-US" sz="1600" dirty="0"/>
              <a:t>011100101</a:t>
            </a:r>
            <a:r>
              <a:rPr lang="en-US" sz="1600" dirty="0">
                <a:solidFill>
                  <a:srgbClr val="FF0000"/>
                </a:solidFill>
              </a:rPr>
              <a:t>0</a:t>
            </a:r>
            <a:r>
              <a:rPr lang="en-US" sz="1600" dirty="0"/>
              <a:t>10</a:t>
            </a:r>
          </a:p>
          <a:p>
            <a:pPr marL="0" indent="0">
              <a:spcBef>
                <a:spcPts val="624"/>
              </a:spcBef>
              <a:buNone/>
            </a:pPr>
            <a:endParaRPr lang="en-US" sz="1600" dirty="0"/>
          </a:p>
          <a:p>
            <a:pPr marL="0" indent="0">
              <a:spcBef>
                <a:spcPts val="24"/>
              </a:spcBef>
              <a:buNone/>
            </a:pPr>
            <a:endParaRPr lang="en-US" sz="1600" dirty="0">
              <a:sym typeface="Wingdings" pitchFamily="2" charset="2"/>
            </a:endParaRPr>
          </a:p>
          <a:p>
            <a:pPr marL="0" indent="0">
              <a:spcBef>
                <a:spcPts val="24"/>
              </a:spcBef>
              <a:buNone/>
            </a:pPr>
            <a:endParaRPr lang="en-US" sz="1600" dirty="0"/>
          </a:p>
          <a:p>
            <a:pPr marL="0" indent="0">
              <a:buNone/>
            </a:pPr>
            <a:endParaRPr lang="en-US" sz="2000" dirty="0"/>
          </a:p>
        </p:txBody>
      </p:sp>
      <p:sp>
        <p:nvSpPr>
          <p:cNvPr id="4" name="Slide Number Placeholder 3">
            <a:extLst>
              <a:ext uri="{FF2B5EF4-FFF2-40B4-BE49-F238E27FC236}">
                <a16:creationId xmlns:a16="http://schemas.microsoft.com/office/drawing/2014/main" id="{BF7F95F2-7B86-DA40-8A2F-3E6CCF2A42B2}"/>
              </a:ext>
            </a:extLst>
          </p:cNvPr>
          <p:cNvSpPr>
            <a:spLocks noGrp="1"/>
          </p:cNvSpPr>
          <p:nvPr>
            <p:ph type="sldNum" sz="quarter" idx="12"/>
          </p:nvPr>
        </p:nvSpPr>
        <p:spPr/>
        <p:txBody>
          <a:bodyPr/>
          <a:lstStyle/>
          <a:p>
            <a:fld id="{8CF8A4EF-CDB0-3142-B866-F3AD53A0F82F}" type="slidenum">
              <a:rPr lang="en-US" smtClean="0"/>
              <a:t>37</a:t>
            </a:fld>
            <a:endParaRPr lang="en-US"/>
          </a:p>
        </p:txBody>
      </p:sp>
      <p:pic>
        <p:nvPicPr>
          <p:cNvPr id="6" name="Picture 2" descr="Picture 2">
            <a:extLst>
              <a:ext uri="{FF2B5EF4-FFF2-40B4-BE49-F238E27FC236}">
                <a16:creationId xmlns:a16="http://schemas.microsoft.com/office/drawing/2014/main" id="{2C133B0A-94D9-6F4E-BBB7-E411F2D8A3CF}"/>
              </a:ext>
            </a:extLst>
          </p:cNvPr>
          <p:cNvPicPr>
            <a:picLocks noChangeAspect="1"/>
          </p:cNvPicPr>
          <p:nvPr/>
        </p:nvPicPr>
        <p:blipFill>
          <a:blip r:embed="rId2"/>
          <a:stretch>
            <a:fillRect/>
          </a:stretch>
        </p:blipFill>
        <p:spPr>
          <a:xfrm>
            <a:off x="2641782" y="1569100"/>
            <a:ext cx="3860435" cy="1290864"/>
          </a:xfrm>
          <a:prstGeom prst="rect">
            <a:avLst/>
          </a:prstGeom>
          <a:ln w="12700">
            <a:miter lim="400000"/>
          </a:ln>
        </p:spPr>
      </p:pic>
    </p:spTree>
    <p:extLst>
      <p:ext uri="{BB962C8B-B14F-4D97-AF65-F5344CB8AC3E}">
        <p14:creationId xmlns:p14="http://schemas.microsoft.com/office/powerpoint/2010/main" val="2434473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30E6-599D-E24D-BFBC-9C339E99FC56}"/>
              </a:ext>
            </a:extLst>
          </p:cNvPr>
          <p:cNvSpPr>
            <a:spLocks noGrp="1"/>
          </p:cNvSpPr>
          <p:nvPr>
            <p:ph type="title"/>
          </p:nvPr>
        </p:nvSpPr>
        <p:spPr>
          <a:xfrm>
            <a:off x="457199" y="228600"/>
            <a:ext cx="8492565" cy="762000"/>
          </a:xfrm>
        </p:spPr>
        <p:txBody>
          <a:bodyPr/>
          <a:lstStyle/>
          <a:p>
            <a:r>
              <a:rPr lang="en-US" dirty="0"/>
              <a:t>Virtual Memory: Big Picture</a:t>
            </a:r>
          </a:p>
        </p:txBody>
      </p:sp>
      <p:sp>
        <p:nvSpPr>
          <p:cNvPr id="3" name="Content Placeholder 2">
            <a:extLst>
              <a:ext uri="{FF2B5EF4-FFF2-40B4-BE49-F238E27FC236}">
                <a16:creationId xmlns:a16="http://schemas.microsoft.com/office/drawing/2014/main" id="{8CB35550-F450-7044-833A-7DE70E332B37}"/>
              </a:ext>
            </a:extLst>
          </p:cNvPr>
          <p:cNvSpPr>
            <a:spLocks noGrp="1"/>
          </p:cNvSpPr>
          <p:nvPr>
            <p:ph idx="1"/>
          </p:nvPr>
        </p:nvSpPr>
        <p:spPr/>
        <p:txBody>
          <a:bodyPr/>
          <a:lstStyle/>
          <a:p>
            <a:r>
              <a:rPr lang="en-US" dirty="0"/>
              <a:t>Each program thinks it has entire computer disk to run on (“</a:t>
            </a:r>
            <a:r>
              <a:rPr lang="en-US" u="sng" dirty="0">
                <a:solidFill>
                  <a:srgbClr val="FF0000"/>
                </a:solidFill>
              </a:rPr>
              <a:t>Virtual Memory</a:t>
            </a:r>
            <a:r>
              <a:rPr lang="en-US" dirty="0"/>
              <a:t>”)</a:t>
            </a:r>
          </a:p>
          <a:p>
            <a:r>
              <a:rPr lang="en-US" dirty="0"/>
              <a:t>However, each program runs in shared main memory (“</a:t>
            </a:r>
            <a:r>
              <a:rPr lang="en-US" u="sng" dirty="0">
                <a:solidFill>
                  <a:srgbClr val="FF0000"/>
                </a:solidFill>
              </a:rPr>
              <a:t>Physical Memory</a:t>
            </a:r>
            <a:r>
              <a:rPr lang="en-US" dirty="0"/>
              <a:t>”)</a:t>
            </a:r>
          </a:p>
          <a:p>
            <a:r>
              <a:rPr lang="en-US" dirty="0"/>
              <a:t>But: main memory &lt;&lt; disk</a:t>
            </a:r>
          </a:p>
          <a:p>
            <a:r>
              <a:rPr lang="en-US" dirty="0"/>
              <a:t>And: multiple programs running at once (sharing main memory)</a:t>
            </a:r>
          </a:p>
          <a:p>
            <a:r>
              <a:rPr lang="en-US" dirty="0"/>
              <a:t>So we have to convert virtual memory to actual physical memory or actual disk</a:t>
            </a:r>
          </a:p>
          <a:p>
            <a:r>
              <a:rPr lang="en-US" dirty="0"/>
              <a:t>Thus: </a:t>
            </a:r>
            <a:r>
              <a:rPr lang="en-US" dirty="0">
                <a:solidFill>
                  <a:srgbClr val="FF0000"/>
                </a:solidFill>
              </a:rPr>
              <a:t>main memory is a ”cache” for disk</a:t>
            </a:r>
          </a:p>
        </p:txBody>
      </p:sp>
      <p:sp>
        <p:nvSpPr>
          <p:cNvPr id="4" name="Slide Number Placeholder 3">
            <a:extLst>
              <a:ext uri="{FF2B5EF4-FFF2-40B4-BE49-F238E27FC236}">
                <a16:creationId xmlns:a16="http://schemas.microsoft.com/office/drawing/2014/main" id="{4E39A12C-7F09-DB4C-BBBD-C3DBF16931C9}"/>
              </a:ext>
            </a:extLst>
          </p:cNvPr>
          <p:cNvSpPr>
            <a:spLocks noGrp="1"/>
          </p:cNvSpPr>
          <p:nvPr>
            <p:ph type="sldNum" sz="quarter" idx="12"/>
          </p:nvPr>
        </p:nvSpPr>
        <p:spPr/>
        <p:txBody>
          <a:bodyPr/>
          <a:lstStyle/>
          <a:p>
            <a:fld id="{8CF8A4EF-CDB0-3142-B866-F3AD53A0F82F}" type="slidenum">
              <a:rPr lang="en-US" smtClean="0"/>
              <a:t>4</a:t>
            </a:fld>
            <a:endParaRPr lang="en-US" dirty="0"/>
          </a:p>
        </p:txBody>
      </p:sp>
    </p:spTree>
    <p:extLst>
      <p:ext uri="{BB962C8B-B14F-4D97-AF65-F5344CB8AC3E}">
        <p14:creationId xmlns:p14="http://schemas.microsoft.com/office/powerpoint/2010/main" val="89196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50A7-B39F-EF49-A578-62435D77A5BE}"/>
              </a:ext>
            </a:extLst>
          </p:cNvPr>
          <p:cNvSpPr>
            <a:spLocks noGrp="1"/>
          </p:cNvSpPr>
          <p:nvPr>
            <p:ph type="title"/>
          </p:nvPr>
        </p:nvSpPr>
        <p:spPr/>
        <p:txBody>
          <a:bodyPr/>
          <a:lstStyle/>
          <a:p>
            <a:r>
              <a:rPr lang="en-US" dirty="0"/>
              <a:t>Shared Physical (Main) Memory</a:t>
            </a:r>
          </a:p>
        </p:txBody>
      </p:sp>
      <p:sp>
        <p:nvSpPr>
          <p:cNvPr id="4" name="Slide Number Placeholder 3">
            <a:extLst>
              <a:ext uri="{FF2B5EF4-FFF2-40B4-BE49-F238E27FC236}">
                <a16:creationId xmlns:a16="http://schemas.microsoft.com/office/drawing/2014/main" id="{8662DA1E-0756-FD44-A84B-1D1C7F8629F0}"/>
              </a:ext>
            </a:extLst>
          </p:cNvPr>
          <p:cNvSpPr>
            <a:spLocks noGrp="1"/>
          </p:cNvSpPr>
          <p:nvPr>
            <p:ph type="sldNum" sz="quarter" idx="12"/>
          </p:nvPr>
        </p:nvSpPr>
        <p:spPr/>
        <p:txBody>
          <a:bodyPr/>
          <a:lstStyle/>
          <a:p>
            <a:fld id="{8CF8A4EF-CDB0-3142-B866-F3AD53A0F82F}" type="slidenum">
              <a:rPr lang="en-US" smtClean="0"/>
              <a:t>5</a:t>
            </a:fld>
            <a:endParaRPr lang="en-US"/>
          </a:p>
        </p:txBody>
      </p:sp>
      <p:pic>
        <p:nvPicPr>
          <p:cNvPr id="5" name="Picture 4">
            <a:extLst>
              <a:ext uri="{FF2B5EF4-FFF2-40B4-BE49-F238E27FC236}">
                <a16:creationId xmlns:a16="http://schemas.microsoft.com/office/drawing/2014/main" id="{C160D711-4D1C-D948-88F6-50439A95B785}"/>
              </a:ext>
            </a:extLst>
          </p:cNvPr>
          <p:cNvPicPr>
            <a:picLocks noChangeAspect="1"/>
          </p:cNvPicPr>
          <p:nvPr/>
        </p:nvPicPr>
        <p:blipFill rotWithShape="1">
          <a:blip r:embed="rId2"/>
          <a:srcRect r="45229"/>
          <a:stretch/>
        </p:blipFill>
        <p:spPr>
          <a:xfrm>
            <a:off x="3417316" y="1080814"/>
            <a:ext cx="2309368" cy="2425700"/>
          </a:xfrm>
          <a:prstGeom prst="rect">
            <a:avLst/>
          </a:prstGeom>
        </p:spPr>
      </p:pic>
      <p:pic>
        <p:nvPicPr>
          <p:cNvPr id="6" name="Picture 5">
            <a:extLst>
              <a:ext uri="{FF2B5EF4-FFF2-40B4-BE49-F238E27FC236}">
                <a16:creationId xmlns:a16="http://schemas.microsoft.com/office/drawing/2014/main" id="{48C19CDA-AFC8-4C40-BD1B-AE9079555A27}"/>
              </a:ext>
            </a:extLst>
          </p:cNvPr>
          <p:cNvPicPr>
            <a:picLocks noChangeAspect="1"/>
          </p:cNvPicPr>
          <p:nvPr/>
        </p:nvPicPr>
        <p:blipFill rotWithShape="1">
          <a:blip r:embed="rId2"/>
          <a:srcRect t="6654" r="87496"/>
          <a:stretch/>
        </p:blipFill>
        <p:spPr>
          <a:xfrm>
            <a:off x="3417316" y="3975100"/>
            <a:ext cx="527234" cy="2264304"/>
          </a:xfrm>
          <a:prstGeom prst="rect">
            <a:avLst/>
          </a:prstGeom>
        </p:spPr>
      </p:pic>
      <p:pic>
        <p:nvPicPr>
          <p:cNvPr id="7" name="Picture 6">
            <a:extLst>
              <a:ext uri="{FF2B5EF4-FFF2-40B4-BE49-F238E27FC236}">
                <a16:creationId xmlns:a16="http://schemas.microsoft.com/office/drawing/2014/main" id="{2F741CC2-5D98-A543-8748-199B41EEBCA9}"/>
              </a:ext>
            </a:extLst>
          </p:cNvPr>
          <p:cNvPicPr>
            <a:picLocks noChangeAspect="1"/>
          </p:cNvPicPr>
          <p:nvPr/>
        </p:nvPicPr>
        <p:blipFill rotWithShape="1">
          <a:blip r:embed="rId2"/>
          <a:srcRect r="80218" b="93600"/>
          <a:stretch/>
        </p:blipFill>
        <p:spPr>
          <a:xfrm>
            <a:off x="3417316" y="3819854"/>
            <a:ext cx="834119" cy="155246"/>
          </a:xfrm>
          <a:prstGeom prst="rect">
            <a:avLst/>
          </a:prstGeom>
        </p:spPr>
      </p:pic>
      <p:cxnSp>
        <p:nvCxnSpPr>
          <p:cNvPr id="9" name="Straight Arrow Connector 8">
            <a:extLst>
              <a:ext uri="{FF2B5EF4-FFF2-40B4-BE49-F238E27FC236}">
                <a16:creationId xmlns:a16="http://schemas.microsoft.com/office/drawing/2014/main" id="{908B37F0-019E-9F48-9D86-687A0AF40DBF}"/>
              </a:ext>
            </a:extLst>
          </p:cNvPr>
          <p:cNvCxnSpPr/>
          <p:nvPr/>
        </p:nvCxnSpPr>
        <p:spPr>
          <a:xfrm flipV="1">
            <a:off x="3944550" y="2522483"/>
            <a:ext cx="1068884" cy="193390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5A9536D-58BF-7245-A4C2-BBAB0DB335C4}"/>
              </a:ext>
            </a:extLst>
          </p:cNvPr>
          <p:cNvCxnSpPr>
            <a:cxnSpLocks/>
          </p:cNvCxnSpPr>
          <p:nvPr/>
        </p:nvCxnSpPr>
        <p:spPr>
          <a:xfrm flipV="1">
            <a:off x="3937342" y="3038146"/>
            <a:ext cx="1076092" cy="279586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2BE8FD8-DD59-0145-98B0-62E67F924F6C}"/>
              </a:ext>
            </a:extLst>
          </p:cNvPr>
          <p:cNvSpPr txBox="1"/>
          <p:nvPr/>
        </p:nvSpPr>
        <p:spPr>
          <a:xfrm>
            <a:off x="1702742" y="2275050"/>
            <a:ext cx="1210588" cy="369332"/>
          </a:xfrm>
          <a:prstGeom prst="rect">
            <a:avLst/>
          </a:prstGeom>
          <a:noFill/>
        </p:spPr>
        <p:txBody>
          <a:bodyPr wrap="none" rtlCol="0">
            <a:spAutoFit/>
          </a:bodyPr>
          <a:lstStyle/>
          <a:p>
            <a:r>
              <a:rPr lang="en-US" dirty="0"/>
              <a:t>Process 1</a:t>
            </a:r>
          </a:p>
        </p:txBody>
      </p:sp>
      <p:sp>
        <p:nvSpPr>
          <p:cNvPr id="13" name="TextBox 12">
            <a:extLst>
              <a:ext uri="{FF2B5EF4-FFF2-40B4-BE49-F238E27FC236}">
                <a16:creationId xmlns:a16="http://schemas.microsoft.com/office/drawing/2014/main" id="{71C2C1DA-A567-ED45-9032-5EDBA63ADAFE}"/>
              </a:ext>
            </a:extLst>
          </p:cNvPr>
          <p:cNvSpPr txBox="1"/>
          <p:nvPr/>
        </p:nvSpPr>
        <p:spPr>
          <a:xfrm>
            <a:off x="1753435" y="4922584"/>
            <a:ext cx="1210588" cy="369332"/>
          </a:xfrm>
          <a:prstGeom prst="rect">
            <a:avLst/>
          </a:prstGeom>
          <a:noFill/>
        </p:spPr>
        <p:txBody>
          <a:bodyPr wrap="none" rtlCol="0">
            <a:spAutoFit/>
          </a:bodyPr>
          <a:lstStyle/>
          <a:p>
            <a:r>
              <a:rPr lang="en-US" dirty="0"/>
              <a:t>Process 2</a:t>
            </a:r>
          </a:p>
        </p:txBody>
      </p:sp>
      <p:sp>
        <p:nvSpPr>
          <p:cNvPr id="14" name="TextBox 13">
            <a:extLst>
              <a:ext uri="{FF2B5EF4-FFF2-40B4-BE49-F238E27FC236}">
                <a16:creationId xmlns:a16="http://schemas.microsoft.com/office/drawing/2014/main" id="{BAB09C17-8A68-5243-A375-52CB254D0CDD}"/>
              </a:ext>
            </a:extLst>
          </p:cNvPr>
          <p:cNvSpPr txBox="1"/>
          <p:nvPr/>
        </p:nvSpPr>
        <p:spPr>
          <a:xfrm>
            <a:off x="6037516" y="1991641"/>
            <a:ext cx="1582484" cy="369332"/>
          </a:xfrm>
          <a:prstGeom prst="rect">
            <a:avLst/>
          </a:prstGeom>
          <a:noFill/>
        </p:spPr>
        <p:txBody>
          <a:bodyPr wrap="none" rtlCol="0">
            <a:spAutoFit/>
          </a:bodyPr>
          <a:lstStyle/>
          <a:p>
            <a:r>
              <a:rPr lang="en-US" dirty="0"/>
              <a:t>Main Memory</a:t>
            </a:r>
          </a:p>
        </p:txBody>
      </p:sp>
      <p:sp>
        <p:nvSpPr>
          <p:cNvPr id="15" name="Right Brace 14">
            <a:extLst>
              <a:ext uri="{FF2B5EF4-FFF2-40B4-BE49-F238E27FC236}">
                <a16:creationId xmlns:a16="http://schemas.microsoft.com/office/drawing/2014/main" id="{7538110C-C331-5943-AA17-E05F10D11405}"/>
              </a:ext>
            </a:extLst>
          </p:cNvPr>
          <p:cNvSpPr/>
          <p:nvPr/>
        </p:nvSpPr>
        <p:spPr>
          <a:xfrm>
            <a:off x="5578476" y="1395362"/>
            <a:ext cx="310832" cy="179660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12C0FED3-FDC9-7A45-B024-22A60F2DA613}"/>
              </a:ext>
            </a:extLst>
          </p:cNvPr>
          <p:cNvSpPr/>
          <p:nvPr/>
        </p:nvSpPr>
        <p:spPr>
          <a:xfrm rot="10800000">
            <a:off x="3035254" y="4092024"/>
            <a:ext cx="310832" cy="20304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AA23FC7E-9A73-0640-8650-642D8722873C}"/>
              </a:ext>
            </a:extLst>
          </p:cNvPr>
          <p:cNvSpPr/>
          <p:nvPr/>
        </p:nvSpPr>
        <p:spPr>
          <a:xfrm rot="10800000">
            <a:off x="3044243" y="1398547"/>
            <a:ext cx="310832" cy="20304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ectangle 23">
            <a:extLst>
              <a:ext uri="{FF2B5EF4-FFF2-40B4-BE49-F238E27FC236}">
                <a16:creationId xmlns:a16="http://schemas.microsoft.com/office/drawing/2014/main" id="{2A2E1A4D-B70D-7D4D-9C9E-2612B3A85C1C}"/>
              </a:ext>
            </a:extLst>
          </p:cNvPr>
          <p:cNvSpPr/>
          <p:nvPr/>
        </p:nvSpPr>
        <p:spPr>
          <a:xfrm>
            <a:off x="5919117" y="4644060"/>
            <a:ext cx="1471448" cy="463190"/>
          </a:xfrm>
          <a:prstGeom prst="rect">
            <a:avLst/>
          </a:prstGeom>
          <a:solidFill>
            <a:schemeClr val="accent1"/>
          </a:solidFill>
          <a:effectLst>
            <a:outerShdw blurRad="40000" dist="23000" dir="5400000" rotWithShape="0">
              <a:schemeClr val="accent1">
                <a:alpha val="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A4EB58D-0CBF-A044-958F-E12E16E0DEF2}"/>
              </a:ext>
            </a:extLst>
          </p:cNvPr>
          <p:cNvSpPr/>
          <p:nvPr/>
        </p:nvSpPr>
        <p:spPr>
          <a:xfrm>
            <a:off x="5919117" y="4751903"/>
            <a:ext cx="1471448" cy="557048"/>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A8EAF67-FDEB-C24E-88B1-4A9137FBD419}"/>
              </a:ext>
            </a:extLst>
          </p:cNvPr>
          <p:cNvSpPr/>
          <p:nvPr/>
        </p:nvSpPr>
        <p:spPr>
          <a:xfrm>
            <a:off x="5919117" y="4365536"/>
            <a:ext cx="1471448" cy="557048"/>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0FBDE16C-A117-1D48-B04D-C7096D0BA3BE}"/>
              </a:ext>
            </a:extLst>
          </p:cNvPr>
          <p:cNvCxnSpPr>
            <a:stCxn id="18" idx="2"/>
            <a:endCxn id="19" idx="2"/>
          </p:cNvCxnSpPr>
          <p:nvPr/>
        </p:nvCxnSpPr>
        <p:spPr>
          <a:xfrm>
            <a:off x="5919117" y="4644060"/>
            <a:ext cx="0" cy="386367"/>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AF6611D-368A-C14D-808C-4BC18B03014A}"/>
              </a:ext>
            </a:extLst>
          </p:cNvPr>
          <p:cNvCxnSpPr>
            <a:stCxn id="18" idx="6"/>
            <a:endCxn id="19" idx="6"/>
          </p:cNvCxnSpPr>
          <p:nvPr/>
        </p:nvCxnSpPr>
        <p:spPr>
          <a:xfrm>
            <a:off x="7390565" y="4644060"/>
            <a:ext cx="0" cy="38636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929540A-3EAD-8B44-82E9-A6BE717ED0F4}"/>
              </a:ext>
            </a:extLst>
          </p:cNvPr>
          <p:cNvCxnSpPr>
            <a:cxnSpLocks/>
            <a:endCxn id="24" idx="1"/>
          </p:cNvCxnSpPr>
          <p:nvPr/>
        </p:nvCxnSpPr>
        <p:spPr>
          <a:xfrm>
            <a:off x="3937341" y="4751904"/>
            <a:ext cx="1981776" cy="12375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BB7337-58BB-1446-99F4-73D603B48563}"/>
              </a:ext>
            </a:extLst>
          </p:cNvPr>
          <p:cNvCxnSpPr>
            <a:cxnSpLocks/>
            <a:endCxn id="24" idx="1"/>
          </p:cNvCxnSpPr>
          <p:nvPr/>
        </p:nvCxnSpPr>
        <p:spPr>
          <a:xfrm flipV="1">
            <a:off x="3944550" y="4875655"/>
            <a:ext cx="1974567" cy="403362"/>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2ECE2FC-78E8-564E-A22B-18C6E4DDC38B}"/>
              </a:ext>
            </a:extLst>
          </p:cNvPr>
          <p:cNvCxnSpPr>
            <a:cxnSpLocks/>
            <a:endCxn id="24" idx="1"/>
          </p:cNvCxnSpPr>
          <p:nvPr/>
        </p:nvCxnSpPr>
        <p:spPr>
          <a:xfrm>
            <a:off x="3937341" y="2819601"/>
            <a:ext cx="1981776" cy="2056054"/>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05A1EFD-4D01-4842-9D11-C05416D6BEC7}"/>
              </a:ext>
            </a:extLst>
          </p:cNvPr>
          <p:cNvCxnSpPr>
            <a:cxnSpLocks/>
            <a:endCxn id="24" idx="1"/>
          </p:cNvCxnSpPr>
          <p:nvPr/>
        </p:nvCxnSpPr>
        <p:spPr>
          <a:xfrm>
            <a:off x="3937341" y="1708694"/>
            <a:ext cx="1981776" cy="316696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4B16646-E268-AE4E-AD93-03BCE635F240}"/>
              </a:ext>
            </a:extLst>
          </p:cNvPr>
          <p:cNvSpPr txBox="1"/>
          <p:nvPr/>
        </p:nvSpPr>
        <p:spPr>
          <a:xfrm>
            <a:off x="6327926" y="4483515"/>
            <a:ext cx="633507" cy="369332"/>
          </a:xfrm>
          <a:prstGeom prst="rect">
            <a:avLst/>
          </a:prstGeom>
          <a:noFill/>
        </p:spPr>
        <p:txBody>
          <a:bodyPr wrap="none" rtlCol="0">
            <a:spAutoFit/>
          </a:bodyPr>
          <a:lstStyle/>
          <a:p>
            <a:r>
              <a:rPr lang="en-US" dirty="0"/>
              <a:t>Disk</a:t>
            </a:r>
          </a:p>
        </p:txBody>
      </p:sp>
    </p:spTree>
    <p:extLst>
      <p:ext uri="{BB962C8B-B14F-4D97-AF65-F5344CB8AC3E}">
        <p14:creationId xmlns:p14="http://schemas.microsoft.com/office/powerpoint/2010/main" val="204108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1C62-38CE-F045-9758-1698CA0083F7}"/>
              </a:ext>
            </a:extLst>
          </p:cNvPr>
          <p:cNvSpPr>
            <a:spLocks noGrp="1"/>
          </p:cNvSpPr>
          <p:nvPr>
            <p:ph type="title"/>
          </p:nvPr>
        </p:nvSpPr>
        <p:spPr/>
        <p:txBody>
          <a:bodyPr/>
          <a:lstStyle/>
          <a:p>
            <a:r>
              <a:rPr lang="en-US" dirty="0"/>
              <a:t>Pages</a:t>
            </a:r>
          </a:p>
        </p:txBody>
      </p:sp>
      <p:sp>
        <p:nvSpPr>
          <p:cNvPr id="3" name="Content Placeholder 2">
            <a:extLst>
              <a:ext uri="{FF2B5EF4-FFF2-40B4-BE49-F238E27FC236}">
                <a16:creationId xmlns:a16="http://schemas.microsoft.com/office/drawing/2014/main" id="{D87822F9-EF9B-7041-8CE3-13BE47956F5A}"/>
              </a:ext>
            </a:extLst>
          </p:cNvPr>
          <p:cNvSpPr>
            <a:spLocks noGrp="1"/>
          </p:cNvSpPr>
          <p:nvPr>
            <p:ph idx="1"/>
          </p:nvPr>
        </p:nvSpPr>
        <p:spPr/>
        <p:txBody>
          <a:bodyPr/>
          <a:lstStyle/>
          <a:p>
            <a:r>
              <a:rPr lang="en-US" sz="2000" dirty="0"/>
              <a:t>Divide memory into equal sized “chunks” or pages (i.e., 4KB each)</a:t>
            </a:r>
          </a:p>
          <a:p>
            <a:r>
              <a:rPr lang="en-US" sz="2000" dirty="0"/>
              <a:t>Any chunk of Virtual Memory can be assigned to any chunk of Physical Memory</a:t>
            </a:r>
          </a:p>
          <a:p>
            <a:endParaRPr lang="en-US" sz="2000" dirty="0"/>
          </a:p>
          <a:p>
            <a:r>
              <a:rPr lang="en-US" sz="2000" dirty="0"/>
              <a:t>A page</a:t>
            </a:r>
          </a:p>
          <a:p>
            <a:pPr lvl="1"/>
            <a:r>
              <a:rPr lang="en-US" sz="1600" dirty="0"/>
              <a:t>a fixed-length contiguous block of virtual memory, described by a single entry in the page table</a:t>
            </a:r>
          </a:p>
          <a:p>
            <a:pPr lvl="1"/>
            <a:r>
              <a:rPr lang="en-US" sz="1600" dirty="0"/>
              <a:t>It is the smallest unit of data for memory management in a virtual memory operating system. </a:t>
            </a:r>
          </a:p>
          <a:p>
            <a:r>
              <a:rPr lang="en-US" sz="2000" dirty="0"/>
              <a:t>page frame</a:t>
            </a:r>
          </a:p>
          <a:p>
            <a:pPr lvl="1"/>
            <a:r>
              <a:rPr lang="en-US" sz="1600" dirty="0"/>
              <a:t>the smallest fixed-length contiguous block of physical memory into which memory pages are mapped by the operating system.</a:t>
            </a:r>
          </a:p>
          <a:p>
            <a:pPr lvl="1"/>
            <a:endParaRPr lang="en-US" sz="1600" dirty="0"/>
          </a:p>
          <a:p>
            <a:r>
              <a:rPr lang="en-US" sz="2000" dirty="0"/>
              <a:t>A transfer of pages between main memory and an auxiliary store, such as a hard disk drive, is referred to as paging or swapping</a:t>
            </a:r>
          </a:p>
          <a:p>
            <a:endParaRPr lang="en-US" sz="2000" dirty="0"/>
          </a:p>
        </p:txBody>
      </p:sp>
      <p:sp>
        <p:nvSpPr>
          <p:cNvPr id="4" name="Slide Number Placeholder 3">
            <a:extLst>
              <a:ext uri="{FF2B5EF4-FFF2-40B4-BE49-F238E27FC236}">
                <a16:creationId xmlns:a16="http://schemas.microsoft.com/office/drawing/2014/main" id="{4579504B-4BDE-8341-BEDE-5EE906EDA1E5}"/>
              </a:ext>
            </a:extLst>
          </p:cNvPr>
          <p:cNvSpPr>
            <a:spLocks noGrp="1"/>
          </p:cNvSpPr>
          <p:nvPr>
            <p:ph type="sldNum" sz="quarter" idx="12"/>
          </p:nvPr>
        </p:nvSpPr>
        <p:spPr/>
        <p:txBody>
          <a:bodyPr/>
          <a:lstStyle/>
          <a:p>
            <a:fld id="{8CF8A4EF-CDB0-3142-B866-F3AD53A0F82F}" type="slidenum">
              <a:rPr lang="en-US" smtClean="0"/>
              <a:t>6</a:t>
            </a:fld>
            <a:endParaRPr lang="en-US"/>
          </a:p>
        </p:txBody>
      </p:sp>
    </p:spTree>
    <p:extLst>
      <p:ext uri="{BB962C8B-B14F-4D97-AF65-F5344CB8AC3E}">
        <p14:creationId xmlns:p14="http://schemas.microsoft.com/office/powerpoint/2010/main" val="49862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Fault</a:t>
            </a:r>
          </a:p>
        </p:txBody>
      </p:sp>
      <p:sp>
        <p:nvSpPr>
          <p:cNvPr id="3" name="Content Placeholder 2"/>
          <p:cNvSpPr>
            <a:spLocks noGrp="1"/>
          </p:cNvSpPr>
          <p:nvPr>
            <p:ph idx="1"/>
          </p:nvPr>
        </p:nvSpPr>
        <p:spPr>
          <a:xfrm>
            <a:off x="457199" y="1079938"/>
            <a:ext cx="8229600" cy="5105400"/>
          </a:xfrm>
        </p:spPr>
        <p:txBody>
          <a:bodyPr>
            <a:normAutofit/>
          </a:bodyPr>
          <a:lstStyle/>
          <a:p>
            <a:pPr lvl="1">
              <a:lnSpc>
                <a:spcPct val="120000"/>
              </a:lnSpc>
            </a:pPr>
            <a:r>
              <a:rPr lang="en-US" dirty="0"/>
              <a:t>Page missing in Main Memory</a:t>
            </a:r>
          </a:p>
          <a:p>
            <a:pPr lvl="1">
              <a:lnSpc>
                <a:spcPct val="120000"/>
              </a:lnSpc>
            </a:pPr>
            <a:r>
              <a:rPr lang="en-US" dirty="0"/>
              <a:t>Pages not in Main Memory are on disk: </a:t>
            </a:r>
          </a:p>
          <a:p>
            <a:pPr lvl="2">
              <a:lnSpc>
                <a:spcPct val="120000"/>
              </a:lnSpc>
            </a:pPr>
            <a:r>
              <a:rPr lang="en-US" dirty="0"/>
              <a:t>swap-in/out</a:t>
            </a:r>
          </a:p>
        </p:txBody>
      </p:sp>
      <p:sp>
        <p:nvSpPr>
          <p:cNvPr id="4" name="Slide Number Placeholder 3"/>
          <p:cNvSpPr>
            <a:spLocks noGrp="1"/>
          </p:cNvSpPr>
          <p:nvPr>
            <p:ph type="sldNum" sz="quarter" idx="12"/>
          </p:nvPr>
        </p:nvSpPr>
        <p:spPr/>
        <p:txBody>
          <a:bodyPr/>
          <a:lstStyle/>
          <a:p>
            <a:fld id="{8CF8A4EF-CDB0-3142-B866-F3AD53A0F82F}" type="slidenum">
              <a:rPr lang="en-US" smtClean="0"/>
              <a:t>7</a:t>
            </a:fld>
            <a:endParaRPr lang="en-US"/>
          </a:p>
        </p:txBody>
      </p:sp>
      <p:pic>
        <p:nvPicPr>
          <p:cNvPr id="8" name="Picture 9" descr="Picture 9">
            <a:extLst>
              <a:ext uri="{FF2B5EF4-FFF2-40B4-BE49-F238E27FC236}">
                <a16:creationId xmlns:a16="http://schemas.microsoft.com/office/drawing/2014/main" id="{818BCD6A-1DBC-5449-B7E2-5412EAB0202B}"/>
              </a:ext>
            </a:extLst>
          </p:cNvPr>
          <p:cNvPicPr>
            <a:picLocks noChangeAspect="1"/>
          </p:cNvPicPr>
          <p:nvPr/>
        </p:nvPicPr>
        <p:blipFill>
          <a:blip r:embed="rId2"/>
          <a:stretch>
            <a:fillRect/>
          </a:stretch>
        </p:blipFill>
        <p:spPr>
          <a:xfrm>
            <a:off x="2597094" y="3281307"/>
            <a:ext cx="3448051" cy="2347914"/>
          </a:xfrm>
          <a:prstGeom prst="rect">
            <a:avLst/>
          </a:prstGeom>
          <a:ln w="12700">
            <a:miter lim="400000"/>
          </a:ln>
        </p:spPr>
      </p:pic>
    </p:spTree>
    <p:extLst>
      <p:ext uri="{BB962C8B-B14F-4D97-AF65-F5344CB8AC3E}">
        <p14:creationId xmlns:p14="http://schemas.microsoft.com/office/powerpoint/2010/main" val="269256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Virtual to Physical Address</a:t>
            </a:r>
          </a:p>
        </p:txBody>
      </p:sp>
      <p:pic>
        <p:nvPicPr>
          <p:cNvPr id="6" name="Content Placeholder 5"/>
          <p:cNvPicPr>
            <a:picLocks noGrp="1" noChangeAspect="1"/>
          </p:cNvPicPr>
          <p:nvPr>
            <p:ph idx="1"/>
          </p:nvPr>
        </p:nvPicPr>
        <p:blipFill>
          <a:blip r:embed="rId2"/>
          <a:stretch>
            <a:fillRect/>
          </a:stretch>
        </p:blipFill>
        <p:spPr>
          <a:xfrm>
            <a:off x="457200" y="1960561"/>
            <a:ext cx="8229600" cy="3470277"/>
          </a:xfrm>
          <a:prstGeom prst="rect">
            <a:avLst/>
          </a:prstGeom>
        </p:spPr>
      </p:pic>
      <p:sp>
        <p:nvSpPr>
          <p:cNvPr id="4" name="Slide Number Placeholder 3"/>
          <p:cNvSpPr>
            <a:spLocks noGrp="1"/>
          </p:cNvSpPr>
          <p:nvPr>
            <p:ph type="sldNum" sz="quarter" idx="12"/>
          </p:nvPr>
        </p:nvSpPr>
        <p:spPr/>
        <p:txBody>
          <a:bodyPr/>
          <a:lstStyle/>
          <a:p>
            <a:fld id="{8CF8A4EF-CDB0-3142-B866-F3AD53A0F82F}" type="slidenum">
              <a:rPr lang="en-US" smtClean="0"/>
              <a:t>8</a:t>
            </a:fld>
            <a:endParaRPr lang="en-US"/>
          </a:p>
        </p:txBody>
      </p:sp>
    </p:spTree>
    <p:extLst>
      <p:ext uri="{BB962C8B-B14F-4D97-AF65-F5344CB8AC3E}">
        <p14:creationId xmlns:p14="http://schemas.microsoft.com/office/powerpoint/2010/main" val="409713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Page Table</a:t>
            </a:r>
          </a:p>
        </p:txBody>
      </p:sp>
      <p:sp>
        <p:nvSpPr>
          <p:cNvPr id="3" name="Content Placeholder 2"/>
          <p:cNvSpPr>
            <a:spLocks noGrp="1"/>
          </p:cNvSpPr>
          <p:nvPr>
            <p:ph idx="1"/>
          </p:nvPr>
        </p:nvSpPr>
        <p:spPr/>
        <p:txBody>
          <a:bodyPr>
            <a:normAutofit/>
          </a:bodyPr>
          <a:lstStyle/>
          <a:p>
            <a:pPr>
              <a:lnSpc>
                <a:spcPct val="110000"/>
              </a:lnSpc>
            </a:pPr>
            <a:r>
              <a:rPr lang="en-US" sz="2400" dirty="0"/>
              <a:t>A </a:t>
            </a:r>
            <a:r>
              <a:rPr lang="en-US" sz="2400" u="sng" dirty="0">
                <a:solidFill>
                  <a:schemeClr val="accent1"/>
                </a:solidFill>
              </a:rPr>
              <a:t>page table</a:t>
            </a:r>
            <a:r>
              <a:rPr lang="en-US" sz="2400" dirty="0"/>
              <a:t> is a </a:t>
            </a:r>
          </a:p>
          <a:p>
            <a:pPr lvl="1">
              <a:lnSpc>
                <a:spcPct val="110000"/>
              </a:lnSpc>
            </a:pPr>
            <a:r>
              <a:rPr lang="en-US" sz="2000" dirty="0"/>
              <a:t>data structure containing mapping of virtual to physical pages</a:t>
            </a:r>
          </a:p>
          <a:p>
            <a:pPr lvl="1">
              <a:lnSpc>
                <a:spcPct val="110000"/>
              </a:lnSpc>
            </a:pPr>
            <a:r>
              <a:rPr lang="en-US" sz="2000" dirty="0"/>
              <a:t>each process has its own page table</a:t>
            </a:r>
          </a:p>
          <a:p>
            <a:pPr marL="0" indent="0">
              <a:lnSpc>
                <a:spcPct val="110000"/>
              </a:lnSpc>
              <a:buNone/>
            </a:pPr>
            <a:endParaRPr lang="en-US" sz="2400" dirty="0"/>
          </a:p>
        </p:txBody>
      </p:sp>
      <p:sp>
        <p:nvSpPr>
          <p:cNvPr id="4" name="Slide Number Placeholder 3"/>
          <p:cNvSpPr>
            <a:spLocks noGrp="1"/>
          </p:cNvSpPr>
          <p:nvPr>
            <p:ph type="sldNum" sz="quarter" idx="12"/>
          </p:nvPr>
        </p:nvSpPr>
        <p:spPr/>
        <p:txBody>
          <a:bodyPr/>
          <a:lstStyle/>
          <a:p>
            <a:fld id="{8CF8A4EF-CDB0-3142-B866-F3AD53A0F82F}" type="slidenum">
              <a:rPr lang="en-US" smtClean="0"/>
              <a:t>9</a:t>
            </a:fld>
            <a:endParaRPr lang="en-US"/>
          </a:p>
        </p:txBody>
      </p:sp>
      <p:graphicFrame>
        <p:nvGraphicFramePr>
          <p:cNvPr id="5" name="Object 5">
            <a:extLst>
              <a:ext uri="{FF2B5EF4-FFF2-40B4-BE49-F238E27FC236}">
                <a16:creationId xmlns:a16="http://schemas.microsoft.com/office/drawing/2014/main" id="{53FA0798-5A76-114A-8DF8-9B813D182EBD}"/>
              </a:ext>
            </a:extLst>
          </p:cNvPr>
          <p:cNvGraphicFramePr>
            <a:graphicFrameLocks noChangeAspect="1"/>
          </p:cNvGraphicFramePr>
          <p:nvPr>
            <p:extLst>
              <p:ext uri="{D42A27DB-BD31-4B8C-83A1-F6EECF244321}">
                <p14:modId xmlns:p14="http://schemas.microsoft.com/office/powerpoint/2010/main" val="2142658696"/>
              </p:ext>
            </p:extLst>
          </p:nvPr>
        </p:nvGraphicFramePr>
        <p:xfrm>
          <a:off x="1236381" y="2543722"/>
          <a:ext cx="6934200" cy="4235450"/>
        </p:xfrm>
        <a:graphic>
          <a:graphicData uri="http://schemas.openxmlformats.org/presentationml/2006/ole">
            <mc:AlternateContent xmlns:mc="http://schemas.openxmlformats.org/markup-compatibility/2006">
              <mc:Choice xmlns:v="urn:schemas-microsoft-com:vml" Requires="v">
                <p:oleObj spid="_x0000_s8215" r:id="rId3" imgW="5067300" imgH="3095625" progId="">
                  <p:embed/>
                </p:oleObj>
              </mc:Choice>
              <mc:Fallback>
                <p:oleObj r:id="rId3" imgW="5067300" imgH="3095625" progId="">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381" y="2543722"/>
                        <a:ext cx="6934200" cy="423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9690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UCRTemplate4">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CRTemplate4">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UCRTemplate4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UCRTemplate4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UCRTemplate4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UCRTemplate4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UCRTemplate4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UCRTemplate4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UCRTemplate4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UCRTemplate4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UCRTemplate4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UCRTemplate4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6C48DDD-28C0-480B-9491-D733B8C4228C}">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UCRTemplate_custom.pot</Template>
  <TotalTime>12131</TotalTime>
  <Words>2316</Words>
  <Application>Microsoft Macintosh PowerPoint</Application>
  <PresentationFormat>On-screen Show (4:3)</PresentationFormat>
  <Paragraphs>451</Paragraphs>
  <Slides>37</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Cambria Math</vt:lpstr>
      <vt:lpstr>Wingdings</vt:lpstr>
      <vt:lpstr>UCRTemplate4</vt:lpstr>
      <vt:lpstr>Clip</vt:lpstr>
      <vt:lpstr>CS161 – Design and Architecture of Computer Systems</vt:lpstr>
      <vt:lpstr>Memory vs Storage</vt:lpstr>
      <vt:lpstr>Memory vs Storage</vt:lpstr>
      <vt:lpstr>Virtual Memory: Big Picture</vt:lpstr>
      <vt:lpstr>Shared Physical (Main) Memory</vt:lpstr>
      <vt:lpstr>Pages</vt:lpstr>
      <vt:lpstr>Page Fault</vt:lpstr>
      <vt:lpstr>Mapping Virtual to Physical Address</vt:lpstr>
      <vt:lpstr>Address Translation: Page Table</vt:lpstr>
      <vt:lpstr>Page Table</vt:lpstr>
      <vt:lpstr>Mapping Pages to Storage</vt:lpstr>
      <vt:lpstr>Optimizing VM</vt:lpstr>
      <vt:lpstr>Multi-level Page Table</vt:lpstr>
      <vt:lpstr>Multi-level Page Table</vt:lpstr>
      <vt:lpstr>Fast Address Translation</vt:lpstr>
      <vt:lpstr>Fast Translation Using a TLB</vt:lpstr>
      <vt:lpstr>TLB Translation</vt:lpstr>
      <vt:lpstr>TLB and Cache Interaction</vt:lpstr>
      <vt:lpstr>Cache Index/Tag Options</vt:lpstr>
      <vt:lpstr>Summary</vt:lpstr>
      <vt:lpstr>Example 1</vt:lpstr>
      <vt:lpstr>Example 1</vt:lpstr>
      <vt:lpstr>Example 1</vt:lpstr>
      <vt:lpstr>Example 1</vt:lpstr>
      <vt:lpstr>Example 1</vt:lpstr>
      <vt:lpstr>Example 1</vt:lpstr>
      <vt:lpstr>Example 1</vt:lpstr>
      <vt:lpstr>Example 1</vt:lpstr>
      <vt:lpstr>Example 2</vt:lpstr>
      <vt:lpstr>Example 2</vt:lpstr>
      <vt:lpstr>Example 2</vt:lpstr>
      <vt:lpstr>Example 2</vt:lpstr>
      <vt:lpstr>Example 3</vt:lpstr>
      <vt:lpstr>Example 3</vt:lpstr>
      <vt:lpstr>Example 3</vt:lpstr>
      <vt:lpstr>Example 3</vt:lpstr>
      <vt:lpstr>Example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Jason Zellmer</cp:lastModifiedBy>
  <cp:revision>622</cp:revision>
  <dcterms:created xsi:type="dcterms:W3CDTF">2015-12-30T09:03:10Z</dcterms:created>
  <dcterms:modified xsi:type="dcterms:W3CDTF">2019-08-27T22:38:45Z</dcterms:modified>
</cp:coreProperties>
</file>