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zbold3Vkk55gJYgxYtzK3Wbno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df2d97b4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df2d97b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5df2d97b4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f427b1b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df427b1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5df427b1b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ll_blue_ttle" id="18" name="Google Shape;1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8"/>
          <p:cNvSpPr txBox="1"/>
          <p:nvPr>
            <p:ph type="ctrTitle"/>
          </p:nvPr>
        </p:nvSpPr>
        <p:spPr>
          <a:xfrm>
            <a:off x="3200400" y="381000"/>
            <a:ext cx="5562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" type="subTitle"/>
          </p:nvPr>
        </p:nvSpPr>
        <p:spPr>
          <a:xfrm>
            <a:off x="3200400" y="3276600"/>
            <a:ext cx="5562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2240"/>
              <a:buFont typeface="Noto Sans Symbols"/>
              <a:buNone/>
              <a:defRPr sz="3200">
                <a:solidFill>
                  <a:srgbClr val="F1AB00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0" type="dt"/>
          </p:nvPr>
        </p:nvSpPr>
        <p:spPr>
          <a:xfrm>
            <a:off x="457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1" type="ftr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2" type="sldNum"/>
          </p:nvPr>
        </p:nvSpPr>
        <p:spPr>
          <a:xfrm>
            <a:off x="6553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/>
          <p:nvPr>
            <p:ph type="title"/>
          </p:nvPr>
        </p:nvSpPr>
        <p:spPr>
          <a:xfrm>
            <a:off x="457200" y="2286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" type="body"/>
          </p:nvPr>
        </p:nvSpPr>
        <p:spPr>
          <a:xfrm rot="5400000">
            <a:off x="2019300" y="-419100"/>
            <a:ext cx="51054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0" type="dt"/>
          </p:nvPr>
        </p:nvSpPr>
        <p:spPr>
          <a:xfrm>
            <a:off x="457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1" type="ftr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2" type="sldNum"/>
          </p:nvPr>
        </p:nvSpPr>
        <p:spPr>
          <a:xfrm>
            <a:off x="6553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/>
          <p:nvPr>
            <p:ph type="title"/>
          </p:nvPr>
        </p:nvSpPr>
        <p:spPr>
          <a:xfrm rot="5400000">
            <a:off x="4648200" y="2209800"/>
            <a:ext cx="6019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" type="body"/>
          </p:nvPr>
        </p:nvSpPr>
        <p:spPr>
          <a:xfrm rot="5400000">
            <a:off x="457200" y="228600"/>
            <a:ext cx="60198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0" type="dt"/>
          </p:nvPr>
        </p:nvSpPr>
        <p:spPr>
          <a:xfrm>
            <a:off x="457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1" type="ftr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2" type="sldNum"/>
          </p:nvPr>
        </p:nvSpPr>
        <p:spPr>
          <a:xfrm>
            <a:off x="6553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/>
          <p:nvPr>
            <p:ph type="title"/>
          </p:nvPr>
        </p:nvSpPr>
        <p:spPr>
          <a:xfrm>
            <a:off x="457200" y="2286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" type="body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0" type="dt"/>
          </p:nvPr>
        </p:nvSpPr>
        <p:spPr>
          <a:xfrm>
            <a:off x="457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1" type="ftr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6553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457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6553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457200" y="2286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457200" y="1143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•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•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648200" y="1143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•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•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 sz="1800"/>
            </a:lvl9pPr>
          </a:lstStyle>
          <a:p/>
        </p:txBody>
      </p:sp>
      <p:sp>
        <p:nvSpPr>
          <p:cNvPr id="40" name="Google Shape;40;p21"/>
          <p:cNvSpPr txBox="1"/>
          <p:nvPr>
            <p:ph idx="10" type="dt"/>
          </p:nvPr>
        </p:nvSpPr>
        <p:spPr>
          <a:xfrm>
            <a:off x="457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1" type="ftr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6553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6" name="Google Shape;46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•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•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7" name="Google Shape;47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8" name="Google Shape;48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•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•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9" name="Google Shape;49;p22"/>
          <p:cNvSpPr txBox="1"/>
          <p:nvPr>
            <p:ph idx="10" type="dt"/>
          </p:nvPr>
        </p:nvSpPr>
        <p:spPr>
          <a:xfrm>
            <a:off x="457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1" type="ftr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6553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type="title"/>
          </p:nvPr>
        </p:nvSpPr>
        <p:spPr>
          <a:xfrm>
            <a:off x="457200" y="2286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0" type="dt"/>
          </p:nvPr>
        </p:nvSpPr>
        <p:spPr>
          <a:xfrm>
            <a:off x="457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1" type="ftr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2" type="sldNum"/>
          </p:nvPr>
        </p:nvSpPr>
        <p:spPr>
          <a:xfrm>
            <a:off x="6553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/>
          <p:nvPr>
            <p:ph idx="10" type="dt"/>
          </p:nvPr>
        </p:nvSpPr>
        <p:spPr>
          <a:xfrm>
            <a:off x="457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6553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40"/>
              </a:spcBef>
              <a:spcAft>
                <a:spcPts val="0"/>
              </a:spcAft>
              <a:buSzPts val="2240"/>
              <a:buChar char="•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•"/>
              <a:defRPr sz="28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•"/>
              <a:defRPr sz="2400"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4" name="Google Shape;64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457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6553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2" name="Google Shape;72;p26"/>
          <p:cNvSpPr txBox="1"/>
          <p:nvPr>
            <p:ph idx="10" type="dt"/>
          </p:nvPr>
        </p:nvSpPr>
        <p:spPr>
          <a:xfrm>
            <a:off x="457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1" type="ftr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2" type="sldNum"/>
          </p:nvPr>
        </p:nvSpPr>
        <p:spPr>
          <a:xfrm>
            <a:off x="6553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204DB5"/>
          </a:solidFill>
          <a:ln cap="flat" cmpd="sng" w="9525">
            <a:solidFill>
              <a:srgbClr val="CBC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mall_logo_inside" id="11" name="Google Shape;11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20025" y="0"/>
            <a:ext cx="1323975" cy="119221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7"/>
          <p:cNvSpPr txBox="1"/>
          <p:nvPr>
            <p:ph type="title"/>
          </p:nvPr>
        </p:nvSpPr>
        <p:spPr>
          <a:xfrm>
            <a:off x="457200" y="2286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" type="body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•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457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6553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3200400" y="381000"/>
            <a:ext cx="5562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CS161 – Design and Architecture of Computer Systems</a:t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3200399" y="3276600"/>
            <a:ext cx="58299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en-US"/>
              <a:t>Summer 2019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457200" y="2286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Topics Covered</a:t>
            </a:r>
            <a:endParaRPr/>
          </a:p>
        </p:txBody>
      </p:sp>
      <p:sp>
        <p:nvSpPr>
          <p:cNvPr id="160" name="Google Shape;160;p9"/>
          <p:cNvSpPr txBox="1"/>
          <p:nvPr>
            <p:ph idx="1" type="body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42"/>
              <a:buChar char="•"/>
            </a:pPr>
            <a:r>
              <a:rPr lang="en-US" sz="2775"/>
              <a:t>Background</a:t>
            </a:r>
            <a:endParaRPr/>
          </a:p>
          <a:p>
            <a:pPr indent="-347663" lvl="1" marL="69215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SzPts val="1683"/>
              <a:buChar char="•"/>
            </a:pPr>
            <a:r>
              <a:rPr lang="en-US" sz="2405"/>
              <a:t>Quantifying Performance, Technology Trends, …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SzPts val="1942"/>
              <a:buChar char="•"/>
            </a:pPr>
            <a:r>
              <a:rPr lang="en-US" sz="2775"/>
              <a:t>Instruction Set Architecture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SzPts val="1942"/>
              <a:buChar char="•"/>
            </a:pPr>
            <a:r>
              <a:rPr lang="en-US" sz="2775"/>
              <a:t>CPU Design</a:t>
            </a:r>
            <a:endParaRPr/>
          </a:p>
          <a:p>
            <a:pPr indent="-347663" lvl="1" marL="69215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SzPts val="1683"/>
              <a:buChar char="•"/>
            </a:pPr>
            <a:r>
              <a:rPr lang="en-US" sz="2405"/>
              <a:t>Single cycle, Multi cycle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SzPts val="1942"/>
              <a:buChar char="•"/>
            </a:pPr>
            <a:r>
              <a:rPr lang="en-US" sz="2775"/>
              <a:t>Processor Pipelining</a:t>
            </a:r>
            <a:endParaRPr/>
          </a:p>
          <a:p>
            <a:pPr indent="-347663" lvl="1" marL="69215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SzPts val="1683"/>
              <a:buChar char="•"/>
            </a:pPr>
            <a:r>
              <a:rPr lang="en-US" sz="2405"/>
              <a:t>5-stage pipeline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SzPts val="1942"/>
              <a:buChar char="•"/>
            </a:pPr>
            <a:r>
              <a:rPr lang="en-US" sz="2775"/>
              <a:t>Memory hierarchy</a:t>
            </a:r>
            <a:endParaRPr/>
          </a:p>
          <a:p>
            <a:pPr indent="-347663" lvl="1" marL="69215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SzPts val="1683"/>
              <a:buChar char="•"/>
            </a:pPr>
            <a:r>
              <a:rPr lang="en-US" sz="2405"/>
              <a:t>Memory, Cache, Virtual Memory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SzPts val="1942"/>
              <a:buChar char="•"/>
            </a:pPr>
            <a:r>
              <a:rPr lang="en-US" sz="2775"/>
              <a:t>Reliability</a:t>
            </a:r>
            <a:endParaRPr/>
          </a:p>
          <a:p>
            <a:pPr indent="-347663" lvl="1" marL="69215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SzPts val="1683"/>
              <a:buChar char="•"/>
            </a:pPr>
            <a:r>
              <a:rPr lang="en-US" sz="2405"/>
              <a:t>RAID</a:t>
            </a:r>
            <a:endParaRPr/>
          </a:p>
          <a:p>
            <a:pPr indent="-240760" lvl="1" marL="69215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SzPts val="1683"/>
              <a:buNone/>
            </a:pPr>
            <a:r>
              <a:t/>
            </a:r>
            <a:endParaRPr sz="2405"/>
          </a:p>
        </p:txBody>
      </p:sp>
      <p:sp>
        <p:nvSpPr>
          <p:cNvPr id="161" name="Google Shape;161;p9"/>
          <p:cNvSpPr txBox="1"/>
          <p:nvPr>
            <p:ph idx="12" type="sldNum"/>
          </p:nvPr>
        </p:nvSpPr>
        <p:spPr>
          <a:xfrm>
            <a:off x="6553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457200" y="2286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Textbook</a:t>
            </a:r>
            <a:endParaRPr/>
          </a:p>
        </p:txBody>
      </p:sp>
      <p:sp>
        <p:nvSpPr>
          <p:cNvPr id="167" name="Google Shape;167;p13"/>
          <p:cNvSpPr txBox="1"/>
          <p:nvPr>
            <p:ph idx="1" type="body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(Required) Computer Organization and Design, 5</a:t>
            </a:r>
            <a:r>
              <a:rPr baseline="30000" lang="en-US"/>
              <a:t>th</a:t>
            </a:r>
            <a:r>
              <a:rPr lang="en-US"/>
              <a:t> Edition</a:t>
            </a:r>
            <a:br>
              <a:rPr lang="en-US"/>
            </a:br>
            <a:r>
              <a:rPr lang="en-US"/>
              <a:t>By Patterson and Hennessy</a:t>
            </a:r>
            <a:endParaRPr/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68" name="Google Shape;168;p13"/>
          <p:cNvSpPr txBox="1"/>
          <p:nvPr>
            <p:ph idx="12" type="sldNum"/>
          </p:nvPr>
        </p:nvSpPr>
        <p:spPr>
          <a:xfrm>
            <a:off x="6553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457200" y="2286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Attendance/Grading</a:t>
            </a:r>
            <a:endParaRPr/>
          </a:p>
        </p:txBody>
      </p:sp>
      <p:sp>
        <p:nvSpPr>
          <p:cNvPr id="174" name="Google Shape;174;p14"/>
          <p:cNvSpPr txBox="1"/>
          <p:nvPr>
            <p:ph idx="1" type="body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Attendance</a:t>
            </a:r>
            <a:endParaRPr/>
          </a:p>
          <a:p>
            <a:pPr indent="-347663" lvl="1" marL="692150" rtl="0" algn="l">
              <a:spcBef>
                <a:spcPts val="520"/>
              </a:spcBef>
              <a:spcAft>
                <a:spcPts val="0"/>
              </a:spcAft>
              <a:buSzPts val="1820"/>
              <a:buChar char="•"/>
            </a:pPr>
            <a:r>
              <a:rPr lang="en-US"/>
              <a:t>You are expected to attend </a:t>
            </a:r>
            <a:r>
              <a:rPr b="1" lang="en-US"/>
              <a:t>all</a:t>
            </a:r>
            <a:r>
              <a:rPr lang="en-US"/>
              <a:t> lectures and discussion.</a:t>
            </a:r>
            <a:endParaRPr/>
          </a:p>
          <a:p>
            <a:pPr indent="-347663" lvl="1" marL="692150" rtl="0" algn="l">
              <a:spcBef>
                <a:spcPts val="520"/>
              </a:spcBef>
              <a:spcAft>
                <a:spcPts val="0"/>
              </a:spcAft>
              <a:buSzPts val="1820"/>
              <a:buChar char="•"/>
            </a:pPr>
            <a:r>
              <a:rPr lang="en-US"/>
              <a:t>Some slides only make sense in lecture. ☺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Grade Breakdown</a:t>
            </a:r>
            <a:endParaRPr/>
          </a:p>
          <a:p>
            <a:pPr indent="-347663" lvl="1" marL="692150" rtl="0" algn="l">
              <a:spcBef>
                <a:spcPts val="520"/>
              </a:spcBef>
              <a:spcAft>
                <a:spcPts val="0"/>
              </a:spcAft>
              <a:buSzPts val="1820"/>
              <a:buChar char="•"/>
            </a:pPr>
            <a:r>
              <a:rPr lang="en-US"/>
              <a:t>Homework: 10%</a:t>
            </a:r>
            <a:endParaRPr/>
          </a:p>
          <a:p>
            <a:pPr indent="-347663" lvl="1" marL="692150" rtl="0" algn="l">
              <a:spcBef>
                <a:spcPts val="520"/>
              </a:spcBef>
              <a:spcAft>
                <a:spcPts val="0"/>
              </a:spcAft>
              <a:buSzPts val="1820"/>
              <a:buChar char="•"/>
            </a:pPr>
            <a:r>
              <a:rPr lang="en-US"/>
              <a:t>Quizes: 15%</a:t>
            </a:r>
            <a:endParaRPr/>
          </a:p>
          <a:p>
            <a:pPr indent="-347663" lvl="1" marL="692150" rtl="0" algn="l">
              <a:spcBef>
                <a:spcPts val="520"/>
              </a:spcBef>
              <a:spcAft>
                <a:spcPts val="0"/>
              </a:spcAft>
              <a:buSzPts val="1820"/>
              <a:buChar char="•"/>
            </a:pPr>
            <a:r>
              <a:rPr lang="en-US"/>
              <a:t>Exam #1: 35%</a:t>
            </a:r>
            <a:endParaRPr/>
          </a:p>
          <a:p>
            <a:pPr indent="-347663" lvl="1" marL="692150" rtl="0" algn="l">
              <a:spcBef>
                <a:spcPts val="520"/>
              </a:spcBef>
              <a:spcAft>
                <a:spcPts val="0"/>
              </a:spcAft>
              <a:buSzPts val="1820"/>
              <a:buChar char="•"/>
            </a:pPr>
            <a:r>
              <a:rPr lang="en-US"/>
              <a:t>Exam # 2: 35%</a:t>
            </a:r>
            <a:endParaRPr/>
          </a:p>
          <a:p>
            <a:pPr indent="-347663" lvl="1" marL="692150" rtl="0" algn="l">
              <a:spcBef>
                <a:spcPts val="520"/>
              </a:spcBef>
              <a:spcAft>
                <a:spcPts val="0"/>
              </a:spcAft>
              <a:buSzPts val="1820"/>
              <a:buChar char="•"/>
            </a:pPr>
            <a:r>
              <a:rPr lang="en-US"/>
              <a:t>Participation: 5%</a:t>
            </a:r>
            <a:endParaRPr/>
          </a:p>
        </p:txBody>
      </p:sp>
      <p:sp>
        <p:nvSpPr>
          <p:cNvPr id="175" name="Google Shape;175;p14"/>
          <p:cNvSpPr txBox="1"/>
          <p:nvPr>
            <p:ph idx="12" type="sldNum"/>
          </p:nvPr>
        </p:nvSpPr>
        <p:spPr>
          <a:xfrm>
            <a:off x="6553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457200" y="2286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 Policies</a:t>
            </a:r>
            <a:endParaRPr/>
          </a:p>
        </p:txBody>
      </p:sp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Assignments will be posted in iLearn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No late work accepted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No extensions will be given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Assignments should be uploaded to gradescope</a:t>
            </a:r>
            <a:endParaRPr/>
          </a:p>
        </p:txBody>
      </p:sp>
      <p:sp>
        <p:nvSpPr>
          <p:cNvPr id="182" name="Google Shape;182;p15"/>
          <p:cNvSpPr txBox="1"/>
          <p:nvPr>
            <p:ph idx="12" type="sldNum"/>
          </p:nvPr>
        </p:nvSpPr>
        <p:spPr>
          <a:xfrm>
            <a:off x="6553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457200" y="2286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Contact</a:t>
            </a:r>
            <a:endParaRPr/>
          </a:p>
        </p:txBody>
      </p:sp>
      <p:sp>
        <p:nvSpPr>
          <p:cNvPr id="188" name="Google Shape;188;p16"/>
          <p:cNvSpPr txBox="1"/>
          <p:nvPr>
            <p:ph idx="1" type="body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Instructor: Kelly Downey </a:t>
            </a:r>
            <a:endParaRPr/>
          </a:p>
          <a:p>
            <a:pPr indent="-347662" lvl="1" marL="692150" rtl="0" algn="l">
              <a:spcBef>
                <a:spcPts val="520"/>
              </a:spcBef>
              <a:spcAft>
                <a:spcPts val="0"/>
              </a:spcAft>
              <a:buSzPts val="1820"/>
              <a:buChar char="•"/>
            </a:pPr>
            <a:r>
              <a:rPr lang="en-US"/>
              <a:t>Email: kelly@cs.ucr.edu </a:t>
            </a:r>
            <a:endParaRPr/>
          </a:p>
          <a:p>
            <a:pPr indent="-347663" lvl="1" marL="692150" rtl="0" algn="l">
              <a:spcBef>
                <a:spcPts val="520"/>
              </a:spcBef>
              <a:spcAft>
                <a:spcPts val="0"/>
              </a:spcAft>
              <a:buSzPts val="1820"/>
              <a:buChar char="•"/>
            </a:pPr>
            <a:r>
              <a:rPr lang="en-US"/>
              <a:t>Office: WCH 105 </a:t>
            </a:r>
            <a:endParaRPr/>
          </a:p>
          <a:p>
            <a:pPr indent="-347663" lvl="1" marL="692150" rtl="0" algn="l">
              <a:spcBef>
                <a:spcPts val="520"/>
              </a:spcBef>
              <a:spcAft>
                <a:spcPts val="0"/>
              </a:spcAft>
              <a:buSzPts val="1820"/>
              <a:buChar char="•"/>
            </a:pPr>
            <a:r>
              <a:rPr lang="en-US"/>
              <a:t>Office Hours: by appointment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TA: Jason Zellmer</a:t>
            </a:r>
            <a:endParaRPr/>
          </a:p>
          <a:p>
            <a:pPr indent="-347663" lvl="1" marL="692150" rtl="0" algn="l">
              <a:spcBef>
                <a:spcPts val="520"/>
              </a:spcBef>
              <a:spcAft>
                <a:spcPts val="0"/>
              </a:spcAft>
              <a:buSzPts val="1820"/>
              <a:buChar char="•"/>
            </a:pPr>
            <a:r>
              <a:rPr lang="en-US"/>
              <a:t>Email: jason.zellmer@email.ucr.edu</a:t>
            </a:r>
            <a:endParaRPr/>
          </a:p>
          <a:p>
            <a:pPr indent="-347663" lvl="1" marL="692150" rtl="0" algn="l">
              <a:spcBef>
                <a:spcPts val="520"/>
              </a:spcBef>
              <a:spcAft>
                <a:spcPts val="0"/>
              </a:spcAft>
              <a:buSzPts val="1820"/>
              <a:buChar char="•"/>
            </a:pPr>
            <a:r>
              <a:rPr lang="en-US"/>
              <a:t>Office Hours: by appointment</a:t>
            </a:r>
            <a:endParaRPr/>
          </a:p>
          <a:p>
            <a:pPr indent="-232093" lvl="1" marL="692150" rtl="0" algn="l"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 txBox="1"/>
          <p:nvPr>
            <p:ph idx="12" type="sldNum"/>
          </p:nvPr>
        </p:nvSpPr>
        <p:spPr>
          <a:xfrm>
            <a:off x="6553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457200" y="2286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80"/>
              </a:spcBef>
              <a:spcAft>
                <a:spcPts val="0"/>
              </a:spcAft>
              <a:buSzPts val="3780"/>
              <a:buNone/>
            </a:pPr>
            <a:r>
              <a:rPr lang="en-US" sz="5400"/>
              <a:t>Welcome!</a:t>
            </a:r>
            <a:endParaRPr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6553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457200" y="2286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Computer Architecture?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AUVSI 2009 (RoboSub)</a:t>
            </a:r>
            <a:endParaRPr/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 txBox="1"/>
          <p:nvPr>
            <p:ph idx="12" type="sldNum"/>
          </p:nvPr>
        </p:nvSpPr>
        <p:spPr>
          <a:xfrm>
            <a:off x="6553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8865" y="2142394"/>
            <a:ext cx="3686270" cy="3106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457200" y="2286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Computer Architecture?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Pinball Machines!</a:t>
            </a:r>
            <a:endParaRPr/>
          </a:p>
        </p:txBody>
      </p:sp>
      <p:sp>
        <p:nvSpPr>
          <p:cNvPr id="114" name="Google Shape;114;p5"/>
          <p:cNvSpPr txBox="1"/>
          <p:nvPr>
            <p:ph idx="12" type="sldNum"/>
          </p:nvPr>
        </p:nvSpPr>
        <p:spPr>
          <a:xfrm>
            <a:off x="6553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33" y="1932647"/>
            <a:ext cx="5400085" cy="4050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1275" y="1358113"/>
            <a:ext cx="3468449" cy="4624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457200" y="2286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9"/>
              <a:t>What is Computer Architecture?</a:t>
            </a:r>
            <a:endParaRPr/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28"/>
              <a:buChar char="•"/>
            </a:pPr>
            <a:r>
              <a:rPr lang="en-US" sz="2325"/>
              <a:t>Hardware organization of computers </a:t>
            </a:r>
            <a:endParaRPr/>
          </a:p>
          <a:p>
            <a:pPr indent="-347663" lvl="1" marL="692150" rtl="0" algn="l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SzPts val="1411"/>
              <a:buChar char="•"/>
            </a:pPr>
            <a:r>
              <a:rPr lang="en-US" sz="2015"/>
              <a:t>how to build computers</a:t>
            </a:r>
            <a:endParaRPr/>
          </a:p>
          <a:p>
            <a:pPr indent="-239553" lvl="0" marL="342900" rtl="0" algn="l">
              <a:lnSpc>
                <a:spcPct val="80000"/>
              </a:lnSpc>
              <a:spcBef>
                <a:spcPts val="465"/>
              </a:spcBef>
              <a:spcAft>
                <a:spcPts val="0"/>
              </a:spcAft>
              <a:buSzPts val="1628"/>
              <a:buNone/>
            </a:pPr>
            <a:r>
              <a:t/>
            </a:r>
            <a:endParaRPr sz="2325"/>
          </a:p>
          <a:p>
            <a:pPr indent="-342900" lvl="0" marL="342900" rtl="0" algn="l">
              <a:lnSpc>
                <a:spcPct val="80000"/>
              </a:lnSpc>
              <a:spcBef>
                <a:spcPts val="465"/>
              </a:spcBef>
              <a:spcAft>
                <a:spcPts val="0"/>
              </a:spcAft>
              <a:buSzPts val="1628"/>
              <a:buChar char="•"/>
            </a:pPr>
            <a:r>
              <a:rPr lang="en-US" sz="2325"/>
              <a:t>Layered view of computer systems</a:t>
            </a:r>
            <a:endParaRPr/>
          </a:p>
          <a:p>
            <a:pPr indent="-239553" lvl="0" marL="342900" rtl="0" algn="l">
              <a:lnSpc>
                <a:spcPct val="80000"/>
              </a:lnSpc>
              <a:spcBef>
                <a:spcPts val="465"/>
              </a:spcBef>
              <a:spcAft>
                <a:spcPts val="0"/>
              </a:spcAft>
              <a:buSzPts val="1628"/>
              <a:buNone/>
            </a:pPr>
            <a:r>
              <a:t/>
            </a:r>
            <a:endParaRPr sz="2325"/>
          </a:p>
          <a:p>
            <a:pPr indent="-239553" lvl="0" marL="342900" rtl="0" algn="l">
              <a:lnSpc>
                <a:spcPct val="80000"/>
              </a:lnSpc>
              <a:spcBef>
                <a:spcPts val="465"/>
              </a:spcBef>
              <a:spcAft>
                <a:spcPts val="0"/>
              </a:spcAft>
              <a:buSzPts val="1628"/>
              <a:buNone/>
            </a:pPr>
            <a:r>
              <a:t/>
            </a:r>
            <a:endParaRPr sz="2325"/>
          </a:p>
          <a:p>
            <a:pPr indent="-239553" lvl="0" marL="342900" rtl="0" algn="l">
              <a:lnSpc>
                <a:spcPct val="80000"/>
              </a:lnSpc>
              <a:spcBef>
                <a:spcPts val="465"/>
              </a:spcBef>
              <a:spcAft>
                <a:spcPts val="0"/>
              </a:spcAft>
              <a:buSzPts val="1628"/>
              <a:buNone/>
            </a:pPr>
            <a:r>
              <a:t/>
            </a:r>
            <a:endParaRPr sz="2325"/>
          </a:p>
          <a:p>
            <a:pPr indent="-239553" lvl="0" marL="342900" rtl="0" algn="l">
              <a:lnSpc>
                <a:spcPct val="80000"/>
              </a:lnSpc>
              <a:spcBef>
                <a:spcPts val="465"/>
              </a:spcBef>
              <a:spcAft>
                <a:spcPts val="0"/>
              </a:spcAft>
              <a:buSzPts val="1628"/>
              <a:buNone/>
            </a:pPr>
            <a:r>
              <a:t/>
            </a:r>
            <a:endParaRPr sz="2325"/>
          </a:p>
          <a:p>
            <a:pPr indent="-239553" lvl="0" marL="342900" rtl="0" algn="l">
              <a:lnSpc>
                <a:spcPct val="80000"/>
              </a:lnSpc>
              <a:spcBef>
                <a:spcPts val="465"/>
              </a:spcBef>
              <a:spcAft>
                <a:spcPts val="0"/>
              </a:spcAft>
              <a:buSzPts val="1628"/>
              <a:buNone/>
            </a:pPr>
            <a:r>
              <a:t/>
            </a:r>
            <a:endParaRPr sz="2325"/>
          </a:p>
          <a:p>
            <a:pPr indent="-239553" lvl="0" marL="342900" rtl="0" algn="l">
              <a:lnSpc>
                <a:spcPct val="80000"/>
              </a:lnSpc>
              <a:spcBef>
                <a:spcPts val="465"/>
              </a:spcBef>
              <a:spcAft>
                <a:spcPts val="0"/>
              </a:spcAft>
              <a:buSzPts val="1628"/>
              <a:buNone/>
            </a:pPr>
            <a:r>
              <a:t/>
            </a:r>
            <a:endParaRPr sz="2325"/>
          </a:p>
          <a:p>
            <a:pPr indent="-342900" lvl="0" marL="342900" rtl="0" algn="l">
              <a:lnSpc>
                <a:spcPct val="80000"/>
              </a:lnSpc>
              <a:spcBef>
                <a:spcPts val="465"/>
              </a:spcBef>
              <a:spcAft>
                <a:spcPts val="0"/>
              </a:spcAft>
              <a:buSzPts val="1628"/>
              <a:buNone/>
            </a:pPr>
            <a:br>
              <a:rPr lang="en-US" sz="2325"/>
            </a:br>
            <a:endParaRPr sz="2325"/>
          </a:p>
          <a:p>
            <a:pPr indent="-342900" lvl="0" marL="342900" rtl="0" algn="l">
              <a:lnSpc>
                <a:spcPct val="80000"/>
              </a:lnSpc>
              <a:spcBef>
                <a:spcPts val="465"/>
              </a:spcBef>
              <a:spcAft>
                <a:spcPts val="0"/>
              </a:spcAft>
              <a:buSzPts val="1628"/>
              <a:buChar char="•"/>
            </a:pPr>
            <a:r>
              <a:rPr lang="en-US" sz="2325"/>
              <a:t>Role of the computer architect:</a:t>
            </a:r>
            <a:endParaRPr/>
          </a:p>
          <a:p>
            <a:pPr indent="-347663" lvl="1" marL="692150" rtl="0" algn="l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SzPts val="1411"/>
              <a:buChar char="•"/>
            </a:pPr>
            <a:r>
              <a:rPr lang="en-US" sz="2015"/>
              <a:t>To make design trade-offs across the hw/sw interface to meet functional, performance and cost requirements</a:t>
            </a:r>
            <a:endParaRPr/>
          </a:p>
        </p:txBody>
      </p:sp>
      <p:sp>
        <p:nvSpPr>
          <p:cNvPr id="123" name="Google Shape;123;p11"/>
          <p:cNvSpPr txBox="1"/>
          <p:nvPr>
            <p:ph idx="12" type="sldNum"/>
          </p:nvPr>
        </p:nvSpPr>
        <p:spPr>
          <a:xfrm>
            <a:off x="6553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4" name="Google Shape;1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00" y="2621376"/>
            <a:ext cx="6985000" cy="24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>
            <p:ph type="title"/>
          </p:nvPr>
        </p:nvSpPr>
        <p:spPr>
          <a:xfrm>
            <a:off x="457200" y="2286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learn Comp Arch?</a:t>
            </a:r>
            <a:endParaRPr/>
          </a:p>
        </p:txBody>
      </p:sp>
      <p:sp>
        <p:nvSpPr>
          <p:cNvPr id="130" name="Google Shape;130;p10"/>
          <p:cNvSpPr txBox="1"/>
          <p:nvPr>
            <p:ph idx="1" type="body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Computer Architecture is the glue that binds software and hardware</a:t>
            </a:r>
            <a:endParaRPr/>
          </a:p>
          <a:p>
            <a:pPr indent="-347663" lvl="1" marL="692150" rtl="0" algn="l">
              <a:spcBef>
                <a:spcPts val="520"/>
              </a:spcBef>
              <a:spcAft>
                <a:spcPts val="0"/>
              </a:spcAft>
              <a:buSzPts val="1820"/>
              <a:buChar char="•"/>
            </a:pPr>
            <a:r>
              <a:rPr lang="en-US"/>
              <a:t>Inter-disciplinary in nature</a:t>
            </a:r>
            <a:endParaRPr/>
          </a:p>
          <a:p>
            <a:pPr indent="-347663" lvl="1" marL="692150" rtl="0" algn="l">
              <a:spcBef>
                <a:spcPts val="520"/>
              </a:spcBef>
              <a:spcAft>
                <a:spcPts val="0"/>
              </a:spcAft>
              <a:buSzPts val="1820"/>
              <a:buChar char="•"/>
            </a:pPr>
            <a:r>
              <a:rPr lang="en-US"/>
              <a:t>Devices, Circuits, OS, Runtime, PL, Compilers</a:t>
            </a:r>
            <a:endParaRPr/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Advancement of computer architecture is vital to all other areas of computing</a:t>
            </a:r>
            <a:endParaRPr/>
          </a:p>
          <a:p>
            <a:pPr indent="-347663" lvl="1" marL="692150" rtl="0" algn="l">
              <a:spcBef>
                <a:spcPts val="520"/>
              </a:spcBef>
              <a:spcAft>
                <a:spcPts val="0"/>
              </a:spcAft>
              <a:buSzPts val="1820"/>
              <a:buChar char="•"/>
            </a:pPr>
            <a:r>
              <a:rPr lang="en-US"/>
              <a:t>IoT, Embedded</a:t>
            </a:r>
            <a:endParaRPr/>
          </a:p>
          <a:p>
            <a:pPr indent="-347663" lvl="1" marL="692150" rtl="0" algn="l">
              <a:spcBef>
                <a:spcPts val="520"/>
              </a:spcBef>
              <a:spcAft>
                <a:spcPts val="0"/>
              </a:spcAft>
              <a:buSzPts val="1820"/>
              <a:buChar char="•"/>
            </a:pPr>
            <a:r>
              <a:rPr lang="en-US"/>
              <a:t>Mobile</a:t>
            </a:r>
            <a:endParaRPr/>
          </a:p>
          <a:p>
            <a:pPr indent="-347663" lvl="1" marL="692150" rtl="0" algn="l">
              <a:spcBef>
                <a:spcPts val="520"/>
              </a:spcBef>
              <a:spcAft>
                <a:spcPts val="0"/>
              </a:spcAft>
              <a:buSzPts val="1820"/>
              <a:buChar char="•"/>
            </a:pPr>
            <a:r>
              <a:rPr lang="en-US"/>
              <a:t>Data centers, HPC</a:t>
            </a:r>
            <a:endParaRPr/>
          </a:p>
        </p:txBody>
      </p:sp>
      <p:sp>
        <p:nvSpPr>
          <p:cNvPr id="131" name="Google Shape;131;p10"/>
          <p:cNvSpPr txBox="1"/>
          <p:nvPr>
            <p:ph idx="12" type="sldNum"/>
          </p:nvPr>
        </p:nvSpPr>
        <p:spPr>
          <a:xfrm>
            <a:off x="6553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5df2d97b4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00" y="716825"/>
            <a:ext cx="7387750" cy="55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5df2d97b47_0_0"/>
          <p:cNvSpPr txBox="1"/>
          <p:nvPr>
            <p:ph type="title"/>
          </p:nvPr>
        </p:nvSpPr>
        <p:spPr>
          <a:xfrm>
            <a:off x="457200" y="228600"/>
            <a:ext cx="7467600" cy="76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Layers of abstractions</a:t>
            </a:r>
            <a:endParaRPr/>
          </a:p>
        </p:txBody>
      </p:sp>
      <p:sp>
        <p:nvSpPr>
          <p:cNvPr id="139" name="Google Shape;139;g5df2d97b47_0_0"/>
          <p:cNvSpPr txBox="1"/>
          <p:nvPr>
            <p:ph idx="12" type="sldNum"/>
          </p:nvPr>
        </p:nvSpPr>
        <p:spPr>
          <a:xfrm>
            <a:off x="6553200" y="6400800"/>
            <a:ext cx="2133600" cy="30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df427b1b5_0_0"/>
          <p:cNvSpPr txBox="1"/>
          <p:nvPr>
            <p:ph type="title"/>
          </p:nvPr>
        </p:nvSpPr>
        <p:spPr>
          <a:xfrm>
            <a:off x="457200" y="228600"/>
            <a:ext cx="7467600" cy="76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Eight ideas</a:t>
            </a:r>
            <a:endParaRPr/>
          </a:p>
        </p:txBody>
      </p:sp>
      <p:sp>
        <p:nvSpPr>
          <p:cNvPr id="146" name="Google Shape;146;g5df427b1b5_0_0"/>
          <p:cNvSpPr txBox="1"/>
          <p:nvPr>
            <p:ph idx="1" type="body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0" algn="l">
              <a:spcBef>
                <a:spcPts val="360"/>
              </a:spcBef>
              <a:spcAft>
                <a:spcPts val="0"/>
              </a:spcAft>
              <a:buSzPts val="1260"/>
              <a:buAutoNum type="arabicPeriod"/>
            </a:pPr>
            <a:r>
              <a:rPr lang="en-US"/>
              <a:t>Design for Moore’s law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AutoNum type="arabicPeriod"/>
            </a:pPr>
            <a:r>
              <a:rPr lang="en-US"/>
              <a:t>Abstraction to simplify design process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AutoNum type="arabicPeriod"/>
            </a:pPr>
            <a:r>
              <a:rPr lang="en-US"/>
              <a:t>Make common case fast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AutoNum type="arabicPeriod"/>
            </a:pPr>
            <a:r>
              <a:rPr lang="en-US"/>
              <a:t>Performance via Parrallelism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AutoNum type="arabicPeriod"/>
            </a:pPr>
            <a:r>
              <a:rPr lang="en-US"/>
              <a:t>Performance via Pipelining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AutoNum type="arabicPeriod"/>
            </a:pPr>
            <a:r>
              <a:rPr lang="en-US"/>
              <a:t>Performance via Prediction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AutoNum type="arabicPeriod"/>
            </a:pPr>
            <a:r>
              <a:rPr lang="en-US"/>
              <a:t>Hierarchy of memories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AutoNum type="arabicPeriod"/>
            </a:pPr>
            <a:r>
              <a:rPr lang="en-US"/>
              <a:t>Dependability via Redundancy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5df427b1b5_0_0"/>
          <p:cNvSpPr txBox="1"/>
          <p:nvPr>
            <p:ph idx="12" type="sldNum"/>
          </p:nvPr>
        </p:nvSpPr>
        <p:spPr>
          <a:xfrm>
            <a:off x="6553200" y="6400800"/>
            <a:ext cx="2133600" cy="30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457200" y="2286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CS161 Goal</a:t>
            </a:r>
            <a:endParaRPr/>
          </a:p>
        </p:txBody>
      </p:sp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Introduction to Computer Architecture</a:t>
            </a:r>
            <a:endParaRPr/>
          </a:p>
          <a:p>
            <a:pPr indent="-347663" lvl="1" marL="692150" rtl="0" algn="l">
              <a:spcBef>
                <a:spcPts val="520"/>
              </a:spcBef>
              <a:spcAft>
                <a:spcPts val="0"/>
              </a:spcAft>
              <a:buSzPts val="1820"/>
              <a:buChar char="•"/>
            </a:pPr>
            <a:r>
              <a:rPr lang="en-US"/>
              <a:t>Familiarity with processor components</a:t>
            </a:r>
            <a:br>
              <a:rPr lang="en-US"/>
            </a:br>
            <a:r>
              <a:rPr lang="en-US"/>
              <a:t>(pipeline, caches, registers, etc. )</a:t>
            </a:r>
            <a:endParaRPr/>
          </a:p>
          <a:p>
            <a:pPr indent="-347663" lvl="1" marL="692150" rtl="0" algn="l">
              <a:spcBef>
                <a:spcPts val="520"/>
              </a:spcBef>
              <a:spcAft>
                <a:spcPts val="0"/>
              </a:spcAft>
              <a:buSzPts val="1820"/>
              <a:buChar char="•"/>
            </a:pPr>
            <a:r>
              <a:rPr lang="en-US"/>
              <a:t>Provide foundation for further comp arch courses</a:t>
            </a:r>
            <a:endParaRPr/>
          </a:p>
          <a:p>
            <a:pPr indent="-293688" lvl="2" marL="987425" rtl="0" algn="l">
              <a:spcBef>
                <a:spcPts val="460"/>
              </a:spcBef>
              <a:spcAft>
                <a:spcPts val="0"/>
              </a:spcAft>
              <a:buSzPts val="1610"/>
              <a:buChar char="•"/>
            </a:pPr>
            <a:r>
              <a:rPr lang="en-US"/>
              <a:t>CS162 – Computer Architecture</a:t>
            </a:r>
            <a:endParaRPr/>
          </a:p>
          <a:p>
            <a:pPr indent="-293688" lvl="2" marL="987425" rtl="0" algn="l">
              <a:spcBef>
                <a:spcPts val="460"/>
              </a:spcBef>
              <a:spcAft>
                <a:spcPts val="0"/>
              </a:spcAft>
              <a:buSzPts val="1610"/>
              <a:buChar char="•"/>
            </a:pPr>
            <a:r>
              <a:rPr lang="en-US"/>
              <a:t>CS203 – Advanced Computer Architecture</a:t>
            </a:r>
            <a:endParaRPr/>
          </a:p>
          <a:p>
            <a:pPr indent="-293688" lvl="2" marL="987425" rtl="0" algn="l">
              <a:spcBef>
                <a:spcPts val="460"/>
              </a:spcBef>
              <a:spcAft>
                <a:spcPts val="0"/>
              </a:spcAft>
              <a:buSzPts val="1610"/>
              <a:buChar char="•"/>
            </a:pPr>
            <a:r>
              <a:rPr lang="en-US"/>
              <a:t>EE147 – GPU Programming</a:t>
            </a:r>
            <a:endParaRPr/>
          </a:p>
          <a:p>
            <a:pPr indent="-293688" lvl="2" marL="987425" rtl="0" algn="l">
              <a:spcBef>
                <a:spcPts val="460"/>
              </a:spcBef>
              <a:spcAft>
                <a:spcPts val="0"/>
              </a:spcAft>
              <a:buSzPts val="1610"/>
              <a:buChar char="•"/>
            </a:pPr>
            <a:r>
              <a:rPr lang="en-US"/>
              <a:t>CS/EE 217 – GPU Architecture</a:t>
            </a:r>
            <a:endParaRPr/>
          </a:p>
          <a:p>
            <a:pPr indent="-191453" lvl="2" marL="987425" rtl="0" algn="l">
              <a:spcBef>
                <a:spcPts val="460"/>
              </a:spcBef>
              <a:spcAft>
                <a:spcPts val="0"/>
              </a:spcAft>
              <a:buSzPts val="161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54" name="Google Shape;154;p8"/>
          <p:cNvSpPr txBox="1"/>
          <p:nvPr>
            <p:ph idx="12" type="sldNum"/>
          </p:nvPr>
        </p:nvSpPr>
        <p:spPr>
          <a:xfrm>
            <a:off x="6553200" y="64008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CRTemplate4">
  <a:themeElements>
    <a:clrScheme name="UCRTemplate4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2015-12-30T09:03:10Z</dcterms:created>
  <dc:creator>Daniel</dc:creator>
</cp:coreProperties>
</file>