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4.xml"/>
  <Override ContentType="application/vnd.openxmlformats-officedocument.drawingml.chart+xml" PartName="/ppt/charts/chart1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jd4KpPf3LQbG+zIf3ItYyVieqE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9627260-D7DD-45CA-93BA-039AA3402E8D}">
  <a:tblStyle styleId="{99627260-D7DD-45CA-93BA-039AA3402E8D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FD7E7"/>
          </a:solidFill>
        </a:fill>
      </a:tcStyle>
    </a:wholeTbl>
    <a:band1H>
      <a:tcTxStyle/>
    </a:band1H>
    <a:band2H>
      <a:tcTxStyle b="off" i="off"/>
      <a:tcStyle>
        <a:fill>
          <a:solidFill>
            <a:srgbClr val="E8ECF4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375043"/>
          <c:y val="0.0674813"/>
          <c:w val="0.590903"/>
          <c:h val="0.66798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Passenger Capacity</c:v>
                </c:pt>
              </c:strCache>
            </c:strRef>
          </c:tx>
          <c:spPr>
            <a:solidFill>
              <a:srgbClr val="00E4A8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i="0" strike="noStrike" sz="925" u="none">
                    <a:solidFill>
                      <a:srgbClr val="000000"/>
                    </a:solidFill>
                    <a:latin typeface="Tahom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Boeing 777</c:v>
                </c:pt>
                <c:pt idx="1">
                  <c:v>Boeing 747</c:v>
                </c:pt>
                <c:pt idx="2">
                  <c:v>BAC/Sud Concorde</c:v>
                </c:pt>
                <c:pt idx="3">
                  <c:v>Douglas DC-8-50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375.000000</c:v>
                </c:pt>
                <c:pt idx="1">
                  <c:v>470.000000</c:v>
                </c:pt>
                <c:pt idx="2">
                  <c:v>132.000000</c:v>
                </c:pt>
                <c:pt idx="3">
                  <c:v>146.000000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925" u="none">
                <a:solidFill>
                  <a:srgbClr val="000000"/>
                </a:solidFill>
                <a:latin typeface="Tahom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000000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high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925" u="none">
                <a:solidFill>
                  <a:srgbClr val="000000"/>
                </a:solidFill>
                <a:latin typeface="Tahoma"/>
              </a:defRPr>
            </a:pPr>
          </a:p>
        </c:txPr>
        <c:crossAx val="2094734552"/>
        <c:crosses val="autoZero"/>
        <c:crossBetween val="between"/>
        <c:majorUnit val="125"/>
        <c:minorUnit val="62.5"/>
      </c:valAx>
      <c:spPr>
        <a:noFill/>
        <a:ln w="12700" cap="flat">
          <a:solidFill>
            <a:srgbClr val="000000"/>
          </a:solidFill>
          <a:prstDash val="solid"/>
          <a:round/>
        </a:ln>
        <a:effectLst/>
      </c:spPr>
    </c:plotArea>
    <c:legend>
      <c:legendPos val="b"/>
      <c:layout>
        <c:manualLayout>
          <c:xMode val="edge"/>
          <c:yMode val="edge"/>
          <c:x val="0.46759"/>
          <c:y val="0.913884"/>
          <c:w val="0.43779"/>
          <c:h val="0.086116"/>
        </c:manualLayout>
      </c:layout>
      <c:overlay val="1"/>
      <c:spPr>
        <a:noFill/>
        <a:ln w="12700" cap="flat">
          <a:solidFill>
            <a:srgbClr val="000000"/>
          </a:solidFill>
          <a:prstDash val="solid"/>
          <a:round/>
        </a:ln>
        <a:effectLst/>
      </c:spPr>
      <c:txPr>
        <a:bodyPr rot="0"/>
        <a:lstStyle/>
        <a:p>
          <a:pPr>
            <a:defRPr b="1" i="0" strike="noStrike" sz="925" u="none">
              <a:solidFill>
                <a:srgbClr val="000000"/>
              </a:solidFill>
              <a:latin typeface="Tahoma"/>
            </a:defRPr>
          </a:pPr>
        </a:p>
      </c:txPr>
    </c:legend>
    <c:plotVisOnly val="0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364464"/>
          <c:y val="0.0674813"/>
          <c:w val="0.592002"/>
          <c:h val="0.66798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Cruising Range (miles)</c:v>
                </c:pt>
              </c:strCache>
            </c:strRef>
          </c:tx>
          <c:spPr>
            <a:solidFill>
              <a:srgbClr val="00E4A8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i="0" strike="noStrike" sz="925" u="none">
                    <a:solidFill>
                      <a:srgbClr val="000000"/>
                    </a:solidFill>
                    <a:latin typeface="Tahom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Boeing 777</c:v>
                </c:pt>
                <c:pt idx="1">
                  <c:v>Boeing 747</c:v>
                </c:pt>
                <c:pt idx="2">
                  <c:v>BAC/Sud Concorde</c:v>
                </c:pt>
                <c:pt idx="3">
                  <c:v>Douglas DC-8-50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4630.000000</c:v>
                </c:pt>
                <c:pt idx="1">
                  <c:v>4150.000000</c:v>
                </c:pt>
                <c:pt idx="2">
                  <c:v>4000.000000</c:v>
                </c:pt>
                <c:pt idx="3">
                  <c:v>8720.000000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925" u="none">
                <a:solidFill>
                  <a:srgbClr val="000000"/>
                </a:solidFill>
                <a:latin typeface="Tahom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000000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high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925" u="none">
                <a:solidFill>
                  <a:srgbClr val="000000"/>
                </a:solidFill>
                <a:latin typeface="Tahoma"/>
              </a:defRPr>
            </a:pPr>
          </a:p>
        </c:txPr>
        <c:crossAx val="2094734552"/>
        <c:crosses val="autoZero"/>
        <c:crossBetween val="between"/>
        <c:majorUnit val="2250"/>
        <c:minorUnit val="1125"/>
      </c:valAx>
      <c:spPr>
        <a:noFill/>
        <a:ln w="12700" cap="flat">
          <a:solidFill>
            <a:srgbClr val="000000"/>
          </a:solidFill>
          <a:prstDash val="solid"/>
          <a:round/>
        </a:ln>
        <a:effectLst/>
      </c:spPr>
    </c:plotArea>
    <c:legend>
      <c:legendPos val="b"/>
      <c:layout>
        <c:manualLayout>
          <c:xMode val="edge"/>
          <c:yMode val="edge"/>
          <c:x val="0.441008"/>
          <c:y val="0.913884"/>
          <c:w val="0.478621"/>
          <c:h val="0.086116"/>
        </c:manualLayout>
      </c:layout>
      <c:overlay val="1"/>
      <c:spPr>
        <a:noFill/>
        <a:ln w="12700" cap="flat">
          <a:solidFill>
            <a:srgbClr val="000000"/>
          </a:solidFill>
          <a:prstDash val="solid"/>
          <a:round/>
        </a:ln>
        <a:effectLst/>
      </c:spPr>
      <c:txPr>
        <a:bodyPr rot="0"/>
        <a:lstStyle/>
        <a:p>
          <a:pPr>
            <a:defRPr b="1" i="0" strike="noStrike" sz="925" u="none">
              <a:solidFill>
                <a:srgbClr val="000000"/>
              </a:solidFill>
              <a:latin typeface="Tahoma"/>
            </a:defRPr>
          </a:pPr>
        </a:p>
      </c:txPr>
    </c:legend>
    <c:plotVisOnly val="0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375108"/>
          <c:y val="0.0674813"/>
          <c:w val="0.580086"/>
          <c:h val="0.66798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Cruising Speed (mph)</c:v>
                </c:pt>
              </c:strCache>
            </c:strRef>
          </c:tx>
          <c:spPr>
            <a:solidFill>
              <a:srgbClr val="00E4A8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i="0" strike="noStrike" sz="925" u="none">
                    <a:solidFill>
                      <a:srgbClr val="000000"/>
                    </a:solidFill>
                    <a:latin typeface="Tahom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Boeing 777</c:v>
                </c:pt>
                <c:pt idx="1">
                  <c:v>Boeing 747</c:v>
                </c:pt>
                <c:pt idx="2">
                  <c:v>BAC/Sud Concorde</c:v>
                </c:pt>
                <c:pt idx="3">
                  <c:v>Douglas DC-8-50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610.000000</c:v>
                </c:pt>
                <c:pt idx="1">
                  <c:v>610.000000</c:v>
                </c:pt>
                <c:pt idx="2">
                  <c:v>1350.000000</c:v>
                </c:pt>
                <c:pt idx="3">
                  <c:v>544.000000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925" u="none">
                <a:solidFill>
                  <a:srgbClr val="000000"/>
                </a:solidFill>
                <a:latin typeface="Tahom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000000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high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925" u="none">
                <a:solidFill>
                  <a:srgbClr val="000000"/>
                </a:solidFill>
                <a:latin typeface="Tahoma"/>
              </a:defRPr>
            </a:pPr>
          </a:p>
        </c:txPr>
        <c:crossAx val="2094734552"/>
        <c:crosses val="autoZero"/>
        <c:crossBetween val="between"/>
        <c:majorUnit val="350"/>
        <c:minorUnit val="175"/>
      </c:valAx>
      <c:spPr>
        <a:noFill/>
        <a:ln w="12700" cap="flat">
          <a:solidFill>
            <a:srgbClr val="000000"/>
          </a:solidFill>
          <a:prstDash val="solid"/>
          <a:round/>
        </a:ln>
        <a:effectLst/>
      </c:spPr>
    </c:plotArea>
    <c:legend>
      <c:legendPos val="b"/>
      <c:layout>
        <c:manualLayout>
          <c:xMode val="edge"/>
          <c:yMode val="edge"/>
          <c:x val="0.442876"/>
          <c:y val="0.913884"/>
          <c:w val="0.474355"/>
          <c:h val="0.086116"/>
        </c:manualLayout>
      </c:layout>
      <c:overlay val="1"/>
      <c:spPr>
        <a:noFill/>
        <a:ln w="12700" cap="flat">
          <a:solidFill>
            <a:srgbClr val="000000"/>
          </a:solidFill>
          <a:prstDash val="solid"/>
          <a:round/>
        </a:ln>
        <a:effectLst/>
      </c:spPr>
      <c:txPr>
        <a:bodyPr rot="0"/>
        <a:lstStyle/>
        <a:p>
          <a:pPr>
            <a:defRPr b="1" i="0" strike="noStrike" sz="925" u="none">
              <a:solidFill>
                <a:srgbClr val="000000"/>
              </a:solidFill>
              <a:latin typeface="Tahoma"/>
            </a:defRPr>
          </a:pPr>
        </a:p>
      </c:txPr>
    </c:legend>
    <c:plotVisOnly val="0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358733"/>
          <c:y val="0.0671758"/>
          <c:w val="0.577864"/>
          <c:h val="0.66848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Passengers x mph</c:v>
                </c:pt>
              </c:strCache>
            </c:strRef>
          </c:tx>
          <c:spPr>
            <a:solidFill>
              <a:srgbClr val="00E4A8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1" i="0" strike="noStrike" sz="925" u="none">
                    <a:solidFill>
                      <a:srgbClr val="000000"/>
                    </a:solidFill>
                    <a:latin typeface="Tahom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Boeing 777</c:v>
                </c:pt>
                <c:pt idx="1">
                  <c:v>Boeing 747</c:v>
                </c:pt>
                <c:pt idx="2">
                  <c:v>BAC/Sud Concorde</c:v>
                </c:pt>
                <c:pt idx="3">
                  <c:v>Douglas DC-8-50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228750.000000</c:v>
                </c:pt>
                <c:pt idx="1">
                  <c:v>286700.000000</c:v>
                </c:pt>
                <c:pt idx="2">
                  <c:v>178200.000000</c:v>
                </c:pt>
                <c:pt idx="3">
                  <c:v>79424.000000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925" u="none">
                <a:solidFill>
                  <a:srgbClr val="000000"/>
                </a:solidFill>
                <a:latin typeface="Tahom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000000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high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925" u="none">
                <a:solidFill>
                  <a:srgbClr val="000000"/>
                </a:solidFill>
                <a:latin typeface="Tahoma"/>
              </a:defRPr>
            </a:pPr>
          </a:p>
        </c:txPr>
        <c:crossAx val="2094734552"/>
        <c:crosses val="autoZero"/>
        <c:crossBetween val="between"/>
        <c:majorUnit val="75000"/>
        <c:minorUnit val="37500"/>
      </c:valAx>
      <c:spPr>
        <a:noFill/>
        <a:ln w="12700" cap="flat">
          <a:solidFill>
            <a:srgbClr val="000000"/>
          </a:solidFill>
          <a:prstDash val="solid"/>
          <a:round/>
        </a:ln>
        <a:effectLst/>
      </c:spPr>
    </c:plotArea>
    <c:legend>
      <c:legendPos val="b"/>
      <c:layout>
        <c:manualLayout>
          <c:xMode val="edge"/>
          <c:yMode val="edge"/>
          <c:x val="0.463539"/>
          <c:y val="0.914217"/>
          <c:w val="0.394324"/>
          <c:h val="0.0857827"/>
        </c:manualLayout>
      </c:layout>
      <c:overlay val="1"/>
      <c:spPr>
        <a:noFill/>
        <a:ln w="12700" cap="flat">
          <a:solidFill>
            <a:srgbClr val="000000"/>
          </a:solidFill>
          <a:prstDash val="solid"/>
          <a:round/>
        </a:ln>
        <a:effectLst/>
      </c:spPr>
      <c:txPr>
        <a:bodyPr rot="0"/>
        <a:lstStyle/>
        <a:p>
          <a:pPr>
            <a:defRPr b="1" i="0" strike="noStrike" sz="925" u="none">
              <a:solidFill>
                <a:srgbClr val="000000"/>
              </a:solidFill>
              <a:latin typeface="Tahoma"/>
            </a:defRPr>
          </a:pPr>
        </a:p>
      </c:txPr>
    </c:legend>
    <c:plotVisOnly val="0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f3fb4e1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f3fb4e1d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9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39"/>
          <p:cNvSpPr txBox="1"/>
          <p:nvPr>
            <p:ph idx="1" type="body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9"/>
          <p:cNvSpPr txBox="1"/>
          <p:nvPr>
            <p:ph idx="12" type="sldNum"/>
          </p:nvPr>
        </p:nvSpPr>
        <p:spPr>
          <a:xfrm>
            <a:off x="8428176" y="6347677"/>
            <a:ext cx="258624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8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48"/>
          <p:cNvSpPr/>
          <p:nvPr>
            <p:ph idx="2" type="pic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❑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–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–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»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48"/>
          <p:cNvSpPr txBox="1"/>
          <p:nvPr>
            <p:ph idx="1" type="body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2" type="sldNum"/>
          </p:nvPr>
        </p:nvSpPr>
        <p:spPr>
          <a:xfrm>
            <a:off x="8428176" y="6347677"/>
            <a:ext cx="258624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9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49"/>
          <p:cNvSpPr txBox="1"/>
          <p:nvPr>
            <p:ph idx="1" type="body"/>
          </p:nvPr>
        </p:nvSpPr>
        <p:spPr>
          <a:xfrm>
            <a:off x="457200" y="1145364"/>
            <a:ext cx="8229600" cy="49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❑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9"/>
          <p:cNvSpPr txBox="1"/>
          <p:nvPr>
            <p:ph idx="12" type="sldNum"/>
          </p:nvPr>
        </p:nvSpPr>
        <p:spPr>
          <a:xfrm>
            <a:off x="8428176" y="6347677"/>
            <a:ext cx="258624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50"/>
          <p:cNvSpPr txBox="1"/>
          <p:nvPr>
            <p:ph idx="1" type="body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❑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50"/>
          <p:cNvSpPr txBox="1"/>
          <p:nvPr>
            <p:ph idx="12" type="sldNum"/>
          </p:nvPr>
        </p:nvSpPr>
        <p:spPr>
          <a:xfrm>
            <a:off x="8428176" y="6347677"/>
            <a:ext cx="258624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40"/>
          <p:cNvSpPr txBox="1"/>
          <p:nvPr>
            <p:ph idx="1" type="body"/>
          </p:nvPr>
        </p:nvSpPr>
        <p:spPr>
          <a:xfrm>
            <a:off x="457200" y="1145364"/>
            <a:ext cx="8229600" cy="49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❑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0"/>
          <p:cNvSpPr txBox="1"/>
          <p:nvPr>
            <p:ph idx="12" type="sldNum"/>
          </p:nvPr>
        </p:nvSpPr>
        <p:spPr>
          <a:xfrm>
            <a:off x="8428176" y="6347677"/>
            <a:ext cx="258624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and Text">
  <p:cSld name="Title, Content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1"/>
          <p:cNvSpPr txBox="1"/>
          <p:nvPr>
            <p:ph type="title"/>
          </p:nvPr>
        </p:nvSpPr>
        <p:spPr>
          <a:xfrm>
            <a:off x="684212" y="146050"/>
            <a:ext cx="8259763" cy="76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" type="body"/>
          </p:nvPr>
        </p:nvSpPr>
        <p:spPr>
          <a:xfrm>
            <a:off x="684212" y="1125537"/>
            <a:ext cx="4059239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❑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2" type="body"/>
          </p:nvPr>
        </p:nvSpPr>
        <p:spPr>
          <a:xfrm>
            <a:off x="4895850" y="1125537"/>
            <a:ext cx="4059238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❑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1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2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2" type="sldNum"/>
          </p:nvPr>
        </p:nvSpPr>
        <p:spPr>
          <a:xfrm>
            <a:off x="8428176" y="6347677"/>
            <a:ext cx="258624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" type="body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2" type="sldNum"/>
          </p:nvPr>
        </p:nvSpPr>
        <p:spPr>
          <a:xfrm>
            <a:off x="8428176" y="6347677"/>
            <a:ext cx="258624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4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4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❑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4"/>
          <p:cNvSpPr txBox="1"/>
          <p:nvPr>
            <p:ph idx="12" type="sldNum"/>
          </p:nvPr>
        </p:nvSpPr>
        <p:spPr>
          <a:xfrm>
            <a:off x="8428176" y="6347677"/>
            <a:ext cx="258624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45"/>
          <p:cNvSpPr txBox="1"/>
          <p:nvPr>
            <p:ph idx="1" type="body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2" type="body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❑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12" type="sldNum"/>
          </p:nvPr>
        </p:nvSpPr>
        <p:spPr>
          <a:xfrm>
            <a:off x="8428176" y="6347677"/>
            <a:ext cx="258624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/>
          <p:nvPr>
            <p:ph idx="12" type="sldNum"/>
          </p:nvPr>
        </p:nvSpPr>
        <p:spPr>
          <a:xfrm>
            <a:off x="8428176" y="6347677"/>
            <a:ext cx="258624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7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❑"/>
              <a:defRPr sz="3200"/>
            </a:lvl1pPr>
            <a:lvl2pPr indent="-4318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–"/>
              <a:defRPr sz="3200"/>
            </a:lvl2pPr>
            <a:lvl3pPr indent="-4318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3pPr>
            <a:lvl4pPr indent="-4318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–"/>
              <a:defRPr sz="3200"/>
            </a:lvl4pPr>
            <a:lvl5pPr indent="-4318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»"/>
              <a:defRPr sz="32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7"/>
          <p:cNvSpPr txBox="1"/>
          <p:nvPr>
            <p:ph idx="2" type="body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❑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7"/>
          <p:cNvSpPr txBox="1"/>
          <p:nvPr>
            <p:ph idx="12" type="sldNum"/>
          </p:nvPr>
        </p:nvSpPr>
        <p:spPr>
          <a:xfrm>
            <a:off x="8428176" y="6347677"/>
            <a:ext cx="258624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/>
        </p:nvSpPr>
        <p:spPr>
          <a:xfrm>
            <a:off x="2259875" y="6314021"/>
            <a:ext cx="1309688" cy="324474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15EBA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15EBA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  <a:r>
              <a:rPr b="1" i="0" lang="en-US" sz="1000" u="none" cap="none" strike="noStrike">
                <a:solidFill>
                  <a:srgbClr val="015EBA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rgbClr val="F59800"/>
              </a:buClr>
              <a:buSzPts val="900"/>
              <a:buFont typeface="Arial Narrow"/>
              <a:buNone/>
            </a:pPr>
            <a:r>
              <a:rPr b="1" i="0" lang="en-US" sz="900" u="none" cap="none" strike="noStrike">
                <a:solidFill>
                  <a:srgbClr val="F59800"/>
                </a:solidFill>
                <a:latin typeface="Arial Narrow"/>
                <a:ea typeface="Arial Narrow"/>
                <a:cs typeface="Arial Narrow"/>
                <a:sym typeface="Arial Narrow"/>
              </a:rPr>
              <a:t>SCIENCE &amp;ENGINEERING</a:t>
            </a:r>
            <a:endParaRPr/>
          </a:p>
        </p:txBody>
      </p:sp>
      <p:pic>
        <p:nvPicPr>
          <p:cNvPr descr="Picture 42" id="7" name="Google Shape;7;p3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80496" y="6205227"/>
            <a:ext cx="1638848" cy="55414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38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8"/>
          <p:cNvSpPr txBox="1"/>
          <p:nvPr>
            <p:ph idx="1" type="body"/>
          </p:nvPr>
        </p:nvSpPr>
        <p:spPr>
          <a:xfrm>
            <a:off x="457200" y="1145364"/>
            <a:ext cx="8229600" cy="49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❑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–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–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»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8"/>
          <p:cNvSpPr txBox="1"/>
          <p:nvPr>
            <p:ph idx="12" type="sldNum"/>
          </p:nvPr>
        </p:nvSpPr>
        <p:spPr>
          <a:xfrm>
            <a:off x="8428176" y="6347677"/>
            <a:ext cx="258624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idx="4294967295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Abstractions and Technology</a:t>
            </a:r>
            <a:endParaRPr/>
          </a:p>
        </p:txBody>
      </p:sp>
      <p:sp>
        <p:nvSpPr>
          <p:cNvPr id="65" name="Google Shape;65;p1"/>
          <p:cNvSpPr txBox="1"/>
          <p:nvPr/>
        </p:nvSpPr>
        <p:spPr>
          <a:xfrm>
            <a:off x="685800" y="2412466"/>
            <a:ext cx="7772400" cy="890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CSE 161 – Design and Architecture of Computer Systems</a:t>
            </a:r>
            <a:endParaRPr/>
          </a:p>
        </p:txBody>
      </p:sp>
      <p:cxnSp>
        <p:nvCxnSpPr>
          <p:cNvPr id="66" name="Google Shape;66;p1"/>
          <p:cNvCxnSpPr/>
          <p:nvPr/>
        </p:nvCxnSpPr>
        <p:spPr>
          <a:xfrm>
            <a:off x="344488" y="838200"/>
            <a:ext cx="8456612" cy="0"/>
          </a:xfrm>
          <a:prstGeom prst="straightConnector1">
            <a:avLst/>
          </a:prstGeom>
          <a:noFill/>
          <a:ln cap="flat" cmpd="sng" w="7620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5"/>
              <a:buFont typeface="Calibri"/>
              <a:buNone/>
            </a:pPr>
            <a:r>
              <a:rPr lang="en-US" sz="3705"/>
              <a:t>how fast is it getting faster?</a:t>
            </a:r>
            <a:endParaRPr/>
          </a:p>
        </p:txBody>
      </p:sp>
      <p:pic>
        <p:nvPicPr>
          <p:cNvPr descr="Picture 2" id="132" name="Google Shape;1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63" y="1331332"/>
            <a:ext cx="8692134" cy="185702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 txBox="1"/>
          <p:nvPr/>
        </p:nvSpPr>
        <p:spPr>
          <a:xfrm>
            <a:off x="851233" y="3971931"/>
            <a:ext cx="5133192" cy="459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6.2 10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62 years, the growth rate is = ?</a:t>
            </a:r>
            <a:endParaRPr/>
          </a:p>
        </p:txBody>
      </p:sp>
      <p:sp>
        <p:nvSpPr>
          <p:cNvPr id="134" name="Google Shape;134;p9"/>
          <p:cNvSpPr txBox="1"/>
          <p:nvPr/>
        </p:nvSpPr>
        <p:spPr>
          <a:xfrm>
            <a:off x="6205613" y="4029762"/>
            <a:ext cx="1025685" cy="459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36.37%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unicore performance</a:t>
            </a:r>
            <a:endParaRPr/>
          </a:p>
        </p:txBody>
      </p:sp>
      <p:pic>
        <p:nvPicPr>
          <p:cNvPr descr="Picture 4"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81" y="986068"/>
            <a:ext cx="9049419" cy="5104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0"/>
          <p:cNvGrpSpPr/>
          <p:nvPr/>
        </p:nvGrpSpPr>
        <p:grpSpPr>
          <a:xfrm>
            <a:off x="4264223" y="4437148"/>
            <a:ext cx="4510947" cy="2304330"/>
            <a:chOff x="0" y="-1"/>
            <a:chExt cx="4510946" cy="2304328"/>
          </a:xfrm>
        </p:grpSpPr>
        <p:sp>
          <p:nvSpPr>
            <p:cNvPr id="142" name="Google Shape;142;p10"/>
            <p:cNvSpPr/>
            <p:nvPr/>
          </p:nvSpPr>
          <p:spPr>
            <a:xfrm>
              <a:off x="0" y="1687361"/>
              <a:ext cx="4018409" cy="616966"/>
            </a:xfrm>
            <a:prstGeom prst="rect">
              <a:avLst/>
            </a:prstGeom>
            <a:solidFill>
              <a:srgbClr val="EEECE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" name="Google Shape;143;p10"/>
            <p:cNvCxnSpPr/>
            <p:nvPr/>
          </p:nvCxnSpPr>
          <p:spPr>
            <a:xfrm flipH="1" rot="10800000">
              <a:off x="4075149" y="-1"/>
              <a:ext cx="435797" cy="179596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4" name="Google Shape;144;p10"/>
            <p:cNvSpPr txBox="1"/>
            <p:nvPr/>
          </p:nvSpPr>
          <p:spPr>
            <a:xfrm>
              <a:off x="0" y="1687361"/>
              <a:ext cx="4018409" cy="5740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Constrained by power, instruction-level parallelism, memory latency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AMD Opteron X2 wafer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684212" y="5084762"/>
            <a:ext cx="8270876" cy="115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X2: 300mm wafer, 117 chips, 90nm technology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X4: 45nm technology</a:t>
            </a:r>
            <a:endParaRPr/>
          </a:p>
        </p:txBody>
      </p:sp>
      <p:pic>
        <p:nvPicPr>
          <p:cNvPr descr="Picture 5"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338" y="1268412"/>
            <a:ext cx="3600451" cy="3602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manufacturing ICs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684212" y="5300662"/>
            <a:ext cx="8270876" cy="936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Yield: proportion of working dies per wafer</a:t>
            </a:r>
            <a:endParaRPr/>
          </a:p>
        </p:txBody>
      </p:sp>
      <p:pic>
        <p:nvPicPr>
          <p:cNvPr descr="Picture 20" id="158" name="Google Shape;15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1412875"/>
            <a:ext cx="6481764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abstractions</a:t>
            </a:r>
            <a:endParaRPr/>
          </a:p>
        </p:txBody>
      </p:sp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684212" y="1700213"/>
            <a:ext cx="8270876" cy="4537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Abstraction helps us deal with complexity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Hide lower-level detail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Instruction set architecture (ISA)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hardware/software interface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Application binary interface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ISA plus system software interface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details underlying and interface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Defining Performance</a:t>
            </a:r>
            <a:endParaRPr/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684212" y="1125537"/>
            <a:ext cx="8270876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Which airplane has the best performance?</a:t>
            </a:r>
            <a:endParaRPr/>
          </a:p>
        </p:txBody>
      </p:sp>
      <p:graphicFrame>
        <p:nvGraphicFramePr>
          <p:cNvPr id="171" name="Google Shape;171;p12"/>
          <p:cNvGraphicFramePr/>
          <p:nvPr/>
        </p:nvGraphicFramePr>
        <p:xfrm>
          <a:off x="474986" y="1797276"/>
          <a:ext cx="3481125" cy="2070204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72" name="Google Shape;172;p12"/>
          <p:cNvGraphicFramePr/>
          <p:nvPr/>
        </p:nvGraphicFramePr>
        <p:xfrm>
          <a:off x="3976740" y="1794101"/>
          <a:ext cx="3582164" cy="2070204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173" name="Google Shape;173;p12"/>
          <p:cNvGraphicFramePr/>
          <p:nvPr/>
        </p:nvGraphicFramePr>
        <p:xfrm>
          <a:off x="474986" y="4022951"/>
          <a:ext cx="3480520" cy="2070204"/>
        </p:xfrm>
        <a:graphic>
          <a:graphicData uri="http://schemas.openxmlformats.org/drawingml/2006/chart">
            <c:chart r:id="rId5"/>
          </a:graphicData>
        </a:graphic>
      </p:graphicFrame>
      <p:graphicFrame>
        <p:nvGraphicFramePr>
          <p:cNvPr id="174" name="Google Shape;174;p12"/>
          <p:cNvGraphicFramePr/>
          <p:nvPr/>
        </p:nvGraphicFramePr>
        <p:xfrm>
          <a:off x="3981661" y="4013940"/>
          <a:ext cx="3639390" cy="2079618"/>
        </p:xfrm>
        <a:graphic>
          <a:graphicData uri="http://schemas.openxmlformats.org/drawingml/2006/chart">
            <c:chart r:id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response time &amp; throughput</a:t>
            </a:r>
            <a:endParaRPr/>
          </a:p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457200" y="1145363"/>
            <a:ext cx="8229600" cy="498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Response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long it takes to do a task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Throughput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work done per unit time</a:t>
            </a:r>
            <a:endParaRPr/>
          </a:p>
          <a:p>
            <a:pPr indent="-228600" lvl="2" marL="77724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e.g., tasks/transactions/… per hour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are response time and throughput affected by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Replacing the processor with a faster version?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more processors?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We’ll focus on response time for now…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relative performance</a:t>
            </a:r>
            <a:endParaRPr/>
          </a:p>
        </p:txBody>
      </p:sp>
      <p:sp>
        <p:nvSpPr>
          <p:cNvPr id="186" name="Google Shape;186;p14"/>
          <p:cNvSpPr txBox="1"/>
          <p:nvPr>
            <p:ph idx="1" type="body"/>
          </p:nvPr>
        </p:nvSpPr>
        <p:spPr>
          <a:xfrm>
            <a:off x="684212" y="1125537"/>
            <a:ext cx="8270876" cy="122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Define Performance = 1/Execution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“X is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time faster than Y”</a:t>
            </a:r>
            <a:endParaRPr/>
          </a:p>
        </p:txBody>
      </p:sp>
      <p:grpSp>
        <p:nvGrpSpPr>
          <p:cNvPr id="187" name="Google Shape;187;p14"/>
          <p:cNvGrpSpPr/>
          <p:nvPr/>
        </p:nvGrpSpPr>
        <p:grpSpPr>
          <a:xfrm>
            <a:off x="1547812" y="2420938"/>
            <a:ext cx="5765801" cy="1008064"/>
            <a:chOff x="0" y="0"/>
            <a:chExt cx="5765800" cy="1008063"/>
          </a:xfrm>
        </p:grpSpPr>
        <p:sp>
          <p:nvSpPr>
            <p:cNvPr id="188" name="Google Shape;188;p14"/>
            <p:cNvSpPr/>
            <p:nvPr/>
          </p:nvSpPr>
          <p:spPr>
            <a:xfrm>
              <a:off x="0" y="0"/>
              <a:ext cx="5765800" cy="1008063"/>
            </a:xfrm>
            <a:prstGeom prst="rect">
              <a:avLst/>
            </a:prstGeom>
            <a:solidFill>
              <a:srgbClr val="DDD9C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12.pdf" id="189" name="Google Shape;189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5765800" cy="1008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Google Shape;190;p14"/>
          <p:cNvSpPr txBox="1"/>
          <p:nvPr/>
        </p:nvSpPr>
        <p:spPr>
          <a:xfrm>
            <a:off x="684212" y="3573462"/>
            <a:ext cx="8270876" cy="268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time taken to run a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Calibri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10s on A, 15s on 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Calibri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 Time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/ Execution Time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b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15s / 10s = 1.5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Calibri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 A is 1.5 times faster than B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measuring execution time</a:t>
            </a:r>
            <a:endParaRPr/>
          </a:p>
        </p:txBody>
      </p:sp>
      <p:sp>
        <p:nvSpPr>
          <p:cNvPr id="196" name="Google Shape;196;p15"/>
          <p:cNvSpPr txBox="1"/>
          <p:nvPr>
            <p:ph idx="1" type="body"/>
          </p:nvPr>
        </p:nvSpPr>
        <p:spPr>
          <a:xfrm>
            <a:off x="457200" y="1145363"/>
            <a:ext cx="8229600" cy="498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Elapsed 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response time, including all aspects</a:t>
            </a:r>
            <a:endParaRPr/>
          </a:p>
          <a:p>
            <a:pPr indent="-228600" lvl="2" marL="77724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Processing, I/O, OS overhead, idle 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Determines system performance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CPU 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spent processing a given job</a:t>
            </a:r>
            <a:endParaRPr/>
          </a:p>
          <a:p>
            <a:pPr indent="-228600" lvl="2" marL="77724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Discounts I/O time, other jobs’ shares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Comprises user CPU time and system CPU 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programs are affected differently by CPU and system performance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16"/>
          <p:cNvCxnSpPr/>
          <p:nvPr/>
        </p:nvCxnSpPr>
        <p:spPr>
          <a:xfrm>
            <a:off x="2627313" y="2493963"/>
            <a:ext cx="1728787" cy="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2" name="Google Shape;202;p16"/>
          <p:cNvCxnSpPr/>
          <p:nvPr/>
        </p:nvCxnSpPr>
        <p:spPr>
          <a:xfrm flipH="1">
            <a:off x="2627313" y="2565400"/>
            <a:ext cx="1" cy="165576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03" name="Google Shape;203;p16"/>
          <p:cNvCxnSpPr/>
          <p:nvPr/>
        </p:nvCxnSpPr>
        <p:spPr>
          <a:xfrm>
            <a:off x="4356099" y="2565400"/>
            <a:ext cx="1" cy="165576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04" name="Google Shape;204;p16"/>
          <p:cNvCxnSpPr/>
          <p:nvPr/>
        </p:nvCxnSpPr>
        <p:spPr>
          <a:xfrm>
            <a:off x="6083299" y="2565400"/>
            <a:ext cx="1" cy="165576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05" name="Google Shape;205;p16"/>
          <p:cNvCxnSpPr/>
          <p:nvPr/>
        </p:nvCxnSpPr>
        <p:spPr>
          <a:xfrm>
            <a:off x="7812088" y="2565400"/>
            <a:ext cx="1" cy="165576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6" name="Google Shape;206;p16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CPU clocking</a:t>
            </a:r>
            <a:endParaRPr/>
          </a:p>
        </p:txBody>
      </p:sp>
      <p:sp>
        <p:nvSpPr>
          <p:cNvPr id="207" name="Google Shape;207;p16"/>
          <p:cNvSpPr txBox="1"/>
          <p:nvPr>
            <p:ph idx="1" type="body"/>
          </p:nvPr>
        </p:nvSpPr>
        <p:spPr>
          <a:xfrm>
            <a:off x="684212" y="1125537"/>
            <a:ext cx="8270876" cy="1228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Operation of digital hardware governed by a constant-rate clock</a:t>
            </a:r>
            <a:endParaRPr/>
          </a:p>
        </p:txBody>
      </p:sp>
      <p:cxnSp>
        <p:nvCxnSpPr>
          <p:cNvPr id="208" name="Google Shape;208;p16"/>
          <p:cNvCxnSpPr/>
          <p:nvPr/>
        </p:nvCxnSpPr>
        <p:spPr>
          <a:xfrm>
            <a:off x="2627313" y="2709863"/>
            <a:ext cx="863601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16"/>
          <p:cNvCxnSpPr/>
          <p:nvPr/>
        </p:nvCxnSpPr>
        <p:spPr>
          <a:xfrm>
            <a:off x="2627313" y="2709863"/>
            <a:ext cx="1" cy="287338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16"/>
          <p:cNvCxnSpPr/>
          <p:nvPr/>
        </p:nvCxnSpPr>
        <p:spPr>
          <a:xfrm>
            <a:off x="3490913" y="2709863"/>
            <a:ext cx="1" cy="287338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16"/>
          <p:cNvCxnSpPr/>
          <p:nvPr/>
        </p:nvCxnSpPr>
        <p:spPr>
          <a:xfrm>
            <a:off x="3490912" y="2997200"/>
            <a:ext cx="863601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16"/>
          <p:cNvCxnSpPr/>
          <p:nvPr/>
        </p:nvCxnSpPr>
        <p:spPr>
          <a:xfrm>
            <a:off x="2339975" y="2997200"/>
            <a:ext cx="287339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16"/>
          <p:cNvCxnSpPr/>
          <p:nvPr/>
        </p:nvCxnSpPr>
        <p:spPr>
          <a:xfrm>
            <a:off x="4356100" y="2709863"/>
            <a:ext cx="863600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16"/>
          <p:cNvCxnSpPr/>
          <p:nvPr/>
        </p:nvCxnSpPr>
        <p:spPr>
          <a:xfrm>
            <a:off x="4356100" y="2709863"/>
            <a:ext cx="1" cy="287338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16"/>
          <p:cNvCxnSpPr/>
          <p:nvPr/>
        </p:nvCxnSpPr>
        <p:spPr>
          <a:xfrm>
            <a:off x="5219700" y="2709863"/>
            <a:ext cx="1" cy="287338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16"/>
          <p:cNvCxnSpPr/>
          <p:nvPr/>
        </p:nvCxnSpPr>
        <p:spPr>
          <a:xfrm>
            <a:off x="5219700" y="2997200"/>
            <a:ext cx="863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6083300" y="2709863"/>
            <a:ext cx="863600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16"/>
          <p:cNvCxnSpPr/>
          <p:nvPr/>
        </p:nvCxnSpPr>
        <p:spPr>
          <a:xfrm>
            <a:off x="6083300" y="2709863"/>
            <a:ext cx="1" cy="287338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16"/>
          <p:cNvCxnSpPr/>
          <p:nvPr/>
        </p:nvCxnSpPr>
        <p:spPr>
          <a:xfrm>
            <a:off x="6946899" y="2709863"/>
            <a:ext cx="1" cy="287338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16"/>
          <p:cNvCxnSpPr/>
          <p:nvPr/>
        </p:nvCxnSpPr>
        <p:spPr>
          <a:xfrm>
            <a:off x="6946900" y="2997200"/>
            <a:ext cx="863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16"/>
          <p:cNvCxnSpPr/>
          <p:nvPr/>
        </p:nvCxnSpPr>
        <p:spPr>
          <a:xfrm>
            <a:off x="7812088" y="2709863"/>
            <a:ext cx="1" cy="287338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16"/>
          <p:cNvCxnSpPr/>
          <p:nvPr/>
        </p:nvCxnSpPr>
        <p:spPr>
          <a:xfrm>
            <a:off x="7812088" y="2709863"/>
            <a:ext cx="287338" cy="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16"/>
          <p:cNvSpPr/>
          <p:nvPr/>
        </p:nvSpPr>
        <p:spPr>
          <a:xfrm>
            <a:off x="4211637" y="3789362"/>
            <a:ext cx="288926" cy="287338"/>
          </a:xfrm>
          <a:custGeom>
            <a:rect b="b" l="l" r="r" t="t"/>
            <a:pathLst>
              <a:path extrusionOk="0" h="21600" w="21600">
                <a:moveTo>
                  <a:pt x="0" y="10860"/>
                </a:moveTo>
                <a:lnTo>
                  <a:pt x="5459" y="0"/>
                </a:lnTo>
                <a:lnTo>
                  <a:pt x="16141" y="0"/>
                </a:lnTo>
                <a:lnTo>
                  <a:pt x="21600" y="10860"/>
                </a:lnTo>
                <a:lnTo>
                  <a:pt x="16141" y="21600"/>
                </a:lnTo>
                <a:lnTo>
                  <a:pt x="5459" y="21600"/>
                </a:lnTo>
                <a:lnTo>
                  <a:pt x="0" y="1086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6"/>
          <p:cNvSpPr/>
          <p:nvPr/>
        </p:nvSpPr>
        <p:spPr>
          <a:xfrm>
            <a:off x="5940425" y="3789362"/>
            <a:ext cx="288925" cy="287338"/>
          </a:xfrm>
          <a:custGeom>
            <a:rect b="b" l="l" r="r" t="t"/>
            <a:pathLst>
              <a:path extrusionOk="0" h="21600" w="21600">
                <a:moveTo>
                  <a:pt x="0" y="10860"/>
                </a:moveTo>
                <a:lnTo>
                  <a:pt x="5459" y="0"/>
                </a:lnTo>
                <a:lnTo>
                  <a:pt x="16141" y="0"/>
                </a:lnTo>
                <a:lnTo>
                  <a:pt x="21600" y="10860"/>
                </a:lnTo>
                <a:lnTo>
                  <a:pt x="16141" y="21600"/>
                </a:lnTo>
                <a:lnTo>
                  <a:pt x="5459" y="21600"/>
                </a:lnTo>
                <a:lnTo>
                  <a:pt x="0" y="1086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7667625" y="3789362"/>
            <a:ext cx="288925" cy="287338"/>
          </a:xfrm>
          <a:custGeom>
            <a:rect b="b" l="l" r="r" t="t"/>
            <a:pathLst>
              <a:path extrusionOk="0" h="21600" w="21600">
                <a:moveTo>
                  <a:pt x="0" y="10860"/>
                </a:moveTo>
                <a:lnTo>
                  <a:pt x="5459" y="0"/>
                </a:lnTo>
                <a:lnTo>
                  <a:pt x="16141" y="0"/>
                </a:lnTo>
                <a:lnTo>
                  <a:pt x="21600" y="10860"/>
                </a:lnTo>
                <a:lnTo>
                  <a:pt x="16141" y="21600"/>
                </a:lnTo>
                <a:lnTo>
                  <a:pt x="5459" y="21600"/>
                </a:lnTo>
                <a:lnTo>
                  <a:pt x="0" y="1086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16"/>
          <p:cNvCxnSpPr/>
          <p:nvPr/>
        </p:nvCxnSpPr>
        <p:spPr>
          <a:xfrm>
            <a:off x="2339974" y="4221162"/>
            <a:ext cx="5903915" cy="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" name="Google Shape;227;p16"/>
          <p:cNvCxnSpPr/>
          <p:nvPr/>
        </p:nvCxnSpPr>
        <p:spPr>
          <a:xfrm rot="10800000">
            <a:off x="2339975" y="2565400"/>
            <a:ext cx="0" cy="165576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16"/>
          <p:cNvSpPr txBox="1"/>
          <p:nvPr/>
        </p:nvSpPr>
        <p:spPr>
          <a:xfrm>
            <a:off x="684212" y="2714625"/>
            <a:ext cx="1368585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Clock (cycles)</a:t>
            </a:r>
            <a:endParaRPr/>
          </a:p>
        </p:txBody>
      </p:sp>
      <p:sp>
        <p:nvSpPr>
          <p:cNvPr id="229" name="Google Shape;229;p16"/>
          <p:cNvSpPr txBox="1"/>
          <p:nvPr/>
        </p:nvSpPr>
        <p:spPr>
          <a:xfrm>
            <a:off x="684212" y="3146425"/>
            <a:ext cx="1606611" cy="54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transfer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computation</a:t>
            </a:r>
            <a:endParaRPr/>
          </a:p>
        </p:txBody>
      </p:sp>
      <p:sp>
        <p:nvSpPr>
          <p:cNvPr id="230" name="Google Shape;230;p16"/>
          <p:cNvSpPr txBox="1"/>
          <p:nvPr/>
        </p:nvSpPr>
        <p:spPr>
          <a:xfrm>
            <a:off x="684212" y="3794125"/>
            <a:ext cx="1256369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state</a:t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2916238" y="2420938"/>
            <a:ext cx="1150938" cy="1444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2882077" y="2281238"/>
            <a:ext cx="1233548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Clock period</a:t>
            </a:r>
            <a:endParaRPr/>
          </a:p>
        </p:txBody>
      </p:sp>
      <p:sp>
        <p:nvSpPr>
          <p:cNvPr id="233" name="Google Shape;233;p16"/>
          <p:cNvSpPr txBox="1"/>
          <p:nvPr/>
        </p:nvSpPr>
        <p:spPr>
          <a:xfrm>
            <a:off x="1182687" y="4437062"/>
            <a:ext cx="7772401" cy="1948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Calibri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Clock period: duration of a clock cycle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Calibri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250ps = 0.25ns = 250×10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–12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Calibri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Clock frequency (rate): cycles per second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Calibri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4.0GHz = 4000MHz = 4.0×10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Hz</a:t>
            </a:r>
            <a:endParaRPr/>
          </a:p>
        </p:txBody>
      </p:sp>
      <p:sp>
        <p:nvSpPr>
          <p:cNvPr id="234" name="Google Shape;234;p16"/>
          <p:cNvSpPr/>
          <p:nvPr/>
        </p:nvSpPr>
        <p:spPr>
          <a:xfrm>
            <a:off x="4356100" y="3284537"/>
            <a:ext cx="1727200" cy="287338"/>
          </a:xfrm>
          <a:custGeom>
            <a:rect b="b" l="l" r="r" t="t"/>
            <a:pathLst>
              <a:path extrusionOk="0" h="21600" w="21600">
                <a:moveTo>
                  <a:pt x="0" y="10740"/>
                </a:moveTo>
                <a:lnTo>
                  <a:pt x="893" y="0"/>
                </a:lnTo>
                <a:lnTo>
                  <a:pt x="20707" y="0"/>
                </a:lnTo>
                <a:lnTo>
                  <a:pt x="21600" y="10740"/>
                </a:lnTo>
                <a:lnTo>
                  <a:pt x="20707" y="21600"/>
                </a:lnTo>
                <a:lnTo>
                  <a:pt x="893" y="21600"/>
                </a:lnTo>
                <a:lnTo>
                  <a:pt x="0" y="1074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2627313" y="3284537"/>
            <a:ext cx="1727201" cy="287338"/>
          </a:xfrm>
          <a:custGeom>
            <a:rect b="b" l="l" r="r" t="t"/>
            <a:pathLst>
              <a:path extrusionOk="0" h="21600" w="21600">
                <a:moveTo>
                  <a:pt x="0" y="10740"/>
                </a:moveTo>
                <a:lnTo>
                  <a:pt x="893" y="0"/>
                </a:lnTo>
                <a:lnTo>
                  <a:pt x="20707" y="0"/>
                </a:lnTo>
                <a:lnTo>
                  <a:pt x="21600" y="10740"/>
                </a:lnTo>
                <a:lnTo>
                  <a:pt x="20707" y="21600"/>
                </a:lnTo>
                <a:lnTo>
                  <a:pt x="893" y="21600"/>
                </a:lnTo>
                <a:lnTo>
                  <a:pt x="0" y="1074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6"/>
          <p:cNvSpPr/>
          <p:nvPr/>
        </p:nvSpPr>
        <p:spPr>
          <a:xfrm>
            <a:off x="6083300" y="3284537"/>
            <a:ext cx="1727200" cy="287338"/>
          </a:xfrm>
          <a:custGeom>
            <a:rect b="b" l="l" r="r" t="t"/>
            <a:pathLst>
              <a:path extrusionOk="0" h="21600" w="21600">
                <a:moveTo>
                  <a:pt x="0" y="10740"/>
                </a:moveTo>
                <a:lnTo>
                  <a:pt x="893" y="0"/>
                </a:lnTo>
                <a:lnTo>
                  <a:pt x="20707" y="0"/>
                </a:lnTo>
                <a:lnTo>
                  <a:pt x="21600" y="10740"/>
                </a:lnTo>
                <a:lnTo>
                  <a:pt x="20707" y="21600"/>
                </a:lnTo>
                <a:lnTo>
                  <a:pt x="893" y="21600"/>
                </a:lnTo>
                <a:lnTo>
                  <a:pt x="0" y="1074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what you will learn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457200" y="1145363"/>
            <a:ext cx="8229600" cy="498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programs are translated into the machine language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how the hardware executes them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hardware/software interface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determines program performance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how it can be improved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hardware designers improve performance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is parallel processing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CPU time</a:t>
            </a:r>
            <a:endParaRPr/>
          </a:p>
        </p:txBody>
      </p:sp>
      <p:sp>
        <p:nvSpPr>
          <p:cNvPr id="242" name="Google Shape;242;p17"/>
          <p:cNvSpPr txBox="1"/>
          <p:nvPr>
            <p:ph idx="1" type="body"/>
          </p:nvPr>
        </p:nvSpPr>
        <p:spPr>
          <a:xfrm>
            <a:off x="684212" y="2968625"/>
            <a:ext cx="8270876" cy="3268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Performance improved by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Reducing number of clock cycles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Increasing clock rate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designer must often trade off clock rate against cycle count</a:t>
            </a:r>
            <a:endParaRPr/>
          </a:p>
        </p:txBody>
      </p:sp>
      <p:grpSp>
        <p:nvGrpSpPr>
          <p:cNvPr id="243" name="Google Shape;243;p17"/>
          <p:cNvGrpSpPr/>
          <p:nvPr/>
        </p:nvGrpSpPr>
        <p:grpSpPr>
          <a:xfrm>
            <a:off x="1036637" y="1428750"/>
            <a:ext cx="7459664" cy="1452564"/>
            <a:chOff x="0" y="0"/>
            <a:chExt cx="7459662" cy="1452563"/>
          </a:xfrm>
        </p:grpSpPr>
        <p:sp>
          <p:nvSpPr>
            <p:cNvPr id="244" name="Google Shape;244;p17"/>
            <p:cNvSpPr/>
            <p:nvPr/>
          </p:nvSpPr>
          <p:spPr>
            <a:xfrm>
              <a:off x="0" y="0"/>
              <a:ext cx="7459662" cy="1452563"/>
            </a:xfrm>
            <a:prstGeom prst="rect">
              <a:avLst/>
            </a:prstGeom>
            <a:solidFill>
              <a:srgbClr val="DDD9C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13.pdf" id="245" name="Google Shape;245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7459662" cy="14525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CPU time example</a:t>
            </a:r>
            <a:endParaRPr/>
          </a:p>
        </p:txBody>
      </p:sp>
      <p:sp>
        <p:nvSpPr>
          <p:cNvPr id="251" name="Google Shape;251;p18"/>
          <p:cNvSpPr txBox="1"/>
          <p:nvPr>
            <p:ph idx="1" type="body"/>
          </p:nvPr>
        </p:nvSpPr>
        <p:spPr>
          <a:xfrm>
            <a:off x="684212" y="1125537"/>
            <a:ext cx="8270876" cy="2917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Computer A: 2GHz clock, 10s CPU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Designing Computer 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 for 6s CPU time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do faster clock, but causes 1.2 × clock cycles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How fast must Computer B clock be?</a:t>
            </a:r>
            <a:endParaRPr/>
          </a:p>
        </p:txBody>
      </p:sp>
      <p:grpSp>
        <p:nvGrpSpPr>
          <p:cNvPr id="252" name="Google Shape;252;p18"/>
          <p:cNvGrpSpPr/>
          <p:nvPr/>
        </p:nvGrpSpPr>
        <p:grpSpPr>
          <a:xfrm>
            <a:off x="892175" y="3284537"/>
            <a:ext cx="7135815" cy="2946401"/>
            <a:chOff x="0" y="0"/>
            <a:chExt cx="7135814" cy="2946400"/>
          </a:xfrm>
        </p:grpSpPr>
        <p:sp>
          <p:nvSpPr>
            <p:cNvPr id="253" name="Google Shape;253;p18"/>
            <p:cNvSpPr/>
            <p:nvPr/>
          </p:nvSpPr>
          <p:spPr>
            <a:xfrm>
              <a:off x="0" y="0"/>
              <a:ext cx="7135814" cy="2946400"/>
            </a:xfrm>
            <a:prstGeom prst="rect">
              <a:avLst/>
            </a:prstGeom>
            <a:solidFill>
              <a:srgbClr val="DDD9C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14.pdf" id="254" name="Google Shape;254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7135814" cy="2946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instruction count and CPI</a:t>
            </a:r>
            <a:endParaRPr/>
          </a:p>
        </p:txBody>
      </p:sp>
      <p:sp>
        <p:nvSpPr>
          <p:cNvPr id="260" name="Google Shape;260;p19"/>
          <p:cNvSpPr txBox="1"/>
          <p:nvPr>
            <p:ph idx="1" type="body"/>
          </p:nvPr>
        </p:nvSpPr>
        <p:spPr>
          <a:xfrm>
            <a:off x="1182687" y="3462337"/>
            <a:ext cx="7772401" cy="277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Instruction Count for a program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Determined by program, ISA and compiler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Average cycles per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Determined by CPU hardware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different instructions have different CPI</a:t>
            </a:r>
            <a:endParaRPr/>
          </a:p>
          <a:p>
            <a:pPr indent="-228600" lvl="2" marL="77724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CPI affected by instruction mix</a:t>
            </a:r>
            <a:endParaRPr/>
          </a:p>
        </p:txBody>
      </p:sp>
      <p:grpSp>
        <p:nvGrpSpPr>
          <p:cNvPr id="261" name="Google Shape;261;p19"/>
          <p:cNvGrpSpPr/>
          <p:nvPr/>
        </p:nvGrpSpPr>
        <p:grpSpPr>
          <a:xfrm>
            <a:off x="706437" y="1319212"/>
            <a:ext cx="8129589" cy="2063751"/>
            <a:chOff x="0" y="0"/>
            <a:chExt cx="8129587" cy="2063750"/>
          </a:xfrm>
        </p:grpSpPr>
        <p:sp>
          <p:nvSpPr>
            <p:cNvPr id="262" name="Google Shape;262;p19"/>
            <p:cNvSpPr/>
            <p:nvPr/>
          </p:nvSpPr>
          <p:spPr>
            <a:xfrm>
              <a:off x="0" y="0"/>
              <a:ext cx="8129587" cy="2063750"/>
            </a:xfrm>
            <a:prstGeom prst="rect">
              <a:avLst/>
            </a:prstGeom>
            <a:solidFill>
              <a:srgbClr val="DDD9C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15.pdf" id="263" name="Google Shape;26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8129587" cy="2063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CPI example</a:t>
            </a:r>
            <a:endParaRPr/>
          </a:p>
        </p:txBody>
      </p:sp>
      <p:sp>
        <p:nvSpPr>
          <p:cNvPr id="269" name="Google Shape;269;p20"/>
          <p:cNvSpPr txBox="1"/>
          <p:nvPr>
            <p:ph idx="1" type="body"/>
          </p:nvPr>
        </p:nvSpPr>
        <p:spPr>
          <a:xfrm>
            <a:off x="684212" y="1125537"/>
            <a:ext cx="8270876" cy="2016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Computer A: Cycle Time = 250ps, CPI = 2.0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Computer B: Cycle Time = 500ps, CPI = 1.2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Same ISA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Which is faster, and by how much?</a:t>
            </a:r>
            <a:endParaRPr/>
          </a:p>
        </p:txBody>
      </p:sp>
      <p:grpSp>
        <p:nvGrpSpPr>
          <p:cNvPr id="270" name="Google Shape;270;p20"/>
          <p:cNvGrpSpPr/>
          <p:nvPr/>
        </p:nvGrpSpPr>
        <p:grpSpPr>
          <a:xfrm>
            <a:off x="1066800" y="3141663"/>
            <a:ext cx="7034215" cy="2997201"/>
            <a:chOff x="0" y="0"/>
            <a:chExt cx="7034214" cy="2997200"/>
          </a:xfrm>
        </p:grpSpPr>
        <p:sp>
          <p:nvSpPr>
            <p:cNvPr id="271" name="Google Shape;271;p20"/>
            <p:cNvSpPr/>
            <p:nvPr/>
          </p:nvSpPr>
          <p:spPr>
            <a:xfrm>
              <a:off x="0" y="0"/>
              <a:ext cx="7034214" cy="2997200"/>
            </a:xfrm>
            <a:prstGeom prst="rect">
              <a:avLst/>
            </a:prstGeom>
            <a:solidFill>
              <a:srgbClr val="DDD9C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16.pdf" id="272" name="Google Shape;272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7034214" cy="2997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20"/>
          <p:cNvGrpSpPr/>
          <p:nvPr/>
        </p:nvGrpSpPr>
        <p:grpSpPr>
          <a:xfrm>
            <a:off x="6207160" y="3717924"/>
            <a:ext cx="2679666" cy="370842"/>
            <a:chOff x="-1" y="0"/>
            <a:chExt cx="2679664" cy="370840"/>
          </a:xfrm>
        </p:grpSpPr>
        <p:sp>
          <p:nvSpPr>
            <p:cNvPr id="274" name="Google Shape;274;p20"/>
            <p:cNvSpPr/>
            <p:nvPr/>
          </p:nvSpPr>
          <p:spPr>
            <a:xfrm>
              <a:off x="957227" y="0"/>
              <a:ext cx="1722436" cy="36036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5" name="Google Shape;275;p20"/>
            <p:cNvCxnSpPr/>
            <p:nvPr/>
          </p:nvCxnSpPr>
          <p:spPr>
            <a:xfrm flipH="1">
              <a:off x="-1" y="114300"/>
              <a:ext cx="880994" cy="5874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76" name="Google Shape;276;p20"/>
            <p:cNvSpPr txBox="1"/>
            <p:nvPr/>
          </p:nvSpPr>
          <p:spPr>
            <a:xfrm>
              <a:off x="957227" y="0"/>
              <a:ext cx="1722436" cy="370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 is faster…</a:t>
              </a: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>
            <a:off x="4935504" y="5518149"/>
            <a:ext cx="3951322" cy="370842"/>
            <a:chOff x="0" y="0"/>
            <a:chExt cx="3951321" cy="370840"/>
          </a:xfrm>
        </p:grpSpPr>
        <p:sp>
          <p:nvSpPr>
            <p:cNvPr id="278" name="Google Shape;278;p20"/>
            <p:cNvSpPr/>
            <p:nvPr/>
          </p:nvSpPr>
          <p:spPr>
            <a:xfrm>
              <a:off x="2228884" y="0"/>
              <a:ext cx="1722437" cy="36036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9" name="Google Shape;279;p20"/>
            <p:cNvCxnSpPr/>
            <p:nvPr/>
          </p:nvCxnSpPr>
          <p:spPr>
            <a:xfrm rot="10800000">
              <a:off x="0" y="80965"/>
              <a:ext cx="2152650" cy="3333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80" name="Google Shape;280;p20"/>
            <p:cNvSpPr txBox="1"/>
            <p:nvPr/>
          </p:nvSpPr>
          <p:spPr>
            <a:xfrm>
              <a:off x="2228884" y="0"/>
              <a:ext cx="1722437" cy="370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…by this much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CPI in more details</a:t>
            </a:r>
            <a:endParaRPr/>
          </a:p>
        </p:txBody>
      </p:sp>
      <p:sp>
        <p:nvSpPr>
          <p:cNvPr id="286" name="Google Shape;286;p21"/>
          <p:cNvSpPr txBox="1"/>
          <p:nvPr>
            <p:ph idx="1" type="body"/>
          </p:nvPr>
        </p:nvSpPr>
        <p:spPr>
          <a:xfrm>
            <a:off x="684212" y="1125537"/>
            <a:ext cx="8270876" cy="1228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different instruction classes take different numbers of cycles</a:t>
            </a:r>
            <a:endParaRPr/>
          </a:p>
        </p:txBody>
      </p:sp>
      <p:grpSp>
        <p:nvGrpSpPr>
          <p:cNvPr id="287" name="Google Shape;287;p21"/>
          <p:cNvGrpSpPr/>
          <p:nvPr/>
        </p:nvGrpSpPr>
        <p:grpSpPr>
          <a:xfrm>
            <a:off x="1436687" y="2420938"/>
            <a:ext cx="6427790" cy="949326"/>
            <a:chOff x="0" y="0"/>
            <a:chExt cx="6427788" cy="949325"/>
          </a:xfrm>
        </p:grpSpPr>
        <p:sp>
          <p:nvSpPr>
            <p:cNvPr id="288" name="Google Shape;288;p21"/>
            <p:cNvSpPr/>
            <p:nvPr/>
          </p:nvSpPr>
          <p:spPr>
            <a:xfrm>
              <a:off x="0" y="0"/>
              <a:ext cx="6427788" cy="949325"/>
            </a:xfrm>
            <a:prstGeom prst="rect">
              <a:avLst/>
            </a:prstGeom>
            <a:solidFill>
              <a:srgbClr val="DDD9C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17.pdf" id="289" name="Google Shape;28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6427788" cy="949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" name="Google Shape;290;p21"/>
          <p:cNvSpPr txBox="1"/>
          <p:nvPr/>
        </p:nvSpPr>
        <p:spPr>
          <a:xfrm>
            <a:off x="1182687" y="3573462"/>
            <a:ext cx="7772401" cy="58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Weighted average CPI</a:t>
            </a:r>
            <a:endParaRPr/>
          </a:p>
        </p:txBody>
      </p:sp>
      <p:grpSp>
        <p:nvGrpSpPr>
          <p:cNvPr id="291" name="Google Shape;291;p21"/>
          <p:cNvGrpSpPr/>
          <p:nvPr/>
        </p:nvGrpSpPr>
        <p:grpSpPr>
          <a:xfrm>
            <a:off x="588962" y="4292600"/>
            <a:ext cx="8105776" cy="949325"/>
            <a:chOff x="0" y="0"/>
            <a:chExt cx="8105775" cy="949325"/>
          </a:xfrm>
        </p:grpSpPr>
        <p:sp>
          <p:nvSpPr>
            <p:cNvPr id="292" name="Google Shape;292;p21"/>
            <p:cNvSpPr/>
            <p:nvPr/>
          </p:nvSpPr>
          <p:spPr>
            <a:xfrm>
              <a:off x="0" y="0"/>
              <a:ext cx="8105775" cy="949325"/>
            </a:xfrm>
            <a:prstGeom prst="rect">
              <a:avLst/>
            </a:prstGeom>
            <a:solidFill>
              <a:srgbClr val="DDD9C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18.pdf" id="293" name="Google Shape;293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8105775" cy="949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" name="Google Shape;294;p21"/>
          <p:cNvSpPr/>
          <p:nvPr/>
        </p:nvSpPr>
        <p:spPr>
          <a:xfrm rot="5400000">
            <a:off x="6947693" y="4293394"/>
            <a:ext cx="215901" cy="237648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6033896" y="5649912"/>
            <a:ext cx="2006983" cy="360188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 frequency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CPI example</a:t>
            </a:r>
            <a:endParaRPr/>
          </a:p>
        </p:txBody>
      </p:sp>
      <p:sp>
        <p:nvSpPr>
          <p:cNvPr id="301" name="Google Shape;301;p22"/>
          <p:cNvSpPr txBox="1"/>
          <p:nvPr>
            <p:ph idx="1" type="body"/>
          </p:nvPr>
        </p:nvSpPr>
        <p:spPr>
          <a:xfrm>
            <a:off x="684212" y="1125537"/>
            <a:ext cx="8270876" cy="996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Alternative compiled code sequences using instructions in classes A, B, C</a:t>
            </a:r>
            <a:endParaRPr/>
          </a:p>
        </p:txBody>
      </p:sp>
      <p:graphicFrame>
        <p:nvGraphicFramePr>
          <p:cNvPr id="302" name="Google Shape;302;p22"/>
          <p:cNvGraphicFramePr/>
          <p:nvPr/>
        </p:nvGraphicFramePr>
        <p:xfrm>
          <a:off x="1619250" y="22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{99627260-D7DD-45CA-93BA-039AA3402E8D}</a:tableStyleId>
              </a:tblPr>
              <a:tblGrid>
                <a:gridCol w="2520950"/>
                <a:gridCol w="1368425"/>
                <a:gridCol w="1368425"/>
                <a:gridCol w="1343025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CPI for class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IC in sequence 1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IC in sequence 2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3" name="Google Shape;303;p22"/>
          <p:cNvSpPr txBox="1"/>
          <p:nvPr/>
        </p:nvSpPr>
        <p:spPr>
          <a:xfrm>
            <a:off x="539750" y="4076700"/>
            <a:ext cx="3887788" cy="2155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Calibri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Sequence 1: IC = 5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Calibri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Clock Cycles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2×1 + 1×2 + 2×3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10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Calibri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Avg. CPI = 10/5 = 2.0</a:t>
            </a:r>
            <a:endParaRPr/>
          </a:p>
        </p:txBody>
      </p:sp>
      <p:sp>
        <p:nvSpPr>
          <p:cNvPr id="304" name="Google Shape;304;p22"/>
          <p:cNvSpPr txBox="1"/>
          <p:nvPr/>
        </p:nvSpPr>
        <p:spPr>
          <a:xfrm>
            <a:off x="4787900" y="4076700"/>
            <a:ext cx="3887788" cy="2155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Calibri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Sequence 2: IC = 6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Calibri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Clock Cycles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4×1 + 1×2 + 1×3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9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Calibri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Avg. CPI = 9/6 = 1.5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performance summary</a:t>
            </a:r>
            <a:endParaRPr/>
          </a:p>
        </p:txBody>
      </p:sp>
      <p:sp>
        <p:nvSpPr>
          <p:cNvPr id="310" name="Google Shape;310;p23"/>
          <p:cNvSpPr txBox="1"/>
          <p:nvPr>
            <p:ph idx="1" type="body"/>
          </p:nvPr>
        </p:nvSpPr>
        <p:spPr>
          <a:xfrm>
            <a:off x="684212" y="3284537"/>
            <a:ext cx="8270876" cy="2952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Performance depends 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Algorithm: affects IC, possibly CPI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language: affects IC, CPI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Compiler: affects IC, CPI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 set architecture: affects IC, CPI, T</a:t>
            </a:r>
            <a:r>
              <a:rPr baseline="-25000" lang="en-US"/>
              <a:t>c</a:t>
            </a:r>
            <a:endParaRPr/>
          </a:p>
        </p:txBody>
      </p:sp>
      <p:grpSp>
        <p:nvGrpSpPr>
          <p:cNvPr id="311" name="Google Shape;311;p23"/>
          <p:cNvGrpSpPr/>
          <p:nvPr/>
        </p:nvGrpSpPr>
        <p:grpSpPr>
          <a:xfrm>
            <a:off x="827087" y="2060575"/>
            <a:ext cx="7848601" cy="920750"/>
            <a:chOff x="0" y="0"/>
            <a:chExt cx="7848600" cy="920750"/>
          </a:xfrm>
        </p:grpSpPr>
        <p:sp>
          <p:nvSpPr>
            <p:cNvPr id="312" name="Google Shape;312;p23"/>
            <p:cNvSpPr/>
            <p:nvPr/>
          </p:nvSpPr>
          <p:spPr>
            <a:xfrm>
              <a:off x="0" y="0"/>
              <a:ext cx="7848600" cy="920750"/>
            </a:xfrm>
            <a:prstGeom prst="rect">
              <a:avLst/>
            </a:prstGeom>
            <a:solidFill>
              <a:srgbClr val="DDD9C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19.pdf" id="313" name="Google Shape;313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7848600" cy="920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" name="Google Shape;314;p23"/>
          <p:cNvSpPr/>
          <p:nvPr/>
        </p:nvSpPr>
        <p:spPr>
          <a:xfrm>
            <a:off x="592935" y="1924441"/>
            <a:ext cx="435526" cy="480334"/>
          </a:xfrm>
          <a:custGeom>
            <a:rect b="b" l="l" r="r" t="t"/>
            <a:pathLst>
              <a:path extrusionOk="0" h="15999" w="10657">
                <a:moveTo>
                  <a:pt x="5328" y="3849"/>
                </a:moveTo>
                <a:cubicBezTo>
                  <a:pt x="7532" y="-5601"/>
                  <a:pt x="16128" y="3849"/>
                  <a:pt x="5328" y="15999"/>
                </a:cubicBezTo>
                <a:cubicBezTo>
                  <a:pt x="-5472" y="3849"/>
                  <a:pt x="3124" y="-5601"/>
                  <a:pt x="5328" y="384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power trends</a:t>
            </a:r>
            <a:endParaRPr/>
          </a:p>
        </p:txBody>
      </p:sp>
      <p:sp>
        <p:nvSpPr>
          <p:cNvPr id="320" name="Google Shape;320;p24"/>
          <p:cNvSpPr txBox="1"/>
          <p:nvPr>
            <p:ph idx="1" type="body"/>
          </p:nvPr>
        </p:nvSpPr>
        <p:spPr>
          <a:xfrm>
            <a:off x="305886" y="4284824"/>
            <a:ext cx="8270876" cy="64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 CMOS IC technology</a:t>
            </a:r>
            <a:endParaRPr/>
          </a:p>
        </p:txBody>
      </p:sp>
      <p:grpSp>
        <p:nvGrpSpPr>
          <p:cNvPr id="321" name="Google Shape;321;p24"/>
          <p:cNvGrpSpPr/>
          <p:nvPr/>
        </p:nvGrpSpPr>
        <p:grpSpPr>
          <a:xfrm>
            <a:off x="1331912" y="4941887"/>
            <a:ext cx="7081839" cy="503239"/>
            <a:chOff x="0" y="0"/>
            <a:chExt cx="7081837" cy="503238"/>
          </a:xfrm>
        </p:grpSpPr>
        <p:sp>
          <p:nvSpPr>
            <p:cNvPr id="322" name="Google Shape;322;p24"/>
            <p:cNvSpPr/>
            <p:nvPr/>
          </p:nvSpPr>
          <p:spPr>
            <a:xfrm>
              <a:off x="0" y="0"/>
              <a:ext cx="7081837" cy="503238"/>
            </a:xfrm>
            <a:prstGeom prst="rect">
              <a:avLst/>
            </a:prstGeom>
            <a:solidFill>
              <a:srgbClr val="DDD9C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20.pdf" id="323" name="Google Shape;323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7081837" cy="5032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" name="Google Shape;324;p24"/>
          <p:cNvGrpSpPr/>
          <p:nvPr/>
        </p:nvGrpSpPr>
        <p:grpSpPr>
          <a:xfrm>
            <a:off x="7489825" y="5468943"/>
            <a:ext cx="1254126" cy="739771"/>
            <a:chOff x="0" y="0"/>
            <a:chExt cx="1254125" cy="739770"/>
          </a:xfrm>
        </p:grpSpPr>
        <p:sp>
          <p:nvSpPr>
            <p:cNvPr id="325" name="Google Shape;325;p24"/>
            <p:cNvSpPr/>
            <p:nvPr/>
          </p:nvSpPr>
          <p:spPr>
            <a:xfrm>
              <a:off x="250825" y="336544"/>
              <a:ext cx="1003300" cy="40322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6" name="Google Shape;326;p24"/>
            <p:cNvCxnSpPr/>
            <p:nvPr/>
          </p:nvCxnSpPr>
          <p:spPr>
            <a:xfrm rot="10800000">
              <a:off x="0" y="0"/>
              <a:ext cx="174604" cy="4508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27" name="Google Shape;327;p24"/>
            <p:cNvSpPr txBox="1"/>
            <p:nvPr/>
          </p:nvSpPr>
          <p:spPr>
            <a:xfrm>
              <a:off x="250825" y="336544"/>
              <a:ext cx="1003300" cy="370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×1000</a:t>
              </a:r>
              <a:endParaRPr/>
            </a:p>
          </p:txBody>
        </p:sp>
      </p:grpSp>
      <p:grpSp>
        <p:nvGrpSpPr>
          <p:cNvPr id="328" name="Google Shape;328;p24"/>
          <p:cNvGrpSpPr/>
          <p:nvPr/>
        </p:nvGrpSpPr>
        <p:grpSpPr>
          <a:xfrm>
            <a:off x="1757352" y="5465771"/>
            <a:ext cx="1296999" cy="742944"/>
            <a:chOff x="-1" y="0"/>
            <a:chExt cx="1296998" cy="742943"/>
          </a:xfrm>
        </p:grpSpPr>
        <p:sp>
          <p:nvSpPr>
            <p:cNvPr id="329" name="Google Shape;329;p24"/>
            <p:cNvSpPr/>
            <p:nvPr/>
          </p:nvSpPr>
          <p:spPr>
            <a:xfrm>
              <a:off x="293696" y="339717"/>
              <a:ext cx="1003301" cy="40322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0" name="Google Shape;330;p24"/>
            <p:cNvCxnSpPr/>
            <p:nvPr/>
          </p:nvCxnSpPr>
          <p:spPr>
            <a:xfrm rot="10800000">
              <a:off x="-1" y="0"/>
              <a:ext cx="217477" cy="4540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31" name="Google Shape;331;p24"/>
            <p:cNvSpPr txBox="1"/>
            <p:nvPr/>
          </p:nvSpPr>
          <p:spPr>
            <a:xfrm>
              <a:off x="293696" y="339717"/>
              <a:ext cx="1003301" cy="370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×30</a:t>
              </a:r>
              <a:endParaRPr/>
            </a:p>
          </p:txBody>
        </p:sp>
      </p:grpSp>
      <p:grpSp>
        <p:nvGrpSpPr>
          <p:cNvPr id="332" name="Google Shape;332;p24"/>
          <p:cNvGrpSpPr/>
          <p:nvPr/>
        </p:nvGrpSpPr>
        <p:grpSpPr>
          <a:xfrm>
            <a:off x="5527687" y="5476879"/>
            <a:ext cx="1563677" cy="731836"/>
            <a:chOff x="-1" y="-1"/>
            <a:chExt cx="1563676" cy="731835"/>
          </a:xfrm>
        </p:grpSpPr>
        <p:sp>
          <p:nvSpPr>
            <p:cNvPr id="333" name="Google Shape;333;p24"/>
            <p:cNvSpPr/>
            <p:nvPr/>
          </p:nvSpPr>
          <p:spPr>
            <a:xfrm>
              <a:off x="339711" y="328608"/>
              <a:ext cx="1223964" cy="40322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4" name="Google Shape;334;p24"/>
            <p:cNvCxnSpPr/>
            <p:nvPr/>
          </p:nvCxnSpPr>
          <p:spPr>
            <a:xfrm rot="10800000">
              <a:off x="-1" y="-1"/>
              <a:ext cx="263497" cy="4429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35" name="Google Shape;335;p24"/>
            <p:cNvSpPr txBox="1"/>
            <p:nvPr/>
          </p:nvSpPr>
          <p:spPr>
            <a:xfrm>
              <a:off x="339711" y="328608"/>
              <a:ext cx="1223964" cy="370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5V → 1V</a:t>
              </a:r>
              <a:endParaRPr/>
            </a:p>
          </p:txBody>
        </p:sp>
      </p:grpSp>
      <p:pic>
        <p:nvPicPr>
          <p:cNvPr descr="Picture 10" id="336" name="Google Shape;33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5443" y="1165549"/>
            <a:ext cx="6705876" cy="3259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reducing power</a:t>
            </a:r>
            <a:endParaRPr/>
          </a:p>
        </p:txBody>
      </p:sp>
      <p:sp>
        <p:nvSpPr>
          <p:cNvPr id="342" name="Google Shape;342;p25"/>
          <p:cNvSpPr txBox="1"/>
          <p:nvPr>
            <p:ph idx="1" type="body"/>
          </p:nvPr>
        </p:nvSpPr>
        <p:spPr>
          <a:xfrm>
            <a:off x="684212" y="1125537"/>
            <a:ext cx="8270876" cy="172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Suppose a new CPU has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85% of capacitive load of old CPU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15% voltage and 15% frequency reduction</a:t>
            </a:r>
            <a:endParaRPr/>
          </a:p>
        </p:txBody>
      </p:sp>
      <p:pic>
        <p:nvPicPr>
          <p:cNvPr descr="Object 2" id="343" name="Google Shape;3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2924175"/>
            <a:ext cx="7561264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5"/>
          <p:cNvSpPr txBox="1"/>
          <p:nvPr/>
        </p:nvSpPr>
        <p:spPr>
          <a:xfrm>
            <a:off x="684212" y="3933825"/>
            <a:ext cx="8270876" cy="2239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power wall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Calibri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can’t reduce voltage further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Calibri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can’t remove more heat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alibri"/>
              <a:buChar char="■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else can we improve performance?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multiprocessors</a:t>
            </a:r>
            <a:endParaRPr/>
          </a:p>
        </p:txBody>
      </p:sp>
      <p:sp>
        <p:nvSpPr>
          <p:cNvPr id="350" name="Google Shape;350;p26"/>
          <p:cNvSpPr txBox="1"/>
          <p:nvPr>
            <p:ph idx="1" type="body"/>
          </p:nvPr>
        </p:nvSpPr>
        <p:spPr>
          <a:xfrm>
            <a:off x="457200" y="1145363"/>
            <a:ext cx="8229600" cy="498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Multicore microprocessors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than one processor per chip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Requires explicitly parallel programming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 with instruction level parallelism</a:t>
            </a:r>
            <a:endParaRPr/>
          </a:p>
          <a:p>
            <a:pPr indent="-228600" lvl="2" marL="77724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executes multiple instructions at once</a:t>
            </a:r>
            <a:endParaRPr/>
          </a:p>
          <a:p>
            <a:pPr indent="-228600" lvl="2" marL="77724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from the programmer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to do</a:t>
            </a:r>
            <a:endParaRPr/>
          </a:p>
          <a:p>
            <a:pPr indent="-228600" lvl="2" marL="77724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for performance</a:t>
            </a:r>
            <a:endParaRPr/>
          </a:p>
          <a:p>
            <a:pPr indent="-228600" lvl="2" marL="77724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balancing</a:t>
            </a:r>
            <a:endParaRPr/>
          </a:p>
          <a:p>
            <a:pPr indent="-228600" lvl="2" marL="77724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Optimizing communication and synchronization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684213" y="146050"/>
            <a:ext cx="8259761" cy="76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below your program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32138" y="1125537"/>
            <a:ext cx="5822951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Application software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Written in high-level language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System software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Compiler: translates HLL code to machine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System: service code</a:t>
            </a:r>
            <a:endParaRPr/>
          </a:p>
          <a:p>
            <a:pPr indent="-228600" lvl="2" marL="77724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Handling input/output</a:t>
            </a:r>
            <a:endParaRPr/>
          </a:p>
          <a:p>
            <a:pPr indent="-228600" lvl="2" marL="77724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Managing memory and storage</a:t>
            </a:r>
            <a:endParaRPr/>
          </a:p>
          <a:p>
            <a:pPr indent="-228600" lvl="2" marL="77724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Scheduling tasks &amp; sharing resources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Processor, memory, I/O controllers</a:t>
            </a:r>
            <a:endParaRPr/>
          </a:p>
        </p:txBody>
      </p:sp>
      <p:pic>
        <p:nvPicPr>
          <p:cNvPr descr="Picture 11"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2781300"/>
            <a:ext cx="2400301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Integrated Circuit Cost</a:t>
            </a:r>
            <a:endParaRPr/>
          </a:p>
        </p:txBody>
      </p:sp>
      <p:sp>
        <p:nvSpPr>
          <p:cNvPr id="356" name="Google Shape;356;p29"/>
          <p:cNvSpPr txBox="1"/>
          <p:nvPr>
            <p:ph idx="1" type="body"/>
          </p:nvPr>
        </p:nvSpPr>
        <p:spPr>
          <a:xfrm>
            <a:off x="684212" y="4005262"/>
            <a:ext cx="8270876" cy="2232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Nonlinear relation to area and defect rate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Wafer cost and area are fixed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Defect rate determined by manufacturing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Die area determined by architecture and circuit design</a:t>
            </a:r>
            <a:endParaRPr/>
          </a:p>
        </p:txBody>
      </p:sp>
      <p:grpSp>
        <p:nvGrpSpPr>
          <p:cNvPr id="357" name="Google Shape;357;p29"/>
          <p:cNvGrpSpPr/>
          <p:nvPr/>
        </p:nvGrpSpPr>
        <p:grpSpPr>
          <a:xfrm>
            <a:off x="1692275" y="1355725"/>
            <a:ext cx="5862639" cy="2360615"/>
            <a:chOff x="0" y="0"/>
            <a:chExt cx="5862638" cy="2360614"/>
          </a:xfrm>
        </p:grpSpPr>
        <p:sp>
          <p:nvSpPr>
            <p:cNvPr id="358" name="Google Shape;358;p29"/>
            <p:cNvSpPr/>
            <p:nvPr/>
          </p:nvSpPr>
          <p:spPr>
            <a:xfrm>
              <a:off x="0" y="0"/>
              <a:ext cx="5862638" cy="2360614"/>
            </a:xfrm>
            <a:prstGeom prst="rect">
              <a:avLst/>
            </a:prstGeom>
            <a:solidFill>
              <a:srgbClr val="DDD9C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25.pdf" id="359" name="Google Shape;359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5862638" cy="23606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SPEC CPU Benchmark</a:t>
            </a:r>
            <a:endParaRPr/>
          </a:p>
        </p:txBody>
      </p:sp>
      <p:sp>
        <p:nvSpPr>
          <p:cNvPr id="365" name="Google Shape;365;p30"/>
          <p:cNvSpPr txBox="1"/>
          <p:nvPr>
            <p:ph idx="1" type="body"/>
          </p:nvPr>
        </p:nvSpPr>
        <p:spPr>
          <a:xfrm>
            <a:off x="684212" y="1125537"/>
            <a:ext cx="8270876" cy="3887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Programs used to measure performance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Supposedly typical of actual workload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Standard Performance Evaluation Corp (SPEC)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Develops benchmarks for CPU, I/O, Web, …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SPEC CPU2006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Elapsed time to execute a selection of programs</a:t>
            </a:r>
            <a:endParaRPr/>
          </a:p>
          <a:p>
            <a:pPr indent="-228600" lvl="2" marL="77724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Negligible I/O, so focuses on CPU performance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Normalize relative to reference machine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Summarize as geometric mean of performance ratios</a:t>
            </a:r>
            <a:endParaRPr/>
          </a:p>
          <a:p>
            <a:pPr indent="-228600" lvl="2" marL="77724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CINT2006 (integer) and CFP2006 (floating-point)</a:t>
            </a:r>
            <a:endParaRPr/>
          </a:p>
        </p:txBody>
      </p:sp>
      <p:grpSp>
        <p:nvGrpSpPr>
          <p:cNvPr id="366" name="Google Shape;366;p30"/>
          <p:cNvGrpSpPr/>
          <p:nvPr/>
        </p:nvGrpSpPr>
        <p:grpSpPr>
          <a:xfrm>
            <a:off x="2555875" y="5157787"/>
            <a:ext cx="3771900" cy="1062039"/>
            <a:chOff x="0" y="0"/>
            <a:chExt cx="3771900" cy="1062038"/>
          </a:xfrm>
        </p:grpSpPr>
        <p:sp>
          <p:nvSpPr>
            <p:cNvPr id="367" name="Google Shape;367;p30"/>
            <p:cNvSpPr/>
            <p:nvPr/>
          </p:nvSpPr>
          <p:spPr>
            <a:xfrm>
              <a:off x="0" y="0"/>
              <a:ext cx="3771900" cy="1062038"/>
            </a:xfrm>
            <a:prstGeom prst="rect">
              <a:avLst/>
            </a:prstGeom>
            <a:solidFill>
              <a:srgbClr val="DDD9C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26.pdf" id="368" name="Google Shape;368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3771900" cy="10620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 txBox="1"/>
          <p:nvPr>
            <p:ph type="title"/>
          </p:nvPr>
        </p:nvSpPr>
        <p:spPr>
          <a:xfrm>
            <a:off x="684213" y="206375"/>
            <a:ext cx="8259761" cy="7016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CINT2006 for Opteron X4 2356</a:t>
            </a:r>
            <a:endParaRPr/>
          </a:p>
        </p:txBody>
      </p:sp>
      <p:graphicFrame>
        <p:nvGraphicFramePr>
          <p:cNvPr id="374" name="Google Shape;374;p31"/>
          <p:cNvGraphicFramePr/>
          <p:nvPr/>
        </p:nvGraphicFramePr>
        <p:xfrm>
          <a:off x="755650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{99627260-D7DD-45CA-93BA-039AA3402E8D}</a:tableStyleId>
              </a:tblPr>
              <a:tblGrid>
                <a:gridCol w="1008075"/>
                <a:gridCol w="2232025"/>
                <a:gridCol w="671500"/>
                <a:gridCol w="671525"/>
                <a:gridCol w="671500"/>
                <a:gridCol w="933450"/>
                <a:gridCol w="933450"/>
                <a:gridCol w="933450"/>
              </a:tblGrid>
              <a:tr h="2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IC×10</a:t>
                      </a:r>
                      <a:r>
                        <a:rPr baseline="30000" lang="en-US" sz="1200" u="none" cap="none" strike="noStrike"/>
                        <a:t>9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CPI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Tc (ns)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Exec time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Ref time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SPECratio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perl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Interpreted string processing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2,118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0.75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637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9,777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15.3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bzip2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Block-sorting compression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2,389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0.85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817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9,650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11.8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gcc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GNU C Compiler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1,050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1.72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A7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0.47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8,050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11.1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mcf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Combinatorial optimization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336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10.00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A7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1,345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9,120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6.8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go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Go game (AI)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1,658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1.09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721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10,490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14.6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hmmer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Search gene sequence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2,783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9,330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10.5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sjeng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Chess game (AI)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2,176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0.48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37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12,100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14.5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libquantum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Quantum computer simulation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1,623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1.61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A7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1,047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20,720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19.8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h264avc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Video compression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3,102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993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22,130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22.3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omnetpp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Discrete event simulation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587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2.94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A7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690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6,250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9.1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astar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Games/path finding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1,082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1.79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A7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773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7,020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9.1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xalancbmk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XML parsing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1,058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2.70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A7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1,143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6,900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6.0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50"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Geometric mean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11.7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75" name="Google Shape;375;p31"/>
          <p:cNvGrpSpPr/>
          <p:nvPr/>
        </p:nvGrpSpPr>
        <p:grpSpPr>
          <a:xfrm>
            <a:off x="1763713" y="5102222"/>
            <a:ext cx="3127351" cy="962029"/>
            <a:chOff x="0" y="-1"/>
            <a:chExt cx="3127349" cy="962028"/>
          </a:xfrm>
        </p:grpSpPr>
        <p:sp>
          <p:nvSpPr>
            <p:cNvPr id="376" name="Google Shape;376;p31"/>
            <p:cNvSpPr/>
            <p:nvPr/>
          </p:nvSpPr>
          <p:spPr>
            <a:xfrm>
              <a:off x="0" y="558801"/>
              <a:ext cx="2659063" cy="40322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7" name="Google Shape;377;p31"/>
            <p:cNvCxnSpPr/>
            <p:nvPr/>
          </p:nvCxnSpPr>
          <p:spPr>
            <a:xfrm flipH="1" rot="10800000">
              <a:off x="2735271" y="-1"/>
              <a:ext cx="392078" cy="67310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78" name="Google Shape;378;p31"/>
            <p:cNvSpPr txBox="1"/>
            <p:nvPr/>
          </p:nvSpPr>
          <p:spPr>
            <a:xfrm>
              <a:off x="0" y="558801"/>
              <a:ext cx="2659063" cy="380366"/>
            </a:xfrm>
            <a:prstGeom prst="rect">
              <a:avLst/>
            </a:prstGeom>
            <a:gradFill>
              <a:gsLst>
                <a:gs pos="0">
                  <a:srgbClr val="C6B1E8"/>
                </a:gs>
                <a:gs pos="35000">
                  <a:srgbClr val="D8C9EE"/>
                </a:gs>
                <a:gs pos="100000">
                  <a:srgbClr val="EEE8F9"/>
                </a:gs>
              </a:gsLst>
              <a:lin ang="16200000" scaled="0"/>
            </a:gradFill>
            <a:ln cap="flat" cmpd="sng" w="9525">
              <a:solidFill>
                <a:srgbClr val="7D60A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High cache miss rates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SPEC Power Benchmark</a:t>
            </a:r>
            <a:endParaRPr/>
          </a:p>
        </p:txBody>
      </p:sp>
      <p:sp>
        <p:nvSpPr>
          <p:cNvPr id="384" name="Google Shape;384;p32"/>
          <p:cNvSpPr txBox="1"/>
          <p:nvPr>
            <p:ph idx="1" type="body"/>
          </p:nvPr>
        </p:nvSpPr>
        <p:spPr>
          <a:xfrm>
            <a:off x="684212" y="1125537"/>
            <a:ext cx="8270876" cy="2447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Power consumption of server at different workload levels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Performance: ssj_ops/sec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Power: Watts (Joules/sec)</a:t>
            </a:r>
            <a:endParaRPr/>
          </a:p>
        </p:txBody>
      </p:sp>
      <p:grpSp>
        <p:nvGrpSpPr>
          <p:cNvPr id="385" name="Google Shape;385;p32"/>
          <p:cNvGrpSpPr/>
          <p:nvPr/>
        </p:nvGrpSpPr>
        <p:grpSpPr>
          <a:xfrm>
            <a:off x="1116012" y="3500437"/>
            <a:ext cx="7288214" cy="914401"/>
            <a:chOff x="0" y="0"/>
            <a:chExt cx="7288212" cy="914400"/>
          </a:xfrm>
        </p:grpSpPr>
        <p:sp>
          <p:nvSpPr>
            <p:cNvPr id="386" name="Google Shape;386;p32"/>
            <p:cNvSpPr/>
            <p:nvPr/>
          </p:nvSpPr>
          <p:spPr>
            <a:xfrm>
              <a:off x="0" y="0"/>
              <a:ext cx="7288212" cy="914400"/>
            </a:xfrm>
            <a:prstGeom prst="rect">
              <a:avLst/>
            </a:prstGeom>
            <a:solidFill>
              <a:srgbClr val="DDD9C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27.pdf" id="387" name="Google Shape;387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7288212" cy="914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SPECpower_ssj2008 for X4</a:t>
            </a:r>
            <a:endParaRPr/>
          </a:p>
        </p:txBody>
      </p:sp>
      <p:graphicFrame>
        <p:nvGraphicFramePr>
          <p:cNvPr id="393" name="Google Shape;393;p33"/>
          <p:cNvGraphicFramePr/>
          <p:nvPr/>
        </p:nvGraphicFramePr>
        <p:xfrm>
          <a:off x="971550" y="1341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{99627260-D7DD-45CA-93BA-039AA3402E8D}</a:tableStyleId>
              </a:tblPr>
              <a:tblGrid>
                <a:gridCol w="1368425"/>
                <a:gridCol w="431800"/>
                <a:gridCol w="1871675"/>
                <a:gridCol w="900100"/>
                <a:gridCol w="1620850"/>
                <a:gridCol w="1150925"/>
              </a:tblGrid>
              <a:tr h="196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Target Load %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Performance (ssj_ops/sec)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 Power (Watts)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84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231,867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295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90%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211,282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286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4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80%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185,803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275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70%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163,427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265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4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60%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140,160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256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118,324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246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40%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920,35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233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4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30%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70,500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222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20%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47,126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206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4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10%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23,066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141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Overall sum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1,283,590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2,605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8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∑ssj_ops/ ∑power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493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Pitfall: Amdahl’s law</a:t>
            </a:r>
            <a:endParaRPr/>
          </a:p>
        </p:txBody>
      </p:sp>
      <p:sp>
        <p:nvSpPr>
          <p:cNvPr id="399" name="Google Shape;399;p34"/>
          <p:cNvSpPr txBox="1"/>
          <p:nvPr>
            <p:ph idx="1" type="body"/>
          </p:nvPr>
        </p:nvSpPr>
        <p:spPr>
          <a:xfrm>
            <a:off x="684212" y="1125537"/>
            <a:ext cx="7991476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Improving an aspect of a computer and expecting a proportional improvement in overall performance</a:t>
            </a:r>
            <a:endParaRPr/>
          </a:p>
        </p:txBody>
      </p:sp>
      <p:pic>
        <p:nvPicPr>
          <p:cNvPr descr="Object 2" id="400" name="Google Shape;40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675" y="4868862"/>
            <a:ext cx="1728789" cy="788988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4"/>
          <p:cNvSpPr txBox="1"/>
          <p:nvPr/>
        </p:nvSpPr>
        <p:spPr>
          <a:xfrm>
            <a:off x="4787900" y="4941887"/>
            <a:ext cx="3455988" cy="459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Calibri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Can’t be done!</a:t>
            </a:r>
            <a:endParaRPr/>
          </a:p>
        </p:txBody>
      </p:sp>
      <p:grpSp>
        <p:nvGrpSpPr>
          <p:cNvPr id="402" name="Google Shape;402;p34"/>
          <p:cNvGrpSpPr/>
          <p:nvPr/>
        </p:nvGrpSpPr>
        <p:grpSpPr>
          <a:xfrm>
            <a:off x="1763713" y="2565400"/>
            <a:ext cx="5287964" cy="839789"/>
            <a:chOff x="0" y="0"/>
            <a:chExt cx="5287963" cy="839788"/>
          </a:xfrm>
        </p:grpSpPr>
        <p:sp>
          <p:nvSpPr>
            <p:cNvPr id="403" name="Google Shape;403;p34"/>
            <p:cNvSpPr/>
            <p:nvPr/>
          </p:nvSpPr>
          <p:spPr>
            <a:xfrm>
              <a:off x="0" y="0"/>
              <a:ext cx="5287963" cy="839788"/>
            </a:xfrm>
            <a:prstGeom prst="rect">
              <a:avLst/>
            </a:prstGeom>
            <a:solidFill>
              <a:srgbClr val="DDD9C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29.pdf" id="404" name="Google Shape;404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5287963" cy="839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5" name="Google Shape;405;p34"/>
          <p:cNvSpPr txBox="1"/>
          <p:nvPr/>
        </p:nvSpPr>
        <p:spPr>
          <a:xfrm>
            <a:off x="684212" y="3500437"/>
            <a:ext cx="7991476" cy="134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Calibri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multiply accounts for 80s/100s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Calibri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much improvement in multiply performance to get 5× overall?</a:t>
            </a:r>
            <a:endParaRPr/>
          </a:p>
        </p:txBody>
      </p:sp>
      <p:sp>
        <p:nvSpPr>
          <p:cNvPr id="406" name="Google Shape;406;p34"/>
          <p:cNvSpPr txBox="1"/>
          <p:nvPr/>
        </p:nvSpPr>
        <p:spPr>
          <a:xfrm>
            <a:off x="684212" y="5661025"/>
            <a:ext cx="7991476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Calibri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Corollary: make the common case fast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Fallacy: low power at idle</a:t>
            </a:r>
            <a:endParaRPr/>
          </a:p>
        </p:txBody>
      </p:sp>
      <p:sp>
        <p:nvSpPr>
          <p:cNvPr id="412" name="Google Shape;412;p35"/>
          <p:cNvSpPr txBox="1"/>
          <p:nvPr>
            <p:ph idx="1" type="body"/>
          </p:nvPr>
        </p:nvSpPr>
        <p:spPr>
          <a:xfrm>
            <a:off x="457200" y="1145363"/>
            <a:ext cx="8229600" cy="498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Look back at X4 power benchmark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100% load: 295W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50% load: 246W (83%)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10% load: 180W (61%)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Google data center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Mostly operates at 10% – 50% load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100% load less than 1% of the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Consider designing processors to make power proportional to load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>
            <p:ph type="title"/>
          </p:nvPr>
        </p:nvSpPr>
        <p:spPr>
          <a:xfrm>
            <a:off x="684213" y="266700"/>
            <a:ext cx="8259761" cy="6413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Pitfall: MIPS as a performance metric</a:t>
            </a:r>
            <a:endParaRPr/>
          </a:p>
        </p:txBody>
      </p:sp>
      <p:sp>
        <p:nvSpPr>
          <p:cNvPr id="418" name="Google Shape;418;p36"/>
          <p:cNvSpPr txBox="1"/>
          <p:nvPr>
            <p:ph idx="1" type="body"/>
          </p:nvPr>
        </p:nvSpPr>
        <p:spPr>
          <a:xfrm>
            <a:off x="684212" y="1125537"/>
            <a:ext cx="8270876" cy="208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MIPS: Millions of Instructions Per Second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Doesn’t account for</a:t>
            </a:r>
            <a:endParaRPr/>
          </a:p>
          <a:p>
            <a:pPr indent="-228600" lvl="2" marL="77724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Differences in ISAs between computers</a:t>
            </a:r>
            <a:endParaRPr/>
          </a:p>
          <a:p>
            <a:pPr indent="-228600" lvl="2" marL="77724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Differences in complexity between instructions</a:t>
            </a:r>
            <a:endParaRPr/>
          </a:p>
        </p:txBody>
      </p:sp>
      <p:grpSp>
        <p:nvGrpSpPr>
          <p:cNvPr id="419" name="Google Shape;419;p36"/>
          <p:cNvGrpSpPr/>
          <p:nvPr/>
        </p:nvGrpSpPr>
        <p:grpSpPr>
          <a:xfrm>
            <a:off x="1331912" y="3360737"/>
            <a:ext cx="6556376" cy="2084389"/>
            <a:chOff x="0" y="0"/>
            <a:chExt cx="6556375" cy="2084387"/>
          </a:xfrm>
        </p:grpSpPr>
        <p:sp>
          <p:nvSpPr>
            <p:cNvPr id="420" name="Google Shape;420;p36"/>
            <p:cNvSpPr/>
            <p:nvPr/>
          </p:nvSpPr>
          <p:spPr>
            <a:xfrm>
              <a:off x="0" y="0"/>
              <a:ext cx="6556375" cy="2084387"/>
            </a:xfrm>
            <a:prstGeom prst="rect">
              <a:avLst/>
            </a:prstGeom>
            <a:solidFill>
              <a:srgbClr val="DDD9C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30.pdf" id="421" name="Google Shape;421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6556375" cy="20843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2" name="Google Shape;422;p36"/>
          <p:cNvSpPr txBox="1"/>
          <p:nvPr/>
        </p:nvSpPr>
        <p:spPr>
          <a:xfrm>
            <a:off x="684212" y="5589587"/>
            <a:ext cx="8270876" cy="535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Calibri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CPI varies between programs on a given CPU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concluding remarks</a:t>
            </a:r>
            <a:endParaRPr/>
          </a:p>
        </p:txBody>
      </p:sp>
      <p:sp>
        <p:nvSpPr>
          <p:cNvPr id="428" name="Google Shape;428;p37"/>
          <p:cNvSpPr txBox="1"/>
          <p:nvPr>
            <p:ph idx="1" type="body"/>
          </p:nvPr>
        </p:nvSpPr>
        <p:spPr>
          <a:xfrm>
            <a:off x="457200" y="1145363"/>
            <a:ext cx="8229600" cy="498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Cost/performance is improving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to underlying technology development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Hierarchical layers of abstraction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both hardware and software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hardware/software interface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Execution time: the best performance measure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Power is a limiting factor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parallelism to improve performance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levels of program code</a:t>
            </a:r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684212" y="1125537"/>
            <a:ext cx="4751389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High-level language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 of abstraction closer to problem domain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for productivity and portability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Assembly language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Textual representation of instructions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Hardware representation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digits (bits)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Encoded instructions and data</a:t>
            </a:r>
            <a:endParaRPr/>
          </a:p>
        </p:txBody>
      </p:sp>
      <p:pic>
        <p:nvPicPr>
          <p:cNvPr descr="Picture 10"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0062" y="1268412"/>
            <a:ext cx="3228976" cy="5053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inside the processor (CPU)</a:t>
            </a:r>
            <a:endParaRPr/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457200" y="1145363"/>
            <a:ext cx="8229600" cy="498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Datapath: performs operations on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Control: sequences datapath, memory, ...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Cache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fast SRAM memory for immediate access to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Inside the Processor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684212" y="1125537"/>
            <a:ext cx="8270876" cy="719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AMD Barcelona: 4 processor cores</a:t>
            </a:r>
            <a:endParaRPr/>
          </a:p>
        </p:txBody>
      </p:sp>
      <p:pic>
        <p:nvPicPr>
          <p:cNvPr descr="Picture 20" id="99" name="Google Shape;9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2060575"/>
            <a:ext cx="7704138" cy="34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f3fb4e1d_0_6"/>
          <p:cNvSpPr txBox="1"/>
          <p:nvPr>
            <p:ph type="title"/>
          </p:nvPr>
        </p:nvSpPr>
        <p:spPr>
          <a:xfrm>
            <a:off x="457200" y="274638"/>
            <a:ext cx="8229600" cy="6894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Inside the A5 package</a:t>
            </a:r>
            <a:endParaRPr/>
          </a:p>
        </p:txBody>
      </p:sp>
      <p:pic>
        <p:nvPicPr>
          <p:cNvPr id="105" name="Google Shape;105;g5df3fb4e1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225" y="1092088"/>
            <a:ext cx="4223250" cy="50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understanding performance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457200" y="1145363"/>
            <a:ext cx="8229600" cy="498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Determines number of operations executed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Programming language, compiler, architecture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number of machine instructions executed per operation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Processor and memory system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how fast instructions are executed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I/O system (including OS)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Determines how fast I/O operations are executed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457200" y="274638"/>
            <a:ext cx="8229600" cy="6892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5"/>
              <a:buFont typeface="Calibri"/>
              <a:buNone/>
            </a:pPr>
            <a:r>
              <a:rPr lang="en-US" sz="3705"/>
              <a:t>law of processor performance</a:t>
            </a:r>
            <a:endParaRPr/>
          </a:p>
        </p:txBody>
      </p:sp>
      <p:pic>
        <p:nvPicPr>
          <p:cNvPr descr="Content Placeholder 3"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390" y="1517839"/>
            <a:ext cx="7214000" cy="1103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6"/>
          <p:cNvGrpSpPr/>
          <p:nvPr/>
        </p:nvGrpSpPr>
        <p:grpSpPr>
          <a:xfrm>
            <a:off x="1905141" y="2544935"/>
            <a:ext cx="1999723" cy="2642897"/>
            <a:chOff x="0" y="0"/>
            <a:chExt cx="1999721" cy="2642895"/>
          </a:xfrm>
        </p:grpSpPr>
        <p:sp>
          <p:nvSpPr>
            <p:cNvPr id="119" name="Google Shape;119;p6"/>
            <p:cNvSpPr/>
            <p:nvPr/>
          </p:nvSpPr>
          <p:spPr>
            <a:xfrm>
              <a:off x="0" y="0"/>
              <a:ext cx="1999721" cy="2642895"/>
            </a:xfrm>
            <a:custGeom>
              <a:rect b="b" l="l" r="r" t="t"/>
              <a:pathLst>
                <a:path extrusionOk="0" h="21600" w="21600">
                  <a:moveTo>
                    <a:pt x="0" y="10282"/>
                  </a:moveTo>
                  <a:cubicBezTo>
                    <a:pt x="0" y="9032"/>
                    <a:pt x="1339" y="8019"/>
                    <a:pt x="2992" y="8019"/>
                  </a:cubicBezTo>
                  <a:lnTo>
                    <a:pt x="12600" y="8019"/>
                  </a:lnTo>
                  <a:lnTo>
                    <a:pt x="19873" y="0"/>
                  </a:lnTo>
                  <a:lnTo>
                    <a:pt x="18000" y="8019"/>
                  </a:lnTo>
                  <a:lnTo>
                    <a:pt x="18608" y="8019"/>
                  </a:lnTo>
                  <a:cubicBezTo>
                    <a:pt x="20261" y="8019"/>
                    <a:pt x="21600" y="9032"/>
                    <a:pt x="21600" y="10282"/>
                  </a:cubicBezTo>
                  <a:lnTo>
                    <a:pt x="21600" y="10282"/>
                  </a:lnTo>
                  <a:lnTo>
                    <a:pt x="21600" y="19336"/>
                  </a:lnTo>
                  <a:cubicBezTo>
                    <a:pt x="21600" y="20587"/>
                    <a:pt x="20261" y="21600"/>
                    <a:pt x="18608" y="21600"/>
                  </a:cubicBezTo>
                  <a:lnTo>
                    <a:pt x="2992" y="21600"/>
                  </a:lnTo>
                  <a:cubicBezTo>
                    <a:pt x="1339" y="21600"/>
                    <a:pt x="0" y="20587"/>
                    <a:pt x="0" y="19336"/>
                  </a:cubicBezTo>
                  <a:lnTo>
                    <a:pt x="0" y="1028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 txBox="1"/>
            <p:nvPr/>
          </p:nvSpPr>
          <p:spPr>
            <a:xfrm>
              <a:off x="81118" y="1029710"/>
              <a:ext cx="1837484" cy="1564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algorithm</a:t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language</a:t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compiler</a:t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ISA</a:t>
              </a:r>
              <a:endParaRPr/>
            </a:p>
          </p:txBody>
        </p:sp>
      </p:grpSp>
      <p:grpSp>
        <p:nvGrpSpPr>
          <p:cNvPr id="121" name="Google Shape;121;p6"/>
          <p:cNvGrpSpPr/>
          <p:nvPr/>
        </p:nvGrpSpPr>
        <p:grpSpPr>
          <a:xfrm>
            <a:off x="4476124" y="2558986"/>
            <a:ext cx="1652438" cy="2466727"/>
            <a:chOff x="0" y="0"/>
            <a:chExt cx="1652436" cy="2466726"/>
          </a:xfrm>
        </p:grpSpPr>
        <p:sp>
          <p:nvSpPr>
            <p:cNvPr id="122" name="Google Shape;122;p6"/>
            <p:cNvSpPr/>
            <p:nvPr/>
          </p:nvSpPr>
          <p:spPr>
            <a:xfrm>
              <a:off x="0" y="0"/>
              <a:ext cx="1652436" cy="2466726"/>
            </a:xfrm>
            <a:custGeom>
              <a:rect b="b" l="l" r="r" t="t"/>
              <a:pathLst>
                <a:path extrusionOk="0" h="21600" w="21600">
                  <a:moveTo>
                    <a:pt x="0" y="14727"/>
                  </a:moveTo>
                  <a:cubicBezTo>
                    <a:pt x="0" y="13968"/>
                    <a:pt x="919" y="13352"/>
                    <a:pt x="2052" y="13352"/>
                  </a:cubicBezTo>
                  <a:lnTo>
                    <a:pt x="10686" y="13352"/>
                  </a:lnTo>
                  <a:lnTo>
                    <a:pt x="21600" y="0"/>
                  </a:lnTo>
                  <a:lnTo>
                    <a:pt x="15266" y="13352"/>
                  </a:lnTo>
                  <a:lnTo>
                    <a:pt x="16267" y="13352"/>
                  </a:lnTo>
                  <a:cubicBezTo>
                    <a:pt x="17400" y="13352"/>
                    <a:pt x="18319" y="13968"/>
                    <a:pt x="18319" y="14727"/>
                  </a:cubicBezTo>
                  <a:lnTo>
                    <a:pt x="18319" y="14727"/>
                  </a:lnTo>
                  <a:lnTo>
                    <a:pt x="18319" y="20225"/>
                  </a:lnTo>
                  <a:cubicBezTo>
                    <a:pt x="18319" y="20985"/>
                    <a:pt x="17400" y="21600"/>
                    <a:pt x="16267" y="21600"/>
                  </a:cubicBezTo>
                  <a:lnTo>
                    <a:pt x="2052" y="21600"/>
                  </a:lnTo>
                  <a:cubicBezTo>
                    <a:pt x="919" y="21600"/>
                    <a:pt x="0" y="20985"/>
                    <a:pt x="0" y="20225"/>
                  </a:cubicBezTo>
                  <a:lnTo>
                    <a:pt x="0" y="14727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 txBox="1"/>
            <p:nvPr/>
          </p:nvSpPr>
          <p:spPr>
            <a:xfrm>
              <a:off x="45979" y="1581751"/>
              <a:ext cx="1309479" cy="8280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ISA</a:t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μarch</a:t>
              </a:r>
              <a:endParaRPr/>
            </a:p>
          </p:txBody>
        </p:sp>
      </p:grpSp>
      <p:grpSp>
        <p:nvGrpSpPr>
          <p:cNvPr id="124" name="Google Shape;124;p6"/>
          <p:cNvGrpSpPr/>
          <p:nvPr/>
        </p:nvGrpSpPr>
        <p:grpSpPr>
          <a:xfrm>
            <a:off x="6520153" y="2531257"/>
            <a:ext cx="2086761" cy="2342951"/>
            <a:chOff x="0" y="0"/>
            <a:chExt cx="2086760" cy="2342949"/>
          </a:xfrm>
        </p:grpSpPr>
        <p:sp>
          <p:nvSpPr>
            <p:cNvPr id="125" name="Google Shape;125;p6"/>
            <p:cNvSpPr/>
            <p:nvPr/>
          </p:nvSpPr>
          <p:spPr>
            <a:xfrm>
              <a:off x="0" y="0"/>
              <a:ext cx="2086760" cy="2295594"/>
            </a:xfrm>
            <a:custGeom>
              <a:rect b="b" l="l" r="r" t="t"/>
              <a:pathLst>
                <a:path extrusionOk="0" h="21600" w="21600">
                  <a:moveTo>
                    <a:pt x="0" y="15850"/>
                  </a:moveTo>
                  <a:cubicBezTo>
                    <a:pt x="0" y="15215"/>
                    <a:pt x="566" y="14700"/>
                    <a:pt x="1265" y="14700"/>
                  </a:cubicBezTo>
                  <a:lnTo>
                    <a:pt x="12600" y="14700"/>
                  </a:lnTo>
                  <a:lnTo>
                    <a:pt x="13444" y="0"/>
                  </a:lnTo>
                  <a:lnTo>
                    <a:pt x="18000" y="14700"/>
                  </a:lnTo>
                  <a:lnTo>
                    <a:pt x="20335" y="14700"/>
                  </a:lnTo>
                  <a:cubicBezTo>
                    <a:pt x="21034" y="14700"/>
                    <a:pt x="21600" y="15215"/>
                    <a:pt x="21600" y="15850"/>
                  </a:cubicBezTo>
                  <a:lnTo>
                    <a:pt x="21600" y="15850"/>
                  </a:lnTo>
                  <a:lnTo>
                    <a:pt x="21600" y="20450"/>
                  </a:lnTo>
                  <a:cubicBezTo>
                    <a:pt x="21600" y="21085"/>
                    <a:pt x="21034" y="21600"/>
                    <a:pt x="20335" y="21600"/>
                  </a:cubicBezTo>
                  <a:lnTo>
                    <a:pt x="1265" y="21600"/>
                  </a:lnTo>
                  <a:cubicBezTo>
                    <a:pt x="566" y="21600"/>
                    <a:pt x="0" y="21085"/>
                    <a:pt x="0" y="20450"/>
                  </a:cubicBezTo>
                  <a:lnTo>
                    <a:pt x="0" y="17575"/>
                  </a:lnTo>
                  <a:lnTo>
                    <a:pt x="0" y="1585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 txBox="1"/>
            <p:nvPr/>
          </p:nvSpPr>
          <p:spPr>
            <a:xfrm>
              <a:off x="35798" y="1514908"/>
              <a:ext cx="2015164" cy="8280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μarch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technology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ucr-cse-template">
  <a:themeElements>
    <a:clrScheme name="ucr-cse-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cr-cse-template">
  <a:themeElements>
    <a:clrScheme name="ucr-cse-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