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0" roundtripDataSignature="AMtx7mjzxpIAGNylxYWUlfqWkcEmCkL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7B0BAC-FAA6-45EB-B9A3-2CDC37A66519}">
  <a:tblStyle styleId="{107B0BAC-FAA6-45EB-B9A3-2CDC37A6651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FD7E7"/>
          </a:solidFill>
        </a:fill>
      </a:tcStyle>
    </a:wholeTbl>
    <a:band1H>
      <a:tcTxStyle/>
    </a:band1H>
    <a:band2H>
      <a:tcTxStyle b="off" i="off"/>
      <a:tcStyle>
        <a:fill>
          <a:solidFill>
            <a:srgbClr val="E8ECF4"/>
          </a:solidFill>
        </a:fill>
      </a:tcStyle>
    </a:band2H>
    <a:band1V>
      <a:tcTxStyle/>
    </a:band1V>
    <a:band2V>
      <a:tcTxStyle/>
    </a:band2V>
    <a:lastCol>
      <a:tcTxStyle/>
    </a:lastCol>
    <a:firstCol>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32686"/>
          <c:y val="0.0727669"/>
          <c:w val="0.862314"/>
          <c:h val="0.798391"/>
        </c:manualLayout>
      </c:layout>
      <c:barChart>
        <c:barDir val="col"/>
        <c:grouping val="clustered"/>
        <c:varyColors val="0"/>
        <c:ser>
          <c:idx val="0"/>
          <c:order val="0"/>
          <c:tx>
            <c:strRef>
              <c:f>Sheet1!$A$2</c:f>
              <c:strCache>
                <c:ptCount val="1"/>
                <c:pt idx="0">
                  <c:v>Relative Performance</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1025" u="none">
                    <a:solidFill>
                      <a:srgbClr val="000000"/>
                    </a:solidFill>
                    <a:latin typeface="Tahoma"/>
                  </a:defRPr>
                </a:pPr>
              </a:p>
            </c:txPr>
            <c:dLblPos val="outEnd"/>
            <c:showLegendKey val="0"/>
            <c:showVal val="0"/>
            <c:showCatName val="0"/>
            <c:showSerName val="0"/>
            <c:showPercent val="0"/>
            <c:showBubbleSize val="0"/>
            <c:showLeaderLines val="0"/>
          </c:dLbls>
          <c:cat>
            <c:strRef>
              <c:f>Sheet1!$B$1:$E$1</c:f>
              <c:strCache>
                <c:ptCount val="4"/>
                <c:pt idx="0">
                  <c:v>none</c:v>
                </c:pt>
                <c:pt idx="1">
                  <c:v>O1</c:v>
                </c:pt>
                <c:pt idx="2">
                  <c:v>O2</c:v>
                </c:pt>
                <c:pt idx="3">
                  <c:v>O3</c:v>
                </c:pt>
              </c:strCache>
            </c:strRef>
          </c:cat>
          <c:val>
            <c:numRef>
              <c:f>Sheet1!$B$2:$E$2</c:f>
              <c:numCache>
                <c:ptCount val="4"/>
                <c:pt idx="0">
                  <c:v>1.000000</c:v>
                </c:pt>
                <c:pt idx="1">
                  <c:v>2.370000</c:v>
                </c:pt>
                <c:pt idx="2">
                  <c:v>2.380000</c:v>
                </c:pt>
                <c:pt idx="3">
                  <c:v>2.410000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2"/>
        <c:crosses val="autoZero"/>
        <c:crossBetween val="between"/>
        <c:majorUnit val="0.65"/>
        <c:minorUnit val="0.325"/>
      </c:valAx>
      <c:spPr>
        <a:noFill/>
        <a:ln w="12700" cap="flat">
          <a:solidFill>
            <a:srgbClr val="000000"/>
          </a:solidFill>
          <a:prstDash val="solid"/>
          <a:round/>
        </a:ln>
        <a:effectLst/>
      </c:spPr>
    </c:plotArea>
    <c:legend>
      <c:legendPos val="r"/>
      <c:layout>
        <c:manualLayout>
          <c:xMode val="edge"/>
          <c:yMode val="edge"/>
          <c:x val="0.283357"/>
          <c:y val="0"/>
          <c:w val="0.534684"/>
          <c:h val="0.109895"/>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94934"/>
          <c:y val="0.0727669"/>
          <c:w val="0.800066"/>
          <c:h val="0.798391"/>
        </c:manualLayout>
      </c:layout>
      <c:barChart>
        <c:barDir val="col"/>
        <c:grouping val="clustered"/>
        <c:varyColors val="0"/>
        <c:ser>
          <c:idx val="0"/>
          <c:order val="0"/>
          <c:tx>
            <c:strRef>
              <c:f>Sheet1!$A$2</c:f>
              <c:strCache>
                <c:ptCount val="1"/>
                <c:pt idx="0">
                  <c:v>Clock Cycles</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1025" u="none">
                    <a:solidFill>
                      <a:srgbClr val="000000"/>
                    </a:solidFill>
                    <a:latin typeface="Tahoma"/>
                  </a:defRPr>
                </a:pPr>
              </a:p>
            </c:txPr>
            <c:dLblPos val="outEnd"/>
            <c:showLegendKey val="0"/>
            <c:showVal val="0"/>
            <c:showCatName val="0"/>
            <c:showSerName val="0"/>
            <c:showPercent val="0"/>
            <c:showBubbleSize val="0"/>
            <c:showLeaderLines val="0"/>
          </c:dLbls>
          <c:cat>
            <c:strRef>
              <c:f>Sheet1!$B$1:$E$1</c:f>
              <c:strCache>
                <c:ptCount val="4"/>
                <c:pt idx="0">
                  <c:v>none</c:v>
                </c:pt>
                <c:pt idx="1">
                  <c:v>O1</c:v>
                </c:pt>
                <c:pt idx="2">
                  <c:v>O2</c:v>
                </c:pt>
                <c:pt idx="3">
                  <c:v>O3</c:v>
                </c:pt>
              </c:strCache>
            </c:strRef>
          </c:cat>
          <c:val>
            <c:numRef>
              <c:f>Sheet1!$B$2:$E$2</c:f>
              <c:numCache>
                <c:ptCount val="4"/>
                <c:pt idx="0">
                  <c:v>158615.000000</c:v>
                </c:pt>
                <c:pt idx="1">
                  <c:v>66990.000000</c:v>
                </c:pt>
                <c:pt idx="2">
                  <c:v>66521.000000</c:v>
                </c:pt>
                <c:pt idx="3">
                  <c:v>65747.000000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2"/>
        <c:crosses val="autoZero"/>
        <c:crossBetween val="between"/>
        <c:majorUnit val="40000"/>
        <c:minorUnit val="20000"/>
      </c:valAx>
      <c:spPr>
        <a:noFill/>
        <a:ln w="12700" cap="flat">
          <a:solidFill>
            <a:srgbClr val="000000"/>
          </a:solidFill>
          <a:prstDash val="solid"/>
          <a:round/>
        </a:ln>
        <a:effectLst/>
      </c:spPr>
    </c:plotArea>
    <c:legend>
      <c:legendPos val="r"/>
      <c:layout>
        <c:manualLayout>
          <c:xMode val="edge"/>
          <c:yMode val="edge"/>
          <c:x val="0.313721"/>
          <c:y val="0.000219414"/>
          <c:w val="0.543594"/>
          <c:h val="0.109895"/>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8973"/>
          <c:y val="0.0727669"/>
          <c:w val="0.80527"/>
          <c:h val="0.798391"/>
        </c:manualLayout>
      </c:layout>
      <c:barChart>
        <c:barDir val="col"/>
        <c:grouping val="clustered"/>
        <c:varyColors val="0"/>
        <c:ser>
          <c:idx val="0"/>
          <c:order val="0"/>
          <c:tx>
            <c:strRef>
              <c:f>Sheet1!$A$2</c:f>
              <c:strCache>
                <c:ptCount val="1"/>
                <c:pt idx="0">
                  <c:v>Instruction count</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1025" u="none">
                    <a:solidFill>
                      <a:srgbClr val="000000"/>
                    </a:solidFill>
                    <a:latin typeface="Tahoma"/>
                  </a:defRPr>
                </a:pPr>
              </a:p>
            </c:txPr>
            <c:dLblPos val="outEnd"/>
            <c:showLegendKey val="0"/>
            <c:showVal val="0"/>
            <c:showCatName val="0"/>
            <c:showSerName val="0"/>
            <c:showPercent val="0"/>
            <c:showBubbleSize val="0"/>
            <c:showLeaderLines val="0"/>
          </c:dLbls>
          <c:cat>
            <c:strRef>
              <c:f>Sheet1!$B$1:$E$1</c:f>
              <c:strCache>
                <c:ptCount val="4"/>
                <c:pt idx="0">
                  <c:v>none</c:v>
                </c:pt>
                <c:pt idx="1">
                  <c:v>O1</c:v>
                </c:pt>
                <c:pt idx="2">
                  <c:v>O2</c:v>
                </c:pt>
                <c:pt idx="3">
                  <c:v>O3</c:v>
                </c:pt>
              </c:strCache>
            </c:strRef>
          </c:cat>
          <c:val>
            <c:numRef>
              <c:f>Sheet1!$B$2:$E$2</c:f>
              <c:numCache>
                <c:ptCount val="4"/>
                <c:pt idx="0">
                  <c:v>114938.000000</c:v>
                </c:pt>
                <c:pt idx="1">
                  <c:v>37470.000000</c:v>
                </c:pt>
                <c:pt idx="2">
                  <c:v>39993.000000</c:v>
                </c:pt>
                <c:pt idx="3">
                  <c:v>44993.000000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2"/>
        <c:crosses val="autoZero"/>
        <c:crossBetween val="between"/>
        <c:majorUnit val="30000"/>
        <c:minorUnit val="15000"/>
      </c:valAx>
      <c:spPr>
        <a:noFill/>
        <a:ln w="12700" cap="flat">
          <a:solidFill>
            <a:srgbClr val="000000"/>
          </a:solidFill>
          <a:prstDash val="solid"/>
          <a:round/>
        </a:ln>
        <a:effectLst/>
      </c:spPr>
    </c:plotArea>
    <c:legend>
      <c:legendPos val="r"/>
      <c:layout>
        <c:manualLayout>
          <c:xMode val="edge"/>
          <c:yMode val="edge"/>
          <c:x val="0.297308"/>
          <c:y val="0.00495495"/>
          <c:w val="0.52908"/>
          <c:h val="0.109895"/>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33037"/>
          <c:y val="0.0841896"/>
          <c:w val="0.861963"/>
          <c:h val="0.788401"/>
        </c:manualLayout>
      </c:layout>
      <c:barChart>
        <c:barDir val="col"/>
        <c:grouping val="clustered"/>
        <c:varyColors val="0"/>
        <c:ser>
          <c:idx val="0"/>
          <c:order val="0"/>
          <c:tx>
            <c:strRef>
              <c:f>Sheet1!$A$2</c:f>
              <c:strCache>
                <c:ptCount val="1"/>
                <c:pt idx="0">
                  <c:v>CPI</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1025" u="none">
                    <a:solidFill>
                      <a:srgbClr val="000000"/>
                    </a:solidFill>
                    <a:latin typeface="Tahoma"/>
                  </a:defRPr>
                </a:pPr>
              </a:p>
            </c:txPr>
            <c:dLblPos val="outEnd"/>
            <c:showLegendKey val="0"/>
            <c:showVal val="0"/>
            <c:showCatName val="0"/>
            <c:showSerName val="0"/>
            <c:showPercent val="0"/>
            <c:showBubbleSize val="0"/>
            <c:showLeaderLines val="0"/>
          </c:dLbls>
          <c:cat>
            <c:strRef>
              <c:f>Sheet1!$B$1:$E$1</c:f>
              <c:strCache>
                <c:ptCount val="4"/>
                <c:pt idx="0">
                  <c:v>none</c:v>
                </c:pt>
                <c:pt idx="1">
                  <c:v>O1</c:v>
                </c:pt>
                <c:pt idx="2">
                  <c:v>O2</c:v>
                </c:pt>
                <c:pt idx="3">
                  <c:v>O3</c:v>
                </c:pt>
              </c:strCache>
            </c:strRef>
          </c:cat>
          <c:val>
            <c:numRef>
              <c:f>Sheet1!$B$2:$E$2</c:f>
              <c:numCache>
                <c:ptCount val="4"/>
                <c:pt idx="0">
                  <c:v>1.380000</c:v>
                </c:pt>
                <c:pt idx="1">
                  <c:v>1.790000</c:v>
                </c:pt>
                <c:pt idx="2">
                  <c:v>1.660000</c:v>
                </c:pt>
                <c:pt idx="3">
                  <c:v>1.460000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1025" u="none">
                <a:solidFill>
                  <a:srgbClr val="000000"/>
                </a:solidFill>
                <a:latin typeface="Tahoma"/>
              </a:defRPr>
            </a:pPr>
          </a:p>
        </c:txPr>
        <c:crossAx val="2094734552"/>
        <c:crosses val="autoZero"/>
        <c:crossBetween val="between"/>
        <c:majorUnit val="0.45"/>
        <c:minorUnit val="0.225"/>
      </c:valAx>
      <c:spPr>
        <a:noFill/>
        <a:ln w="12700" cap="flat">
          <a:solidFill>
            <a:srgbClr val="000000"/>
          </a:solidFill>
          <a:prstDash val="solid"/>
          <a:round/>
        </a:ln>
        <a:effectLst/>
      </c:spPr>
    </c:plotArea>
    <c:legend>
      <c:legendPos val="t"/>
      <c:layout>
        <c:manualLayout>
          <c:xMode val="edge"/>
          <c:yMode val="edge"/>
          <c:x val="0.270636"/>
          <c:y val="0"/>
          <c:w val="0.530853"/>
          <c:h val="0.108849"/>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97765"/>
          <c:y val="0.0845077"/>
          <c:w val="0.915223"/>
          <c:h val="0.779964"/>
        </c:manualLayout>
      </c:layout>
      <c:barChart>
        <c:barDir val="col"/>
        <c:grouping val="clustered"/>
        <c:varyColors val="0"/>
        <c:ser>
          <c:idx val="0"/>
          <c:order val="0"/>
          <c:tx>
            <c:strRef>
              <c:f>Sheet1!$A$2</c:f>
              <c:strCache>
                <c:ptCount val="1"/>
                <c:pt idx="0">
                  <c:v>Bubblesort Relative Performance</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825" u="none">
                    <a:solidFill>
                      <a:srgbClr val="000000"/>
                    </a:solidFill>
                    <a:latin typeface="Tahoma"/>
                  </a:defRPr>
                </a:pPr>
              </a:p>
            </c:txPr>
            <c:dLblPos val="outEnd"/>
            <c:showLegendKey val="0"/>
            <c:showVal val="0"/>
            <c:showCatName val="0"/>
            <c:showSerName val="0"/>
            <c:showPercent val="0"/>
            <c:showBubbleSize val="0"/>
            <c:showLeaderLines val="0"/>
          </c:dLbls>
          <c:cat>
            <c:strRef>
              <c:f>Sheet1!$B$1:$G$1</c:f>
              <c:strCache>
                <c:ptCount val="6"/>
                <c:pt idx="0">
                  <c:v>C/none</c:v>
                </c:pt>
                <c:pt idx="1">
                  <c:v>C/O1</c:v>
                </c:pt>
                <c:pt idx="2">
                  <c:v>C/O2</c:v>
                </c:pt>
                <c:pt idx="3">
                  <c:v>C/O3</c:v>
                </c:pt>
                <c:pt idx="4">
                  <c:v>Java/int</c:v>
                </c:pt>
                <c:pt idx="5">
                  <c:v>Java/JIT</c:v>
                </c:pt>
              </c:strCache>
            </c:strRef>
          </c:cat>
          <c:val>
            <c:numRef>
              <c:f>Sheet1!$B$2:$G$2</c:f>
              <c:numCache>
                <c:ptCount val="6"/>
                <c:pt idx="0">
                  <c:v>1.000000</c:v>
                </c:pt>
                <c:pt idx="1">
                  <c:v>2.370000</c:v>
                </c:pt>
                <c:pt idx="2">
                  <c:v>2.380000</c:v>
                </c:pt>
                <c:pt idx="3">
                  <c:v>2.410000</c:v>
                </c:pt>
                <c:pt idx="4">
                  <c:v>0.120000</c:v>
                </c:pt>
                <c:pt idx="5">
                  <c:v>2.130000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2"/>
        <c:crosses val="autoZero"/>
        <c:crossBetween val="between"/>
        <c:majorUnit val="0.75"/>
        <c:minorUnit val="0.375"/>
      </c:valAx>
      <c:spPr>
        <a:noFill/>
        <a:ln w="12700" cap="flat">
          <a:solidFill>
            <a:srgbClr val="000000"/>
          </a:solidFill>
          <a:prstDash val="solid"/>
          <a:round/>
        </a:ln>
        <a:effectLst/>
      </c:spPr>
    </c:plotArea>
    <c:legend>
      <c:legendPos val="r"/>
      <c:layout>
        <c:manualLayout>
          <c:xMode val="edge"/>
          <c:yMode val="edge"/>
          <c:x val="0.251562"/>
          <c:y val="0"/>
          <c:w val="0.535696"/>
          <c:h val="0.132791"/>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76866"/>
          <c:y val="0.0845169"/>
          <c:w val="0.927313"/>
          <c:h val="0.78005"/>
        </c:manualLayout>
      </c:layout>
      <c:barChart>
        <c:barDir val="col"/>
        <c:grouping val="clustered"/>
        <c:varyColors val="0"/>
        <c:ser>
          <c:idx val="0"/>
          <c:order val="0"/>
          <c:tx>
            <c:strRef>
              <c:f>Sheet1!$A$2</c:f>
              <c:strCache>
                <c:ptCount val="1"/>
                <c:pt idx="0">
                  <c:v>Quicksort Relative Performance</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825" u="none">
                    <a:solidFill>
                      <a:srgbClr val="000000"/>
                    </a:solidFill>
                    <a:latin typeface="Tahoma"/>
                  </a:defRPr>
                </a:pPr>
              </a:p>
            </c:txPr>
            <c:dLblPos val="outEnd"/>
            <c:showLegendKey val="0"/>
            <c:showVal val="0"/>
            <c:showCatName val="0"/>
            <c:showSerName val="0"/>
            <c:showPercent val="0"/>
            <c:showBubbleSize val="0"/>
            <c:showLeaderLines val="0"/>
          </c:dLbls>
          <c:cat>
            <c:strRef>
              <c:f>Sheet1!$B$1:$G$1</c:f>
              <c:strCache>
                <c:ptCount val="6"/>
                <c:pt idx="0">
                  <c:v>C/none</c:v>
                </c:pt>
                <c:pt idx="1">
                  <c:v>C/O1</c:v>
                </c:pt>
                <c:pt idx="2">
                  <c:v>C/O2</c:v>
                </c:pt>
                <c:pt idx="3">
                  <c:v>C/O3</c:v>
                </c:pt>
                <c:pt idx="4">
                  <c:v>Java/int</c:v>
                </c:pt>
                <c:pt idx="5">
                  <c:v>Java/JIT</c:v>
                </c:pt>
              </c:strCache>
            </c:strRef>
          </c:cat>
          <c:val>
            <c:numRef>
              <c:f>Sheet1!$B$2:$G$2</c:f>
              <c:numCache>
                <c:ptCount val="6"/>
                <c:pt idx="0">
                  <c:v>1.000000</c:v>
                </c:pt>
                <c:pt idx="1">
                  <c:v>1.500000</c:v>
                </c:pt>
                <c:pt idx="2">
                  <c:v>1.500000</c:v>
                </c:pt>
                <c:pt idx="3">
                  <c:v>1.910000</c:v>
                </c:pt>
                <c:pt idx="4">
                  <c:v>0.050000</c:v>
                </c:pt>
                <c:pt idx="5">
                  <c:v>0.290000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2"/>
        <c:crosses val="autoZero"/>
        <c:crossBetween val="between"/>
        <c:majorUnit val="0.5"/>
        <c:minorUnit val="0.25"/>
      </c:valAx>
      <c:spPr>
        <a:noFill/>
        <a:ln w="12700" cap="flat">
          <a:solidFill>
            <a:srgbClr val="000000"/>
          </a:solidFill>
          <a:prstDash val="solid"/>
          <a:round/>
        </a:ln>
        <a:effectLst/>
      </c:spPr>
    </c:plotArea>
    <c:legend>
      <c:legendPos val="r"/>
      <c:layout>
        <c:manualLayout>
          <c:xMode val="edge"/>
          <c:yMode val="edge"/>
          <c:x val="0.241729"/>
          <c:y val="0"/>
          <c:w val="0.525632"/>
          <c:h val="0.132708"/>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876203"/>
          <c:y val="0.0845169"/>
          <c:w val="0.90738"/>
          <c:h val="0.78005"/>
        </c:manualLayout>
      </c:layout>
      <c:barChart>
        <c:barDir val="col"/>
        <c:grouping val="clustered"/>
        <c:varyColors val="0"/>
        <c:ser>
          <c:idx val="0"/>
          <c:order val="0"/>
          <c:tx>
            <c:strRef>
              <c:f>Sheet1!$A$2</c:f>
              <c:strCache>
                <c:ptCount val="1"/>
                <c:pt idx="0">
                  <c:v>Quicksort vs. Bubblesort Speedup</c:v>
                </c:pt>
              </c:strCache>
            </c:strRef>
          </c:tx>
          <c:spPr>
            <a:solidFill>
              <a:srgbClr val="00E4A8"/>
            </a:solidFill>
            <a:ln w="12700" cap="flat">
              <a:solidFill>
                <a:srgbClr val="000000"/>
              </a:solidFill>
              <a:prstDash val="solid"/>
              <a:round/>
            </a:ln>
            <a:effectLst/>
          </c:spPr>
          <c:invertIfNegative val="0"/>
          <c:dLbls>
            <c:numFmt formatCode="#,##0" sourceLinked="0"/>
            <c:txPr>
              <a:bodyPr/>
              <a:lstStyle/>
              <a:p>
                <a:pPr>
                  <a:defRPr b="1" i="0" strike="noStrike" sz="825" u="none">
                    <a:solidFill>
                      <a:srgbClr val="000000"/>
                    </a:solidFill>
                    <a:latin typeface="Tahoma"/>
                  </a:defRPr>
                </a:pPr>
              </a:p>
            </c:txPr>
            <c:dLblPos val="outEnd"/>
            <c:showLegendKey val="0"/>
            <c:showVal val="0"/>
            <c:showCatName val="0"/>
            <c:showSerName val="0"/>
            <c:showPercent val="0"/>
            <c:showBubbleSize val="0"/>
            <c:showLeaderLines val="0"/>
          </c:dLbls>
          <c:cat>
            <c:strRef>
              <c:f>Sheet1!$B$1:$G$1</c:f>
              <c:strCache>
                <c:ptCount val="6"/>
                <c:pt idx="0">
                  <c:v>C/none</c:v>
                </c:pt>
                <c:pt idx="1">
                  <c:v>C/O1</c:v>
                </c:pt>
                <c:pt idx="2">
                  <c:v>C/O2</c:v>
                </c:pt>
                <c:pt idx="3">
                  <c:v>C/O3</c:v>
                </c:pt>
                <c:pt idx="4">
                  <c:v>Java/int</c:v>
                </c:pt>
                <c:pt idx="5">
                  <c:v>Java/JIT</c:v>
                </c:pt>
              </c:strCache>
            </c:strRef>
          </c:cat>
          <c:val>
            <c:numRef>
              <c:f>Sheet1!$B$2:$G$2</c:f>
              <c:numCache>
                <c:ptCount val="6"/>
                <c:pt idx="0">
                  <c:v>2468.000000</c:v>
                </c:pt>
                <c:pt idx="1">
                  <c:v>1562.000000</c:v>
                </c:pt>
                <c:pt idx="2">
                  <c:v>1555.000000</c:v>
                </c:pt>
                <c:pt idx="3">
                  <c:v>1955.000000</c:v>
                </c:pt>
                <c:pt idx="4">
                  <c:v>1050.000000</c:v>
                </c:pt>
                <c:pt idx="5">
                  <c:v>338.000000</c:v>
                </c:pt>
              </c:numCache>
            </c:numRef>
          </c:val>
        </c:ser>
        <c:gapWidth val="150"/>
        <c:overlap val="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3"/>
        <c:crosses val="autoZero"/>
        <c:auto val="1"/>
        <c:lblAlgn val="ctr"/>
        <c:noMultiLvlLbl val="1"/>
      </c:catAx>
      <c:valAx>
        <c:axId val="2094734553"/>
        <c:scaling>
          <c:orientation val="minMax"/>
        </c:scaling>
        <c:delete val="0"/>
        <c:axPos val="l"/>
        <c:majorGridlines>
          <c:spPr>
            <a:ln w="12700" cap="flat">
              <a:solidFill>
                <a:srgbClr val="000000"/>
              </a:solidFill>
              <a:prstDash val="solid"/>
              <a:round/>
            </a:ln>
          </c:spPr>
        </c:majorGridlines>
        <c:numFmt formatCode="0" sourceLinked="0"/>
        <c:majorTickMark val="out"/>
        <c:minorTickMark val="none"/>
        <c:tickLblPos val="nextTo"/>
        <c:spPr>
          <a:ln w="12700" cap="flat">
            <a:solidFill>
              <a:srgbClr val="000000"/>
            </a:solidFill>
            <a:prstDash val="solid"/>
            <a:round/>
          </a:ln>
        </c:spPr>
        <c:txPr>
          <a:bodyPr rot="0"/>
          <a:lstStyle/>
          <a:p>
            <a:pPr>
              <a:defRPr b="1" i="0" strike="noStrike" sz="825" u="none">
                <a:solidFill>
                  <a:srgbClr val="000000"/>
                </a:solidFill>
                <a:latin typeface="Tahoma"/>
              </a:defRPr>
            </a:pPr>
          </a:p>
        </c:txPr>
        <c:crossAx val="2094734552"/>
        <c:crosses val="autoZero"/>
        <c:crossBetween val="between"/>
        <c:majorUnit val="750"/>
        <c:minorUnit val="375"/>
      </c:valAx>
      <c:spPr>
        <a:noFill/>
        <a:ln w="12700" cap="flat">
          <a:solidFill>
            <a:srgbClr val="000000"/>
          </a:solidFill>
          <a:prstDash val="solid"/>
          <a:round/>
        </a:ln>
        <a:effectLst/>
      </c:spPr>
    </c:plotArea>
    <c:legend>
      <c:legendPos val="r"/>
      <c:layout>
        <c:manualLayout>
          <c:xMode val="edge"/>
          <c:yMode val="edge"/>
          <c:x val="0.252345"/>
          <c:y val="0"/>
          <c:w val="0.550902"/>
          <c:h val="0.132708"/>
        </c:manualLayout>
      </c:layout>
      <c:overlay val="1"/>
      <c:spPr>
        <a:noFill/>
        <a:ln w="12700" cap="flat">
          <a:solidFill>
            <a:srgbClr val="000000"/>
          </a:solidFill>
          <a:prstDash val="solid"/>
          <a:round/>
        </a:ln>
        <a:effectLst/>
      </c:spPr>
      <c:txPr>
        <a:bodyPr rot="0"/>
        <a:lstStyle/>
        <a:p>
          <a:pPr>
            <a:defRPr b="1" i="0" strike="noStrike" sz="1100" u="none">
              <a:solidFill>
                <a:srgbClr val="000000"/>
              </a:solidFill>
              <a:latin typeface="Tahoma"/>
            </a:defRPr>
          </a:pPr>
        </a:p>
      </c:txPr>
    </c:legend>
    <c:plotVisOnly val="0"/>
    <c:dispBlanksAs val="gap"/>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p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p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p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p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p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p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p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16"/>
          <p:cNvSpPr txBox="1"/>
          <p:nvPr>
            <p:ph type="title"/>
          </p:nvPr>
        </p:nvSpPr>
        <p:spPr>
          <a:xfrm>
            <a:off x="685800" y="2130425"/>
            <a:ext cx="7772400" cy="147002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3" name="Google Shape;13;p116"/>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888888"/>
              </a:buClr>
              <a:buSzPts val="2800"/>
              <a:buFont typeface="Calibri"/>
              <a:buNone/>
              <a:defRPr>
                <a:solidFill>
                  <a:srgbClr val="888888"/>
                </a:solidFill>
              </a:defRPr>
            </a:lvl1pPr>
            <a:lvl2pPr indent="-228600" lvl="1" marL="914400" algn="ctr">
              <a:lnSpc>
                <a:spcPct val="100000"/>
              </a:lnSpc>
              <a:spcBef>
                <a:spcPts val="600"/>
              </a:spcBef>
              <a:spcAft>
                <a:spcPts val="0"/>
              </a:spcAft>
              <a:buClr>
                <a:srgbClr val="888888"/>
              </a:buClr>
              <a:buSzPts val="2800"/>
              <a:buFont typeface="Calibri"/>
              <a:buNone/>
              <a:defRPr>
                <a:solidFill>
                  <a:srgbClr val="888888"/>
                </a:solidFill>
              </a:defRPr>
            </a:lvl2pPr>
            <a:lvl3pPr indent="-228600" lvl="2" marL="1371600" algn="ctr">
              <a:lnSpc>
                <a:spcPct val="100000"/>
              </a:lnSpc>
              <a:spcBef>
                <a:spcPts val="600"/>
              </a:spcBef>
              <a:spcAft>
                <a:spcPts val="0"/>
              </a:spcAft>
              <a:buClr>
                <a:srgbClr val="888888"/>
              </a:buClr>
              <a:buSzPts val="2800"/>
              <a:buFont typeface="Calibri"/>
              <a:buNone/>
              <a:defRPr>
                <a:solidFill>
                  <a:srgbClr val="888888"/>
                </a:solidFill>
              </a:defRPr>
            </a:lvl3pPr>
            <a:lvl4pPr indent="-228600" lvl="3" marL="1828800" algn="ctr">
              <a:lnSpc>
                <a:spcPct val="100000"/>
              </a:lnSpc>
              <a:spcBef>
                <a:spcPts val="600"/>
              </a:spcBef>
              <a:spcAft>
                <a:spcPts val="0"/>
              </a:spcAft>
              <a:buClr>
                <a:srgbClr val="888888"/>
              </a:buClr>
              <a:buSzPts val="2800"/>
              <a:buFont typeface="Calibri"/>
              <a:buNone/>
              <a:defRPr>
                <a:solidFill>
                  <a:srgbClr val="888888"/>
                </a:solidFill>
              </a:defRPr>
            </a:lvl4pPr>
            <a:lvl5pPr indent="-228600" lvl="4" marL="2286000" algn="ctr">
              <a:lnSpc>
                <a:spcPct val="100000"/>
              </a:lnSpc>
              <a:spcBef>
                <a:spcPts val="600"/>
              </a:spcBef>
              <a:spcAft>
                <a:spcPts val="0"/>
              </a:spcAft>
              <a:buClr>
                <a:srgbClr val="888888"/>
              </a:buClr>
              <a:buSzPts val="2800"/>
              <a:buFont typeface="Calibri"/>
              <a:buNone/>
              <a:defRPr>
                <a:solidFill>
                  <a:srgbClr val="888888"/>
                </a:solidFill>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14" name="Google Shape;14;p116"/>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47" name="Shape 47"/>
        <p:cNvGrpSpPr/>
        <p:nvPr/>
      </p:nvGrpSpPr>
      <p:grpSpPr>
        <a:xfrm>
          <a:off x="0" y="0"/>
          <a:ext cx="0" cy="0"/>
          <a:chOff x="0" y="0"/>
          <a:chExt cx="0" cy="0"/>
        </a:xfrm>
      </p:grpSpPr>
      <p:sp>
        <p:nvSpPr>
          <p:cNvPr id="48" name="Google Shape;48;p12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9" name="Google Shape;49;p125"/>
          <p:cNvSpPr txBox="1"/>
          <p:nvPr>
            <p:ph idx="1" type="body"/>
          </p:nvPr>
        </p:nvSpPr>
        <p:spPr>
          <a:xfrm>
            <a:off x="457200" y="1145364"/>
            <a:ext cx="8229600" cy="4980800"/>
          </a:xfrm>
          <a:prstGeom prst="rect">
            <a:avLst/>
          </a:prstGeom>
          <a:noFill/>
          <a:ln>
            <a:noFill/>
          </a:ln>
        </p:spPr>
        <p:txBody>
          <a:bodyPr anchorCtr="0" anchor="t"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50" name="Google Shape;50;p125"/>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51" name="Shape 51"/>
        <p:cNvGrpSpPr/>
        <p:nvPr/>
      </p:nvGrpSpPr>
      <p:grpSpPr>
        <a:xfrm>
          <a:off x="0" y="0"/>
          <a:ext cx="0" cy="0"/>
          <a:chOff x="0" y="0"/>
          <a:chExt cx="0" cy="0"/>
        </a:xfrm>
      </p:grpSpPr>
      <p:sp>
        <p:nvSpPr>
          <p:cNvPr id="52" name="Google Shape;52;p126"/>
          <p:cNvSpPr txBox="1"/>
          <p:nvPr>
            <p:ph type="title"/>
          </p:nvPr>
        </p:nvSpPr>
        <p:spPr>
          <a:xfrm>
            <a:off x="6629400" y="274638"/>
            <a:ext cx="2057400" cy="5851526"/>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53" name="Google Shape;53;p126"/>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54" name="Google Shape;54;p126"/>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5" name="Shape 15"/>
        <p:cNvGrpSpPr/>
        <p:nvPr/>
      </p:nvGrpSpPr>
      <p:grpSpPr>
        <a:xfrm>
          <a:off x="0" y="0"/>
          <a:ext cx="0" cy="0"/>
          <a:chOff x="0" y="0"/>
          <a:chExt cx="0" cy="0"/>
        </a:xfrm>
      </p:grpSpPr>
      <p:sp>
        <p:nvSpPr>
          <p:cNvPr id="16" name="Google Shape;16;p11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7" name="Google Shape;17;p117"/>
          <p:cNvSpPr txBox="1"/>
          <p:nvPr>
            <p:ph idx="1" type="body"/>
          </p:nvPr>
        </p:nvSpPr>
        <p:spPr>
          <a:xfrm>
            <a:off x="457200" y="1145364"/>
            <a:ext cx="8229600" cy="4980800"/>
          </a:xfrm>
          <a:prstGeom prst="rect">
            <a:avLst/>
          </a:prstGeom>
          <a:noFill/>
          <a:ln>
            <a:noFill/>
          </a:ln>
        </p:spPr>
        <p:txBody>
          <a:bodyPr anchorCtr="0" anchor="t"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18" name="Google Shape;18;p117"/>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118"/>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lvl1pPr lvl="0" algn="l">
              <a:lnSpc>
                <a:spcPct val="100000"/>
              </a:lnSpc>
              <a:spcBef>
                <a:spcPts val="0"/>
              </a:spcBef>
              <a:spcAft>
                <a:spcPts val="0"/>
              </a:spcAft>
              <a:buClr>
                <a:srgbClr val="FFFFFF"/>
              </a:buClr>
              <a:buSzPts val="4000"/>
              <a:buFont typeface="Calibri"/>
              <a:buNone/>
              <a:defRPr b="1" sz="4000" cap="none"/>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1" name="Google Shape;21;p118"/>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400"/>
              </a:spcBef>
              <a:spcAft>
                <a:spcPts val="0"/>
              </a:spcAft>
              <a:buClr>
                <a:srgbClr val="888888"/>
              </a:buClr>
              <a:buSzPts val="2000"/>
              <a:buFont typeface="Calibri"/>
              <a:buNone/>
              <a:defRPr sz="2000">
                <a:solidFill>
                  <a:srgbClr val="888888"/>
                </a:solidFill>
              </a:defRPr>
            </a:lvl1pPr>
            <a:lvl2pPr indent="-228600" lvl="1" marL="914400" algn="l">
              <a:lnSpc>
                <a:spcPct val="100000"/>
              </a:lnSpc>
              <a:spcBef>
                <a:spcPts val="40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400"/>
              </a:spcBef>
              <a:spcAft>
                <a:spcPts val="0"/>
              </a:spcAft>
              <a:buClr>
                <a:srgbClr val="888888"/>
              </a:buClr>
              <a:buSzPts val="2000"/>
              <a:buFont typeface="Calibri"/>
              <a:buNone/>
              <a:defRPr sz="2000">
                <a:solidFill>
                  <a:srgbClr val="888888"/>
                </a:solidFill>
              </a:defRPr>
            </a:lvl3pPr>
            <a:lvl4pPr indent="-228600" lvl="3" marL="1828800" algn="l">
              <a:lnSpc>
                <a:spcPct val="100000"/>
              </a:lnSpc>
              <a:spcBef>
                <a:spcPts val="400"/>
              </a:spcBef>
              <a:spcAft>
                <a:spcPts val="0"/>
              </a:spcAft>
              <a:buClr>
                <a:srgbClr val="888888"/>
              </a:buClr>
              <a:buSzPts val="2000"/>
              <a:buFont typeface="Calibri"/>
              <a:buNone/>
              <a:defRPr sz="2000">
                <a:solidFill>
                  <a:srgbClr val="888888"/>
                </a:solidFill>
              </a:defRPr>
            </a:lvl4pPr>
            <a:lvl5pPr indent="-228600" lvl="4" marL="2286000" algn="l">
              <a:lnSpc>
                <a:spcPct val="100000"/>
              </a:lnSpc>
              <a:spcBef>
                <a:spcPts val="400"/>
              </a:spcBef>
              <a:spcAft>
                <a:spcPts val="0"/>
              </a:spcAft>
              <a:buClr>
                <a:srgbClr val="888888"/>
              </a:buClr>
              <a:buSzPts val="2000"/>
              <a:buFont typeface="Calibri"/>
              <a:buNone/>
              <a:defRPr sz="2000">
                <a:solidFill>
                  <a:srgbClr val="888888"/>
                </a:solidFill>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22" name="Google Shape;22;p118"/>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 name="Shape 23"/>
        <p:cNvGrpSpPr/>
        <p:nvPr/>
      </p:nvGrpSpPr>
      <p:grpSpPr>
        <a:xfrm>
          <a:off x="0" y="0"/>
          <a:ext cx="0" cy="0"/>
          <a:chOff x="0" y="0"/>
          <a:chExt cx="0" cy="0"/>
        </a:xfrm>
      </p:grpSpPr>
      <p:sp>
        <p:nvSpPr>
          <p:cNvPr id="24" name="Google Shape;24;p11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5" name="Google Shape;25;p119"/>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6" name="Shape 26"/>
        <p:cNvGrpSpPr/>
        <p:nvPr/>
      </p:nvGrpSpPr>
      <p:grpSpPr>
        <a:xfrm>
          <a:off x="0" y="0"/>
          <a:ext cx="0" cy="0"/>
          <a:chOff x="0" y="0"/>
          <a:chExt cx="0" cy="0"/>
        </a:xfrm>
      </p:grpSpPr>
      <p:sp>
        <p:nvSpPr>
          <p:cNvPr id="27" name="Google Shape;27;p12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8" name="Google Shape;28;p120"/>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29" name="Google Shape;29;p120"/>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 name="Shape 30"/>
        <p:cNvGrpSpPr/>
        <p:nvPr/>
      </p:nvGrpSpPr>
      <p:grpSpPr>
        <a:xfrm>
          <a:off x="0" y="0"/>
          <a:ext cx="0" cy="0"/>
          <a:chOff x="0" y="0"/>
          <a:chExt cx="0" cy="0"/>
        </a:xfrm>
      </p:grpSpPr>
      <p:sp>
        <p:nvSpPr>
          <p:cNvPr id="31" name="Google Shape;31;p12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2" name="Google Shape;32;p12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500"/>
              </a:spcBef>
              <a:spcAft>
                <a:spcPts val="0"/>
              </a:spcAft>
              <a:buClr>
                <a:schemeClr val="accent1"/>
              </a:buClr>
              <a:buSzPts val="2400"/>
              <a:buFont typeface="Calibri"/>
              <a:buNone/>
              <a:defRPr b="1" sz="2400"/>
            </a:lvl1pPr>
            <a:lvl2pPr indent="-228600" lvl="1" marL="914400" algn="l">
              <a:lnSpc>
                <a:spcPct val="100000"/>
              </a:lnSpc>
              <a:spcBef>
                <a:spcPts val="500"/>
              </a:spcBef>
              <a:spcAft>
                <a:spcPts val="0"/>
              </a:spcAft>
              <a:buClr>
                <a:schemeClr val="accent1"/>
              </a:buClr>
              <a:buSzPts val="2400"/>
              <a:buFont typeface="Calibri"/>
              <a:buNone/>
              <a:defRPr b="1" sz="2400"/>
            </a:lvl2pPr>
            <a:lvl3pPr indent="-228600" lvl="2" marL="1371600" algn="l">
              <a:lnSpc>
                <a:spcPct val="100000"/>
              </a:lnSpc>
              <a:spcBef>
                <a:spcPts val="500"/>
              </a:spcBef>
              <a:spcAft>
                <a:spcPts val="0"/>
              </a:spcAft>
              <a:buClr>
                <a:schemeClr val="accent1"/>
              </a:buClr>
              <a:buSzPts val="2400"/>
              <a:buFont typeface="Calibri"/>
              <a:buNone/>
              <a:defRPr b="1" sz="2400"/>
            </a:lvl3pPr>
            <a:lvl4pPr indent="-228600" lvl="3" marL="1828800" algn="l">
              <a:lnSpc>
                <a:spcPct val="100000"/>
              </a:lnSpc>
              <a:spcBef>
                <a:spcPts val="500"/>
              </a:spcBef>
              <a:spcAft>
                <a:spcPts val="0"/>
              </a:spcAft>
              <a:buClr>
                <a:schemeClr val="accent1"/>
              </a:buClr>
              <a:buSzPts val="2400"/>
              <a:buFont typeface="Calibri"/>
              <a:buNone/>
              <a:defRPr b="1" sz="2400"/>
            </a:lvl4pPr>
            <a:lvl5pPr indent="-228600" lvl="4" marL="2286000" algn="l">
              <a:lnSpc>
                <a:spcPct val="100000"/>
              </a:lnSpc>
              <a:spcBef>
                <a:spcPts val="500"/>
              </a:spcBef>
              <a:spcAft>
                <a:spcPts val="0"/>
              </a:spcAft>
              <a:buClr>
                <a:schemeClr val="accent1"/>
              </a:buClr>
              <a:buSzPts val="2400"/>
              <a:buFont typeface="Calibri"/>
              <a:buNone/>
              <a:defRPr b="1" sz="2400"/>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33" name="Google Shape;33;p12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34" name="Google Shape;34;p121"/>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5" name="Shape 35"/>
        <p:cNvGrpSpPr/>
        <p:nvPr/>
      </p:nvGrpSpPr>
      <p:grpSpPr>
        <a:xfrm>
          <a:off x="0" y="0"/>
          <a:ext cx="0" cy="0"/>
          <a:chOff x="0" y="0"/>
          <a:chExt cx="0" cy="0"/>
        </a:xfrm>
      </p:grpSpPr>
      <p:sp>
        <p:nvSpPr>
          <p:cNvPr id="36" name="Google Shape;36;p122"/>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7" name="Shape 37"/>
        <p:cNvGrpSpPr/>
        <p:nvPr/>
      </p:nvGrpSpPr>
      <p:grpSpPr>
        <a:xfrm>
          <a:off x="0" y="0"/>
          <a:ext cx="0" cy="0"/>
          <a:chOff x="0" y="0"/>
          <a:chExt cx="0" cy="0"/>
        </a:xfrm>
      </p:grpSpPr>
      <p:sp>
        <p:nvSpPr>
          <p:cNvPr id="38" name="Google Shape;38;p123"/>
          <p:cNvSpPr txBox="1"/>
          <p:nvPr>
            <p:ph type="title"/>
          </p:nvPr>
        </p:nvSpPr>
        <p:spPr>
          <a:xfrm>
            <a:off x="457200" y="273050"/>
            <a:ext cx="3008314" cy="1162050"/>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b" bIns="45700" lIns="45700" spcFirstLastPara="1" rIns="45700" wrap="square" tIns="45700">
            <a:normAutofit/>
          </a:bodyPr>
          <a:lstStyle>
            <a:lvl1pPr lvl="0" algn="l">
              <a:lnSpc>
                <a:spcPct val="100000"/>
              </a:lnSpc>
              <a:spcBef>
                <a:spcPts val="0"/>
              </a:spcBef>
              <a:spcAft>
                <a:spcPts val="0"/>
              </a:spcAft>
              <a:buClr>
                <a:srgbClr val="FFFFFF"/>
              </a:buClr>
              <a:buSzPts val="2000"/>
              <a:buFont typeface="Calibri"/>
              <a:buNone/>
              <a:defRPr b="1" sz="2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9" name="Google Shape;39;p123"/>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81000" lvl="0" marL="457200" algn="l">
              <a:lnSpc>
                <a:spcPct val="100000"/>
              </a:lnSpc>
              <a:spcBef>
                <a:spcPts val="700"/>
              </a:spcBef>
              <a:spcAft>
                <a:spcPts val="0"/>
              </a:spcAft>
              <a:buClr>
                <a:schemeClr val="accent1"/>
              </a:buClr>
              <a:buSzPts val="2400"/>
              <a:buFont typeface="Calibri"/>
              <a:buChar char="❑"/>
              <a:defRPr sz="3200"/>
            </a:lvl1pPr>
            <a:lvl2pPr indent="-431800" lvl="1" marL="914400" algn="l">
              <a:lnSpc>
                <a:spcPct val="100000"/>
              </a:lnSpc>
              <a:spcBef>
                <a:spcPts val="700"/>
              </a:spcBef>
              <a:spcAft>
                <a:spcPts val="0"/>
              </a:spcAft>
              <a:buClr>
                <a:schemeClr val="accent1"/>
              </a:buClr>
              <a:buSzPts val="3200"/>
              <a:buFont typeface="Calibri"/>
              <a:buChar char="–"/>
              <a:defRPr sz="3200"/>
            </a:lvl2pPr>
            <a:lvl3pPr indent="-431800" lvl="2" marL="1371600" algn="l">
              <a:lnSpc>
                <a:spcPct val="100000"/>
              </a:lnSpc>
              <a:spcBef>
                <a:spcPts val="700"/>
              </a:spcBef>
              <a:spcAft>
                <a:spcPts val="0"/>
              </a:spcAft>
              <a:buClr>
                <a:schemeClr val="accent1"/>
              </a:buClr>
              <a:buSzPts val="3200"/>
              <a:buFont typeface="Calibri"/>
              <a:buChar char="•"/>
              <a:defRPr sz="3200"/>
            </a:lvl3pPr>
            <a:lvl4pPr indent="-431800" lvl="3" marL="1828800" algn="l">
              <a:lnSpc>
                <a:spcPct val="100000"/>
              </a:lnSpc>
              <a:spcBef>
                <a:spcPts val="700"/>
              </a:spcBef>
              <a:spcAft>
                <a:spcPts val="0"/>
              </a:spcAft>
              <a:buClr>
                <a:schemeClr val="accent1"/>
              </a:buClr>
              <a:buSzPts val="3200"/>
              <a:buFont typeface="Calibri"/>
              <a:buChar char="–"/>
              <a:defRPr sz="3200"/>
            </a:lvl4pPr>
            <a:lvl5pPr indent="-431800" lvl="4" marL="2286000" algn="l">
              <a:lnSpc>
                <a:spcPct val="100000"/>
              </a:lnSpc>
              <a:spcBef>
                <a:spcPts val="700"/>
              </a:spcBef>
              <a:spcAft>
                <a:spcPts val="0"/>
              </a:spcAft>
              <a:buClr>
                <a:schemeClr val="accent1"/>
              </a:buClr>
              <a:buSzPts val="3200"/>
              <a:buFont typeface="Calibri"/>
              <a:buChar char="»"/>
              <a:defRPr sz="3200"/>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40" name="Google Shape;40;p123"/>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4325" lvl="0" marL="457200" algn="l">
              <a:lnSpc>
                <a:spcPct val="100000"/>
              </a:lnSpc>
              <a:spcBef>
                <a:spcPts val="600"/>
              </a:spcBef>
              <a:spcAft>
                <a:spcPts val="0"/>
              </a:spcAft>
              <a:buClr>
                <a:schemeClr val="accent1"/>
              </a:buClr>
              <a:buSzPts val="1350"/>
              <a:buChar char="❑"/>
              <a:defRPr/>
            </a:lvl1pPr>
            <a:lvl2pPr indent="-342900" lvl="1" marL="914400" algn="l">
              <a:lnSpc>
                <a:spcPct val="100000"/>
              </a:lnSpc>
              <a:spcBef>
                <a:spcPts val="600"/>
              </a:spcBef>
              <a:spcAft>
                <a:spcPts val="0"/>
              </a:spcAft>
              <a:buClr>
                <a:schemeClr val="accent1"/>
              </a:buClr>
              <a:buSzPts val="1800"/>
              <a:buChar char="–"/>
              <a:defRPr/>
            </a:lvl2pPr>
            <a:lvl3pPr indent="-342900" lvl="2" marL="1371600" algn="l">
              <a:lnSpc>
                <a:spcPct val="100000"/>
              </a:lnSpc>
              <a:spcBef>
                <a:spcPts val="600"/>
              </a:spcBef>
              <a:spcAft>
                <a:spcPts val="0"/>
              </a:spcAft>
              <a:buClr>
                <a:schemeClr val="accent1"/>
              </a:buClr>
              <a:buSzPts val="1800"/>
              <a:buChar char="•"/>
              <a:defRPr/>
            </a:lvl3pPr>
            <a:lvl4pPr indent="-342900" lvl="3" marL="1828800" algn="l">
              <a:lnSpc>
                <a:spcPct val="100000"/>
              </a:lnSpc>
              <a:spcBef>
                <a:spcPts val="600"/>
              </a:spcBef>
              <a:spcAft>
                <a:spcPts val="0"/>
              </a:spcAft>
              <a:buClr>
                <a:schemeClr val="accent1"/>
              </a:buClr>
              <a:buSzPts val="1800"/>
              <a:buChar char="–"/>
              <a:defRPr/>
            </a:lvl4pPr>
            <a:lvl5pPr indent="-342900" lvl="4" marL="2286000" algn="l">
              <a:lnSpc>
                <a:spcPct val="100000"/>
              </a:lnSpc>
              <a:spcBef>
                <a:spcPts val="600"/>
              </a:spcBef>
              <a:spcAft>
                <a:spcPts val="0"/>
              </a:spcAft>
              <a:buClr>
                <a:schemeClr val="accent1"/>
              </a:buClr>
              <a:buSzPts val="1800"/>
              <a:buChar char="»"/>
              <a:defRPr/>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41" name="Google Shape;41;p123"/>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2" name="Shape 42"/>
        <p:cNvGrpSpPr/>
        <p:nvPr/>
      </p:nvGrpSpPr>
      <p:grpSpPr>
        <a:xfrm>
          <a:off x="0" y="0"/>
          <a:ext cx="0" cy="0"/>
          <a:chOff x="0" y="0"/>
          <a:chExt cx="0" cy="0"/>
        </a:xfrm>
      </p:grpSpPr>
      <p:sp>
        <p:nvSpPr>
          <p:cNvPr id="43" name="Google Shape;43;p124"/>
          <p:cNvSpPr txBox="1"/>
          <p:nvPr>
            <p:ph type="title"/>
          </p:nvPr>
        </p:nvSpPr>
        <p:spPr>
          <a:xfrm>
            <a:off x="1792288" y="4800600"/>
            <a:ext cx="5486401" cy="566738"/>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b" bIns="45700" lIns="45700" spcFirstLastPara="1" rIns="45700" wrap="square" tIns="45700">
            <a:normAutofit/>
          </a:bodyPr>
          <a:lstStyle>
            <a:lvl1pPr lvl="0" algn="l">
              <a:lnSpc>
                <a:spcPct val="100000"/>
              </a:lnSpc>
              <a:spcBef>
                <a:spcPts val="0"/>
              </a:spcBef>
              <a:spcAft>
                <a:spcPts val="0"/>
              </a:spcAft>
              <a:buClr>
                <a:srgbClr val="FFFFFF"/>
              </a:buClr>
              <a:buSzPts val="2000"/>
              <a:buFont typeface="Calibri"/>
              <a:buNone/>
              <a:defRPr b="1" sz="2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4" name="Google Shape;44;p124"/>
          <p:cNvSpPr/>
          <p:nvPr>
            <p:ph idx="2" type="pic"/>
          </p:nvPr>
        </p:nvSpPr>
        <p:spPr>
          <a:xfrm>
            <a:off x="1792288" y="612775"/>
            <a:ext cx="5486401"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2100"/>
              <a:buFont typeface="Calibri"/>
              <a:buChar char="❑"/>
              <a:defRPr b="0" i="0" sz="2800" u="none" cap="none" strike="noStrike">
                <a:solidFill>
                  <a:schemeClr val="accent1"/>
                </a:solidFill>
                <a:latin typeface="Calibri"/>
                <a:ea typeface="Calibri"/>
                <a:cs typeface="Calibri"/>
                <a:sym typeface="Calibri"/>
              </a:defRPr>
            </a:lvl1pPr>
            <a:lvl2pPr lvl="1"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2pPr>
            <a:lvl3pPr lvl="2"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3pPr>
            <a:lvl4pPr lvl="3"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4pPr>
            <a:lvl5pPr lvl="4"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5pPr>
            <a:lvl6pPr lvl="5"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6pPr>
            <a:lvl7pPr lvl="6"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7pPr>
            <a:lvl8pPr lvl="7"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8pPr>
            <a:lvl9pPr lvl="8"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9pPr>
          </a:lstStyle>
          <a:p/>
        </p:txBody>
      </p:sp>
      <p:sp>
        <p:nvSpPr>
          <p:cNvPr id="45" name="Google Shape;45;p124"/>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300"/>
              </a:spcBef>
              <a:spcAft>
                <a:spcPts val="0"/>
              </a:spcAft>
              <a:buClr>
                <a:schemeClr val="accent1"/>
              </a:buClr>
              <a:buSzPts val="1400"/>
              <a:buFont typeface="Calibri"/>
              <a:buNone/>
              <a:defRPr sz="1400"/>
            </a:lvl1pPr>
            <a:lvl2pPr indent="-228600" lvl="1" marL="914400" algn="l">
              <a:lnSpc>
                <a:spcPct val="100000"/>
              </a:lnSpc>
              <a:spcBef>
                <a:spcPts val="300"/>
              </a:spcBef>
              <a:spcAft>
                <a:spcPts val="0"/>
              </a:spcAft>
              <a:buClr>
                <a:schemeClr val="accent1"/>
              </a:buClr>
              <a:buSzPts val="1400"/>
              <a:buFont typeface="Calibri"/>
              <a:buNone/>
              <a:defRPr sz="1400"/>
            </a:lvl2pPr>
            <a:lvl3pPr indent="-228600" lvl="2" marL="1371600" algn="l">
              <a:lnSpc>
                <a:spcPct val="100000"/>
              </a:lnSpc>
              <a:spcBef>
                <a:spcPts val="300"/>
              </a:spcBef>
              <a:spcAft>
                <a:spcPts val="0"/>
              </a:spcAft>
              <a:buClr>
                <a:schemeClr val="accent1"/>
              </a:buClr>
              <a:buSzPts val="1400"/>
              <a:buFont typeface="Calibri"/>
              <a:buNone/>
              <a:defRPr sz="1400"/>
            </a:lvl3pPr>
            <a:lvl4pPr indent="-228600" lvl="3" marL="1828800" algn="l">
              <a:lnSpc>
                <a:spcPct val="100000"/>
              </a:lnSpc>
              <a:spcBef>
                <a:spcPts val="300"/>
              </a:spcBef>
              <a:spcAft>
                <a:spcPts val="0"/>
              </a:spcAft>
              <a:buClr>
                <a:schemeClr val="accent1"/>
              </a:buClr>
              <a:buSzPts val="1400"/>
              <a:buFont typeface="Calibri"/>
              <a:buNone/>
              <a:defRPr sz="1400"/>
            </a:lvl4pPr>
            <a:lvl5pPr indent="-228600" lvl="4" marL="2286000" algn="l">
              <a:lnSpc>
                <a:spcPct val="100000"/>
              </a:lnSpc>
              <a:spcBef>
                <a:spcPts val="300"/>
              </a:spcBef>
              <a:spcAft>
                <a:spcPts val="0"/>
              </a:spcAft>
              <a:buClr>
                <a:schemeClr val="accent1"/>
              </a:buClr>
              <a:buSzPts val="1400"/>
              <a:buFont typeface="Calibri"/>
              <a:buNone/>
              <a:defRPr sz="1400"/>
            </a:lvl5pPr>
            <a:lvl6pPr indent="-342900" lvl="5" marL="2743200" algn="l">
              <a:lnSpc>
                <a:spcPct val="100000"/>
              </a:lnSpc>
              <a:spcBef>
                <a:spcPts val="600"/>
              </a:spcBef>
              <a:spcAft>
                <a:spcPts val="0"/>
              </a:spcAft>
              <a:buClr>
                <a:schemeClr val="accent1"/>
              </a:buClr>
              <a:buSzPts val="1800"/>
              <a:buChar char="•"/>
              <a:defRPr/>
            </a:lvl6pPr>
            <a:lvl7pPr indent="-342900" lvl="6" marL="3200400" algn="l">
              <a:lnSpc>
                <a:spcPct val="100000"/>
              </a:lnSpc>
              <a:spcBef>
                <a:spcPts val="600"/>
              </a:spcBef>
              <a:spcAft>
                <a:spcPts val="0"/>
              </a:spcAft>
              <a:buClr>
                <a:schemeClr val="accent1"/>
              </a:buClr>
              <a:buSzPts val="1800"/>
              <a:buChar char="•"/>
              <a:defRPr/>
            </a:lvl7pPr>
            <a:lvl8pPr indent="-342900" lvl="7" marL="3657600" algn="l">
              <a:lnSpc>
                <a:spcPct val="100000"/>
              </a:lnSpc>
              <a:spcBef>
                <a:spcPts val="600"/>
              </a:spcBef>
              <a:spcAft>
                <a:spcPts val="0"/>
              </a:spcAft>
              <a:buClr>
                <a:schemeClr val="accent1"/>
              </a:buClr>
              <a:buSzPts val="1800"/>
              <a:buChar char="•"/>
              <a:defRPr/>
            </a:lvl8pPr>
            <a:lvl9pPr indent="-342900" lvl="8" marL="4114800" algn="l">
              <a:lnSpc>
                <a:spcPct val="100000"/>
              </a:lnSpc>
              <a:spcBef>
                <a:spcPts val="600"/>
              </a:spcBef>
              <a:spcAft>
                <a:spcPts val="0"/>
              </a:spcAft>
              <a:buClr>
                <a:schemeClr val="accent1"/>
              </a:buClr>
              <a:buSzPts val="1800"/>
              <a:buChar char="•"/>
              <a:defRPr/>
            </a:lvl9pPr>
          </a:lstStyle>
          <a:p/>
        </p:txBody>
      </p:sp>
      <p:sp>
        <p:nvSpPr>
          <p:cNvPr id="46" name="Google Shape;46;p124"/>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chemeClr val="accent1"/>
              </a:buClr>
              <a:buSzPts val="1800"/>
              <a:buFont typeface="Calibri"/>
              <a:buNone/>
              <a:defRPr>
                <a:solidFill>
                  <a:schemeClr val="accent1"/>
                </a:solidFill>
              </a:defRPr>
            </a:lvl1pPr>
            <a:lvl2pPr indent="0" lvl="1" marL="0" algn="r">
              <a:lnSpc>
                <a:spcPct val="100000"/>
              </a:lnSpc>
              <a:spcBef>
                <a:spcPts val="0"/>
              </a:spcBef>
              <a:spcAft>
                <a:spcPts val="0"/>
              </a:spcAft>
              <a:buClr>
                <a:schemeClr val="accent1"/>
              </a:buClr>
              <a:buSzPts val="1800"/>
              <a:buFont typeface="Calibri"/>
              <a:buNone/>
              <a:defRPr>
                <a:solidFill>
                  <a:schemeClr val="accent1"/>
                </a:solidFill>
              </a:defRPr>
            </a:lvl2pPr>
            <a:lvl3pPr indent="0" lvl="2" marL="0" algn="r">
              <a:lnSpc>
                <a:spcPct val="100000"/>
              </a:lnSpc>
              <a:spcBef>
                <a:spcPts val="0"/>
              </a:spcBef>
              <a:spcAft>
                <a:spcPts val="0"/>
              </a:spcAft>
              <a:buClr>
                <a:schemeClr val="accent1"/>
              </a:buClr>
              <a:buSzPts val="1800"/>
              <a:buFont typeface="Calibri"/>
              <a:buNone/>
              <a:defRPr>
                <a:solidFill>
                  <a:schemeClr val="accent1"/>
                </a:solidFill>
              </a:defRPr>
            </a:lvl3pPr>
            <a:lvl4pPr indent="0" lvl="3" marL="0" algn="r">
              <a:lnSpc>
                <a:spcPct val="100000"/>
              </a:lnSpc>
              <a:spcBef>
                <a:spcPts val="0"/>
              </a:spcBef>
              <a:spcAft>
                <a:spcPts val="0"/>
              </a:spcAft>
              <a:buClr>
                <a:schemeClr val="accent1"/>
              </a:buClr>
              <a:buSzPts val="1800"/>
              <a:buFont typeface="Calibri"/>
              <a:buNone/>
              <a:defRPr>
                <a:solidFill>
                  <a:schemeClr val="accent1"/>
                </a:solidFill>
              </a:defRPr>
            </a:lvl4pPr>
            <a:lvl5pPr indent="0" lvl="4" marL="0" algn="r">
              <a:lnSpc>
                <a:spcPct val="100000"/>
              </a:lnSpc>
              <a:spcBef>
                <a:spcPts val="0"/>
              </a:spcBef>
              <a:spcAft>
                <a:spcPts val="0"/>
              </a:spcAft>
              <a:buClr>
                <a:schemeClr val="accent1"/>
              </a:buClr>
              <a:buSzPts val="1800"/>
              <a:buFont typeface="Calibri"/>
              <a:buNone/>
              <a:defRPr>
                <a:solidFill>
                  <a:schemeClr val="accent1"/>
                </a:solidFill>
              </a:defRPr>
            </a:lvl5pPr>
            <a:lvl6pPr indent="0" lvl="5" marL="0" algn="r">
              <a:lnSpc>
                <a:spcPct val="100000"/>
              </a:lnSpc>
              <a:spcBef>
                <a:spcPts val="0"/>
              </a:spcBef>
              <a:spcAft>
                <a:spcPts val="0"/>
              </a:spcAft>
              <a:buClr>
                <a:schemeClr val="accent1"/>
              </a:buClr>
              <a:buSzPts val="1800"/>
              <a:buFont typeface="Calibri"/>
              <a:buNone/>
              <a:defRPr>
                <a:solidFill>
                  <a:schemeClr val="accent1"/>
                </a:solidFill>
              </a:defRPr>
            </a:lvl6pPr>
            <a:lvl7pPr indent="0" lvl="6" marL="0" algn="r">
              <a:lnSpc>
                <a:spcPct val="100000"/>
              </a:lnSpc>
              <a:spcBef>
                <a:spcPts val="0"/>
              </a:spcBef>
              <a:spcAft>
                <a:spcPts val="0"/>
              </a:spcAft>
              <a:buClr>
                <a:schemeClr val="accent1"/>
              </a:buClr>
              <a:buSzPts val="1800"/>
              <a:buFont typeface="Calibri"/>
              <a:buNone/>
              <a:defRPr>
                <a:solidFill>
                  <a:schemeClr val="accent1"/>
                </a:solidFill>
              </a:defRPr>
            </a:lvl7pPr>
            <a:lvl8pPr indent="0" lvl="7" marL="0" algn="r">
              <a:lnSpc>
                <a:spcPct val="100000"/>
              </a:lnSpc>
              <a:spcBef>
                <a:spcPts val="0"/>
              </a:spcBef>
              <a:spcAft>
                <a:spcPts val="0"/>
              </a:spcAft>
              <a:buClr>
                <a:schemeClr val="accent1"/>
              </a:buClr>
              <a:buSzPts val="1800"/>
              <a:buFont typeface="Calibri"/>
              <a:buNone/>
              <a:defRPr>
                <a:solidFill>
                  <a:schemeClr val="accent1"/>
                </a:solidFill>
              </a:defRPr>
            </a:lvl8pPr>
            <a:lvl9pPr indent="0" lvl="8" marL="0" algn="r">
              <a:lnSpc>
                <a:spcPct val="100000"/>
              </a:lnSpc>
              <a:spcBef>
                <a:spcPts val="0"/>
              </a:spcBef>
              <a:spcAft>
                <a:spcPts val="0"/>
              </a:spcAft>
              <a:buClr>
                <a:schemeClr val="accent1"/>
              </a:buClr>
              <a:buSzPts val="1800"/>
              <a:buFont typeface="Calibri"/>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15"/>
          <p:cNvSpPr txBox="1"/>
          <p:nvPr/>
        </p:nvSpPr>
        <p:spPr>
          <a:xfrm>
            <a:off x="2259875" y="6314021"/>
            <a:ext cx="1309688" cy="324474"/>
          </a:xfrm>
          <a:prstGeom prst="rect">
            <a:avLst/>
          </a:prstGeom>
          <a:solidFill>
            <a:srgbClr val="FFFFFF"/>
          </a:solidFill>
          <a:ln cap="flat" cmpd="sng" w="38100">
            <a:solidFill>
              <a:srgbClr val="FFFFFF"/>
            </a:solidFill>
            <a:prstDash val="solid"/>
            <a:miter lim="8000"/>
            <a:headEnd len="sm" w="sm" type="none"/>
            <a:tailEnd len="sm" w="sm" type="none"/>
          </a:ln>
        </p:spPr>
        <p:txBody>
          <a:bodyPr anchorCtr="0" anchor="t" bIns="0" lIns="0" spcFirstLastPara="1" rIns="0" wrap="square" tIns="0">
            <a:spAutoFit/>
          </a:bodyPr>
          <a:lstStyle/>
          <a:p>
            <a:pPr indent="0" lvl="0" marL="0" marR="0" rtl="0" algn="l">
              <a:lnSpc>
                <a:spcPct val="50000"/>
              </a:lnSpc>
              <a:spcBef>
                <a:spcPts val="0"/>
              </a:spcBef>
              <a:spcAft>
                <a:spcPts val="0"/>
              </a:spcAft>
              <a:buClr>
                <a:srgbClr val="015EBA"/>
              </a:buClr>
              <a:buSzPts val="1400"/>
              <a:buFont typeface="Arial"/>
              <a:buNone/>
            </a:pPr>
            <a:r>
              <a:rPr b="1" i="0" lang="en-US" sz="1400" u="none" cap="none" strike="noStrike">
                <a:solidFill>
                  <a:srgbClr val="015EBA"/>
                </a:solidFill>
                <a:latin typeface="Arial"/>
                <a:ea typeface="Arial"/>
                <a:cs typeface="Arial"/>
                <a:sym typeface="Arial"/>
              </a:rPr>
              <a:t>COMPUTER</a:t>
            </a:r>
            <a:r>
              <a:rPr b="1" i="0" lang="en-US" sz="1000" u="none" cap="none" strike="noStrike">
                <a:solidFill>
                  <a:srgbClr val="015EBA"/>
                </a:solidFill>
                <a:latin typeface="Arial Narrow"/>
                <a:ea typeface="Arial Narrow"/>
                <a:cs typeface="Arial Narrow"/>
                <a:sym typeface="Arial Narrow"/>
              </a:rPr>
              <a:t> </a:t>
            </a:r>
            <a:endParaRPr b="0" i="0" sz="1000" u="none" cap="none" strike="noStrike">
              <a:solidFill>
                <a:srgbClr val="000000"/>
              </a:solidFill>
              <a:latin typeface="Arial Narrow"/>
              <a:ea typeface="Arial Narrow"/>
              <a:cs typeface="Arial Narrow"/>
              <a:sym typeface="Arial Narrow"/>
            </a:endParaRPr>
          </a:p>
          <a:p>
            <a:pPr indent="0" lvl="0" marL="0" marR="0" rtl="0" algn="l">
              <a:lnSpc>
                <a:spcPct val="50000"/>
              </a:lnSpc>
              <a:spcBef>
                <a:spcPts val="400"/>
              </a:spcBef>
              <a:spcAft>
                <a:spcPts val="0"/>
              </a:spcAft>
              <a:buClr>
                <a:srgbClr val="F59800"/>
              </a:buClr>
              <a:buSzPts val="900"/>
              <a:buFont typeface="Arial Narrow"/>
              <a:buNone/>
            </a:pPr>
            <a:r>
              <a:rPr b="1" i="0" lang="en-US" sz="900" u="none" cap="none" strike="noStrike">
                <a:solidFill>
                  <a:srgbClr val="F59800"/>
                </a:solidFill>
                <a:latin typeface="Arial Narrow"/>
                <a:ea typeface="Arial Narrow"/>
                <a:cs typeface="Arial Narrow"/>
                <a:sym typeface="Arial Narrow"/>
              </a:rPr>
              <a:t>SCIENCE &amp;ENGINEERING</a:t>
            </a:r>
            <a:endParaRPr/>
          </a:p>
        </p:txBody>
      </p:sp>
      <p:pic>
        <p:nvPicPr>
          <p:cNvPr descr="Picture 42" id="7" name="Google Shape;7;p115"/>
          <p:cNvPicPr preferRelativeResize="0"/>
          <p:nvPr/>
        </p:nvPicPr>
        <p:blipFill rotWithShape="1">
          <a:blip r:embed="rId1">
            <a:alphaModFix/>
          </a:blip>
          <a:srcRect b="0" l="0" r="0" t="0"/>
          <a:stretch/>
        </p:blipFill>
        <p:spPr>
          <a:xfrm>
            <a:off x="580496" y="6205227"/>
            <a:ext cx="1638848" cy="554142"/>
          </a:xfrm>
          <a:prstGeom prst="rect">
            <a:avLst/>
          </a:prstGeom>
          <a:noFill/>
          <a:ln>
            <a:noFill/>
          </a:ln>
        </p:spPr>
      </p:pic>
      <p:sp>
        <p:nvSpPr>
          <p:cNvPr id="8" name="Google Shape;8;p11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lvl1pPr lvl="0"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Clr>
                <a:srgbClr val="FFFFFF"/>
              </a:buClr>
              <a:buSzPts val="4400"/>
              <a:buFont typeface="Calibri"/>
              <a:buNone/>
              <a:defRPr b="0" i="0" sz="4400" u="none" cap="none" strike="noStrike">
                <a:solidFill>
                  <a:srgbClr val="FFFFFF"/>
                </a:solidFill>
                <a:latin typeface="Calibri"/>
                <a:ea typeface="Calibri"/>
                <a:cs typeface="Calibri"/>
                <a:sym typeface="Calibri"/>
              </a:defRPr>
            </a:lvl9pPr>
          </a:lstStyle>
          <a:p/>
        </p:txBody>
      </p:sp>
      <p:sp>
        <p:nvSpPr>
          <p:cNvPr id="9" name="Google Shape;9;p115"/>
          <p:cNvSpPr txBox="1"/>
          <p:nvPr>
            <p:ph idx="1" type="body"/>
          </p:nvPr>
        </p:nvSpPr>
        <p:spPr>
          <a:xfrm>
            <a:off x="457200" y="1145364"/>
            <a:ext cx="8229600" cy="4980800"/>
          </a:xfrm>
          <a:prstGeom prst="rect">
            <a:avLst/>
          </a:prstGeom>
          <a:noFill/>
          <a:ln>
            <a:noFill/>
          </a:ln>
        </p:spPr>
        <p:txBody>
          <a:bodyPr anchorCtr="0" anchor="t" bIns="45700" lIns="45700" spcFirstLastPara="1" rIns="45700" wrap="square" tIns="45700">
            <a:normAutofit/>
          </a:bodyPr>
          <a:lstStyle>
            <a:lvl1pPr indent="-361950" lvl="0" marL="457200" marR="0" rtl="0" algn="l">
              <a:lnSpc>
                <a:spcPct val="100000"/>
              </a:lnSpc>
              <a:spcBef>
                <a:spcPts val="600"/>
              </a:spcBef>
              <a:spcAft>
                <a:spcPts val="0"/>
              </a:spcAft>
              <a:buClr>
                <a:schemeClr val="accent1"/>
              </a:buClr>
              <a:buSzPts val="2100"/>
              <a:buFont typeface="Calibri"/>
              <a:buChar char="❑"/>
              <a:defRPr b="0" i="0" sz="2800" u="none" cap="none" strike="noStrike">
                <a:solidFill>
                  <a:schemeClr val="accent1"/>
                </a:solidFill>
                <a:latin typeface="Calibri"/>
                <a:ea typeface="Calibri"/>
                <a:cs typeface="Calibri"/>
                <a:sym typeface="Calibri"/>
              </a:defRPr>
            </a:lvl1pPr>
            <a:lvl2pPr indent="-406400" lvl="1" marL="9144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2pPr>
            <a:lvl3pPr indent="-406400" lvl="2" marL="13716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3pPr>
            <a:lvl4pPr indent="-406400" lvl="3" marL="18288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4pPr>
            <a:lvl5pPr indent="-406400" lvl="4" marL="22860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5pPr>
            <a:lvl6pPr indent="-406400" lvl="5" marL="27432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6pPr>
            <a:lvl7pPr indent="-406400" lvl="6" marL="32004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7pPr>
            <a:lvl8pPr indent="-406400" lvl="7" marL="36576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8pPr>
            <a:lvl9pPr indent="-406400" lvl="8" marL="4114800" marR="0" rtl="0" algn="l">
              <a:lnSpc>
                <a:spcPct val="100000"/>
              </a:lnSpc>
              <a:spcBef>
                <a:spcPts val="600"/>
              </a:spcBef>
              <a:spcAft>
                <a:spcPts val="0"/>
              </a:spcAft>
              <a:buClr>
                <a:schemeClr val="accent1"/>
              </a:buClr>
              <a:buSzPts val="2800"/>
              <a:buFont typeface="Calibri"/>
              <a:buChar char="•"/>
              <a:defRPr b="0" i="0" sz="2800" u="none" cap="none" strike="noStrike">
                <a:solidFill>
                  <a:schemeClr val="accent1"/>
                </a:solidFill>
                <a:latin typeface="Calibri"/>
                <a:ea typeface="Calibri"/>
                <a:cs typeface="Calibri"/>
                <a:sym typeface="Calibri"/>
              </a:defRPr>
            </a:lvl9pPr>
          </a:lstStyle>
          <a:p/>
        </p:txBody>
      </p:sp>
      <p:sp>
        <p:nvSpPr>
          <p:cNvPr id="10" name="Google Shape;10;p115"/>
          <p:cNvSpPr txBox="1"/>
          <p:nvPr>
            <p:ph idx="12" type="sldNum"/>
          </p:nvPr>
        </p:nvSpPr>
        <p:spPr>
          <a:xfrm>
            <a:off x="8350934" y="6296877"/>
            <a:ext cx="335867" cy="37084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1pPr>
            <a:lvl2pPr indent="0" lvl="1"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2pPr>
            <a:lvl3pPr indent="0" lvl="2"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3pPr>
            <a:lvl4pPr indent="0" lvl="3"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4pPr>
            <a:lvl5pPr indent="0" lvl="4"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5pPr>
            <a:lvl6pPr indent="0" lvl="5"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6pPr>
            <a:lvl7pPr indent="0" lvl="6"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7pPr>
            <a:lvl8pPr indent="0" lvl="7"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8pPr>
            <a:lvl9pPr indent="0" lvl="8" marL="0" marR="0" rtl="0" algn="r">
              <a:lnSpc>
                <a:spcPct val="100000"/>
              </a:lnSpc>
              <a:spcBef>
                <a:spcPts val="0"/>
              </a:spcBef>
              <a:spcAft>
                <a:spcPts val="0"/>
              </a:spcAft>
              <a:buClr>
                <a:schemeClr val="accent1"/>
              </a:buClr>
              <a:buSzPts val="1800"/>
              <a:buFont typeface="Calibri"/>
              <a:buNone/>
              <a:defRPr b="0" i="0" sz="1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chart" Target="../charts/char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mips.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1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1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14.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12.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1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 Id="rId3" Type="http://schemas.openxmlformats.org/officeDocument/2006/relationships/image" Target="../media/image19.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18.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idx="4294967295" type="subTitle"/>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888888"/>
              </a:buClr>
              <a:buSzPts val="2800"/>
              <a:buFont typeface="Calibri"/>
              <a:buNone/>
            </a:pPr>
            <a:r>
              <a:rPr b="0" i="0" lang="en-US" sz="2800" u="none" cap="none" strike="noStrike">
                <a:solidFill>
                  <a:srgbClr val="888888"/>
                </a:solidFill>
                <a:latin typeface="Calibri"/>
                <a:ea typeface="Calibri"/>
                <a:cs typeface="Calibri"/>
                <a:sym typeface="Calibri"/>
              </a:rPr>
              <a:t>Chapter 2</a:t>
            </a:r>
            <a:endParaRPr/>
          </a:p>
          <a:p>
            <a:pPr indent="0" lvl="0" marL="0" marR="0" rtl="0" algn="ctr">
              <a:lnSpc>
                <a:spcPct val="100000"/>
              </a:lnSpc>
              <a:spcBef>
                <a:spcPts val="600"/>
              </a:spcBef>
              <a:spcAft>
                <a:spcPts val="0"/>
              </a:spcAft>
              <a:buClr>
                <a:srgbClr val="888888"/>
              </a:buClr>
              <a:buSzPts val="2800"/>
              <a:buFont typeface="Calibri"/>
              <a:buNone/>
            </a:pPr>
            <a:r>
              <a:rPr b="0" i="0" lang="en-US" sz="2800" u="none" cap="none" strike="noStrike">
                <a:solidFill>
                  <a:srgbClr val="888888"/>
                </a:solidFill>
                <a:latin typeface="Calibri"/>
                <a:ea typeface="Calibri"/>
                <a:cs typeface="Calibri"/>
                <a:sym typeface="Calibri"/>
              </a:rPr>
              <a:t>Instructions: Language of the Computer</a:t>
            </a:r>
            <a:endParaRPr/>
          </a:p>
        </p:txBody>
      </p:sp>
      <p:sp>
        <p:nvSpPr>
          <p:cNvPr id="60" name="Google Shape;60;p1"/>
          <p:cNvSpPr txBox="1"/>
          <p:nvPr/>
        </p:nvSpPr>
        <p:spPr>
          <a:xfrm>
            <a:off x="685800" y="2412466"/>
            <a:ext cx="7772400" cy="890068"/>
          </a:xfrm>
          <a:prstGeom prst="rect">
            <a:avLst/>
          </a:prstGeom>
          <a:noFill/>
          <a:ln>
            <a:noFill/>
          </a:ln>
        </p:spPr>
        <p:txBody>
          <a:bodyPr anchorCtr="0" anchor="ctr" bIns="44450" lIns="44450" spcFirstLastPara="1" rIns="44450" wrap="square" tIns="44450">
            <a:spAutoFit/>
          </a:bodyPr>
          <a:lstStyle/>
          <a:p>
            <a:pPr indent="0" lvl="0" marL="0" marR="0" rtl="0" algn="l">
              <a:lnSpc>
                <a:spcPct val="100000"/>
              </a:lnSpc>
              <a:spcBef>
                <a:spcPts val="0"/>
              </a:spcBef>
              <a:spcAft>
                <a:spcPts val="0"/>
              </a:spcAft>
              <a:buClr>
                <a:srgbClr val="0000CC"/>
              </a:buClr>
              <a:buSzPts val="2800"/>
              <a:buFont typeface="Arial"/>
              <a:buNone/>
            </a:pPr>
            <a:r>
              <a:rPr b="1" i="0" lang="en-US" sz="2800" u="none" cap="none" strike="noStrike">
                <a:solidFill>
                  <a:srgbClr val="0000CC"/>
                </a:solidFill>
                <a:latin typeface="Arial"/>
                <a:ea typeface="Arial"/>
                <a:cs typeface="Arial"/>
                <a:sym typeface="Arial"/>
              </a:rPr>
              <a:t>CSE 161 – Design and Architecture of Computer Systems</a:t>
            </a:r>
            <a:endParaRPr/>
          </a:p>
        </p:txBody>
      </p:sp>
      <p:cxnSp>
        <p:nvCxnSpPr>
          <p:cNvPr id="61" name="Google Shape;61;p1"/>
          <p:cNvCxnSpPr/>
          <p:nvPr/>
        </p:nvCxnSpPr>
        <p:spPr>
          <a:xfrm>
            <a:off x="344488" y="838200"/>
            <a:ext cx="8456612" cy="0"/>
          </a:xfrm>
          <a:prstGeom prst="straightConnector1">
            <a:avLst/>
          </a:prstGeom>
          <a:noFill/>
          <a:ln cap="flat" cmpd="sng" w="76200">
            <a:solidFill>
              <a:srgbClr val="000099"/>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representing instructions</a:t>
            </a:r>
            <a:endParaRPr/>
          </a:p>
        </p:txBody>
      </p:sp>
      <p:sp>
        <p:nvSpPr>
          <p:cNvPr id="117" name="Google Shape;117;p1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Instructions are encoded in binary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Called machine code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MIPS instructions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Encoded as 32-bit instruction words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Small number of formats encoding operation code (opcode), register numbers, …</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Regularity!</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Register numbers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$t0 – $t7 are reg’s 8 – 15</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$t8 – $t9 are reg’s 24 – 25</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$s0 – $s7 are reg’s 16 – 23</a:t>
            </a:r>
            <a:endParaRPr/>
          </a:p>
        </p:txBody>
      </p:sp>
      <p:grpSp>
        <p:nvGrpSpPr>
          <p:cNvPr id="118" name="Google Shape;118;p10"/>
          <p:cNvGrpSpPr/>
          <p:nvPr/>
        </p:nvGrpSpPr>
        <p:grpSpPr>
          <a:xfrm>
            <a:off x="3763000" y="4345456"/>
            <a:ext cx="4706681" cy="1112606"/>
            <a:chOff x="0" y="0"/>
            <a:chExt cx="4706679" cy="1112604"/>
          </a:xfrm>
        </p:grpSpPr>
        <p:sp>
          <p:nvSpPr>
            <p:cNvPr id="119" name="Google Shape;119;p10"/>
            <p:cNvSpPr/>
            <p:nvPr/>
          </p:nvSpPr>
          <p:spPr>
            <a:xfrm>
              <a:off x="0" y="0"/>
              <a:ext cx="4706679" cy="1112604"/>
            </a:xfrm>
            <a:custGeom>
              <a:rect b="b" l="l" r="r" t="t"/>
              <a:pathLst>
                <a:path extrusionOk="0" h="21600" w="21600">
                  <a:moveTo>
                    <a:pt x="11437" y="3600"/>
                  </a:moveTo>
                  <a:cubicBezTo>
                    <a:pt x="11437" y="1612"/>
                    <a:pt x="11818" y="0"/>
                    <a:pt x="12288" y="0"/>
                  </a:cubicBezTo>
                  <a:lnTo>
                    <a:pt x="13131" y="0"/>
                  </a:lnTo>
                  <a:lnTo>
                    <a:pt x="20749" y="0"/>
                  </a:lnTo>
                  <a:cubicBezTo>
                    <a:pt x="21219" y="0"/>
                    <a:pt x="21600" y="1612"/>
                    <a:pt x="21600" y="3600"/>
                  </a:cubicBezTo>
                  <a:lnTo>
                    <a:pt x="21600" y="3600"/>
                  </a:lnTo>
                  <a:lnTo>
                    <a:pt x="21600" y="18000"/>
                  </a:lnTo>
                  <a:cubicBezTo>
                    <a:pt x="21600" y="19988"/>
                    <a:pt x="21219" y="21600"/>
                    <a:pt x="20749" y="21600"/>
                  </a:cubicBezTo>
                  <a:lnTo>
                    <a:pt x="12288" y="21600"/>
                  </a:lnTo>
                  <a:cubicBezTo>
                    <a:pt x="11818" y="21600"/>
                    <a:pt x="11437" y="19988"/>
                    <a:pt x="11437" y="18000"/>
                  </a:cubicBezTo>
                  <a:lnTo>
                    <a:pt x="11437" y="9000"/>
                  </a:lnTo>
                  <a:lnTo>
                    <a:pt x="0" y="5349"/>
                  </a:lnTo>
                  <a:lnTo>
                    <a:pt x="11437" y="3600"/>
                  </a:lnTo>
                  <a:close/>
                </a:path>
              </a:pathLst>
            </a:custGeom>
            <a:solidFill>
              <a:srgbClr val="FFFF00"/>
            </a:solidFill>
            <a:ln cap="flat" cmpd="sng" w="9525">
              <a:solidFill>
                <a:srgbClr val="4A7EBB"/>
              </a:solidFill>
              <a:prstDash val="solid"/>
              <a:round/>
              <a:headEnd len="sm" w="sm" type="none"/>
              <a:tailEnd len="sm" w="sm" type="none"/>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1800"/>
                <a:buFont typeface="Calibri"/>
                <a:buNone/>
              </a:pPr>
              <a:r>
                <a:t/>
              </a:r>
              <a:endParaRPr b="0" i="0" sz="1800" u="none" cap="none" strike="noStrike">
                <a:solidFill>
                  <a:srgbClr val="FF0000"/>
                </a:solidFill>
                <a:latin typeface="Calibri"/>
                <a:ea typeface="Calibri"/>
                <a:cs typeface="Calibri"/>
                <a:sym typeface="Calibri"/>
              </a:endParaRPr>
            </a:p>
          </p:txBody>
        </p:sp>
        <p:sp>
          <p:nvSpPr>
            <p:cNvPr id="120" name="Google Shape;120;p10"/>
            <p:cNvSpPr txBox="1"/>
            <p:nvPr/>
          </p:nvSpPr>
          <p:spPr>
            <a:xfrm>
              <a:off x="2546490" y="231182"/>
              <a:ext cx="2105876" cy="6502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0000"/>
                </a:buClr>
                <a:buSzPts val="1800"/>
                <a:buFont typeface="Calibri"/>
                <a:buNone/>
              </a:pPr>
              <a:r>
                <a:rPr b="0" i="0" lang="en-US" sz="1800" u="none" cap="none" strike="noStrike">
                  <a:solidFill>
                    <a:srgbClr val="FF0000"/>
                  </a:solidFill>
                  <a:latin typeface="Calibri"/>
                  <a:ea typeface="Calibri"/>
                  <a:cs typeface="Calibri"/>
                  <a:sym typeface="Calibri"/>
                </a:rPr>
                <a:t>convention, used for code interoperability</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10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Pitfalls</a:t>
            </a:r>
            <a:endParaRPr/>
          </a:p>
        </p:txBody>
      </p:sp>
      <p:sp>
        <p:nvSpPr>
          <p:cNvPr id="898" name="Google Shape;898;p10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Sequential words are not at sequential addresses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Increment by 4, not by 1!</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Keeping a pointer to an automatic variable after procedure returns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passing pointer back via an argument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Pointer becomes invalid when stack popped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10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Concluding Remarks</a:t>
            </a:r>
            <a:endParaRPr/>
          </a:p>
        </p:txBody>
      </p:sp>
      <p:sp>
        <p:nvSpPr>
          <p:cNvPr id="904" name="Google Shape;904;p101"/>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Design principles</a:t>
            </a:r>
            <a:endParaRPr/>
          </a:p>
          <a:p>
            <a:pPr indent="171450" lvl="1" marL="285750" rtl="0" algn="l">
              <a:lnSpc>
                <a:spcPct val="9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1.</a:t>
            </a:r>
            <a:r>
              <a:rPr lang="en-US">
                <a:solidFill>
                  <a:srgbClr val="000000"/>
                </a:solidFill>
              </a:rPr>
              <a:t>	Simplicity favors regularity</a:t>
            </a:r>
            <a:endParaRPr>
              <a:solidFill>
                <a:srgbClr val="000000"/>
              </a:solidFill>
            </a:endParaRPr>
          </a:p>
          <a:p>
            <a:pPr indent="171450" lvl="1" marL="285750" rtl="0" algn="l">
              <a:lnSpc>
                <a:spcPct val="9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2.</a:t>
            </a:r>
            <a:r>
              <a:rPr lang="en-US">
                <a:solidFill>
                  <a:srgbClr val="000000"/>
                </a:solidFill>
              </a:rPr>
              <a:t>	Smaller is faster</a:t>
            </a:r>
            <a:endParaRPr>
              <a:solidFill>
                <a:srgbClr val="000000"/>
              </a:solidFill>
            </a:endParaRPr>
          </a:p>
          <a:p>
            <a:pPr indent="171450" lvl="1" marL="285750" rtl="0" algn="l">
              <a:lnSpc>
                <a:spcPct val="9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3.</a:t>
            </a:r>
            <a:r>
              <a:rPr lang="en-US">
                <a:solidFill>
                  <a:srgbClr val="000000"/>
                </a:solidFill>
              </a:rPr>
              <a:t>	Make the common case fast</a:t>
            </a:r>
            <a:endParaRPr>
              <a:solidFill>
                <a:srgbClr val="000000"/>
              </a:solidFill>
            </a:endParaRPr>
          </a:p>
          <a:p>
            <a:pPr indent="171450" lvl="1" marL="285750" rtl="0" algn="l">
              <a:lnSpc>
                <a:spcPct val="9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4.</a:t>
            </a:r>
            <a:r>
              <a:rPr lang="en-US">
                <a:solidFill>
                  <a:srgbClr val="000000"/>
                </a:solidFill>
              </a:rPr>
              <a:t>	Good design demands good compromises</a:t>
            </a:r>
            <a:endParaRPr>
              <a:solidFill>
                <a:srgbClr val="000000"/>
              </a:solidFill>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Layers of software/hardware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Compiler, assembler, hardware</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MIPS: typical of RISC ISAs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c.f. x86</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10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Concluding Remarks</a:t>
            </a:r>
            <a:endParaRPr/>
          </a:p>
        </p:txBody>
      </p:sp>
      <p:sp>
        <p:nvSpPr>
          <p:cNvPr id="910" name="Google Shape;910;p102"/>
          <p:cNvSpPr txBox="1"/>
          <p:nvPr>
            <p:ph idx="1" type="body"/>
          </p:nvPr>
        </p:nvSpPr>
        <p:spPr>
          <a:xfrm>
            <a:off x="684212" y="1125537"/>
            <a:ext cx="8270876" cy="2151063"/>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Measure MIPS instruction executions in benchmark programs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Consider making the common case fast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Consider compromises</a:t>
            </a:r>
            <a:endParaRPr/>
          </a:p>
        </p:txBody>
      </p:sp>
      <p:graphicFrame>
        <p:nvGraphicFramePr>
          <p:cNvPr id="911" name="Google Shape;911;p102"/>
          <p:cNvGraphicFramePr/>
          <p:nvPr/>
        </p:nvGraphicFramePr>
        <p:xfrm>
          <a:off x="179387" y="3222625"/>
          <a:ext cx="3000000" cy="3000000"/>
        </p:xfrm>
        <a:graphic>
          <a:graphicData uri="http://schemas.openxmlformats.org/drawingml/2006/table">
            <a:tbl>
              <a:tblPr>
                <a:noFill/>
                <a:tableStyleId>{107B0BAC-FAA6-45EB-B9A3-2CDC37A66519}</a:tableStyleId>
              </a:tblPr>
              <a:tblGrid>
                <a:gridCol w="2016125"/>
                <a:gridCol w="2881300"/>
                <a:gridCol w="1943100"/>
                <a:gridCol w="1943100"/>
              </a:tblGrid>
              <a:tr h="354025">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Instruction class</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MIPS examples</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SPEC2006 Int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SPEC2006 FP</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354025">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Arithmetic</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add, sub, addi</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16%</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48%</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54025">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Data transfer</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lw, sw, lb, lbu, lh, lhu, sb, lui</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35%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36%</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778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Logical</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and, or, nor, andi, ori, sll, srl</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4%</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54025">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Cond. Branch</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beq, bne, slt, slti, sltiu</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34%</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54025">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Jump</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j, jr, jal</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103"/>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REVIEW SLIDES</a:t>
            </a:r>
            <a:endParaRPr/>
          </a:p>
        </p:txBody>
      </p:sp>
      <p:sp>
        <p:nvSpPr>
          <p:cNvPr id="917" name="Google Shape;917;p103"/>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rPr lang="en-US" sz="2000">
                <a:solidFill>
                  <a:srgbClr val="888888"/>
                </a:solidFill>
              </a:rPr>
              <a:t>this was covered in CS 61 or CS 120A</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10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Unsigned Binary Integers</a:t>
            </a:r>
            <a:endParaRPr/>
          </a:p>
        </p:txBody>
      </p:sp>
      <p:sp>
        <p:nvSpPr>
          <p:cNvPr id="923" name="Google Shape;923;p104"/>
          <p:cNvSpPr txBox="1"/>
          <p:nvPr>
            <p:ph idx="1" type="body"/>
          </p:nvPr>
        </p:nvSpPr>
        <p:spPr>
          <a:xfrm>
            <a:off x="684212" y="1125537"/>
            <a:ext cx="8270876" cy="64770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Given an n-bit number</a:t>
            </a:r>
            <a:endParaRPr/>
          </a:p>
        </p:txBody>
      </p:sp>
      <p:grpSp>
        <p:nvGrpSpPr>
          <p:cNvPr id="924" name="Google Shape;924;p104"/>
          <p:cNvGrpSpPr/>
          <p:nvPr/>
        </p:nvGrpSpPr>
        <p:grpSpPr>
          <a:xfrm>
            <a:off x="1447800" y="1844675"/>
            <a:ext cx="6010275" cy="579439"/>
            <a:chOff x="0" y="0"/>
            <a:chExt cx="6010275" cy="579438"/>
          </a:xfrm>
        </p:grpSpPr>
        <p:sp>
          <p:nvSpPr>
            <p:cNvPr id="925" name="Google Shape;925;p104"/>
            <p:cNvSpPr/>
            <p:nvPr/>
          </p:nvSpPr>
          <p:spPr>
            <a:xfrm>
              <a:off x="0" y="0"/>
              <a:ext cx="6010275" cy="579438"/>
            </a:xfrm>
            <a:prstGeom prst="rect">
              <a:avLst/>
            </a:prstGeom>
            <a:solidFill>
              <a:srgbClr val="DDD9C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image28.pdf" id="926" name="Google Shape;926;p104"/>
            <p:cNvPicPr preferRelativeResize="0"/>
            <p:nvPr/>
          </p:nvPicPr>
          <p:blipFill rotWithShape="1">
            <a:blip r:embed="rId3">
              <a:alphaModFix/>
            </a:blip>
            <a:srcRect b="0" l="0" r="0" t="0"/>
            <a:stretch/>
          </p:blipFill>
          <p:spPr>
            <a:xfrm>
              <a:off x="0" y="0"/>
              <a:ext cx="6010275" cy="579438"/>
            </a:xfrm>
            <a:prstGeom prst="rect">
              <a:avLst/>
            </a:prstGeom>
            <a:noFill/>
            <a:ln>
              <a:noFill/>
            </a:ln>
          </p:spPr>
        </p:pic>
      </p:grpSp>
      <p:sp>
        <p:nvSpPr>
          <p:cNvPr id="927" name="Google Shape;927;p104"/>
          <p:cNvSpPr txBox="1"/>
          <p:nvPr/>
        </p:nvSpPr>
        <p:spPr>
          <a:xfrm>
            <a:off x="684212" y="2565400"/>
            <a:ext cx="8270876" cy="3596133"/>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Range: 0 to +2</a:t>
            </a:r>
            <a:r>
              <a:rPr b="0" baseline="30000" i="0" lang="en-US" sz="3200" u="none" cap="none" strike="noStrike">
                <a:solidFill>
                  <a:srgbClr val="000000"/>
                </a:solidFill>
                <a:latin typeface="Calibri"/>
                <a:ea typeface="Calibri"/>
                <a:cs typeface="Calibri"/>
                <a:sym typeface="Calibri"/>
              </a:rPr>
              <a:t>n</a:t>
            </a:r>
            <a:r>
              <a:rPr b="0" i="0" lang="en-US" sz="3200" u="none" cap="none" strike="noStrike">
                <a:solidFill>
                  <a:srgbClr val="000000"/>
                </a:solidFill>
                <a:latin typeface="Calibri"/>
                <a:ea typeface="Calibri"/>
                <a:cs typeface="Calibri"/>
                <a:sym typeface="Calibri"/>
              </a:rPr>
              <a:t> – 1</a:t>
            </a:r>
            <a:endParaRPr/>
          </a:p>
          <a:p>
            <a:pPr indent="-342900" lvl="0" marL="342900" marR="0" rtl="0" algn="l">
              <a:lnSpc>
                <a:spcPct val="100000"/>
              </a:lnSpc>
              <a:spcBef>
                <a:spcPts val="70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Example</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0000 0000 0000 0000 0000 0000 0000 1011</a:t>
            </a:r>
            <a:r>
              <a:rPr b="0" baseline="-25000" i="0" lang="en-US" sz="2400" u="none" cap="none" strike="noStrike">
                <a:solidFill>
                  <a:srgbClr val="000000"/>
                </a:solidFill>
                <a:latin typeface="Calibri"/>
                <a:ea typeface="Calibri"/>
                <a:cs typeface="Calibri"/>
                <a:sym typeface="Calibri"/>
              </a:rPr>
              <a:t>2</a:t>
            </a:r>
            <a:br>
              <a:rPr b="0" baseline="-25000" i="0" lang="en-US" sz="2400" u="none" cap="none" strike="noStrike">
                <a:solidFill>
                  <a:srgbClr val="000000"/>
                </a:solidFill>
                <a:latin typeface="Calibri"/>
                <a:ea typeface="Calibri"/>
                <a:cs typeface="Calibri"/>
                <a:sym typeface="Calibri"/>
              </a:rPr>
            </a:br>
            <a:r>
              <a:rPr b="0" i="0" lang="en-US" sz="2400" u="none" cap="none" strike="noStrike">
                <a:solidFill>
                  <a:srgbClr val="000000"/>
                </a:solidFill>
                <a:latin typeface="Calibri"/>
                <a:ea typeface="Calibri"/>
                <a:cs typeface="Calibri"/>
                <a:sym typeface="Calibri"/>
              </a:rPr>
              <a:t>= 0 + … + 1×2</a:t>
            </a:r>
            <a:r>
              <a:rPr b="0" baseline="30000" i="0" lang="en-US" sz="2400" u="none" cap="none" strike="noStrike">
                <a:solidFill>
                  <a:srgbClr val="000000"/>
                </a:solidFill>
                <a:latin typeface="Calibri"/>
                <a:ea typeface="Calibri"/>
                <a:cs typeface="Calibri"/>
                <a:sym typeface="Calibri"/>
              </a:rPr>
              <a:t>3</a:t>
            </a:r>
            <a:r>
              <a:rPr b="0" i="0" lang="en-US" sz="2400" u="none" cap="none" strike="noStrike">
                <a:solidFill>
                  <a:srgbClr val="000000"/>
                </a:solidFill>
                <a:latin typeface="Calibri"/>
                <a:ea typeface="Calibri"/>
                <a:cs typeface="Calibri"/>
                <a:sym typeface="Calibri"/>
              </a:rPr>
              <a:t> + 0×2</a:t>
            </a:r>
            <a:r>
              <a:rPr b="0" baseline="30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+1×2</a:t>
            </a:r>
            <a:r>
              <a:rPr b="0" baseline="30000" i="0" lang="en-US" sz="2400" u="none" cap="none" strike="noStrike">
                <a:solidFill>
                  <a:srgbClr val="000000"/>
                </a:solidFill>
                <a:latin typeface="Calibri"/>
                <a:ea typeface="Calibri"/>
                <a:cs typeface="Calibri"/>
                <a:sym typeface="Calibri"/>
              </a:rPr>
              <a:t>1</a:t>
            </a:r>
            <a:r>
              <a:rPr b="0" i="0" lang="en-US" sz="2400" u="none" cap="none" strike="noStrike">
                <a:solidFill>
                  <a:srgbClr val="000000"/>
                </a:solidFill>
                <a:latin typeface="Calibri"/>
                <a:ea typeface="Calibri"/>
                <a:cs typeface="Calibri"/>
                <a:sym typeface="Calibri"/>
              </a:rPr>
              <a:t> +1×2</a:t>
            </a:r>
            <a:r>
              <a:rPr b="0" baseline="30000" i="0" lang="en-US" sz="2400" u="none" cap="none" strike="noStrike">
                <a:solidFill>
                  <a:srgbClr val="000000"/>
                </a:solidFill>
                <a:latin typeface="Calibri"/>
                <a:ea typeface="Calibri"/>
                <a:cs typeface="Calibri"/>
                <a:sym typeface="Calibri"/>
              </a:rPr>
              <a:t>0</a:t>
            </a:r>
            <a:br>
              <a:rPr b="0" baseline="30000" i="0" lang="en-US" sz="2400" u="none" cap="none" strike="noStrike">
                <a:solidFill>
                  <a:srgbClr val="000000"/>
                </a:solidFill>
                <a:latin typeface="Calibri"/>
                <a:ea typeface="Calibri"/>
                <a:cs typeface="Calibri"/>
                <a:sym typeface="Calibri"/>
              </a:rPr>
            </a:br>
            <a:r>
              <a:rPr b="0" i="0" lang="en-US" sz="2400" u="none" cap="none" strike="noStrike">
                <a:solidFill>
                  <a:srgbClr val="000000"/>
                </a:solidFill>
                <a:latin typeface="Calibri"/>
                <a:ea typeface="Calibri"/>
                <a:cs typeface="Calibri"/>
                <a:sym typeface="Calibri"/>
              </a:rPr>
              <a:t>= 0 + … + 8 + 0 + 2 + 1 = 11</a:t>
            </a:r>
            <a:r>
              <a:rPr b="0" baseline="-25000" i="0" lang="en-US" sz="2400" u="none" cap="none" strike="noStrike">
                <a:solidFill>
                  <a:srgbClr val="000000"/>
                </a:solidFill>
                <a:latin typeface="Calibri"/>
                <a:ea typeface="Calibri"/>
                <a:cs typeface="Calibri"/>
                <a:sym typeface="Calibri"/>
              </a:rPr>
              <a:t>10</a:t>
            </a:r>
            <a:endParaRPr/>
          </a:p>
          <a:p>
            <a:pPr indent="-342900" lvl="0" marL="342900" marR="0" rtl="0" algn="l">
              <a:lnSpc>
                <a:spcPct val="100000"/>
              </a:lnSpc>
              <a:spcBef>
                <a:spcPts val="70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Using 32 bits</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0 to +4,294,967,295</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105"/>
          <p:cNvSpPr txBox="1"/>
          <p:nvPr>
            <p:ph type="title"/>
          </p:nvPr>
        </p:nvSpPr>
        <p:spPr>
          <a:xfrm>
            <a:off x="684213" y="206375"/>
            <a:ext cx="8259761" cy="7016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2s-Complement Signed Integers</a:t>
            </a:r>
            <a:endParaRPr/>
          </a:p>
        </p:txBody>
      </p:sp>
      <p:sp>
        <p:nvSpPr>
          <p:cNvPr id="933" name="Google Shape;933;p105"/>
          <p:cNvSpPr txBox="1"/>
          <p:nvPr>
            <p:ph idx="1" type="body"/>
          </p:nvPr>
        </p:nvSpPr>
        <p:spPr>
          <a:xfrm>
            <a:off x="684212" y="1125537"/>
            <a:ext cx="8270876" cy="64770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Given an n-bit number</a:t>
            </a:r>
            <a:endParaRPr/>
          </a:p>
        </p:txBody>
      </p:sp>
      <p:grpSp>
        <p:nvGrpSpPr>
          <p:cNvPr id="934" name="Google Shape;934;p105"/>
          <p:cNvGrpSpPr/>
          <p:nvPr/>
        </p:nvGrpSpPr>
        <p:grpSpPr>
          <a:xfrm>
            <a:off x="1433512" y="1844675"/>
            <a:ext cx="6223001" cy="579439"/>
            <a:chOff x="0" y="0"/>
            <a:chExt cx="6223000" cy="579438"/>
          </a:xfrm>
        </p:grpSpPr>
        <p:sp>
          <p:nvSpPr>
            <p:cNvPr id="935" name="Google Shape;935;p105"/>
            <p:cNvSpPr/>
            <p:nvPr/>
          </p:nvSpPr>
          <p:spPr>
            <a:xfrm>
              <a:off x="0" y="0"/>
              <a:ext cx="6223000" cy="579438"/>
            </a:xfrm>
            <a:prstGeom prst="rect">
              <a:avLst/>
            </a:prstGeom>
            <a:solidFill>
              <a:srgbClr val="DDD9C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image29.pdf" id="936" name="Google Shape;936;p105"/>
            <p:cNvPicPr preferRelativeResize="0"/>
            <p:nvPr/>
          </p:nvPicPr>
          <p:blipFill rotWithShape="1">
            <a:blip r:embed="rId3">
              <a:alphaModFix/>
            </a:blip>
            <a:srcRect b="0" l="0" r="0" t="0"/>
            <a:stretch/>
          </p:blipFill>
          <p:spPr>
            <a:xfrm>
              <a:off x="0" y="0"/>
              <a:ext cx="6223000" cy="579438"/>
            </a:xfrm>
            <a:prstGeom prst="rect">
              <a:avLst/>
            </a:prstGeom>
            <a:noFill/>
            <a:ln>
              <a:noFill/>
            </a:ln>
          </p:spPr>
        </p:pic>
      </p:grpSp>
      <p:sp>
        <p:nvSpPr>
          <p:cNvPr id="937" name="Google Shape;937;p105"/>
          <p:cNvSpPr txBox="1"/>
          <p:nvPr/>
        </p:nvSpPr>
        <p:spPr>
          <a:xfrm>
            <a:off x="684212" y="2565400"/>
            <a:ext cx="8270876" cy="3596133"/>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Range: –2</a:t>
            </a:r>
            <a:r>
              <a:rPr b="0" baseline="30000" i="0" lang="en-US" sz="3200" u="none" cap="none" strike="noStrike">
                <a:solidFill>
                  <a:srgbClr val="000000"/>
                </a:solidFill>
                <a:latin typeface="Calibri"/>
                <a:ea typeface="Calibri"/>
                <a:cs typeface="Calibri"/>
                <a:sym typeface="Calibri"/>
              </a:rPr>
              <a:t>n – 1</a:t>
            </a:r>
            <a:r>
              <a:rPr b="0" i="0" lang="en-US" sz="3200" u="none" cap="none" strike="noStrike">
                <a:solidFill>
                  <a:srgbClr val="000000"/>
                </a:solidFill>
                <a:latin typeface="Calibri"/>
                <a:ea typeface="Calibri"/>
                <a:cs typeface="Calibri"/>
                <a:sym typeface="Calibri"/>
              </a:rPr>
              <a:t> to +2</a:t>
            </a:r>
            <a:r>
              <a:rPr b="0" baseline="30000" i="0" lang="en-US" sz="3200" u="none" cap="none" strike="noStrike">
                <a:solidFill>
                  <a:srgbClr val="000000"/>
                </a:solidFill>
                <a:latin typeface="Calibri"/>
                <a:ea typeface="Calibri"/>
                <a:cs typeface="Calibri"/>
                <a:sym typeface="Calibri"/>
              </a:rPr>
              <a:t>n – 1</a:t>
            </a:r>
            <a:r>
              <a:rPr b="0" i="0" lang="en-US" sz="3200" u="none" cap="none" strike="noStrike">
                <a:solidFill>
                  <a:srgbClr val="000000"/>
                </a:solidFill>
                <a:latin typeface="Calibri"/>
                <a:ea typeface="Calibri"/>
                <a:cs typeface="Calibri"/>
                <a:sym typeface="Calibri"/>
              </a:rPr>
              <a:t> – 1</a:t>
            </a:r>
            <a:endParaRPr/>
          </a:p>
          <a:p>
            <a:pPr indent="-342900" lvl="0" marL="342900" marR="0" rtl="0" algn="l">
              <a:lnSpc>
                <a:spcPct val="100000"/>
              </a:lnSpc>
              <a:spcBef>
                <a:spcPts val="70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Example</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1111 1111 1111 1111 1111 1111 1111 1100</a:t>
            </a:r>
            <a:r>
              <a:rPr b="0" baseline="-25000" i="0" lang="en-US" sz="2400" u="none" cap="none" strike="noStrike">
                <a:solidFill>
                  <a:srgbClr val="000000"/>
                </a:solidFill>
                <a:latin typeface="Calibri"/>
                <a:ea typeface="Calibri"/>
                <a:cs typeface="Calibri"/>
                <a:sym typeface="Calibri"/>
              </a:rPr>
              <a:t>2</a:t>
            </a:r>
            <a:br>
              <a:rPr b="0" baseline="-25000" i="0" lang="en-US" sz="2400" u="none" cap="none" strike="noStrike">
                <a:solidFill>
                  <a:srgbClr val="000000"/>
                </a:solidFill>
                <a:latin typeface="Calibri"/>
                <a:ea typeface="Calibri"/>
                <a:cs typeface="Calibri"/>
                <a:sym typeface="Calibri"/>
              </a:rPr>
            </a:br>
            <a:r>
              <a:rPr b="0" i="0" lang="en-US" sz="2400" u="none" cap="none" strike="noStrike">
                <a:solidFill>
                  <a:srgbClr val="000000"/>
                </a:solidFill>
                <a:latin typeface="Calibri"/>
                <a:ea typeface="Calibri"/>
                <a:cs typeface="Calibri"/>
                <a:sym typeface="Calibri"/>
              </a:rPr>
              <a:t>= –1×2</a:t>
            </a:r>
            <a:r>
              <a:rPr b="0" baseline="30000" i="0" lang="en-US" sz="2400" u="none" cap="none" strike="noStrike">
                <a:solidFill>
                  <a:srgbClr val="000000"/>
                </a:solidFill>
                <a:latin typeface="Calibri"/>
                <a:ea typeface="Calibri"/>
                <a:cs typeface="Calibri"/>
                <a:sym typeface="Calibri"/>
              </a:rPr>
              <a:t>31</a:t>
            </a:r>
            <a:r>
              <a:rPr b="0" i="0" lang="en-US" sz="2400" u="none" cap="none" strike="noStrike">
                <a:solidFill>
                  <a:srgbClr val="000000"/>
                </a:solidFill>
                <a:latin typeface="Calibri"/>
                <a:ea typeface="Calibri"/>
                <a:cs typeface="Calibri"/>
                <a:sym typeface="Calibri"/>
              </a:rPr>
              <a:t> + 1×2</a:t>
            </a:r>
            <a:r>
              <a:rPr b="0" baseline="30000" i="0" lang="en-US" sz="2400" u="none" cap="none" strike="noStrike">
                <a:solidFill>
                  <a:srgbClr val="000000"/>
                </a:solidFill>
                <a:latin typeface="Calibri"/>
                <a:ea typeface="Calibri"/>
                <a:cs typeface="Calibri"/>
                <a:sym typeface="Calibri"/>
              </a:rPr>
              <a:t>30</a:t>
            </a:r>
            <a:r>
              <a:rPr b="0" i="0" lang="en-US" sz="2400" u="none" cap="none" strike="noStrike">
                <a:solidFill>
                  <a:srgbClr val="000000"/>
                </a:solidFill>
                <a:latin typeface="Calibri"/>
                <a:ea typeface="Calibri"/>
                <a:cs typeface="Calibri"/>
                <a:sym typeface="Calibri"/>
              </a:rPr>
              <a:t> + … + 1×2</a:t>
            </a:r>
            <a:r>
              <a:rPr b="0" baseline="30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+0×2</a:t>
            </a:r>
            <a:r>
              <a:rPr b="0" baseline="30000" i="0" lang="en-US" sz="2400" u="none" cap="none" strike="noStrike">
                <a:solidFill>
                  <a:srgbClr val="000000"/>
                </a:solidFill>
                <a:latin typeface="Calibri"/>
                <a:ea typeface="Calibri"/>
                <a:cs typeface="Calibri"/>
                <a:sym typeface="Calibri"/>
              </a:rPr>
              <a:t>1</a:t>
            </a:r>
            <a:r>
              <a:rPr b="0" i="0" lang="en-US" sz="2400" u="none" cap="none" strike="noStrike">
                <a:solidFill>
                  <a:srgbClr val="000000"/>
                </a:solidFill>
                <a:latin typeface="Calibri"/>
                <a:ea typeface="Calibri"/>
                <a:cs typeface="Calibri"/>
                <a:sym typeface="Calibri"/>
              </a:rPr>
              <a:t> +0×2</a:t>
            </a:r>
            <a:r>
              <a:rPr b="0" baseline="30000" i="0" lang="en-US" sz="2400" u="none" cap="none" strike="noStrike">
                <a:solidFill>
                  <a:srgbClr val="000000"/>
                </a:solidFill>
                <a:latin typeface="Calibri"/>
                <a:ea typeface="Calibri"/>
                <a:cs typeface="Calibri"/>
                <a:sym typeface="Calibri"/>
              </a:rPr>
              <a:t>0</a:t>
            </a:r>
            <a:br>
              <a:rPr b="0" baseline="30000" i="0" lang="en-US" sz="2400" u="none" cap="none" strike="noStrike">
                <a:solidFill>
                  <a:srgbClr val="000000"/>
                </a:solidFill>
                <a:latin typeface="Calibri"/>
                <a:ea typeface="Calibri"/>
                <a:cs typeface="Calibri"/>
                <a:sym typeface="Calibri"/>
              </a:rPr>
            </a:br>
            <a:r>
              <a:rPr b="0" i="0" lang="en-US" sz="2400" u="none" cap="none" strike="noStrike">
                <a:solidFill>
                  <a:srgbClr val="000000"/>
                </a:solidFill>
                <a:latin typeface="Calibri"/>
                <a:ea typeface="Calibri"/>
                <a:cs typeface="Calibri"/>
                <a:sym typeface="Calibri"/>
              </a:rPr>
              <a:t>= –2,147,483,648 + 2,147,483,644 = –4</a:t>
            </a:r>
            <a:r>
              <a:rPr b="0" baseline="-25000" i="0" lang="en-US" sz="2400" u="none" cap="none" strike="noStrike">
                <a:solidFill>
                  <a:srgbClr val="000000"/>
                </a:solidFill>
                <a:latin typeface="Calibri"/>
                <a:ea typeface="Calibri"/>
                <a:cs typeface="Calibri"/>
                <a:sym typeface="Calibri"/>
              </a:rPr>
              <a:t>10</a:t>
            </a:r>
            <a:endParaRPr/>
          </a:p>
          <a:p>
            <a:pPr indent="-342900" lvl="0" marL="342900" marR="0" rtl="0" algn="l">
              <a:lnSpc>
                <a:spcPct val="100000"/>
              </a:lnSpc>
              <a:spcBef>
                <a:spcPts val="70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Using 32 bits</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–2,147,483,648 to +2,147,483,647</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106"/>
          <p:cNvSpPr txBox="1"/>
          <p:nvPr>
            <p:ph type="title"/>
          </p:nvPr>
        </p:nvSpPr>
        <p:spPr>
          <a:xfrm>
            <a:off x="684213" y="206375"/>
            <a:ext cx="8259761" cy="7016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2s-Complement Signed Integers</a:t>
            </a:r>
            <a:endParaRPr/>
          </a:p>
        </p:txBody>
      </p:sp>
      <p:sp>
        <p:nvSpPr>
          <p:cNvPr id="943" name="Google Shape;943;p10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Bit 31 is sign bit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1 for negative numbers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0 for non-negative numbers</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–(–2</a:t>
            </a:r>
            <a:r>
              <a:rPr baseline="30000" lang="en-US"/>
              <a:t>n – 1</a:t>
            </a:r>
            <a:r>
              <a:rPr lang="en-US">
                <a:latin typeface="Arial"/>
                <a:ea typeface="Arial"/>
                <a:cs typeface="Arial"/>
                <a:sym typeface="Arial"/>
              </a:rPr>
              <a:t>) can’t be represented</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Non-negative numbers have the same unsigned and 2s-complement representation</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Some specific numbers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  0:	0000 0000 … 0000</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–1:	1111 1111 … 1111</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Most-negative:	1000 0000 … 0000</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Most-positive:	0111 1111 … 1111</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0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Signed Negation</a:t>
            </a:r>
            <a:endParaRPr/>
          </a:p>
        </p:txBody>
      </p:sp>
      <p:sp>
        <p:nvSpPr>
          <p:cNvPr id="949" name="Google Shape;949;p107"/>
          <p:cNvSpPr txBox="1"/>
          <p:nvPr>
            <p:ph idx="1" type="body"/>
          </p:nvPr>
        </p:nvSpPr>
        <p:spPr>
          <a:xfrm>
            <a:off x="684212" y="1125537"/>
            <a:ext cx="8270876" cy="129540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Complement and add 1</a:t>
            </a:r>
            <a:endParaRPr/>
          </a:p>
          <a:p>
            <a:pPr indent="-285750" lvl="1" marL="742950" marR="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Complement means 1 → 0, 0 → 1</a:t>
            </a:r>
            <a:endParaRPr/>
          </a:p>
        </p:txBody>
      </p:sp>
      <p:grpSp>
        <p:nvGrpSpPr>
          <p:cNvPr id="950" name="Google Shape;950;p107"/>
          <p:cNvGrpSpPr/>
          <p:nvPr/>
        </p:nvGrpSpPr>
        <p:grpSpPr>
          <a:xfrm>
            <a:off x="1592262" y="2536825"/>
            <a:ext cx="3514726" cy="1143000"/>
            <a:chOff x="0" y="0"/>
            <a:chExt cx="3514725" cy="1143000"/>
          </a:xfrm>
        </p:grpSpPr>
        <p:sp>
          <p:nvSpPr>
            <p:cNvPr id="951" name="Google Shape;951;p107"/>
            <p:cNvSpPr/>
            <p:nvPr/>
          </p:nvSpPr>
          <p:spPr>
            <a:xfrm>
              <a:off x="0" y="0"/>
              <a:ext cx="3514725" cy="1143000"/>
            </a:xfrm>
            <a:prstGeom prst="rect">
              <a:avLst/>
            </a:prstGeom>
            <a:solidFill>
              <a:srgbClr val="DDD9C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image30.pdf" id="952" name="Google Shape;952;p107"/>
            <p:cNvPicPr preferRelativeResize="0"/>
            <p:nvPr/>
          </p:nvPicPr>
          <p:blipFill rotWithShape="1">
            <a:blip r:embed="rId3">
              <a:alphaModFix/>
            </a:blip>
            <a:srcRect b="0" l="0" r="0" t="0"/>
            <a:stretch/>
          </p:blipFill>
          <p:spPr>
            <a:xfrm>
              <a:off x="0" y="0"/>
              <a:ext cx="3514725" cy="1143000"/>
            </a:xfrm>
            <a:prstGeom prst="rect">
              <a:avLst/>
            </a:prstGeom>
            <a:noFill/>
            <a:ln>
              <a:noFill/>
            </a:ln>
          </p:spPr>
        </p:pic>
      </p:grpSp>
      <p:sp>
        <p:nvSpPr>
          <p:cNvPr id="953" name="Google Shape;953;p107"/>
          <p:cNvSpPr txBox="1"/>
          <p:nvPr/>
        </p:nvSpPr>
        <p:spPr>
          <a:xfrm>
            <a:off x="684212" y="3933825"/>
            <a:ext cx="8270876" cy="2293621"/>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Example: negate +2</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+2 = 0000 0000 … 0010</a:t>
            </a:r>
            <a:r>
              <a:rPr b="0" baseline="-25000" i="0" lang="en-US" sz="2800" u="none" cap="none" strike="noStrike">
                <a:solidFill>
                  <a:srgbClr val="000000"/>
                </a:solidFill>
                <a:latin typeface="Calibri"/>
                <a:ea typeface="Calibri"/>
                <a:cs typeface="Calibri"/>
                <a:sym typeface="Calibri"/>
              </a:rPr>
              <a:t>2</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–2 = 1111 1111 … 1101</a:t>
            </a:r>
            <a:r>
              <a:rPr b="0" baseline="-25000" i="0" lang="en-US" sz="2800" u="none" cap="none" strike="noStrike">
                <a:solidFill>
                  <a:srgbClr val="000000"/>
                </a:solidFill>
                <a:latin typeface="Calibri"/>
                <a:ea typeface="Calibri"/>
                <a:cs typeface="Calibri"/>
                <a:sym typeface="Calibri"/>
              </a:rPr>
              <a:t>2</a:t>
            </a:r>
            <a:r>
              <a:rPr b="0" i="0" lang="en-US" sz="2800" u="none" cap="none" strike="noStrike">
                <a:solidFill>
                  <a:srgbClr val="000000"/>
                </a:solidFill>
                <a:latin typeface="Calibri"/>
                <a:ea typeface="Calibri"/>
                <a:cs typeface="Calibri"/>
                <a:sym typeface="Calibri"/>
              </a:rPr>
              <a:t> + 1</a:t>
            </a:r>
            <a:br>
              <a:rPr b="0" i="0" lang="en-US" sz="2800" u="none" cap="none" strike="noStrike">
                <a:solidFill>
                  <a:srgbClr val="000000"/>
                </a:solidFill>
                <a:latin typeface="Calibri"/>
                <a:ea typeface="Calibri"/>
                <a:cs typeface="Calibri"/>
                <a:sym typeface="Calibri"/>
              </a:rPr>
            </a:br>
            <a:r>
              <a:rPr b="0" i="0" lang="en-US" sz="2800" u="none" cap="none" strike="noStrike">
                <a:solidFill>
                  <a:srgbClr val="000000"/>
                </a:solidFill>
                <a:latin typeface="Calibri"/>
                <a:ea typeface="Calibri"/>
                <a:cs typeface="Calibri"/>
                <a:sym typeface="Calibri"/>
              </a:rPr>
              <a:t>     = 1111 1111 … 1110</a:t>
            </a:r>
            <a:r>
              <a:rPr b="0" baseline="-25000" i="0" lang="en-US" sz="2800" u="none" cap="none" strike="noStrike">
                <a:solidFill>
                  <a:srgbClr val="000000"/>
                </a:solidFill>
                <a:latin typeface="Calibri"/>
                <a:ea typeface="Calibri"/>
                <a:cs typeface="Calibri"/>
                <a:sym typeface="Calibri"/>
              </a:rPr>
              <a:t>2</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10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Sign Extension</a:t>
            </a:r>
            <a:endParaRPr/>
          </a:p>
        </p:txBody>
      </p:sp>
      <p:sp>
        <p:nvSpPr>
          <p:cNvPr id="959" name="Google Shape;959;p10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Representing a number using more bits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Preserve the numeric value</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In MIPS instruction set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addi</a:t>
            </a:r>
            <a:r>
              <a:rPr lang="en-US">
                <a:latin typeface="Arial"/>
                <a:ea typeface="Arial"/>
                <a:cs typeface="Arial"/>
                <a:sym typeface="Arial"/>
              </a:rPr>
              <a:t>: extend immediate value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lb</a:t>
            </a:r>
            <a:r>
              <a:rPr lang="en-US">
                <a:latin typeface="Arial"/>
                <a:ea typeface="Arial"/>
                <a:cs typeface="Arial"/>
                <a:sym typeface="Arial"/>
              </a:rPr>
              <a:t>, </a:t>
            </a:r>
            <a:r>
              <a:rPr lang="en-US" sz="2400">
                <a:solidFill>
                  <a:srgbClr val="000000"/>
                </a:solidFill>
                <a:latin typeface="Droid Sans Mono"/>
                <a:ea typeface="Droid Sans Mono"/>
                <a:cs typeface="Droid Sans Mono"/>
                <a:sym typeface="Droid Sans Mono"/>
              </a:rPr>
              <a:t>lh</a:t>
            </a:r>
            <a:r>
              <a:rPr lang="en-US">
                <a:latin typeface="Arial"/>
                <a:ea typeface="Arial"/>
                <a:cs typeface="Arial"/>
                <a:sym typeface="Arial"/>
              </a:rPr>
              <a:t>: extend loaded byte/halfword</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beq</a:t>
            </a:r>
            <a:r>
              <a:rPr lang="en-US">
                <a:latin typeface="Arial"/>
                <a:ea typeface="Arial"/>
                <a:cs typeface="Arial"/>
                <a:sym typeface="Arial"/>
              </a:rPr>
              <a:t>, </a:t>
            </a:r>
            <a:r>
              <a:rPr lang="en-US" sz="2400">
                <a:solidFill>
                  <a:srgbClr val="000000"/>
                </a:solidFill>
                <a:latin typeface="Droid Sans Mono"/>
                <a:ea typeface="Droid Sans Mono"/>
                <a:cs typeface="Droid Sans Mono"/>
                <a:sym typeface="Droid Sans Mono"/>
              </a:rPr>
              <a:t>bne</a:t>
            </a:r>
            <a:r>
              <a:rPr lang="en-US">
                <a:latin typeface="Arial"/>
                <a:ea typeface="Arial"/>
                <a:cs typeface="Arial"/>
                <a:sym typeface="Arial"/>
              </a:rPr>
              <a:t>: extend the displacement</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Replicate the sign bit to the left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c.f. unsigned values: extend with 0s</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Examples: 8-bit to 16-bit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+2: </a:t>
            </a:r>
            <a:r>
              <a:rPr lang="en-US">
                <a:solidFill>
                  <a:srgbClr val="0000FF"/>
                </a:solidFill>
              </a:rPr>
              <a:t>0</a:t>
            </a:r>
            <a:r>
              <a:rPr lang="en-US" sz="2400">
                <a:solidFill>
                  <a:srgbClr val="000000"/>
                </a:solidFill>
                <a:latin typeface="Arial"/>
                <a:ea typeface="Arial"/>
                <a:cs typeface="Arial"/>
                <a:sym typeface="Arial"/>
              </a:rPr>
              <a:t>000 0010 =&gt; </a:t>
            </a:r>
            <a:r>
              <a:rPr lang="en-US">
                <a:solidFill>
                  <a:srgbClr val="0000FF"/>
                </a:solidFill>
              </a:rPr>
              <a:t>0000 0000</a:t>
            </a:r>
            <a:r>
              <a:rPr lang="en-US" sz="2400">
                <a:solidFill>
                  <a:srgbClr val="000000"/>
                </a:solidFill>
                <a:latin typeface="Arial"/>
                <a:ea typeface="Arial"/>
                <a:cs typeface="Arial"/>
                <a:sym typeface="Arial"/>
              </a:rPr>
              <a:t> </a:t>
            </a:r>
            <a:r>
              <a:rPr lang="en-US">
                <a:solidFill>
                  <a:srgbClr val="0000FF"/>
                </a:solidFill>
              </a:rPr>
              <a:t>0</a:t>
            </a:r>
            <a:r>
              <a:rPr lang="en-US" sz="2400">
                <a:solidFill>
                  <a:srgbClr val="000000"/>
                </a:solidFill>
                <a:latin typeface="Arial"/>
                <a:ea typeface="Arial"/>
                <a:cs typeface="Arial"/>
                <a:sym typeface="Arial"/>
              </a:rPr>
              <a:t>000 0010</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–2: </a:t>
            </a:r>
            <a:r>
              <a:rPr lang="en-US">
                <a:solidFill>
                  <a:srgbClr val="0000FF"/>
                </a:solidFill>
              </a:rPr>
              <a:t>1</a:t>
            </a:r>
            <a:r>
              <a:rPr lang="en-US" sz="2400">
                <a:solidFill>
                  <a:srgbClr val="000000"/>
                </a:solidFill>
                <a:latin typeface="Arial"/>
                <a:ea typeface="Arial"/>
                <a:cs typeface="Arial"/>
                <a:sym typeface="Arial"/>
              </a:rPr>
              <a:t>111 1110 =&gt; </a:t>
            </a:r>
            <a:r>
              <a:rPr lang="en-US">
                <a:solidFill>
                  <a:srgbClr val="0000FF"/>
                </a:solidFill>
              </a:rPr>
              <a:t>1111 1111</a:t>
            </a:r>
            <a:r>
              <a:rPr lang="en-US" sz="2400">
                <a:solidFill>
                  <a:srgbClr val="000000"/>
                </a:solidFill>
                <a:latin typeface="Arial"/>
                <a:ea typeface="Arial"/>
                <a:cs typeface="Arial"/>
                <a:sym typeface="Arial"/>
              </a:rPr>
              <a:t> </a:t>
            </a:r>
            <a:r>
              <a:rPr lang="en-US">
                <a:solidFill>
                  <a:srgbClr val="0000FF"/>
                </a:solidFill>
              </a:rPr>
              <a:t>1</a:t>
            </a:r>
            <a:r>
              <a:rPr lang="en-US" sz="2400">
                <a:solidFill>
                  <a:srgbClr val="000000"/>
                </a:solidFill>
                <a:latin typeface="Arial"/>
                <a:ea typeface="Arial"/>
                <a:cs typeface="Arial"/>
                <a:sym typeface="Arial"/>
              </a:rPr>
              <a:t>111 1110</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10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Hexadecimal</a:t>
            </a:r>
            <a:endParaRPr/>
          </a:p>
        </p:txBody>
      </p:sp>
      <p:sp>
        <p:nvSpPr>
          <p:cNvPr id="965" name="Google Shape;965;p109"/>
          <p:cNvSpPr txBox="1"/>
          <p:nvPr>
            <p:ph idx="1" type="body"/>
          </p:nvPr>
        </p:nvSpPr>
        <p:spPr>
          <a:xfrm>
            <a:off x="684212" y="1125537"/>
            <a:ext cx="8270876" cy="1582738"/>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Base 16</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Compact representation of bit strings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4 bits per hex digit</a:t>
            </a:r>
            <a:endParaRPr/>
          </a:p>
        </p:txBody>
      </p:sp>
      <p:graphicFrame>
        <p:nvGraphicFramePr>
          <p:cNvPr id="966" name="Google Shape;966;p109"/>
          <p:cNvGraphicFramePr/>
          <p:nvPr/>
        </p:nvGraphicFramePr>
        <p:xfrm>
          <a:off x="1116012" y="2852738"/>
          <a:ext cx="3000000" cy="3000000"/>
        </p:xfrm>
        <a:graphic>
          <a:graphicData uri="http://schemas.openxmlformats.org/drawingml/2006/table">
            <a:tbl>
              <a:tblPr>
                <a:noFill/>
                <a:tableStyleId>{107B0BAC-FAA6-45EB-B9A3-2CDC37A66519}</a:tableStyleId>
              </a:tblPr>
              <a:tblGrid>
                <a:gridCol w="647700"/>
                <a:gridCol w="1135050"/>
                <a:gridCol w="665175"/>
                <a:gridCol w="1116000"/>
                <a:gridCol w="684225"/>
                <a:gridCol w="1098550"/>
                <a:gridCol w="630225"/>
                <a:gridCol w="1150950"/>
              </a:tblGrid>
              <a:tr h="377825">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0000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4</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0100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8</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1000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c</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1100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7825">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0001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5</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0101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9</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1001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d</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1101</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7825">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2</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0010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6</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0110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1010</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e</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1110</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7825">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3</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0011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7</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0111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b</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1011</a:t>
                      </a:r>
                      <a:endParaRPr/>
                    </a:p>
                  </a:txBody>
                  <a:tcPr marT="45725" marB="45725" marR="45725" marL="45725">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f</a:t>
                      </a:r>
                      <a:endParaRPr/>
                    </a:p>
                  </a:txBody>
                  <a:tcPr marT="45725" marB="45725" marR="45725" marL="45725">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1111</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967" name="Google Shape;967;p109"/>
          <p:cNvSpPr txBox="1"/>
          <p:nvPr/>
        </p:nvSpPr>
        <p:spPr>
          <a:xfrm>
            <a:off x="611187" y="4940300"/>
            <a:ext cx="8270876" cy="1067054"/>
          </a:xfrm>
          <a:prstGeom prst="rect">
            <a:avLst/>
          </a:prstGeom>
          <a:noFill/>
          <a:ln>
            <a:noFill/>
          </a:ln>
        </p:spPr>
        <p:txBody>
          <a:bodyPr anchorCtr="0" anchor="t" bIns="45700" lIns="45700" spcFirstLastPara="1" rIns="45700" wrap="square" tIns="45700">
            <a:spAutoFit/>
          </a:bodyPr>
          <a:lstStyle/>
          <a:p>
            <a:pPr indent="-342900" lvl="0" marL="342900" marR="0" rtl="0" algn="l">
              <a:lnSpc>
                <a:spcPct val="9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Example: eca8 6420</a:t>
            </a:r>
            <a:endParaRPr/>
          </a:p>
          <a:p>
            <a:pPr indent="-285750" lvl="1" marL="742950" marR="0" rtl="0" algn="l">
              <a:lnSpc>
                <a:spcPct val="9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1110 1100 1010 1000 0110 0100 0010 0000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MIPS R-format instructions</a:t>
            </a:r>
            <a:endParaRPr/>
          </a:p>
        </p:txBody>
      </p:sp>
      <p:sp>
        <p:nvSpPr>
          <p:cNvPr id="126" name="Google Shape;126;p11"/>
          <p:cNvSpPr txBox="1"/>
          <p:nvPr>
            <p:ph idx="1" type="body"/>
          </p:nvPr>
        </p:nvSpPr>
        <p:spPr>
          <a:xfrm>
            <a:off x="684212" y="2276475"/>
            <a:ext cx="8270876" cy="3960813"/>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Instruction fields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op: operation code (opcode)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rs: first source register number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rt: second source register number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rd: destination register number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shamt: shift amount (00000 for now)</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funct: function code (extends opcode)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Used only for ALU instructions</a:t>
            </a:r>
            <a:endParaRPr/>
          </a:p>
        </p:txBody>
      </p:sp>
      <p:grpSp>
        <p:nvGrpSpPr>
          <p:cNvPr id="127" name="Google Shape;127;p11"/>
          <p:cNvGrpSpPr/>
          <p:nvPr/>
        </p:nvGrpSpPr>
        <p:grpSpPr>
          <a:xfrm>
            <a:off x="1331912" y="1412874"/>
            <a:ext cx="6913563" cy="749958"/>
            <a:chOff x="0" y="0"/>
            <a:chExt cx="6913562" cy="749956"/>
          </a:xfrm>
        </p:grpSpPr>
        <p:sp>
          <p:nvSpPr>
            <p:cNvPr id="128" name="Google Shape;128;p11"/>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129" name="Google Shape;129;p11"/>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130" name="Google Shape;130;p11"/>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131" name="Google Shape;131;p11"/>
            <p:cNvSpPr txBox="1"/>
            <p:nvPr/>
          </p:nvSpPr>
          <p:spPr>
            <a:xfrm>
              <a:off x="3455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rd</a:t>
              </a:r>
              <a:endParaRPr/>
            </a:p>
          </p:txBody>
        </p:sp>
        <p:sp>
          <p:nvSpPr>
            <p:cNvPr id="132" name="Google Shape;132;p11"/>
            <p:cNvSpPr txBox="1"/>
            <p:nvPr/>
          </p:nvSpPr>
          <p:spPr>
            <a:xfrm>
              <a:off x="4537074"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shamt</a:t>
              </a:r>
              <a:endParaRPr/>
            </a:p>
          </p:txBody>
        </p:sp>
        <p:sp>
          <p:nvSpPr>
            <p:cNvPr id="133" name="Google Shape;133;p11"/>
            <p:cNvSpPr txBox="1"/>
            <p:nvPr/>
          </p:nvSpPr>
          <p:spPr>
            <a:xfrm>
              <a:off x="5616574"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funct</a:t>
              </a:r>
              <a:endParaRPr/>
            </a:p>
          </p:txBody>
        </p:sp>
        <p:sp>
          <p:nvSpPr>
            <p:cNvPr id="134" name="Google Shape;134;p11"/>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135" name="Google Shape;135;p11"/>
            <p:cNvSpPr txBox="1"/>
            <p:nvPr/>
          </p:nvSpPr>
          <p:spPr>
            <a:xfrm>
              <a:off x="5947140"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136" name="Google Shape;136;p11"/>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37" name="Google Shape;137;p11"/>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38" name="Google Shape;138;p11"/>
            <p:cNvSpPr txBox="1"/>
            <p:nvPr/>
          </p:nvSpPr>
          <p:spPr>
            <a:xfrm>
              <a:off x="37151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39" name="Google Shape;139;p11"/>
            <p:cNvSpPr txBox="1"/>
            <p:nvPr/>
          </p:nvSpPr>
          <p:spPr>
            <a:xfrm>
              <a:off x="4794615"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Google Shape;972;p11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Logical Operations</a:t>
            </a:r>
            <a:endParaRPr/>
          </a:p>
        </p:txBody>
      </p:sp>
      <p:sp>
        <p:nvSpPr>
          <p:cNvPr id="973" name="Google Shape;973;p110"/>
          <p:cNvSpPr txBox="1"/>
          <p:nvPr>
            <p:ph idx="1" type="body"/>
          </p:nvPr>
        </p:nvSpPr>
        <p:spPr>
          <a:xfrm>
            <a:off x="684212" y="1125537"/>
            <a:ext cx="8270876" cy="690563"/>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Instructions for bitwise manipulation</a:t>
            </a:r>
            <a:endParaRPr/>
          </a:p>
        </p:txBody>
      </p:sp>
      <p:graphicFrame>
        <p:nvGraphicFramePr>
          <p:cNvPr id="974" name="Google Shape;974;p110"/>
          <p:cNvGraphicFramePr/>
          <p:nvPr/>
        </p:nvGraphicFramePr>
        <p:xfrm>
          <a:off x="1042987" y="1916113"/>
          <a:ext cx="3000000" cy="3000000"/>
        </p:xfrm>
        <a:graphic>
          <a:graphicData uri="http://schemas.openxmlformats.org/drawingml/2006/table">
            <a:tbl>
              <a:tblPr>
                <a:noFill/>
                <a:tableStyleId>{107B0BAC-FAA6-45EB-B9A3-2CDC37A66519}</a:tableStyleId>
              </a:tblPr>
              <a:tblGrid>
                <a:gridCol w="2233600"/>
                <a:gridCol w="1366850"/>
                <a:gridCol w="1512875"/>
                <a:gridCol w="2087575"/>
              </a:tblGrid>
              <a:tr h="4715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Operation</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C</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Java</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MIPS</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Shift left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&lt;&lt;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&lt;&lt;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Droid Sans Mono"/>
                        <a:buNone/>
                      </a:pPr>
                      <a:r>
                        <a:rPr lang="en-US" sz="2400" u="none" cap="none" strike="noStrike">
                          <a:latin typeface="Droid Sans Mono"/>
                          <a:ea typeface="Droid Sans Mono"/>
                          <a:cs typeface="Droid Sans Mono"/>
                          <a:sym typeface="Droid Sans Mono"/>
                        </a:rPr>
                        <a:t>sll</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5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Shift right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&gt;&gt;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&gt;&gt;&gt;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Droid Sans Mono"/>
                        <a:buNone/>
                      </a:pPr>
                      <a:r>
                        <a:rPr lang="en-US" sz="2400" u="none" cap="none" strike="noStrike">
                          <a:latin typeface="Droid Sans Mono"/>
                          <a:ea typeface="Droid Sans Mono"/>
                          <a:cs typeface="Droid Sans Mono"/>
                          <a:sym typeface="Droid Sans Mono"/>
                        </a:rPr>
                        <a:t>srl</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Bitwise AND</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&amp;</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&amp;</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Droid Sans Mono"/>
                        <a:buNone/>
                      </a:pPr>
                      <a:r>
                        <a:rPr lang="en-US" sz="2400" u="none" cap="none" strike="noStrike">
                          <a:latin typeface="Droid Sans Mono"/>
                          <a:ea typeface="Droid Sans Mono"/>
                          <a:cs typeface="Droid Sans Mono"/>
                          <a:sym typeface="Droid Sans Mono"/>
                        </a:rPr>
                        <a:t>and, andi</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Bitwise OR</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Droid Sans Mono"/>
                        <a:buNone/>
                      </a:pPr>
                      <a:r>
                        <a:rPr lang="en-US" sz="2400" u="none" cap="none" strike="noStrike">
                          <a:latin typeface="Droid Sans Mono"/>
                          <a:ea typeface="Droid Sans Mono"/>
                          <a:cs typeface="Droid Sans Mono"/>
                          <a:sym typeface="Droid Sans Mono"/>
                        </a:rPr>
                        <a:t>or, ori</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500">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Bitwise NOT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lang="en-US" sz="2400" u="none" cap="none" strike="noStrike">
                          <a:latin typeface="Arial"/>
                          <a:ea typeface="Arial"/>
                          <a:cs typeface="Arial"/>
                          <a:sym typeface="Arial"/>
                        </a:rPr>
                        <a: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Droid Sans Mono"/>
                        <a:buNone/>
                      </a:pPr>
                      <a:r>
                        <a:rPr lang="en-US" sz="2400" u="none" cap="none" strike="noStrike">
                          <a:latin typeface="Droid Sans Mono"/>
                          <a:ea typeface="Droid Sans Mono"/>
                          <a:cs typeface="Droid Sans Mono"/>
                          <a:sym typeface="Droid Sans Mono"/>
                        </a:rPr>
                        <a:t>nor</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975" name="Google Shape;975;p110"/>
          <p:cNvSpPr txBox="1"/>
          <p:nvPr/>
        </p:nvSpPr>
        <p:spPr>
          <a:xfrm>
            <a:off x="684212" y="5013325"/>
            <a:ext cx="7772401" cy="1082040"/>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Useful for extracting and inserting groups of bits in a word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sp>
        <p:nvSpPr>
          <p:cNvPr id="980" name="Google Shape;980;p11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Shift Operations</a:t>
            </a:r>
            <a:endParaRPr/>
          </a:p>
        </p:txBody>
      </p:sp>
      <p:sp>
        <p:nvSpPr>
          <p:cNvPr id="981" name="Google Shape;981;p111"/>
          <p:cNvSpPr txBox="1"/>
          <p:nvPr>
            <p:ph idx="1" type="body"/>
          </p:nvPr>
        </p:nvSpPr>
        <p:spPr>
          <a:xfrm>
            <a:off x="684212" y="2349500"/>
            <a:ext cx="8270876" cy="3887788"/>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shamt: how many positions to shift </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Shift left logical</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Shift left and fill with 0 bits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sll</a:t>
            </a:r>
            <a:r>
              <a:rPr lang="en-US">
                <a:latin typeface="Arial"/>
                <a:ea typeface="Arial"/>
                <a:cs typeface="Arial"/>
                <a:sym typeface="Arial"/>
              </a:rPr>
              <a:t> by </a:t>
            </a:r>
            <a:r>
              <a:rPr i="1" lang="en-US">
                <a:latin typeface="Arial"/>
                <a:ea typeface="Arial"/>
                <a:cs typeface="Arial"/>
                <a:sym typeface="Arial"/>
              </a:rPr>
              <a:t>i</a:t>
            </a:r>
            <a:r>
              <a:rPr lang="en-US">
                <a:latin typeface="Arial"/>
                <a:ea typeface="Arial"/>
                <a:cs typeface="Arial"/>
                <a:sym typeface="Arial"/>
              </a:rPr>
              <a:t> bits multiplies by 2</a:t>
            </a:r>
            <a:r>
              <a:rPr baseline="30000" i="1" lang="en-US">
                <a:latin typeface="Arial"/>
                <a:ea typeface="Arial"/>
                <a:cs typeface="Arial"/>
                <a:sym typeface="Arial"/>
              </a:rPr>
              <a:t>i</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Shift right logical</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Shift right and fill with 0 bits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srl</a:t>
            </a:r>
            <a:r>
              <a:rPr lang="en-US">
                <a:latin typeface="Arial"/>
                <a:ea typeface="Arial"/>
                <a:cs typeface="Arial"/>
                <a:sym typeface="Arial"/>
              </a:rPr>
              <a:t> by </a:t>
            </a:r>
            <a:r>
              <a:rPr i="1" lang="en-US">
                <a:latin typeface="Arial"/>
                <a:ea typeface="Arial"/>
                <a:cs typeface="Arial"/>
                <a:sym typeface="Arial"/>
              </a:rPr>
              <a:t>i</a:t>
            </a:r>
            <a:r>
              <a:rPr lang="en-US">
                <a:latin typeface="Arial"/>
                <a:ea typeface="Arial"/>
                <a:cs typeface="Arial"/>
                <a:sym typeface="Arial"/>
              </a:rPr>
              <a:t> bits divides by 2</a:t>
            </a:r>
            <a:r>
              <a:rPr baseline="30000" i="1" lang="en-US">
                <a:latin typeface="Arial"/>
                <a:ea typeface="Arial"/>
                <a:cs typeface="Arial"/>
                <a:sym typeface="Arial"/>
              </a:rPr>
              <a:t>i</a:t>
            </a:r>
            <a:r>
              <a:rPr lang="en-US">
                <a:latin typeface="Arial"/>
                <a:ea typeface="Arial"/>
                <a:cs typeface="Arial"/>
                <a:sym typeface="Arial"/>
              </a:rPr>
              <a:t> (unsigned only)</a:t>
            </a:r>
            <a:endParaRPr/>
          </a:p>
        </p:txBody>
      </p:sp>
      <p:grpSp>
        <p:nvGrpSpPr>
          <p:cNvPr id="982" name="Google Shape;982;p111"/>
          <p:cNvGrpSpPr/>
          <p:nvPr/>
        </p:nvGrpSpPr>
        <p:grpSpPr>
          <a:xfrm>
            <a:off x="1403350" y="1557337"/>
            <a:ext cx="6913564" cy="749957"/>
            <a:chOff x="0" y="0"/>
            <a:chExt cx="6913563" cy="749955"/>
          </a:xfrm>
        </p:grpSpPr>
        <p:sp>
          <p:nvSpPr>
            <p:cNvPr id="983" name="Google Shape;983;p111"/>
            <p:cNvSpPr txBox="1"/>
            <p:nvPr/>
          </p:nvSpPr>
          <p:spPr>
            <a:xfrm>
              <a:off x="0" y="0"/>
              <a:ext cx="1296987"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984" name="Google Shape;984;p111"/>
            <p:cNvSpPr txBox="1"/>
            <p:nvPr/>
          </p:nvSpPr>
          <p:spPr>
            <a:xfrm>
              <a:off x="1296987"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985" name="Google Shape;985;p111"/>
            <p:cNvSpPr txBox="1"/>
            <p:nvPr/>
          </p:nvSpPr>
          <p:spPr>
            <a:xfrm>
              <a:off x="2376487"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986" name="Google Shape;986;p111"/>
            <p:cNvSpPr txBox="1"/>
            <p:nvPr/>
          </p:nvSpPr>
          <p:spPr>
            <a:xfrm>
              <a:off x="3455987"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rd</a:t>
              </a:r>
              <a:endParaRPr/>
            </a:p>
          </p:txBody>
        </p:sp>
        <p:sp>
          <p:nvSpPr>
            <p:cNvPr id="987" name="Google Shape;987;p111"/>
            <p:cNvSpPr txBox="1"/>
            <p:nvPr/>
          </p:nvSpPr>
          <p:spPr>
            <a:xfrm>
              <a:off x="4537075"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shamt</a:t>
              </a:r>
              <a:endParaRPr/>
            </a:p>
          </p:txBody>
        </p:sp>
        <p:sp>
          <p:nvSpPr>
            <p:cNvPr id="988" name="Google Shape;988;p111"/>
            <p:cNvSpPr txBox="1"/>
            <p:nvPr/>
          </p:nvSpPr>
          <p:spPr>
            <a:xfrm>
              <a:off x="5616575"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funct</a:t>
              </a:r>
              <a:endParaRPr/>
            </a:p>
          </p:txBody>
        </p:sp>
        <p:sp>
          <p:nvSpPr>
            <p:cNvPr id="989" name="Google Shape;989;p111"/>
            <p:cNvSpPr txBox="1"/>
            <p:nvPr/>
          </p:nvSpPr>
          <p:spPr>
            <a:xfrm>
              <a:off x="330567" y="436562"/>
              <a:ext cx="589816"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990" name="Google Shape;990;p111"/>
            <p:cNvSpPr txBox="1"/>
            <p:nvPr/>
          </p:nvSpPr>
          <p:spPr>
            <a:xfrm>
              <a:off x="5947142" y="436562"/>
              <a:ext cx="589817"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991" name="Google Shape;991;p111"/>
            <p:cNvSpPr txBox="1"/>
            <p:nvPr/>
          </p:nvSpPr>
          <p:spPr>
            <a:xfrm>
              <a:off x="1554529" y="436562"/>
              <a:ext cx="589817"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992" name="Google Shape;992;p111"/>
            <p:cNvSpPr txBox="1"/>
            <p:nvPr/>
          </p:nvSpPr>
          <p:spPr>
            <a:xfrm>
              <a:off x="2635617" y="436562"/>
              <a:ext cx="589817"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993" name="Google Shape;993;p111"/>
            <p:cNvSpPr txBox="1"/>
            <p:nvPr/>
          </p:nvSpPr>
          <p:spPr>
            <a:xfrm>
              <a:off x="3715117" y="436562"/>
              <a:ext cx="589817"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994" name="Google Shape;994;p111"/>
            <p:cNvSpPr txBox="1"/>
            <p:nvPr/>
          </p:nvSpPr>
          <p:spPr>
            <a:xfrm>
              <a:off x="4794617" y="436562"/>
              <a:ext cx="589817" cy="313393"/>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112"/>
          <p:cNvSpPr/>
          <p:nvPr/>
        </p:nvSpPr>
        <p:spPr>
          <a:xfrm>
            <a:off x="4824412" y="3408362"/>
            <a:ext cx="647701" cy="1604963"/>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00" name="Google Shape;1000;p11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AND Operations</a:t>
            </a:r>
            <a:endParaRPr/>
          </a:p>
        </p:txBody>
      </p:sp>
      <p:sp>
        <p:nvSpPr>
          <p:cNvPr id="1001" name="Google Shape;1001;p112"/>
          <p:cNvSpPr txBox="1"/>
          <p:nvPr>
            <p:ph idx="1" type="body"/>
          </p:nvPr>
        </p:nvSpPr>
        <p:spPr>
          <a:xfrm>
            <a:off x="684212" y="1125537"/>
            <a:ext cx="8270876" cy="2073276"/>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Useful to mask bits in a word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Select some bits, clear others to 0</a:t>
            </a:r>
            <a:endParaRPr/>
          </a:p>
          <a:p>
            <a:pPr indent="-342900" lvl="0" marL="342900" rtl="0" algn="l">
              <a:lnSpc>
                <a:spcPct val="10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and $t0, $t1, $t2</a:t>
            </a:r>
            <a:endParaRPr/>
          </a:p>
        </p:txBody>
      </p:sp>
      <p:sp>
        <p:nvSpPr>
          <p:cNvPr id="1002" name="Google Shape;1002;p112"/>
          <p:cNvSpPr txBox="1"/>
          <p:nvPr/>
        </p:nvSpPr>
        <p:spPr>
          <a:xfrm>
            <a:off x="1924050" y="3403600"/>
            <a:ext cx="5090354" cy="384756"/>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0000 0000 0000 0000 0000 1101 1100 0000</a:t>
            </a:r>
            <a:endParaRPr/>
          </a:p>
        </p:txBody>
      </p:sp>
      <p:sp>
        <p:nvSpPr>
          <p:cNvPr id="1003" name="Google Shape;1003;p112"/>
          <p:cNvSpPr txBox="1"/>
          <p:nvPr/>
        </p:nvSpPr>
        <p:spPr>
          <a:xfrm>
            <a:off x="1924050" y="3963987"/>
            <a:ext cx="5090354"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0000 0000 0000 0000 0011 1100 0000 0000</a:t>
            </a:r>
            <a:endParaRPr/>
          </a:p>
        </p:txBody>
      </p:sp>
      <p:sp>
        <p:nvSpPr>
          <p:cNvPr id="1004" name="Google Shape;1004;p112"/>
          <p:cNvSpPr txBox="1"/>
          <p:nvPr/>
        </p:nvSpPr>
        <p:spPr>
          <a:xfrm>
            <a:off x="1287462" y="3403600"/>
            <a:ext cx="457236" cy="37523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$t2</a:t>
            </a:r>
            <a:endParaRPr/>
          </a:p>
        </p:txBody>
      </p:sp>
      <p:sp>
        <p:nvSpPr>
          <p:cNvPr id="1005" name="Google Shape;1005;p112"/>
          <p:cNvSpPr txBox="1"/>
          <p:nvPr/>
        </p:nvSpPr>
        <p:spPr>
          <a:xfrm>
            <a:off x="1287462" y="39639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$t1</a:t>
            </a:r>
            <a:endParaRPr/>
          </a:p>
        </p:txBody>
      </p:sp>
      <p:sp>
        <p:nvSpPr>
          <p:cNvPr id="1006" name="Google Shape;1006;p112"/>
          <p:cNvSpPr txBox="1"/>
          <p:nvPr/>
        </p:nvSpPr>
        <p:spPr>
          <a:xfrm>
            <a:off x="1924050" y="4611687"/>
            <a:ext cx="5109206"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0000 0000 0000 0000 0000 1100 0000 0000</a:t>
            </a:r>
            <a:endParaRPr/>
          </a:p>
        </p:txBody>
      </p:sp>
      <p:sp>
        <p:nvSpPr>
          <p:cNvPr id="1007" name="Google Shape;1007;p112"/>
          <p:cNvSpPr txBox="1"/>
          <p:nvPr/>
        </p:nvSpPr>
        <p:spPr>
          <a:xfrm>
            <a:off x="1287462" y="46116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$t0</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13"/>
          <p:cNvSpPr/>
          <p:nvPr/>
        </p:nvSpPr>
        <p:spPr>
          <a:xfrm>
            <a:off x="4859337" y="3408362"/>
            <a:ext cx="612776" cy="1604963"/>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13" name="Google Shape;1013;p11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OR Operations</a:t>
            </a:r>
            <a:endParaRPr/>
          </a:p>
        </p:txBody>
      </p:sp>
      <p:sp>
        <p:nvSpPr>
          <p:cNvPr id="1014" name="Google Shape;1014;p113"/>
          <p:cNvSpPr txBox="1"/>
          <p:nvPr>
            <p:ph idx="1" type="body"/>
          </p:nvPr>
        </p:nvSpPr>
        <p:spPr>
          <a:xfrm>
            <a:off x="684212" y="1125537"/>
            <a:ext cx="8270876" cy="2073276"/>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Useful to include bits in a word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Set some bits to 1, leave others unchanged</a:t>
            </a:r>
            <a:endParaRPr/>
          </a:p>
          <a:p>
            <a:pPr indent="-342900" lvl="0" marL="342900" rtl="0" algn="l">
              <a:lnSpc>
                <a:spcPct val="10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or $t0, $t1, $t2</a:t>
            </a:r>
            <a:endParaRPr/>
          </a:p>
        </p:txBody>
      </p:sp>
      <p:sp>
        <p:nvSpPr>
          <p:cNvPr id="1015" name="Google Shape;1015;p113"/>
          <p:cNvSpPr txBox="1"/>
          <p:nvPr/>
        </p:nvSpPr>
        <p:spPr>
          <a:xfrm>
            <a:off x="1924050" y="3403600"/>
            <a:ext cx="5090354" cy="384756"/>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0000 0000 0000 0000 0000 1101 1100 0000</a:t>
            </a:r>
            <a:endParaRPr/>
          </a:p>
        </p:txBody>
      </p:sp>
      <p:sp>
        <p:nvSpPr>
          <p:cNvPr id="1016" name="Google Shape;1016;p113"/>
          <p:cNvSpPr txBox="1"/>
          <p:nvPr/>
        </p:nvSpPr>
        <p:spPr>
          <a:xfrm>
            <a:off x="1924050" y="3963987"/>
            <a:ext cx="5090354"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0000 0000 0000 0000 0011 1100 0000 0000</a:t>
            </a:r>
            <a:endParaRPr/>
          </a:p>
        </p:txBody>
      </p:sp>
      <p:sp>
        <p:nvSpPr>
          <p:cNvPr id="1017" name="Google Shape;1017;p113"/>
          <p:cNvSpPr txBox="1"/>
          <p:nvPr/>
        </p:nvSpPr>
        <p:spPr>
          <a:xfrm>
            <a:off x="1287462" y="3403600"/>
            <a:ext cx="457236" cy="37523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$t2</a:t>
            </a:r>
            <a:endParaRPr/>
          </a:p>
        </p:txBody>
      </p:sp>
      <p:sp>
        <p:nvSpPr>
          <p:cNvPr id="1018" name="Google Shape;1018;p113"/>
          <p:cNvSpPr txBox="1"/>
          <p:nvPr/>
        </p:nvSpPr>
        <p:spPr>
          <a:xfrm>
            <a:off x="1287462" y="39639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$t1</a:t>
            </a:r>
            <a:endParaRPr/>
          </a:p>
        </p:txBody>
      </p:sp>
      <p:sp>
        <p:nvSpPr>
          <p:cNvPr id="1019" name="Google Shape;1019;p113"/>
          <p:cNvSpPr txBox="1"/>
          <p:nvPr/>
        </p:nvSpPr>
        <p:spPr>
          <a:xfrm>
            <a:off x="1924050" y="4611687"/>
            <a:ext cx="5071502"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0000 0000 0000 0000 0011 1101 1100 0000</a:t>
            </a:r>
            <a:endParaRPr/>
          </a:p>
        </p:txBody>
      </p:sp>
      <p:sp>
        <p:nvSpPr>
          <p:cNvPr id="1020" name="Google Shape;1020;p113"/>
          <p:cNvSpPr txBox="1"/>
          <p:nvPr/>
        </p:nvSpPr>
        <p:spPr>
          <a:xfrm>
            <a:off x="1287462" y="46116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$t0</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11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NOT Operations</a:t>
            </a:r>
            <a:endParaRPr/>
          </a:p>
        </p:txBody>
      </p:sp>
      <p:sp>
        <p:nvSpPr>
          <p:cNvPr id="1026" name="Google Shape;1026;p114"/>
          <p:cNvSpPr txBox="1"/>
          <p:nvPr>
            <p:ph idx="1" type="body"/>
          </p:nvPr>
        </p:nvSpPr>
        <p:spPr>
          <a:xfrm>
            <a:off x="684212" y="1125537"/>
            <a:ext cx="8270876" cy="3227388"/>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Useful to invert bits in a word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Change 0 to 1, and 1 to 0</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MIPS has NOR 3-operand instruction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 NOR b == NOT ( a OR b )</a:t>
            </a:r>
            <a:endParaRPr/>
          </a:p>
          <a:p>
            <a:pPr indent="-342900" lvl="0" marL="342900" rtl="0" algn="l">
              <a:lnSpc>
                <a:spcPct val="10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nor $t0, $t1, $zero</a:t>
            </a:r>
            <a:endParaRPr/>
          </a:p>
        </p:txBody>
      </p:sp>
      <p:sp>
        <p:nvSpPr>
          <p:cNvPr id="1027" name="Google Shape;1027;p114"/>
          <p:cNvSpPr txBox="1"/>
          <p:nvPr/>
        </p:nvSpPr>
        <p:spPr>
          <a:xfrm>
            <a:off x="1924050" y="4586287"/>
            <a:ext cx="5090354"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0000 0000 0000 0000 0011 1100 0000 0000</a:t>
            </a:r>
            <a:endParaRPr/>
          </a:p>
        </p:txBody>
      </p:sp>
      <p:sp>
        <p:nvSpPr>
          <p:cNvPr id="1028" name="Google Shape;1028;p114"/>
          <p:cNvSpPr txBox="1"/>
          <p:nvPr/>
        </p:nvSpPr>
        <p:spPr>
          <a:xfrm>
            <a:off x="1287462" y="45862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$t1</a:t>
            </a:r>
            <a:endParaRPr/>
          </a:p>
        </p:txBody>
      </p:sp>
      <p:sp>
        <p:nvSpPr>
          <p:cNvPr id="1029" name="Google Shape;1029;p114"/>
          <p:cNvSpPr txBox="1"/>
          <p:nvPr/>
        </p:nvSpPr>
        <p:spPr>
          <a:xfrm>
            <a:off x="1924050" y="5233987"/>
            <a:ext cx="4751026" cy="384757"/>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1111 1111 1111 1111 1100 0011 1111 1111</a:t>
            </a:r>
            <a:endParaRPr/>
          </a:p>
        </p:txBody>
      </p:sp>
      <p:sp>
        <p:nvSpPr>
          <p:cNvPr id="1030" name="Google Shape;1030;p114"/>
          <p:cNvSpPr txBox="1"/>
          <p:nvPr/>
        </p:nvSpPr>
        <p:spPr>
          <a:xfrm>
            <a:off x="1287462" y="5233987"/>
            <a:ext cx="457236" cy="37523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$t0</a:t>
            </a:r>
            <a:endParaRPr/>
          </a:p>
        </p:txBody>
      </p:sp>
      <p:grpSp>
        <p:nvGrpSpPr>
          <p:cNvPr id="1031" name="Google Shape;1031;p114"/>
          <p:cNvGrpSpPr/>
          <p:nvPr/>
        </p:nvGrpSpPr>
        <p:grpSpPr>
          <a:xfrm>
            <a:off x="5303815" y="3573462"/>
            <a:ext cx="3657624" cy="650241"/>
            <a:chOff x="0" y="0"/>
            <a:chExt cx="3657623" cy="650240"/>
          </a:xfrm>
        </p:grpSpPr>
        <p:sp>
          <p:nvSpPr>
            <p:cNvPr id="1032" name="Google Shape;1032;p114"/>
            <p:cNvSpPr/>
            <p:nvPr/>
          </p:nvSpPr>
          <p:spPr>
            <a:xfrm>
              <a:off x="1573234" y="0"/>
              <a:ext cx="2084389" cy="609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1033" name="Google Shape;1033;p114"/>
            <p:cNvCxnSpPr/>
            <p:nvPr/>
          </p:nvCxnSpPr>
          <p:spPr>
            <a:xfrm flipH="1">
              <a:off x="0" y="114299"/>
              <a:ext cx="1497009" cy="46033"/>
            </a:xfrm>
            <a:prstGeom prst="straightConnector1">
              <a:avLst/>
            </a:prstGeom>
            <a:noFill/>
            <a:ln cap="flat" cmpd="sng" w="9525">
              <a:solidFill>
                <a:srgbClr val="000000"/>
              </a:solidFill>
              <a:prstDash val="solid"/>
              <a:miter lim="800000"/>
              <a:headEnd len="sm" w="sm" type="none"/>
              <a:tailEnd len="med" w="med" type="triangle"/>
            </a:ln>
          </p:spPr>
        </p:cxnSp>
        <p:sp>
          <p:nvSpPr>
            <p:cNvPr id="1034" name="Google Shape;1034;p114"/>
            <p:cNvSpPr txBox="1"/>
            <p:nvPr/>
          </p:nvSpPr>
          <p:spPr>
            <a:xfrm>
              <a:off x="1573234" y="0"/>
              <a:ext cx="2084389" cy="65024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Register 0: always read as zero</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R-format example</a:t>
            </a:r>
            <a:endParaRPr/>
          </a:p>
        </p:txBody>
      </p:sp>
      <p:sp>
        <p:nvSpPr>
          <p:cNvPr id="145" name="Google Shape;145;p12"/>
          <p:cNvSpPr txBox="1"/>
          <p:nvPr>
            <p:ph idx="1" type="body"/>
          </p:nvPr>
        </p:nvSpPr>
        <p:spPr>
          <a:xfrm>
            <a:off x="684212" y="2492375"/>
            <a:ext cx="8270876" cy="649289"/>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add $r8, $r17, $r18</a:t>
            </a:r>
            <a:endParaRPr/>
          </a:p>
        </p:txBody>
      </p:sp>
      <p:sp>
        <p:nvSpPr>
          <p:cNvPr id="146" name="Google Shape;146;p12"/>
          <p:cNvSpPr txBox="1"/>
          <p:nvPr/>
        </p:nvSpPr>
        <p:spPr>
          <a:xfrm>
            <a:off x="1331912"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special</a:t>
            </a:r>
            <a:endParaRPr/>
          </a:p>
        </p:txBody>
      </p:sp>
      <p:sp>
        <p:nvSpPr>
          <p:cNvPr id="147" name="Google Shape;147;p12"/>
          <p:cNvSpPr txBox="1"/>
          <p:nvPr/>
        </p:nvSpPr>
        <p:spPr>
          <a:xfrm>
            <a:off x="2628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$r17</a:t>
            </a:r>
            <a:endParaRPr/>
          </a:p>
        </p:txBody>
      </p:sp>
      <p:sp>
        <p:nvSpPr>
          <p:cNvPr id="148" name="Google Shape;148;p12"/>
          <p:cNvSpPr txBox="1"/>
          <p:nvPr/>
        </p:nvSpPr>
        <p:spPr>
          <a:xfrm>
            <a:off x="37084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$r18</a:t>
            </a:r>
            <a:endParaRPr/>
          </a:p>
        </p:txBody>
      </p:sp>
      <p:sp>
        <p:nvSpPr>
          <p:cNvPr id="149" name="Google Shape;149;p12"/>
          <p:cNvSpPr txBox="1"/>
          <p:nvPr/>
        </p:nvSpPr>
        <p:spPr>
          <a:xfrm>
            <a:off x="4787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$r8</a:t>
            </a:r>
            <a:endParaRPr/>
          </a:p>
        </p:txBody>
      </p:sp>
      <p:sp>
        <p:nvSpPr>
          <p:cNvPr id="150" name="Google Shape;150;p12"/>
          <p:cNvSpPr txBox="1"/>
          <p:nvPr/>
        </p:nvSpPr>
        <p:spPr>
          <a:xfrm>
            <a:off x="5868987" y="3429000"/>
            <a:ext cx="1079501"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a:t>
            </a:r>
            <a:endParaRPr/>
          </a:p>
        </p:txBody>
      </p:sp>
      <p:sp>
        <p:nvSpPr>
          <p:cNvPr id="151" name="Google Shape;151;p12"/>
          <p:cNvSpPr txBox="1"/>
          <p:nvPr/>
        </p:nvSpPr>
        <p:spPr>
          <a:xfrm>
            <a:off x="6948488"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add</a:t>
            </a:r>
            <a:endParaRPr/>
          </a:p>
        </p:txBody>
      </p:sp>
      <p:sp>
        <p:nvSpPr>
          <p:cNvPr id="152" name="Google Shape;152;p12"/>
          <p:cNvSpPr txBox="1"/>
          <p:nvPr/>
        </p:nvSpPr>
        <p:spPr>
          <a:xfrm>
            <a:off x="1331912" y="40782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a:t>
            </a:r>
            <a:endParaRPr/>
          </a:p>
        </p:txBody>
      </p:sp>
      <p:sp>
        <p:nvSpPr>
          <p:cNvPr id="153" name="Google Shape;153;p12"/>
          <p:cNvSpPr txBox="1"/>
          <p:nvPr/>
        </p:nvSpPr>
        <p:spPr>
          <a:xfrm>
            <a:off x="2628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a:t>
            </a:r>
            <a:endParaRPr/>
          </a:p>
        </p:txBody>
      </p:sp>
      <p:sp>
        <p:nvSpPr>
          <p:cNvPr id="154" name="Google Shape;154;p12"/>
          <p:cNvSpPr txBox="1"/>
          <p:nvPr/>
        </p:nvSpPr>
        <p:spPr>
          <a:xfrm>
            <a:off x="37084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18</a:t>
            </a:r>
            <a:endParaRPr/>
          </a:p>
        </p:txBody>
      </p:sp>
      <p:sp>
        <p:nvSpPr>
          <p:cNvPr id="155" name="Google Shape;155;p12"/>
          <p:cNvSpPr txBox="1"/>
          <p:nvPr/>
        </p:nvSpPr>
        <p:spPr>
          <a:xfrm>
            <a:off x="4787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156" name="Google Shape;156;p12"/>
          <p:cNvSpPr txBox="1"/>
          <p:nvPr/>
        </p:nvSpPr>
        <p:spPr>
          <a:xfrm>
            <a:off x="5868987" y="4078287"/>
            <a:ext cx="1079501"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a:t>
            </a:r>
            <a:endParaRPr/>
          </a:p>
        </p:txBody>
      </p:sp>
      <p:sp>
        <p:nvSpPr>
          <p:cNvPr id="157" name="Google Shape;157;p12"/>
          <p:cNvSpPr txBox="1"/>
          <p:nvPr/>
        </p:nvSpPr>
        <p:spPr>
          <a:xfrm>
            <a:off x="6948488" y="40782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32</a:t>
            </a:r>
            <a:endParaRPr/>
          </a:p>
        </p:txBody>
      </p:sp>
      <p:sp>
        <p:nvSpPr>
          <p:cNvPr id="158" name="Google Shape;158;p12"/>
          <p:cNvSpPr txBox="1"/>
          <p:nvPr/>
        </p:nvSpPr>
        <p:spPr>
          <a:xfrm>
            <a:off x="1331912"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000000</a:t>
            </a:r>
            <a:endParaRPr/>
          </a:p>
        </p:txBody>
      </p:sp>
      <p:sp>
        <p:nvSpPr>
          <p:cNvPr id="159" name="Google Shape;159;p12"/>
          <p:cNvSpPr txBox="1"/>
          <p:nvPr/>
        </p:nvSpPr>
        <p:spPr>
          <a:xfrm>
            <a:off x="2628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a:t>
            </a:r>
            <a:endParaRPr/>
          </a:p>
        </p:txBody>
      </p:sp>
      <p:sp>
        <p:nvSpPr>
          <p:cNvPr id="160" name="Google Shape;160;p12"/>
          <p:cNvSpPr txBox="1"/>
          <p:nvPr/>
        </p:nvSpPr>
        <p:spPr>
          <a:xfrm>
            <a:off x="37084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10010</a:t>
            </a:r>
            <a:endParaRPr/>
          </a:p>
        </p:txBody>
      </p:sp>
      <p:sp>
        <p:nvSpPr>
          <p:cNvPr id="161" name="Google Shape;161;p12"/>
          <p:cNvSpPr txBox="1"/>
          <p:nvPr/>
        </p:nvSpPr>
        <p:spPr>
          <a:xfrm>
            <a:off x="4787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01000</a:t>
            </a:r>
            <a:endParaRPr/>
          </a:p>
        </p:txBody>
      </p:sp>
      <p:sp>
        <p:nvSpPr>
          <p:cNvPr id="162" name="Google Shape;162;p12"/>
          <p:cNvSpPr txBox="1"/>
          <p:nvPr/>
        </p:nvSpPr>
        <p:spPr>
          <a:xfrm>
            <a:off x="5868987" y="4725987"/>
            <a:ext cx="1079501"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a:t>
            </a:r>
            <a:endParaRPr/>
          </a:p>
        </p:txBody>
      </p:sp>
      <p:sp>
        <p:nvSpPr>
          <p:cNvPr id="163" name="Google Shape;163;p12"/>
          <p:cNvSpPr txBox="1"/>
          <p:nvPr/>
        </p:nvSpPr>
        <p:spPr>
          <a:xfrm>
            <a:off x="6948488"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100000</a:t>
            </a:r>
            <a:endParaRPr/>
          </a:p>
        </p:txBody>
      </p:sp>
      <p:sp>
        <p:nvSpPr>
          <p:cNvPr id="164" name="Google Shape;164;p12"/>
          <p:cNvSpPr txBox="1"/>
          <p:nvPr/>
        </p:nvSpPr>
        <p:spPr>
          <a:xfrm>
            <a:off x="684212" y="5516562"/>
            <a:ext cx="8140701" cy="517653"/>
          </a:xfrm>
          <a:prstGeom prst="rect">
            <a:avLst/>
          </a:prstGeom>
          <a:noFill/>
          <a:ln>
            <a:noFill/>
          </a:ln>
        </p:spPr>
        <p:txBody>
          <a:bodyPr anchorCtr="0" anchor="t" bIns="45700" lIns="45700" spcFirstLastPara="1" rIns="45700" wrap="square" tIns="45700">
            <a:spAutoFit/>
          </a:bodyPr>
          <a:lstStyle/>
          <a:p>
            <a:pPr indent="-342900" lvl="0" marL="34290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00000010001100100100000000100000</a:t>
            </a:r>
            <a:r>
              <a:rPr b="0" baseline="-25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02324020</a:t>
            </a:r>
            <a:r>
              <a:rPr b="0" baseline="-25000" i="0" lang="en-US" sz="2400" u="none" cap="none" strike="noStrike">
                <a:solidFill>
                  <a:srgbClr val="000000"/>
                </a:solidFill>
                <a:latin typeface="Calibri"/>
                <a:ea typeface="Calibri"/>
                <a:cs typeface="Calibri"/>
                <a:sym typeface="Calibri"/>
              </a:rPr>
              <a:t>16</a:t>
            </a:r>
            <a:endParaRPr/>
          </a:p>
        </p:txBody>
      </p:sp>
      <p:grpSp>
        <p:nvGrpSpPr>
          <p:cNvPr id="165" name="Google Shape;165;p12"/>
          <p:cNvGrpSpPr/>
          <p:nvPr/>
        </p:nvGrpSpPr>
        <p:grpSpPr>
          <a:xfrm>
            <a:off x="1331912" y="1412874"/>
            <a:ext cx="6913563" cy="749958"/>
            <a:chOff x="0" y="0"/>
            <a:chExt cx="6913562" cy="749956"/>
          </a:xfrm>
        </p:grpSpPr>
        <p:sp>
          <p:nvSpPr>
            <p:cNvPr id="166" name="Google Shape;166;p12"/>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167" name="Google Shape;167;p12"/>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168" name="Google Shape;168;p12"/>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169" name="Google Shape;169;p12"/>
            <p:cNvSpPr txBox="1"/>
            <p:nvPr/>
          </p:nvSpPr>
          <p:spPr>
            <a:xfrm>
              <a:off x="3455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rd</a:t>
              </a:r>
              <a:endParaRPr/>
            </a:p>
          </p:txBody>
        </p:sp>
        <p:sp>
          <p:nvSpPr>
            <p:cNvPr id="170" name="Google Shape;170;p12"/>
            <p:cNvSpPr txBox="1"/>
            <p:nvPr/>
          </p:nvSpPr>
          <p:spPr>
            <a:xfrm>
              <a:off x="4537074"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shamt</a:t>
              </a:r>
              <a:endParaRPr/>
            </a:p>
          </p:txBody>
        </p:sp>
        <p:sp>
          <p:nvSpPr>
            <p:cNvPr id="171" name="Google Shape;171;p12"/>
            <p:cNvSpPr txBox="1"/>
            <p:nvPr/>
          </p:nvSpPr>
          <p:spPr>
            <a:xfrm>
              <a:off x="5616574"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funct</a:t>
              </a:r>
              <a:endParaRPr/>
            </a:p>
          </p:txBody>
        </p:sp>
        <p:sp>
          <p:nvSpPr>
            <p:cNvPr id="172" name="Google Shape;172;p12"/>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173" name="Google Shape;173;p12"/>
            <p:cNvSpPr txBox="1"/>
            <p:nvPr/>
          </p:nvSpPr>
          <p:spPr>
            <a:xfrm>
              <a:off x="5947140"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174" name="Google Shape;174;p12"/>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75" name="Google Shape;175;p12"/>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76" name="Google Shape;176;p12"/>
            <p:cNvSpPr txBox="1"/>
            <p:nvPr/>
          </p:nvSpPr>
          <p:spPr>
            <a:xfrm>
              <a:off x="37151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177" name="Google Shape;177;p12"/>
            <p:cNvSpPr txBox="1"/>
            <p:nvPr/>
          </p:nvSpPr>
          <p:spPr>
            <a:xfrm>
              <a:off x="4794615"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arithmetic operations</a:t>
            </a:r>
            <a:endParaRPr/>
          </a:p>
        </p:txBody>
      </p:sp>
      <p:sp>
        <p:nvSpPr>
          <p:cNvPr id="183" name="Google Shape;183;p13"/>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Add and subtract, three operands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Two sources and one destination</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add a, b, c  # a gets b + c</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All arithmetic operations have this form</a:t>
            </a:r>
            <a:endParaRPr/>
          </a:p>
          <a:p>
            <a:pPr indent="-342900" lvl="0" marL="342900" rtl="0" algn="l">
              <a:lnSpc>
                <a:spcPct val="100000"/>
              </a:lnSpc>
              <a:spcBef>
                <a:spcPts val="600"/>
              </a:spcBef>
              <a:spcAft>
                <a:spcPts val="0"/>
              </a:spcAft>
              <a:buClr>
                <a:schemeClr val="accent1"/>
              </a:buClr>
              <a:buSzPts val="2100"/>
              <a:buFont typeface="Arial"/>
              <a:buChar char="❑"/>
            </a:pPr>
            <a:r>
              <a:rPr i="1" lang="en-US">
                <a:latin typeface="Arial"/>
                <a:ea typeface="Arial"/>
                <a:cs typeface="Arial"/>
                <a:sym typeface="Arial"/>
              </a:rPr>
              <a:t>Design Principle 1:</a:t>
            </a:r>
            <a:r>
              <a:rPr i="0" lang="en-US"/>
              <a:t> Simplicity favours regularity</a:t>
            </a:r>
            <a:endParaRPr i="0"/>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Regularity makes implementation simpler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Simplicity enables higher performance at lower cost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arithmetic example</a:t>
            </a:r>
            <a:endParaRPr/>
          </a:p>
        </p:txBody>
      </p:sp>
      <p:sp>
        <p:nvSpPr>
          <p:cNvPr id="189" name="Google Shape;189;p14"/>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f = (g + h) - (i + j);</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342900" lvl="0" marL="342900" rtl="0" algn="l">
              <a:lnSpc>
                <a:spcPct val="10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add t0, g, h   # temp t0 = g + h</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add t1, i, j   # temp t1 = i + j</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sub f, t0, t1  # f = t0 - 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register operands</a:t>
            </a:r>
            <a:endParaRPr/>
          </a:p>
        </p:txBody>
      </p:sp>
      <p:sp>
        <p:nvSpPr>
          <p:cNvPr id="195" name="Google Shape;195;p15"/>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Arithmetic instructions use register</a:t>
            </a:r>
            <a:br>
              <a:rPr lang="en-US">
                <a:latin typeface="Arial"/>
                <a:ea typeface="Arial"/>
                <a:cs typeface="Arial"/>
                <a:sym typeface="Arial"/>
              </a:rPr>
            </a:br>
            <a:r>
              <a:rPr lang="en-US">
                <a:latin typeface="Arial"/>
                <a:ea typeface="Arial"/>
                <a:cs typeface="Arial"/>
                <a:sym typeface="Arial"/>
              </a:rPr>
              <a:t>operands</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MIPS has a 32 × 32-bit register file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Use for frequently accessed data</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Numbered 0 to 31</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32-bit data called a “word”</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Assembler names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$t0, $t1, …, $t9 for temporary values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$s0, $s1, …, $s7 for saved variables</a:t>
            </a:r>
            <a:endParaRPr/>
          </a:p>
          <a:p>
            <a:pPr indent="-342900" lvl="0" marL="342900" rtl="0" algn="l">
              <a:lnSpc>
                <a:spcPct val="90000"/>
              </a:lnSpc>
              <a:spcBef>
                <a:spcPts val="600"/>
              </a:spcBef>
              <a:spcAft>
                <a:spcPts val="0"/>
              </a:spcAft>
              <a:buClr>
                <a:schemeClr val="accent1"/>
              </a:buClr>
              <a:buSzPts val="2100"/>
              <a:buFont typeface="Arial"/>
              <a:buChar char="❑"/>
            </a:pPr>
            <a:r>
              <a:rPr i="1" lang="en-US">
                <a:latin typeface="Arial"/>
                <a:ea typeface="Arial"/>
                <a:cs typeface="Arial"/>
                <a:sym typeface="Arial"/>
              </a:rPr>
              <a:t>Design Principle 2:</a:t>
            </a:r>
            <a:r>
              <a:rPr i="0" lang="en-US"/>
              <a:t> Smaller is faster</a:t>
            </a:r>
            <a:endParaRPr i="0"/>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c.f. main memory: millions of locations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register operand example</a:t>
            </a:r>
            <a:endParaRPr/>
          </a:p>
        </p:txBody>
      </p:sp>
      <p:sp>
        <p:nvSpPr>
          <p:cNvPr id="201" name="Google Shape;201;p1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f = (g + h) - (i + j);</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 …, j in $s0, …, $s4</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add $t0, $s1, $s2</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add $t1, $s3, $s4</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sub $s0, $t0, $t1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MIPS I-format instructions</a:t>
            </a:r>
            <a:endParaRPr/>
          </a:p>
        </p:txBody>
      </p:sp>
      <p:sp>
        <p:nvSpPr>
          <p:cNvPr id="207" name="Google Shape;207;p17"/>
          <p:cNvSpPr txBox="1"/>
          <p:nvPr>
            <p:ph idx="1" type="body"/>
          </p:nvPr>
        </p:nvSpPr>
        <p:spPr>
          <a:xfrm>
            <a:off x="684212" y="2349500"/>
            <a:ext cx="8270876" cy="3887788"/>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Immediate arithmetic and load/store instructions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rt: destination or source register number</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Constant: –2</a:t>
            </a:r>
            <a:r>
              <a:rPr baseline="30000" lang="en-US"/>
              <a:t>15</a:t>
            </a:r>
            <a:r>
              <a:rPr lang="en-US" sz="2400">
                <a:solidFill>
                  <a:srgbClr val="000000"/>
                </a:solidFill>
                <a:latin typeface="Arial"/>
                <a:ea typeface="Arial"/>
                <a:cs typeface="Arial"/>
                <a:sym typeface="Arial"/>
              </a:rPr>
              <a:t> to +(2</a:t>
            </a:r>
            <a:r>
              <a:rPr baseline="30000" lang="en-US"/>
              <a:t>15</a:t>
            </a:r>
            <a:r>
              <a:rPr lang="en-US" sz="2400">
                <a:solidFill>
                  <a:srgbClr val="000000"/>
                </a:solidFill>
                <a:latin typeface="Arial"/>
                <a:ea typeface="Arial"/>
                <a:cs typeface="Arial"/>
                <a:sym typeface="Arial"/>
              </a:rPr>
              <a:t> – 1), used as </a:t>
            </a:r>
            <a:r>
              <a:rPr i="1" lang="en-US"/>
              <a:t>immediate</a:t>
            </a:r>
            <a:endParaRPr i="1"/>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Address: offset added to base address in rs</a:t>
            </a:r>
            <a:endParaRPr/>
          </a:p>
          <a:p>
            <a:pPr indent="-228600" lvl="0" marL="342900" rtl="0" algn="l">
              <a:lnSpc>
                <a:spcPct val="90000"/>
              </a:lnSpc>
              <a:spcBef>
                <a:spcPts val="600"/>
              </a:spcBef>
              <a:spcAft>
                <a:spcPts val="0"/>
              </a:spcAft>
              <a:buClr>
                <a:schemeClr val="accent1"/>
              </a:buClr>
              <a:buSzPts val="1800"/>
              <a:buFont typeface="Arial"/>
              <a:buNone/>
            </a:pPr>
            <a:r>
              <a:t/>
            </a:r>
            <a:endParaRPr sz="2400">
              <a:solidFill>
                <a:srgbClr val="000000"/>
              </a:solidFill>
              <a:latin typeface="Arial"/>
              <a:ea typeface="Arial"/>
              <a:cs typeface="Arial"/>
              <a:sym typeface="Arial"/>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Good design demands good compromises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Different formats complicate decoding, but allow 32-bit instructions uniformly</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Keep formats as similar as possible</a:t>
            </a:r>
            <a:endParaRPr/>
          </a:p>
        </p:txBody>
      </p:sp>
      <p:grpSp>
        <p:nvGrpSpPr>
          <p:cNvPr id="208" name="Google Shape;208;p17"/>
          <p:cNvGrpSpPr/>
          <p:nvPr/>
        </p:nvGrpSpPr>
        <p:grpSpPr>
          <a:xfrm>
            <a:off x="1331912" y="1412874"/>
            <a:ext cx="6913564" cy="749958"/>
            <a:chOff x="0" y="0"/>
            <a:chExt cx="6913562" cy="749956"/>
          </a:xfrm>
        </p:grpSpPr>
        <p:sp>
          <p:nvSpPr>
            <p:cNvPr id="209" name="Google Shape;209;p17"/>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210" name="Google Shape;210;p17"/>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211" name="Google Shape;211;p17"/>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212" name="Google Shape;212;p17"/>
            <p:cNvSpPr txBox="1"/>
            <p:nvPr/>
          </p:nvSpPr>
          <p:spPr>
            <a:xfrm>
              <a:off x="3455987"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immediate or offset</a:t>
              </a:r>
              <a:endParaRPr/>
            </a:p>
          </p:txBody>
        </p:sp>
        <p:sp>
          <p:nvSpPr>
            <p:cNvPr id="213" name="Google Shape;213;p17"/>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214" name="Google Shape;214;p17"/>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15" name="Google Shape;215;p17"/>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16" name="Google Shape;216;p17"/>
            <p:cNvSpPr txBox="1"/>
            <p:nvPr/>
          </p:nvSpPr>
          <p:spPr>
            <a:xfrm>
              <a:off x="4883367"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I-format:  </a:t>
            </a:r>
            <a:r>
              <a:rPr i="1" lang="en-US"/>
              <a:t>load</a:t>
            </a:r>
            <a:endParaRPr/>
          </a:p>
        </p:txBody>
      </p:sp>
      <p:sp>
        <p:nvSpPr>
          <p:cNvPr id="222" name="Google Shape;222;p18"/>
          <p:cNvSpPr txBox="1"/>
          <p:nvPr>
            <p:ph idx="1" type="body"/>
          </p:nvPr>
        </p:nvSpPr>
        <p:spPr>
          <a:xfrm>
            <a:off x="684212" y="2492375"/>
            <a:ext cx="8270876" cy="64928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lw $r8, 8($r17)# $r8 </a:t>
            </a:r>
            <a:r>
              <a:rPr lang="en-US">
                <a:latin typeface="Noto Sans Symbols"/>
                <a:ea typeface="Noto Sans Symbols"/>
                <a:cs typeface="Noto Sans Symbols"/>
                <a:sym typeface="Noto Sans Symbols"/>
              </a:rPr>
              <a:t>🡸</a:t>
            </a:r>
            <a:r>
              <a:rPr lang="en-US">
                <a:latin typeface="Droid Sans Mono"/>
                <a:ea typeface="Droid Sans Mono"/>
                <a:cs typeface="Droid Sans Mono"/>
                <a:sym typeface="Droid Sans Mono"/>
              </a:rPr>
              <a:t> Mem[8+$r17] </a:t>
            </a:r>
            <a:endParaRPr/>
          </a:p>
        </p:txBody>
      </p:sp>
      <p:sp>
        <p:nvSpPr>
          <p:cNvPr id="223" name="Google Shape;223;p18"/>
          <p:cNvSpPr txBox="1"/>
          <p:nvPr/>
        </p:nvSpPr>
        <p:spPr>
          <a:xfrm>
            <a:off x="1331912"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lw</a:t>
            </a:r>
            <a:endParaRPr/>
          </a:p>
        </p:txBody>
      </p:sp>
      <p:sp>
        <p:nvSpPr>
          <p:cNvPr id="224" name="Google Shape;224;p18"/>
          <p:cNvSpPr txBox="1"/>
          <p:nvPr/>
        </p:nvSpPr>
        <p:spPr>
          <a:xfrm>
            <a:off x="2628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$r17</a:t>
            </a:r>
            <a:endParaRPr/>
          </a:p>
        </p:txBody>
      </p:sp>
      <p:sp>
        <p:nvSpPr>
          <p:cNvPr id="225" name="Google Shape;225;p18"/>
          <p:cNvSpPr txBox="1"/>
          <p:nvPr/>
        </p:nvSpPr>
        <p:spPr>
          <a:xfrm>
            <a:off x="37084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$r8</a:t>
            </a:r>
            <a:endParaRPr/>
          </a:p>
        </p:txBody>
      </p:sp>
      <p:sp>
        <p:nvSpPr>
          <p:cNvPr id="226" name="Google Shape;226;p18"/>
          <p:cNvSpPr txBox="1"/>
          <p:nvPr/>
        </p:nvSpPr>
        <p:spPr>
          <a:xfrm>
            <a:off x="1331912" y="4078287"/>
            <a:ext cx="1296988" cy="44254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35</a:t>
            </a:r>
            <a:r>
              <a:rPr b="0" baseline="-25000" i="0" lang="en-US" sz="2000" u="none" cap="none" strike="noStrike">
                <a:solidFill>
                  <a:srgbClr val="000000"/>
                </a:solidFill>
                <a:latin typeface="Arial"/>
                <a:ea typeface="Arial"/>
                <a:cs typeface="Arial"/>
                <a:sym typeface="Arial"/>
              </a:rPr>
              <a:t>10</a:t>
            </a:r>
            <a:endParaRPr/>
          </a:p>
        </p:txBody>
      </p:sp>
      <p:sp>
        <p:nvSpPr>
          <p:cNvPr id="227" name="Google Shape;227;p18"/>
          <p:cNvSpPr txBox="1"/>
          <p:nvPr/>
        </p:nvSpPr>
        <p:spPr>
          <a:xfrm>
            <a:off x="2628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a:t>
            </a:r>
            <a:endParaRPr/>
          </a:p>
        </p:txBody>
      </p:sp>
      <p:sp>
        <p:nvSpPr>
          <p:cNvPr id="228" name="Google Shape;228;p18"/>
          <p:cNvSpPr txBox="1"/>
          <p:nvPr/>
        </p:nvSpPr>
        <p:spPr>
          <a:xfrm>
            <a:off x="37084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29" name="Google Shape;229;p18"/>
          <p:cNvSpPr txBox="1"/>
          <p:nvPr/>
        </p:nvSpPr>
        <p:spPr>
          <a:xfrm>
            <a:off x="4787898" y="4078287"/>
            <a:ext cx="346138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30" name="Google Shape;230;p18"/>
          <p:cNvSpPr txBox="1"/>
          <p:nvPr/>
        </p:nvSpPr>
        <p:spPr>
          <a:xfrm>
            <a:off x="1331912"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100011</a:t>
            </a:r>
            <a:endParaRPr/>
          </a:p>
        </p:txBody>
      </p:sp>
      <p:sp>
        <p:nvSpPr>
          <p:cNvPr id="231" name="Google Shape;231;p18"/>
          <p:cNvSpPr txBox="1"/>
          <p:nvPr/>
        </p:nvSpPr>
        <p:spPr>
          <a:xfrm>
            <a:off x="2628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a:t>
            </a:r>
            <a:endParaRPr/>
          </a:p>
        </p:txBody>
      </p:sp>
      <p:sp>
        <p:nvSpPr>
          <p:cNvPr id="232" name="Google Shape;232;p18"/>
          <p:cNvSpPr txBox="1"/>
          <p:nvPr/>
        </p:nvSpPr>
        <p:spPr>
          <a:xfrm>
            <a:off x="37084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01000</a:t>
            </a:r>
            <a:endParaRPr/>
          </a:p>
        </p:txBody>
      </p:sp>
      <p:sp>
        <p:nvSpPr>
          <p:cNvPr id="233" name="Google Shape;233;p18"/>
          <p:cNvSpPr txBox="1"/>
          <p:nvPr/>
        </p:nvSpPr>
        <p:spPr>
          <a:xfrm>
            <a:off x="4787898" y="4725987"/>
            <a:ext cx="3482369"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0000000000001000</a:t>
            </a:r>
            <a:endParaRPr/>
          </a:p>
        </p:txBody>
      </p:sp>
      <p:sp>
        <p:nvSpPr>
          <p:cNvPr id="234" name="Google Shape;234;p18"/>
          <p:cNvSpPr txBox="1"/>
          <p:nvPr/>
        </p:nvSpPr>
        <p:spPr>
          <a:xfrm>
            <a:off x="684212" y="5516562"/>
            <a:ext cx="8140701" cy="517653"/>
          </a:xfrm>
          <a:prstGeom prst="rect">
            <a:avLst/>
          </a:prstGeom>
          <a:noFill/>
          <a:ln>
            <a:noFill/>
          </a:ln>
        </p:spPr>
        <p:txBody>
          <a:bodyPr anchorCtr="0" anchor="t" bIns="45700" lIns="45700" spcFirstLastPara="1" rIns="45700" wrap="square" tIns="45700">
            <a:spAutoFit/>
          </a:bodyPr>
          <a:lstStyle/>
          <a:p>
            <a:pPr indent="-342900" lvl="0" marL="34290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10001110001010000000000000001000</a:t>
            </a:r>
            <a:r>
              <a:rPr b="0" baseline="-25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8E280008</a:t>
            </a:r>
            <a:r>
              <a:rPr b="0" baseline="-25000" i="0" lang="en-US" sz="2400" u="none" cap="none" strike="noStrike">
                <a:solidFill>
                  <a:srgbClr val="000000"/>
                </a:solidFill>
                <a:latin typeface="Calibri"/>
                <a:ea typeface="Calibri"/>
                <a:cs typeface="Calibri"/>
                <a:sym typeface="Calibri"/>
              </a:rPr>
              <a:t>16</a:t>
            </a:r>
            <a:endParaRPr/>
          </a:p>
        </p:txBody>
      </p:sp>
      <p:grpSp>
        <p:nvGrpSpPr>
          <p:cNvPr id="235" name="Google Shape;235;p18"/>
          <p:cNvGrpSpPr/>
          <p:nvPr/>
        </p:nvGrpSpPr>
        <p:grpSpPr>
          <a:xfrm>
            <a:off x="1331912" y="1412874"/>
            <a:ext cx="6913564" cy="749958"/>
            <a:chOff x="0" y="0"/>
            <a:chExt cx="6913562" cy="749956"/>
          </a:xfrm>
        </p:grpSpPr>
        <p:sp>
          <p:nvSpPr>
            <p:cNvPr id="236" name="Google Shape;236;p18"/>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237" name="Google Shape;237;p18"/>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238" name="Google Shape;238;p18"/>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239" name="Google Shape;239;p18"/>
            <p:cNvSpPr txBox="1"/>
            <p:nvPr/>
          </p:nvSpPr>
          <p:spPr>
            <a:xfrm>
              <a:off x="3455987"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immediate or offset</a:t>
              </a:r>
              <a:endParaRPr/>
            </a:p>
          </p:txBody>
        </p:sp>
        <p:sp>
          <p:nvSpPr>
            <p:cNvPr id="240" name="Google Shape;240;p18"/>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241" name="Google Shape;241;p18"/>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42" name="Google Shape;242;p18"/>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43" name="Google Shape;243;p18"/>
            <p:cNvSpPr txBox="1"/>
            <p:nvPr/>
          </p:nvSpPr>
          <p:spPr>
            <a:xfrm>
              <a:off x="4883367"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
        <p:nvSpPr>
          <p:cNvPr id="244" name="Google Shape;244;p18"/>
          <p:cNvSpPr txBox="1"/>
          <p:nvPr/>
        </p:nvSpPr>
        <p:spPr>
          <a:xfrm>
            <a:off x="4767055" y="3434527"/>
            <a:ext cx="3457576"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or address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I-format:  </a:t>
            </a:r>
            <a:r>
              <a:rPr i="1" lang="en-US"/>
              <a:t>store</a:t>
            </a:r>
            <a:endParaRPr/>
          </a:p>
        </p:txBody>
      </p:sp>
      <p:sp>
        <p:nvSpPr>
          <p:cNvPr id="250" name="Google Shape;250;p19"/>
          <p:cNvSpPr txBox="1"/>
          <p:nvPr>
            <p:ph idx="1" type="body"/>
          </p:nvPr>
        </p:nvSpPr>
        <p:spPr>
          <a:xfrm>
            <a:off x="684212" y="2492375"/>
            <a:ext cx="8270876" cy="64928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sw $r8, 8($r17) # Mem[8+$r17] </a:t>
            </a:r>
            <a:r>
              <a:rPr lang="en-US">
                <a:latin typeface="Noto Sans Symbols"/>
                <a:ea typeface="Noto Sans Symbols"/>
                <a:cs typeface="Noto Sans Symbols"/>
                <a:sym typeface="Noto Sans Symbols"/>
              </a:rPr>
              <a:t>🡸</a:t>
            </a:r>
            <a:r>
              <a:rPr lang="en-US">
                <a:latin typeface="Droid Sans Mono"/>
                <a:ea typeface="Droid Sans Mono"/>
                <a:cs typeface="Droid Sans Mono"/>
                <a:sym typeface="Droid Sans Mono"/>
              </a:rPr>
              <a:t> $r8</a:t>
            </a:r>
            <a:endParaRPr/>
          </a:p>
        </p:txBody>
      </p:sp>
      <p:sp>
        <p:nvSpPr>
          <p:cNvPr id="251" name="Google Shape;251;p19"/>
          <p:cNvSpPr txBox="1"/>
          <p:nvPr/>
        </p:nvSpPr>
        <p:spPr>
          <a:xfrm>
            <a:off x="1331912"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sw</a:t>
            </a:r>
            <a:endParaRPr/>
          </a:p>
        </p:txBody>
      </p:sp>
      <p:sp>
        <p:nvSpPr>
          <p:cNvPr id="252" name="Google Shape;252;p19"/>
          <p:cNvSpPr txBox="1"/>
          <p:nvPr/>
        </p:nvSpPr>
        <p:spPr>
          <a:xfrm>
            <a:off x="2628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$r17</a:t>
            </a:r>
            <a:endParaRPr/>
          </a:p>
        </p:txBody>
      </p:sp>
      <p:sp>
        <p:nvSpPr>
          <p:cNvPr id="253" name="Google Shape;253;p19"/>
          <p:cNvSpPr txBox="1"/>
          <p:nvPr/>
        </p:nvSpPr>
        <p:spPr>
          <a:xfrm>
            <a:off x="37084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$r8</a:t>
            </a:r>
            <a:endParaRPr/>
          </a:p>
        </p:txBody>
      </p:sp>
      <p:sp>
        <p:nvSpPr>
          <p:cNvPr id="254" name="Google Shape;254;p19"/>
          <p:cNvSpPr txBox="1"/>
          <p:nvPr/>
        </p:nvSpPr>
        <p:spPr>
          <a:xfrm>
            <a:off x="1331912" y="4078287"/>
            <a:ext cx="1296988" cy="44254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43</a:t>
            </a:r>
            <a:r>
              <a:rPr b="0" baseline="-25000" i="0" lang="en-US" sz="2000" u="none" cap="none" strike="noStrike">
                <a:solidFill>
                  <a:srgbClr val="000000"/>
                </a:solidFill>
                <a:latin typeface="Arial"/>
                <a:ea typeface="Arial"/>
                <a:cs typeface="Arial"/>
                <a:sym typeface="Arial"/>
              </a:rPr>
              <a:t>10</a:t>
            </a:r>
            <a:endParaRPr/>
          </a:p>
        </p:txBody>
      </p:sp>
      <p:sp>
        <p:nvSpPr>
          <p:cNvPr id="255" name="Google Shape;255;p19"/>
          <p:cNvSpPr txBox="1"/>
          <p:nvPr/>
        </p:nvSpPr>
        <p:spPr>
          <a:xfrm>
            <a:off x="2628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a:t>
            </a:r>
            <a:endParaRPr/>
          </a:p>
        </p:txBody>
      </p:sp>
      <p:sp>
        <p:nvSpPr>
          <p:cNvPr id="256" name="Google Shape;256;p19"/>
          <p:cNvSpPr txBox="1"/>
          <p:nvPr/>
        </p:nvSpPr>
        <p:spPr>
          <a:xfrm>
            <a:off x="37084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57" name="Google Shape;257;p19"/>
          <p:cNvSpPr txBox="1"/>
          <p:nvPr/>
        </p:nvSpPr>
        <p:spPr>
          <a:xfrm>
            <a:off x="4787898" y="4078287"/>
            <a:ext cx="346138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58" name="Google Shape;258;p19"/>
          <p:cNvSpPr txBox="1"/>
          <p:nvPr/>
        </p:nvSpPr>
        <p:spPr>
          <a:xfrm>
            <a:off x="1331912"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101011</a:t>
            </a:r>
            <a:endParaRPr/>
          </a:p>
        </p:txBody>
      </p:sp>
      <p:sp>
        <p:nvSpPr>
          <p:cNvPr id="259" name="Google Shape;259;p19"/>
          <p:cNvSpPr txBox="1"/>
          <p:nvPr/>
        </p:nvSpPr>
        <p:spPr>
          <a:xfrm>
            <a:off x="2628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a:t>
            </a:r>
            <a:endParaRPr/>
          </a:p>
        </p:txBody>
      </p:sp>
      <p:sp>
        <p:nvSpPr>
          <p:cNvPr id="260" name="Google Shape;260;p19"/>
          <p:cNvSpPr txBox="1"/>
          <p:nvPr/>
        </p:nvSpPr>
        <p:spPr>
          <a:xfrm>
            <a:off x="37084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01000</a:t>
            </a:r>
            <a:endParaRPr/>
          </a:p>
        </p:txBody>
      </p:sp>
      <p:sp>
        <p:nvSpPr>
          <p:cNvPr id="261" name="Google Shape;261;p19"/>
          <p:cNvSpPr txBox="1"/>
          <p:nvPr/>
        </p:nvSpPr>
        <p:spPr>
          <a:xfrm>
            <a:off x="4787898" y="4725987"/>
            <a:ext cx="3482369"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0000000000001000</a:t>
            </a:r>
            <a:endParaRPr/>
          </a:p>
        </p:txBody>
      </p:sp>
      <p:sp>
        <p:nvSpPr>
          <p:cNvPr id="262" name="Google Shape;262;p19"/>
          <p:cNvSpPr txBox="1"/>
          <p:nvPr/>
        </p:nvSpPr>
        <p:spPr>
          <a:xfrm>
            <a:off x="684212" y="5516562"/>
            <a:ext cx="8140701" cy="517653"/>
          </a:xfrm>
          <a:prstGeom prst="rect">
            <a:avLst/>
          </a:prstGeom>
          <a:noFill/>
          <a:ln>
            <a:noFill/>
          </a:ln>
        </p:spPr>
        <p:txBody>
          <a:bodyPr anchorCtr="0" anchor="t" bIns="45700" lIns="45700" spcFirstLastPara="1" rIns="45700" wrap="square" tIns="45700">
            <a:spAutoFit/>
          </a:bodyPr>
          <a:lstStyle/>
          <a:p>
            <a:pPr indent="-342900" lvl="0" marL="34290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10101110001010000000000000001000</a:t>
            </a:r>
            <a:r>
              <a:rPr b="0" baseline="-25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AE280008</a:t>
            </a:r>
            <a:r>
              <a:rPr b="0" baseline="-25000" i="0" lang="en-US" sz="2400" u="none" cap="none" strike="noStrike">
                <a:solidFill>
                  <a:srgbClr val="000000"/>
                </a:solidFill>
                <a:latin typeface="Calibri"/>
                <a:ea typeface="Calibri"/>
                <a:cs typeface="Calibri"/>
                <a:sym typeface="Calibri"/>
              </a:rPr>
              <a:t>16</a:t>
            </a:r>
            <a:endParaRPr/>
          </a:p>
        </p:txBody>
      </p:sp>
      <p:grpSp>
        <p:nvGrpSpPr>
          <p:cNvPr id="263" name="Google Shape;263;p19"/>
          <p:cNvGrpSpPr/>
          <p:nvPr/>
        </p:nvGrpSpPr>
        <p:grpSpPr>
          <a:xfrm>
            <a:off x="1331912" y="1412874"/>
            <a:ext cx="6913564" cy="749958"/>
            <a:chOff x="0" y="0"/>
            <a:chExt cx="6913562" cy="749956"/>
          </a:xfrm>
        </p:grpSpPr>
        <p:sp>
          <p:nvSpPr>
            <p:cNvPr id="264" name="Google Shape;264;p19"/>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265" name="Google Shape;265;p19"/>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266" name="Google Shape;266;p19"/>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267" name="Google Shape;267;p19"/>
            <p:cNvSpPr txBox="1"/>
            <p:nvPr/>
          </p:nvSpPr>
          <p:spPr>
            <a:xfrm>
              <a:off x="3455987"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immediate or offset</a:t>
              </a:r>
              <a:endParaRPr/>
            </a:p>
          </p:txBody>
        </p:sp>
        <p:sp>
          <p:nvSpPr>
            <p:cNvPr id="268" name="Google Shape;268;p19"/>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269" name="Google Shape;269;p19"/>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70" name="Google Shape;270;p19"/>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71" name="Google Shape;271;p19"/>
            <p:cNvSpPr txBox="1"/>
            <p:nvPr/>
          </p:nvSpPr>
          <p:spPr>
            <a:xfrm>
              <a:off x="4883367"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
        <p:nvSpPr>
          <p:cNvPr id="272" name="Google Shape;272;p19"/>
          <p:cNvSpPr txBox="1"/>
          <p:nvPr/>
        </p:nvSpPr>
        <p:spPr>
          <a:xfrm>
            <a:off x="4767055" y="3434527"/>
            <a:ext cx="3457576"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or address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stored program computers</a:t>
            </a:r>
            <a:endParaRPr/>
          </a:p>
        </p:txBody>
      </p:sp>
      <p:sp>
        <p:nvSpPr>
          <p:cNvPr id="67" name="Google Shape;67;p2"/>
          <p:cNvSpPr txBox="1"/>
          <p:nvPr>
            <p:ph idx="1" type="body"/>
          </p:nvPr>
        </p:nvSpPr>
        <p:spPr>
          <a:xfrm>
            <a:off x="3708400" y="1125537"/>
            <a:ext cx="5246688" cy="5111751"/>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Instructions represented in binary, just like data</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Instructions and data stored in memory</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Programs can operate on programs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compilers, linkers, …</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Binary compatibility allows compiled programs to work on different computers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Standardized ISAs</a:t>
            </a:r>
            <a:endParaRPr/>
          </a:p>
        </p:txBody>
      </p:sp>
      <p:sp>
        <p:nvSpPr>
          <p:cNvPr id="68" name="Google Shape;68;p2"/>
          <p:cNvSpPr txBox="1"/>
          <p:nvPr/>
        </p:nvSpPr>
        <p:spPr>
          <a:xfrm>
            <a:off x="684212" y="1258887"/>
            <a:ext cx="2758938" cy="510541"/>
          </a:xfrm>
          <a:prstGeom prst="rect">
            <a:avLst/>
          </a:prstGeom>
          <a:solidFill>
            <a:schemeClr val="accent1"/>
          </a:solid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800080"/>
              </a:buClr>
              <a:buSzPts val="2400"/>
              <a:buFont typeface="Arial Black"/>
              <a:buNone/>
            </a:pPr>
            <a:r>
              <a:rPr b="0" i="0" lang="en-US" sz="2400" u="none" cap="none" strike="noStrike">
                <a:solidFill>
                  <a:srgbClr val="800080"/>
                </a:solidFill>
                <a:latin typeface="Arial Black"/>
                <a:ea typeface="Arial Black"/>
                <a:cs typeface="Arial Black"/>
                <a:sym typeface="Arial Black"/>
              </a:rPr>
              <a:t>The BIG Picture</a:t>
            </a:r>
            <a:endParaRPr/>
          </a:p>
        </p:txBody>
      </p:sp>
      <p:pic>
        <p:nvPicPr>
          <p:cNvPr descr="Picture 7" id="69" name="Google Shape;69;p2"/>
          <p:cNvPicPr preferRelativeResize="0"/>
          <p:nvPr/>
        </p:nvPicPr>
        <p:blipFill rotWithShape="1">
          <a:blip r:embed="rId3">
            <a:alphaModFix/>
          </a:blip>
          <a:srcRect b="0" l="0" r="0" t="0"/>
          <a:stretch/>
        </p:blipFill>
        <p:spPr>
          <a:xfrm>
            <a:off x="611187" y="2060575"/>
            <a:ext cx="2908301" cy="384651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I-format:  </a:t>
            </a:r>
            <a:r>
              <a:rPr i="1" lang="en-US"/>
              <a:t>addi</a:t>
            </a:r>
            <a:endParaRPr/>
          </a:p>
        </p:txBody>
      </p:sp>
      <p:sp>
        <p:nvSpPr>
          <p:cNvPr id="278" name="Google Shape;278;p20"/>
          <p:cNvSpPr txBox="1"/>
          <p:nvPr>
            <p:ph idx="1" type="body"/>
          </p:nvPr>
        </p:nvSpPr>
        <p:spPr>
          <a:xfrm>
            <a:off x="684212" y="2492375"/>
            <a:ext cx="8270876" cy="64928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400"/>
              <a:buFont typeface="Noto Sans Symbols"/>
              <a:buNone/>
            </a:pPr>
            <a:r>
              <a:rPr lang="en-US" sz="2400">
                <a:latin typeface="Droid Sans Mono"/>
                <a:ea typeface="Droid Sans Mono"/>
                <a:cs typeface="Droid Sans Mono"/>
                <a:sym typeface="Droid Sans Mono"/>
              </a:rPr>
              <a:t>	addi $r8,$r17, 8  # $r8 </a:t>
            </a:r>
            <a:r>
              <a:rPr lang="en-US">
                <a:latin typeface="Noto Sans Symbols"/>
                <a:ea typeface="Noto Sans Symbols"/>
                <a:cs typeface="Noto Sans Symbols"/>
                <a:sym typeface="Noto Sans Symbols"/>
              </a:rPr>
              <a:t>🡸</a:t>
            </a:r>
            <a:r>
              <a:rPr lang="en-US" sz="2400">
                <a:latin typeface="Droid Sans Mono"/>
                <a:ea typeface="Droid Sans Mono"/>
                <a:cs typeface="Droid Sans Mono"/>
                <a:sym typeface="Droid Sans Mono"/>
              </a:rPr>
              <a:t> 8+$r17 </a:t>
            </a:r>
            <a:endParaRPr/>
          </a:p>
        </p:txBody>
      </p:sp>
      <p:sp>
        <p:nvSpPr>
          <p:cNvPr id="279" name="Google Shape;279;p20"/>
          <p:cNvSpPr txBox="1"/>
          <p:nvPr/>
        </p:nvSpPr>
        <p:spPr>
          <a:xfrm>
            <a:off x="1331912"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addi</a:t>
            </a:r>
            <a:endParaRPr/>
          </a:p>
        </p:txBody>
      </p:sp>
      <p:sp>
        <p:nvSpPr>
          <p:cNvPr id="280" name="Google Shape;280;p20"/>
          <p:cNvSpPr txBox="1"/>
          <p:nvPr/>
        </p:nvSpPr>
        <p:spPr>
          <a:xfrm>
            <a:off x="2628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$r17</a:t>
            </a:r>
            <a:endParaRPr/>
          </a:p>
        </p:txBody>
      </p:sp>
      <p:sp>
        <p:nvSpPr>
          <p:cNvPr id="281" name="Google Shape;281;p20"/>
          <p:cNvSpPr txBox="1"/>
          <p:nvPr/>
        </p:nvSpPr>
        <p:spPr>
          <a:xfrm>
            <a:off x="37084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$r8</a:t>
            </a:r>
            <a:endParaRPr/>
          </a:p>
        </p:txBody>
      </p:sp>
      <p:sp>
        <p:nvSpPr>
          <p:cNvPr id="282" name="Google Shape;282;p20"/>
          <p:cNvSpPr txBox="1"/>
          <p:nvPr/>
        </p:nvSpPr>
        <p:spPr>
          <a:xfrm>
            <a:off x="1331912" y="4078287"/>
            <a:ext cx="1296988" cy="44254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r>
              <a:rPr b="0" baseline="-25000" i="0" lang="en-US" sz="2000" u="none" cap="none" strike="noStrike">
                <a:solidFill>
                  <a:srgbClr val="000000"/>
                </a:solidFill>
                <a:latin typeface="Arial"/>
                <a:ea typeface="Arial"/>
                <a:cs typeface="Arial"/>
                <a:sym typeface="Arial"/>
              </a:rPr>
              <a:t>10</a:t>
            </a:r>
            <a:endParaRPr/>
          </a:p>
        </p:txBody>
      </p:sp>
      <p:sp>
        <p:nvSpPr>
          <p:cNvPr id="283" name="Google Shape;283;p20"/>
          <p:cNvSpPr txBox="1"/>
          <p:nvPr/>
        </p:nvSpPr>
        <p:spPr>
          <a:xfrm>
            <a:off x="2628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a:t>
            </a:r>
            <a:endParaRPr/>
          </a:p>
        </p:txBody>
      </p:sp>
      <p:sp>
        <p:nvSpPr>
          <p:cNvPr id="284" name="Google Shape;284;p20"/>
          <p:cNvSpPr txBox="1"/>
          <p:nvPr/>
        </p:nvSpPr>
        <p:spPr>
          <a:xfrm>
            <a:off x="37084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85" name="Google Shape;285;p20"/>
          <p:cNvSpPr txBox="1"/>
          <p:nvPr/>
        </p:nvSpPr>
        <p:spPr>
          <a:xfrm>
            <a:off x="4787898" y="4078287"/>
            <a:ext cx="346138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286" name="Google Shape;286;p20"/>
          <p:cNvSpPr txBox="1"/>
          <p:nvPr/>
        </p:nvSpPr>
        <p:spPr>
          <a:xfrm>
            <a:off x="1331912"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001000</a:t>
            </a:r>
            <a:endParaRPr/>
          </a:p>
        </p:txBody>
      </p:sp>
      <p:sp>
        <p:nvSpPr>
          <p:cNvPr id="287" name="Google Shape;287;p20"/>
          <p:cNvSpPr txBox="1"/>
          <p:nvPr/>
        </p:nvSpPr>
        <p:spPr>
          <a:xfrm>
            <a:off x="2628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a:t>
            </a:r>
            <a:endParaRPr/>
          </a:p>
        </p:txBody>
      </p:sp>
      <p:sp>
        <p:nvSpPr>
          <p:cNvPr id="288" name="Google Shape;288;p20"/>
          <p:cNvSpPr txBox="1"/>
          <p:nvPr/>
        </p:nvSpPr>
        <p:spPr>
          <a:xfrm>
            <a:off x="37084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01000</a:t>
            </a:r>
            <a:endParaRPr/>
          </a:p>
        </p:txBody>
      </p:sp>
      <p:sp>
        <p:nvSpPr>
          <p:cNvPr id="289" name="Google Shape;289;p20"/>
          <p:cNvSpPr txBox="1"/>
          <p:nvPr/>
        </p:nvSpPr>
        <p:spPr>
          <a:xfrm>
            <a:off x="4787898" y="4725987"/>
            <a:ext cx="3482369"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0000000000001000</a:t>
            </a:r>
            <a:endParaRPr/>
          </a:p>
        </p:txBody>
      </p:sp>
      <p:sp>
        <p:nvSpPr>
          <p:cNvPr id="290" name="Google Shape;290;p20"/>
          <p:cNvSpPr txBox="1"/>
          <p:nvPr/>
        </p:nvSpPr>
        <p:spPr>
          <a:xfrm>
            <a:off x="684212" y="5516562"/>
            <a:ext cx="8140701" cy="517653"/>
          </a:xfrm>
          <a:prstGeom prst="rect">
            <a:avLst/>
          </a:prstGeom>
          <a:noFill/>
          <a:ln>
            <a:noFill/>
          </a:ln>
        </p:spPr>
        <p:txBody>
          <a:bodyPr anchorCtr="0" anchor="t" bIns="45700" lIns="45700" spcFirstLastPara="1" rIns="45700" wrap="square" tIns="45700">
            <a:spAutoFit/>
          </a:bodyPr>
          <a:lstStyle/>
          <a:p>
            <a:pPr indent="-342900" lvl="0" marL="34290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00100010001010000000000000001000</a:t>
            </a:r>
            <a:r>
              <a:rPr b="0" baseline="-25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22280008</a:t>
            </a:r>
            <a:r>
              <a:rPr b="0" baseline="-25000" i="0" lang="en-US" sz="2400" u="none" cap="none" strike="noStrike">
                <a:solidFill>
                  <a:srgbClr val="000000"/>
                </a:solidFill>
                <a:latin typeface="Calibri"/>
                <a:ea typeface="Calibri"/>
                <a:cs typeface="Calibri"/>
                <a:sym typeface="Calibri"/>
              </a:rPr>
              <a:t>16</a:t>
            </a:r>
            <a:endParaRPr/>
          </a:p>
        </p:txBody>
      </p:sp>
      <p:grpSp>
        <p:nvGrpSpPr>
          <p:cNvPr id="291" name="Google Shape;291;p20"/>
          <p:cNvGrpSpPr/>
          <p:nvPr/>
        </p:nvGrpSpPr>
        <p:grpSpPr>
          <a:xfrm>
            <a:off x="1331912" y="1412874"/>
            <a:ext cx="6913564" cy="749958"/>
            <a:chOff x="0" y="0"/>
            <a:chExt cx="6913562" cy="749956"/>
          </a:xfrm>
        </p:grpSpPr>
        <p:sp>
          <p:nvSpPr>
            <p:cNvPr id="292" name="Google Shape;292;p20"/>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293" name="Google Shape;293;p20"/>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294" name="Google Shape;294;p20"/>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295" name="Google Shape;295;p20"/>
            <p:cNvSpPr txBox="1"/>
            <p:nvPr/>
          </p:nvSpPr>
          <p:spPr>
            <a:xfrm>
              <a:off x="3455987"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immediate or offset</a:t>
              </a:r>
              <a:endParaRPr/>
            </a:p>
          </p:txBody>
        </p:sp>
        <p:sp>
          <p:nvSpPr>
            <p:cNvPr id="296" name="Google Shape;296;p20"/>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297" name="Google Shape;297;p20"/>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98" name="Google Shape;298;p20"/>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299" name="Google Shape;299;p20"/>
            <p:cNvSpPr txBox="1"/>
            <p:nvPr/>
          </p:nvSpPr>
          <p:spPr>
            <a:xfrm>
              <a:off x="4883367"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
        <p:nvSpPr>
          <p:cNvPr id="300" name="Google Shape;300;p20"/>
          <p:cNvSpPr txBox="1"/>
          <p:nvPr/>
        </p:nvSpPr>
        <p:spPr>
          <a:xfrm>
            <a:off x="4767055" y="3434527"/>
            <a:ext cx="3457576"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or address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I-format:  </a:t>
            </a:r>
            <a:r>
              <a:rPr i="1" lang="en-US"/>
              <a:t>beq</a:t>
            </a:r>
            <a:endParaRPr/>
          </a:p>
        </p:txBody>
      </p:sp>
      <p:sp>
        <p:nvSpPr>
          <p:cNvPr id="306" name="Google Shape;306;p21"/>
          <p:cNvSpPr txBox="1"/>
          <p:nvPr>
            <p:ph idx="1" type="body"/>
          </p:nvPr>
        </p:nvSpPr>
        <p:spPr>
          <a:xfrm>
            <a:off x="684212" y="2492375"/>
            <a:ext cx="8270876" cy="649289"/>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200"/>
              <a:buFont typeface="Noto Sans Symbols"/>
              <a:buNone/>
            </a:pPr>
            <a:r>
              <a:rPr lang="en-US" sz="2200">
                <a:latin typeface="Droid Sans Mono"/>
                <a:ea typeface="Droid Sans Mono"/>
                <a:cs typeface="Droid Sans Mono"/>
                <a:sym typeface="Droid Sans Mono"/>
              </a:rPr>
              <a:t>	beq $r8,$r17, 8  # if ($r8==$r17) PC </a:t>
            </a:r>
            <a:r>
              <a:rPr lang="en-US">
                <a:latin typeface="Noto Sans Symbols"/>
                <a:ea typeface="Noto Sans Symbols"/>
                <a:cs typeface="Noto Sans Symbols"/>
                <a:sym typeface="Noto Sans Symbols"/>
              </a:rPr>
              <a:t>🡸</a:t>
            </a:r>
            <a:r>
              <a:rPr lang="en-US" sz="2200">
                <a:latin typeface="Droid Sans Mono"/>
                <a:ea typeface="Droid Sans Mono"/>
                <a:cs typeface="Droid Sans Mono"/>
                <a:sym typeface="Droid Sans Mono"/>
              </a:rPr>
              <a:t> PC+4+8</a:t>
            </a:r>
            <a:endParaRPr/>
          </a:p>
        </p:txBody>
      </p:sp>
      <p:sp>
        <p:nvSpPr>
          <p:cNvPr id="307" name="Google Shape;307;p21"/>
          <p:cNvSpPr txBox="1"/>
          <p:nvPr/>
        </p:nvSpPr>
        <p:spPr>
          <a:xfrm>
            <a:off x="1331912" y="3429000"/>
            <a:ext cx="1296988"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beq</a:t>
            </a:r>
            <a:endParaRPr/>
          </a:p>
        </p:txBody>
      </p:sp>
      <p:sp>
        <p:nvSpPr>
          <p:cNvPr id="308" name="Google Shape;308;p21"/>
          <p:cNvSpPr txBox="1"/>
          <p:nvPr/>
        </p:nvSpPr>
        <p:spPr>
          <a:xfrm>
            <a:off x="26289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$r17</a:t>
            </a:r>
            <a:endParaRPr/>
          </a:p>
        </p:txBody>
      </p:sp>
      <p:sp>
        <p:nvSpPr>
          <p:cNvPr id="309" name="Google Shape;309;p21"/>
          <p:cNvSpPr txBox="1"/>
          <p:nvPr/>
        </p:nvSpPr>
        <p:spPr>
          <a:xfrm>
            <a:off x="3708400" y="3429000"/>
            <a:ext cx="1079500" cy="394281"/>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$r8</a:t>
            </a:r>
            <a:endParaRPr/>
          </a:p>
        </p:txBody>
      </p:sp>
      <p:sp>
        <p:nvSpPr>
          <p:cNvPr id="310" name="Google Shape;310;p21"/>
          <p:cNvSpPr txBox="1"/>
          <p:nvPr/>
        </p:nvSpPr>
        <p:spPr>
          <a:xfrm>
            <a:off x="1331912" y="4078287"/>
            <a:ext cx="1296988" cy="44254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a:t>
            </a:r>
            <a:r>
              <a:rPr b="0" baseline="-25000" i="0" lang="en-US" sz="2000" u="none" cap="none" strike="noStrike">
                <a:solidFill>
                  <a:srgbClr val="000000"/>
                </a:solidFill>
                <a:latin typeface="Arial"/>
                <a:ea typeface="Arial"/>
                <a:cs typeface="Arial"/>
                <a:sym typeface="Arial"/>
              </a:rPr>
              <a:t>10</a:t>
            </a:r>
            <a:endParaRPr/>
          </a:p>
        </p:txBody>
      </p:sp>
      <p:sp>
        <p:nvSpPr>
          <p:cNvPr id="311" name="Google Shape;311;p21"/>
          <p:cNvSpPr txBox="1"/>
          <p:nvPr/>
        </p:nvSpPr>
        <p:spPr>
          <a:xfrm>
            <a:off x="26289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a:t>
            </a:r>
            <a:endParaRPr/>
          </a:p>
        </p:txBody>
      </p:sp>
      <p:sp>
        <p:nvSpPr>
          <p:cNvPr id="312" name="Google Shape;312;p21"/>
          <p:cNvSpPr txBox="1"/>
          <p:nvPr/>
        </p:nvSpPr>
        <p:spPr>
          <a:xfrm>
            <a:off x="3708400" y="40782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313" name="Google Shape;313;p21"/>
          <p:cNvSpPr txBox="1"/>
          <p:nvPr/>
        </p:nvSpPr>
        <p:spPr>
          <a:xfrm>
            <a:off x="4787898" y="4078287"/>
            <a:ext cx="346138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a:t>
            </a:r>
            <a:endParaRPr/>
          </a:p>
        </p:txBody>
      </p:sp>
      <p:sp>
        <p:nvSpPr>
          <p:cNvPr id="314" name="Google Shape;314;p21"/>
          <p:cNvSpPr txBox="1"/>
          <p:nvPr/>
        </p:nvSpPr>
        <p:spPr>
          <a:xfrm>
            <a:off x="1331912" y="4725987"/>
            <a:ext cx="1296988"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000100</a:t>
            </a:r>
            <a:endParaRPr/>
          </a:p>
        </p:txBody>
      </p:sp>
      <p:sp>
        <p:nvSpPr>
          <p:cNvPr id="315" name="Google Shape;315;p21"/>
          <p:cNvSpPr txBox="1"/>
          <p:nvPr/>
        </p:nvSpPr>
        <p:spPr>
          <a:xfrm>
            <a:off x="26289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10001</a:t>
            </a:r>
            <a:endParaRPr/>
          </a:p>
        </p:txBody>
      </p:sp>
      <p:sp>
        <p:nvSpPr>
          <p:cNvPr id="316" name="Google Shape;316;p21"/>
          <p:cNvSpPr txBox="1"/>
          <p:nvPr/>
        </p:nvSpPr>
        <p:spPr>
          <a:xfrm>
            <a:off x="3708400" y="4725987"/>
            <a:ext cx="1079500"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01000</a:t>
            </a:r>
            <a:endParaRPr/>
          </a:p>
        </p:txBody>
      </p:sp>
      <p:sp>
        <p:nvSpPr>
          <p:cNvPr id="317" name="Google Shape;317;p21"/>
          <p:cNvSpPr txBox="1"/>
          <p:nvPr/>
        </p:nvSpPr>
        <p:spPr>
          <a:xfrm>
            <a:off x="4787898" y="4725987"/>
            <a:ext cx="3482369"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0000000000001000</a:t>
            </a:r>
            <a:endParaRPr/>
          </a:p>
        </p:txBody>
      </p:sp>
      <p:sp>
        <p:nvSpPr>
          <p:cNvPr id="318" name="Google Shape;318;p21"/>
          <p:cNvSpPr txBox="1"/>
          <p:nvPr/>
        </p:nvSpPr>
        <p:spPr>
          <a:xfrm>
            <a:off x="684212" y="5516562"/>
            <a:ext cx="8140701" cy="517653"/>
          </a:xfrm>
          <a:prstGeom prst="rect">
            <a:avLst/>
          </a:prstGeom>
          <a:noFill/>
          <a:ln>
            <a:noFill/>
          </a:ln>
        </p:spPr>
        <p:txBody>
          <a:bodyPr anchorCtr="0" anchor="t" bIns="45700" lIns="45700" spcFirstLastPara="1" rIns="45700" wrap="square" tIns="45700">
            <a:spAutoFit/>
          </a:bodyPr>
          <a:lstStyle/>
          <a:p>
            <a:pPr indent="-342900" lvl="0" marL="34290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00010010001010000000000000001000</a:t>
            </a:r>
            <a:r>
              <a:rPr b="0" baseline="-25000" i="0" lang="en-US" sz="2400" u="none" cap="none" strike="noStrike">
                <a:solidFill>
                  <a:srgbClr val="00000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12280008</a:t>
            </a:r>
            <a:r>
              <a:rPr b="0" baseline="-25000" i="0" lang="en-US" sz="2400" u="none" cap="none" strike="noStrike">
                <a:solidFill>
                  <a:srgbClr val="000000"/>
                </a:solidFill>
                <a:latin typeface="Calibri"/>
                <a:ea typeface="Calibri"/>
                <a:cs typeface="Calibri"/>
                <a:sym typeface="Calibri"/>
              </a:rPr>
              <a:t>16</a:t>
            </a:r>
            <a:endParaRPr/>
          </a:p>
        </p:txBody>
      </p:sp>
      <p:grpSp>
        <p:nvGrpSpPr>
          <p:cNvPr id="319" name="Google Shape;319;p21"/>
          <p:cNvGrpSpPr/>
          <p:nvPr/>
        </p:nvGrpSpPr>
        <p:grpSpPr>
          <a:xfrm>
            <a:off x="1331912" y="1412874"/>
            <a:ext cx="6913564" cy="749958"/>
            <a:chOff x="0" y="0"/>
            <a:chExt cx="6913562" cy="749956"/>
          </a:xfrm>
        </p:grpSpPr>
        <p:sp>
          <p:nvSpPr>
            <p:cNvPr id="320" name="Google Shape;320;p21"/>
            <p:cNvSpPr txBox="1"/>
            <p:nvPr/>
          </p:nvSpPr>
          <p:spPr>
            <a:xfrm>
              <a:off x="0" y="0"/>
              <a:ext cx="1296988"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321" name="Google Shape;321;p21"/>
            <p:cNvSpPr txBox="1"/>
            <p:nvPr/>
          </p:nvSpPr>
          <p:spPr>
            <a:xfrm>
              <a:off x="12969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322" name="Google Shape;322;p21"/>
            <p:cNvSpPr txBox="1"/>
            <p:nvPr/>
          </p:nvSpPr>
          <p:spPr>
            <a:xfrm>
              <a:off x="2376487" y="0"/>
              <a:ext cx="1079500"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323" name="Google Shape;323;p21"/>
            <p:cNvSpPr txBox="1"/>
            <p:nvPr/>
          </p:nvSpPr>
          <p:spPr>
            <a:xfrm>
              <a:off x="3455987"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offset</a:t>
              </a:r>
              <a:endParaRPr/>
            </a:p>
          </p:txBody>
        </p:sp>
        <p:sp>
          <p:nvSpPr>
            <p:cNvPr id="324" name="Google Shape;324;p21"/>
            <p:cNvSpPr txBox="1"/>
            <p:nvPr/>
          </p:nvSpPr>
          <p:spPr>
            <a:xfrm>
              <a:off x="33056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325" name="Google Shape;325;p21"/>
            <p:cNvSpPr txBox="1"/>
            <p:nvPr/>
          </p:nvSpPr>
          <p:spPr>
            <a:xfrm>
              <a:off x="1554528"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326" name="Google Shape;326;p21"/>
            <p:cNvSpPr txBox="1"/>
            <p:nvPr/>
          </p:nvSpPr>
          <p:spPr>
            <a:xfrm>
              <a:off x="2635616"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327" name="Google Shape;327;p21"/>
            <p:cNvSpPr txBox="1"/>
            <p:nvPr/>
          </p:nvSpPr>
          <p:spPr>
            <a:xfrm>
              <a:off x="4883367"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
        <p:nvSpPr>
          <p:cNvPr id="328" name="Google Shape;328;p21"/>
          <p:cNvSpPr txBox="1"/>
          <p:nvPr/>
        </p:nvSpPr>
        <p:spPr>
          <a:xfrm>
            <a:off x="4767055" y="3434527"/>
            <a:ext cx="3457576" cy="394282"/>
          </a:xfrm>
          <a:prstGeom prst="rect">
            <a:avLst/>
          </a:prstGeom>
          <a:noFill/>
          <a:ln cap="flat" cmpd="sng" w="19050">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offset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memory operands</a:t>
            </a:r>
            <a:endParaRPr/>
          </a:p>
        </p:txBody>
      </p:sp>
      <p:sp>
        <p:nvSpPr>
          <p:cNvPr id="334" name="Google Shape;334;p22"/>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72000"/>
              </a:lnSpc>
              <a:spcBef>
                <a:spcPts val="0"/>
              </a:spcBef>
              <a:spcAft>
                <a:spcPts val="0"/>
              </a:spcAft>
              <a:buClr>
                <a:schemeClr val="accent1"/>
              </a:buClr>
              <a:buSzPts val="2100"/>
              <a:buFont typeface="Arial"/>
              <a:buChar char="❑"/>
            </a:pPr>
            <a:r>
              <a:rPr lang="en-US">
                <a:latin typeface="Arial"/>
                <a:ea typeface="Arial"/>
                <a:cs typeface="Arial"/>
                <a:sym typeface="Arial"/>
              </a:rPr>
              <a:t>Main memory used for composite data</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Arrays, structures, dynamic data</a:t>
            </a:r>
            <a:endParaRPr/>
          </a:p>
          <a:p>
            <a:pPr indent="-342900" lvl="0" marL="342900" rtl="0" algn="l">
              <a:lnSpc>
                <a:spcPct val="72000"/>
              </a:lnSpc>
              <a:spcBef>
                <a:spcPts val="600"/>
              </a:spcBef>
              <a:spcAft>
                <a:spcPts val="0"/>
              </a:spcAft>
              <a:buClr>
                <a:schemeClr val="accent1"/>
              </a:buClr>
              <a:buSzPts val="2100"/>
              <a:buFont typeface="Arial"/>
              <a:buChar char="❑"/>
            </a:pPr>
            <a:r>
              <a:rPr lang="en-US">
                <a:latin typeface="Arial"/>
                <a:ea typeface="Arial"/>
                <a:cs typeface="Arial"/>
                <a:sym typeface="Arial"/>
              </a:rPr>
              <a:t>To apply arithmetic operations</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Load values from memory into registers</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Store result from register to memory</a:t>
            </a:r>
            <a:endParaRPr/>
          </a:p>
          <a:p>
            <a:pPr indent="-342900" lvl="0" marL="342900" rtl="0" algn="l">
              <a:lnSpc>
                <a:spcPct val="72000"/>
              </a:lnSpc>
              <a:spcBef>
                <a:spcPts val="600"/>
              </a:spcBef>
              <a:spcAft>
                <a:spcPts val="0"/>
              </a:spcAft>
              <a:buClr>
                <a:schemeClr val="accent1"/>
              </a:buClr>
              <a:buSzPts val="2100"/>
              <a:buFont typeface="Arial"/>
              <a:buChar char="❑"/>
            </a:pPr>
            <a:r>
              <a:rPr lang="en-US">
                <a:latin typeface="Arial"/>
                <a:ea typeface="Arial"/>
                <a:cs typeface="Arial"/>
                <a:sym typeface="Arial"/>
              </a:rPr>
              <a:t>Memory is byte addressed</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Each address identifies an 8-bit byte</a:t>
            </a:r>
            <a:endParaRPr/>
          </a:p>
          <a:p>
            <a:pPr indent="-342900" lvl="0" marL="342900" rtl="0" algn="l">
              <a:lnSpc>
                <a:spcPct val="72000"/>
              </a:lnSpc>
              <a:spcBef>
                <a:spcPts val="600"/>
              </a:spcBef>
              <a:spcAft>
                <a:spcPts val="0"/>
              </a:spcAft>
              <a:buClr>
                <a:schemeClr val="accent1"/>
              </a:buClr>
              <a:buSzPts val="2100"/>
              <a:buFont typeface="Arial"/>
              <a:buChar char="❑"/>
            </a:pPr>
            <a:r>
              <a:rPr lang="en-US">
                <a:latin typeface="Arial"/>
                <a:ea typeface="Arial"/>
                <a:cs typeface="Arial"/>
                <a:sym typeface="Arial"/>
              </a:rPr>
              <a:t>Words are aligned in memory</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Address must be a multiple of 4</a:t>
            </a:r>
            <a:endParaRPr/>
          </a:p>
          <a:p>
            <a:pPr indent="-342900" lvl="0" marL="342900" rtl="0" algn="l">
              <a:lnSpc>
                <a:spcPct val="72000"/>
              </a:lnSpc>
              <a:spcBef>
                <a:spcPts val="600"/>
              </a:spcBef>
              <a:spcAft>
                <a:spcPts val="0"/>
              </a:spcAft>
              <a:buClr>
                <a:schemeClr val="accent1"/>
              </a:buClr>
              <a:buSzPts val="2100"/>
              <a:buFont typeface="Arial"/>
              <a:buChar char="❑"/>
            </a:pPr>
            <a:r>
              <a:rPr lang="en-US">
                <a:latin typeface="Arial"/>
                <a:ea typeface="Arial"/>
                <a:cs typeface="Arial"/>
                <a:sym typeface="Arial"/>
              </a:rPr>
              <a:t>MIPS is Big Endian</a:t>
            </a:r>
            <a:endParaRPr/>
          </a:p>
          <a:p>
            <a:pPr indent="-285750" lvl="1" marL="742950" rtl="0" algn="l">
              <a:lnSpc>
                <a:spcPct val="72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Most-significant byte at least address of a word</a:t>
            </a:r>
            <a:endParaRPr/>
          </a:p>
          <a:p>
            <a:pPr indent="-285750" lvl="1" marL="742950" rtl="0" algn="l">
              <a:lnSpc>
                <a:spcPct val="72000"/>
              </a:lnSpc>
              <a:spcBef>
                <a:spcPts val="500"/>
              </a:spcBef>
              <a:spcAft>
                <a:spcPts val="0"/>
              </a:spcAft>
              <a:buClr>
                <a:srgbClr val="000000"/>
              </a:buClr>
              <a:buSzPts val="2400"/>
              <a:buFont typeface="Arial"/>
              <a:buChar char="–"/>
            </a:pPr>
            <a:r>
              <a:rPr i="1" lang="en-US" sz="2400">
                <a:solidFill>
                  <a:srgbClr val="000000"/>
                </a:solidFill>
                <a:latin typeface="Arial"/>
                <a:ea typeface="Arial"/>
                <a:cs typeface="Arial"/>
                <a:sym typeface="Arial"/>
              </a:rPr>
              <a:t>c.f.</a:t>
            </a:r>
            <a:r>
              <a:rPr i="0" lang="en-US"/>
              <a:t> Little Endian: least-significant byte at least address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memory operand example 1</a:t>
            </a:r>
            <a:endParaRPr/>
          </a:p>
        </p:txBody>
      </p:sp>
      <p:sp>
        <p:nvSpPr>
          <p:cNvPr id="340" name="Google Shape;340;p23"/>
          <p:cNvSpPr txBox="1"/>
          <p:nvPr>
            <p:ph idx="1" type="body"/>
          </p:nvPr>
        </p:nvSpPr>
        <p:spPr>
          <a:xfrm>
            <a:off x="457200" y="1221563"/>
            <a:ext cx="8229600" cy="498090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g = h + A[8];</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g in $s1, h in $s2, base address of A in $s3</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Index 8 requires offset of 32</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4 bytes per word</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lw  $t0, 32($s3)    # load word</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add $s1, $s2, $t0</a:t>
            </a:r>
            <a:endParaRPr/>
          </a:p>
        </p:txBody>
      </p:sp>
      <p:grpSp>
        <p:nvGrpSpPr>
          <p:cNvPr id="341" name="Google Shape;341;p23"/>
          <p:cNvGrpSpPr/>
          <p:nvPr/>
        </p:nvGrpSpPr>
        <p:grpSpPr>
          <a:xfrm>
            <a:off x="1619250" y="4675190"/>
            <a:ext cx="1463673" cy="1173161"/>
            <a:chOff x="0" y="0"/>
            <a:chExt cx="1463672" cy="1173160"/>
          </a:xfrm>
        </p:grpSpPr>
        <p:sp>
          <p:nvSpPr>
            <p:cNvPr id="342" name="Google Shape;342;p23"/>
            <p:cNvSpPr/>
            <p:nvPr/>
          </p:nvSpPr>
          <p:spPr>
            <a:xfrm>
              <a:off x="0" y="769934"/>
              <a:ext cx="914400" cy="403226"/>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343" name="Google Shape;343;p23"/>
            <p:cNvCxnSpPr/>
            <p:nvPr/>
          </p:nvCxnSpPr>
          <p:spPr>
            <a:xfrm flipH="1" rot="10800000">
              <a:off x="990596" y="0"/>
              <a:ext cx="473076" cy="884237"/>
            </a:xfrm>
            <a:prstGeom prst="straightConnector1">
              <a:avLst/>
            </a:prstGeom>
            <a:noFill/>
            <a:ln cap="flat" cmpd="sng" w="9525">
              <a:solidFill>
                <a:srgbClr val="000000"/>
              </a:solidFill>
              <a:prstDash val="solid"/>
              <a:miter lim="800000"/>
              <a:headEnd len="sm" w="sm" type="none"/>
              <a:tailEnd len="med" w="med" type="triangle"/>
            </a:ln>
          </p:spPr>
        </p:cxnSp>
        <p:sp>
          <p:nvSpPr>
            <p:cNvPr id="344" name="Google Shape;344;p23"/>
            <p:cNvSpPr txBox="1"/>
            <p:nvPr/>
          </p:nvSpPr>
          <p:spPr>
            <a:xfrm>
              <a:off x="0" y="769934"/>
              <a:ext cx="914400" cy="3708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offset</a:t>
              </a:r>
              <a:endParaRPr/>
            </a:p>
          </p:txBody>
        </p:sp>
      </p:grpSp>
      <p:grpSp>
        <p:nvGrpSpPr>
          <p:cNvPr id="345" name="Google Shape;345;p23"/>
          <p:cNvGrpSpPr/>
          <p:nvPr/>
        </p:nvGrpSpPr>
        <p:grpSpPr>
          <a:xfrm>
            <a:off x="3998929" y="4695826"/>
            <a:ext cx="1797034" cy="1131887"/>
            <a:chOff x="0" y="-1"/>
            <a:chExt cx="1797034" cy="1131887"/>
          </a:xfrm>
        </p:grpSpPr>
        <p:sp>
          <p:nvSpPr>
            <p:cNvPr id="346" name="Google Shape;346;p23"/>
            <p:cNvSpPr/>
            <p:nvPr/>
          </p:nvSpPr>
          <p:spPr>
            <a:xfrm>
              <a:off x="141269" y="728660"/>
              <a:ext cx="1655765" cy="403226"/>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347" name="Google Shape;347;p23"/>
            <p:cNvCxnSpPr/>
            <p:nvPr/>
          </p:nvCxnSpPr>
          <p:spPr>
            <a:xfrm rot="10800000">
              <a:off x="0" y="-1"/>
              <a:ext cx="65073" cy="842964"/>
            </a:xfrm>
            <a:prstGeom prst="straightConnector1">
              <a:avLst/>
            </a:prstGeom>
            <a:noFill/>
            <a:ln cap="flat" cmpd="sng" w="9525">
              <a:solidFill>
                <a:srgbClr val="000000"/>
              </a:solidFill>
              <a:prstDash val="solid"/>
              <a:miter lim="800000"/>
              <a:headEnd len="sm" w="sm" type="none"/>
              <a:tailEnd len="med" w="med" type="triangle"/>
            </a:ln>
          </p:spPr>
        </p:cxnSp>
        <p:sp>
          <p:nvSpPr>
            <p:cNvPr id="348" name="Google Shape;348;p23"/>
            <p:cNvSpPr txBox="1"/>
            <p:nvPr/>
          </p:nvSpPr>
          <p:spPr>
            <a:xfrm>
              <a:off x="141269" y="728660"/>
              <a:ext cx="1655765" cy="3708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base register</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memory operand example 2</a:t>
            </a:r>
            <a:endParaRPr/>
          </a:p>
        </p:txBody>
      </p:sp>
      <p:sp>
        <p:nvSpPr>
          <p:cNvPr id="354" name="Google Shape;354;p24"/>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A[12] = h + A[8];</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h in $s2, base address of A in $s3</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Index 8 requires offset of 32</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lw  $t0, 32($s3)    # load word</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add $t0, $s2, $t0</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sw  $t0, 48($s3)    # store word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registers vs. memory</a:t>
            </a:r>
            <a:endParaRPr/>
          </a:p>
        </p:txBody>
      </p:sp>
      <p:sp>
        <p:nvSpPr>
          <p:cNvPr id="360" name="Google Shape;360;p25"/>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Registers are faster to access than memory</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Operating on memory data requires loads and stores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More instructions to be executed</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Compiler must use registers for variables as much as possible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Only spill to memory for less frequently used variables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Register optimization is important!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immediate operands</a:t>
            </a:r>
            <a:endParaRPr/>
          </a:p>
        </p:txBody>
      </p:sp>
      <p:sp>
        <p:nvSpPr>
          <p:cNvPr id="366" name="Google Shape;366;p2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Constant data specified in an instruction</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addi $s3, $s3, 4</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No subtract immediate instruction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Just use a negative constant</a:t>
            </a:r>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addi $s2, $s1, -1</a:t>
            </a:r>
            <a:endParaRPr/>
          </a:p>
          <a:p>
            <a:pPr indent="-342900" lvl="0" marL="342900" rtl="0" algn="l">
              <a:lnSpc>
                <a:spcPct val="100000"/>
              </a:lnSpc>
              <a:spcBef>
                <a:spcPts val="600"/>
              </a:spcBef>
              <a:spcAft>
                <a:spcPts val="0"/>
              </a:spcAft>
              <a:buClr>
                <a:schemeClr val="accent1"/>
              </a:buClr>
              <a:buSzPts val="2100"/>
              <a:buFont typeface="Arial"/>
              <a:buChar char="❑"/>
            </a:pPr>
            <a:r>
              <a:rPr i="1" lang="en-US">
                <a:latin typeface="Arial"/>
                <a:ea typeface="Arial"/>
                <a:cs typeface="Arial"/>
                <a:sym typeface="Arial"/>
              </a:rPr>
              <a:t>Design Principle 3:</a:t>
            </a:r>
            <a:r>
              <a:rPr i="0" lang="en-US"/>
              <a:t> Make the common case fast</a:t>
            </a:r>
            <a:endParaRPr i="0"/>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Small constants are common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Immediate operand avoids a load instruction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7"/>
          <p:cNvSpPr/>
          <p:nvPr/>
        </p:nvSpPr>
        <p:spPr>
          <a:xfrm>
            <a:off x="3363912" y="4868862"/>
            <a:ext cx="2570163" cy="411163"/>
          </a:xfrm>
          <a:prstGeom prst="rect">
            <a:avLst/>
          </a:prstGeom>
          <a:solidFill>
            <a:srgbClr val="800080"/>
          </a:solidFill>
          <a:ln cap="flat" cmpd="sng" w="952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2" name="Google Shape;372;p27"/>
          <p:cNvSpPr txBox="1"/>
          <p:nvPr/>
        </p:nvSpPr>
        <p:spPr>
          <a:xfrm>
            <a:off x="3363912" y="4873625"/>
            <a:ext cx="5071503" cy="384756"/>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0000 0000 0111 1101 0000 0000 0000 0000</a:t>
            </a:r>
            <a:endParaRPr/>
          </a:p>
        </p:txBody>
      </p:sp>
      <p:sp>
        <p:nvSpPr>
          <p:cNvPr id="373" name="Google Shape;373;p27"/>
          <p:cNvSpPr/>
          <p:nvPr/>
        </p:nvSpPr>
        <p:spPr>
          <a:xfrm>
            <a:off x="5934075" y="5516562"/>
            <a:ext cx="2633664" cy="411163"/>
          </a:xfrm>
          <a:prstGeom prst="rect">
            <a:avLst/>
          </a:prstGeom>
          <a:solidFill>
            <a:srgbClr val="800080"/>
          </a:solidFill>
          <a:ln cap="flat" cmpd="sng" w="9525">
            <a:solidFill>
              <a:srgbClr val="0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4" name="Google Shape;374;p2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32-bit constants</a:t>
            </a:r>
            <a:endParaRPr/>
          </a:p>
        </p:txBody>
      </p:sp>
      <p:sp>
        <p:nvSpPr>
          <p:cNvPr id="375" name="Google Shape;375;p27"/>
          <p:cNvSpPr txBox="1"/>
          <p:nvPr>
            <p:ph idx="1" type="body"/>
          </p:nvPr>
        </p:nvSpPr>
        <p:spPr>
          <a:xfrm>
            <a:off x="684212" y="1125537"/>
            <a:ext cx="8270876" cy="3455988"/>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Most constants are small</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16-bit immediate is sufficient</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For the occasional 32-bit constant</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Arial"/>
                <a:ea typeface="Arial"/>
                <a:cs typeface="Arial"/>
                <a:sym typeface="Arial"/>
              </a:rPr>
              <a:t>	</a:t>
            </a:r>
            <a:r>
              <a:rPr lang="en-US">
                <a:latin typeface="Droid Sans Mono"/>
                <a:ea typeface="Droid Sans Mono"/>
                <a:cs typeface="Droid Sans Mono"/>
                <a:sym typeface="Droid Sans Mono"/>
              </a:rPr>
              <a:t>lui rt, constant</a:t>
            </a:r>
            <a:endParaRPr>
              <a:latin typeface="Droid Sans Mono"/>
              <a:ea typeface="Droid Sans Mono"/>
              <a:cs typeface="Droid Sans Mono"/>
              <a:sym typeface="Droid Sans Mono"/>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Copies 16-bit constant to left 16 bits of rt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Clears right 16 bits of rt to 0</a:t>
            </a:r>
            <a:endParaRPr/>
          </a:p>
        </p:txBody>
      </p:sp>
      <p:sp>
        <p:nvSpPr>
          <p:cNvPr id="376" name="Google Shape;376;p27"/>
          <p:cNvSpPr txBox="1"/>
          <p:nvPr/>
        </p:nvSpPr>
        <p:spPr>
          <a:xfrm>
            <a:off x="107950" y="4879975"/>
            <a:ext cx="1955984" cy="37084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200"/>
              <a:buFont typeface="Droid Sans Mono"/>
              <a:buNone/>
            </a:pPr>
            <a:r>
              <a:rPr b="0" i="0" lang="en-US" sz="2200" u="none" cap="none" strike="noStrike">
                <a:solidFill>
                  <a:srgbClr val="000000"/>
                </a:solidFill>
                <a:latin typeface="Droid Sans Mono"/>
                <a:ea typeface="Droid Sans Mono"/>
                <a:cs typeface="Droid Sans Mono"/>
                <a:sym typeface="Droid Sans Mono"/>
              </a:rPr>
              <a:t>l</a:t>
            </a:r>
            <a:r>
              <a:rPr lang="en-US" sz="2200">
                <a:latin typeface="Droid Sans Mono"/>
                <a:ea typeface="Droid Sans Mono"/>
                <a:cs typeface="Droid Sans Mono"/>
                <a:sym typeface="Droid Sans Mono"/>
              </a:rPr>
              <a:t>u</a:t>
            </a:r>
            <a:r>
              <a:rPr b="0" i="0" lang="en-US" sz="2200" u="none" cap="none" strike="noStrike">
                <a:solidFill>
                  <a:srgbClr val="000000"/>
                </a:solidFill>
                <a:latin typeface="Droid Sans Mono"/>
                <a:ea typeface="Droid Sans Mono"/>
                <a:cs typeface="Droid Sans Mono"/>
                <a:sym typeface="Droid Sans Mono"/>
              </a:rPr>
              <a:t>i $s0, 61</a:t>
            </a:r>
            <a:endParaRPr/>
          </a:p>
        </p:txBody>
      </p:sp>
      <p:sp>
        <p:nvSpPr>
          <p:cNvPr id="377" name="Google Shape;377;p27"/>
          <p:cNvSpPr txBox="1"/>
          <p:nvPr/>
        </p:nvSpPr>
        <p:spPr>
          <a:xfrm>
            <a:off x="3363912" y="5521325"/>
            <a:ext cx="5071503" cy="384756"/>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0000 0000 0111 1101 0000 1001 0000 0000</a:t>
            </a:r>
            <a:endParaRPr/>
          </a:p>
        </p:txBody>
      </p:sp>
      <p:sp>
        <p:nvSpPr>
          <p:cNvPr id="378" name="Google Shape;378;p27"/>
          <p:cNvSpPr txBox="1"/>
          <p:nvPr/>
        </p:nvSpPr>
        <p:spPr>
          <a:xfrm>
            <a:off x="107950" y="5527675"/>
            <a:ext cx="3134430" cy="37084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200"/>
              <a:buFont typeface="Droid Sans Mono"/>
              <a:buNone/>
            </a:pPr>
            <a:r>
              <a:rPr b="0" i="0" lang="en-US" sz="2200" u="none" cap="none" strike="noStrike">
                <a:solidFill>
                  <a:srgbClr val="000000"/>
                </a:solidFill>
                <a:latin typeface="Droid Sans Mono"/>
                <a:ea typeface="Droid Sans Mono"/>
                <a:cs typeface="Droid Sans Mono"/>
                <a:sym typeface="Droid Sans Mono"/>
              </a:rPr>
              <a:t>ori $s0, $s0, 2304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constant </a:t>
            </a:r>
            <a:r>
              <a:rPr i="1" lang="en-US"/>
              <a:t>zero</a:t>
            </a:r>
            <a:endParaRPr/>
          </a:p>
        </p:txBody>
      </p:sp>
      <p:sp>
        <p:nvSpPr>
          <p:cNvPr id="384" name="Google Shape;384;p2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MIPS register 0 ($zero) is the constant 0</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Cannot be overwritten</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Useful for common operations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move between registers</a:t>
            </a:r>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add $t2, $s1, $zero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character data</a:t>
            </a:r>
            <a:endParaRPr/>
          </a:p>
        </p:txBody>
      </p:sp>
      <p:sp>
        <p:nvSpPr>
          <p:cNvPr id="390" name="Google Shape;390;p2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Byte-encoded character sets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ASCII: 128 characters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95 graphic, 33 control</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Latin-1: 256 characters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ASCII, +96 more graphic characters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Unicode: 32-bit character set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Used in Java, C++ wide characters, …</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Most of the world’s alphabets, plus symbols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UTF-8, UTF-16: variable-length encodings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ISA</a:t>
            </a:r>
            <a:endParaRPr/>
          </a:p>
        </p:txBody>
      </p:sp>
      <p:sp>
        <p:nvSpPr>
          <p:cNvPr id="75" name="Google Shape;75;p3"/>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Instruction Set Architecture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The ISA </a:t>
            </a:r>
            <a:r>
              <a:rPr lang="en-US" u="sng"/>
              <a:t>defines</a:t>
            </a:r>
            <a:r>
              <a:rPr lang="en-US" sz="2400">
                <a:solidFill>
                  <a:srgbClr val="000000"/>
                </a:solidFill>
                <a:latin typeface="Arial"/>
                <a:ea typeface="Arial"/>
                <a:cs typeface="Arial"/>
                <a:sym typeface="Arial"/>
              </a:rPr>
              <a:t> the CPU, or a CPU family (e.g. x86)</a:t>
            </a:r>
            <a:endParaRPr/>
          </a:p>
          <a:p>
            <a:pPr indent="-228600" lvl="2" marL="777240" rtl="0" algn="l">
              <a:lnSpc>
                <a:spcPct val="9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not only a collection of instructions, </a:t>
            </a:r>
            <a:endParaRPr/>
          </a:p>
          <a:p>
            <a:pPr indent="-228600" lvl="2" marL="777240" rtl="0" algn="l">
              <a:lnSpc>
                <a:spcPct val="9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includes the CPU view of memory, registers number and roles, etc.</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The ISA is the </a:t>
            </a:r>
            <a:r>
              <a:rPr lang="en-US" u="sng">
                <a:solidFill>
                  <a:srgbClr val="FF0000"/>
                </a:solidFill>
              </a:rPr>
              <a:t>contract</a:t>
            </a:r>
            <a:r>
              <a:rPr lang="en-US" sz="2400">
                <a:solidFill>
                  <a:srgbClr val="000000"/>
                </a:solidFill>
                <a:latin typeface="Arial"/>
                <a:ea typeface="Arial"/>
                <a:cs typeface="Arial"/>
                <a:sym typeface="Arial"/>
              </a:rPr>
              <a:t> between s/w and h/w</a:t>
            </a:r>
            <a:endParaRPr/>
          </a:p>
          <a:p>
            <a:pPr indent="-228600" lvl="0" marL="342900" rtl="0" algn="l">
              <a:lnSpc>
                <a:spcPct val="90000"/>
              </a:lnSpc>
              <a:spcBef>
                <a:spcPts val="600"/>
              </a:spcBef>
              <a:spcAft>
                <a:spcPts val="0"/>
              </a:spcAft>
              <a:buClr>
                <a:schemeClr val="accent1"/>
              </a:buClr>
              <a:buSzPts val="1800"/>
              <a:buFont typeface="Arial"/>
              <a:buNone/>
            </a:pPr>
            <a:r>
              <a:t/>
            </a:r>
            <a:endParaRPr sz="2400">
              <a:solidFill>
                <a:srgbClr val="000000"/>
              </a:solidFill>
              <a:latin typeface="Arial"/>
              <a:ea typeface="Arial"/>
              <a:cs typeface="Arial"/>
              <a:sym typeface="Arial"/>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ISA ≠ CPU architecture (μ-architecture)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x86: Xeon ≠ Celeron, same ISA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byte/halfword operations</a:t>
            </a:r>
            <a:endParaRPr/>
          </a:p>
        </p:txBody>
      </p:sp>
      <p:sp>
        <p:nvSpPr>
          <p:cNvPr id="396" name="Google Shape;396;p3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Could use bitwise operations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MIPS byte/halfword load/store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String processing is a common case</a:t>
            </a:r>
            <a:endParaRPr/>
          </a:p>
          <a:p>
            <a:pPr indent="-342900" lvl="0" marL="342900" rtl="0" algn="l">
              <a:lnSpc>
                <a:spcPct val="100000"/>
              </a:lnSpc>
              <a:spcBef>
                <a:spcPts val="600"/>
              </a:spcBef>
              <a:spcAft>
                <a:spcPts val="0"/>
              </a:spcAft>
              <a:buClr>
                <a:schemeClr val="accent1"/>
              </a:buClr>
              <a:buSzPts val="2600"/>
              <a:buFont typeface="Noto Sans Symbols"/>
              <a:buNone/>
            </a:pPr>
            <a:r>
              <a:rPr lang="en-US" sz="2600">
                <a:latin typeface="Droid Sans Mono"/>
                <a:ea typeface="Droid Sans Mono"/>
                <a:cs typeface="Droid Sans Mono"/>
                <a:sym typeface="Droid Sans Mono"/>
              </a:rPr>
              <a:t>lb rt, offset(rs)     lh rt, offset(rs)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Sign extend to 32 bits in rt</a:t>
            </a:r>
            <a:endParaRPr/>
          </a:p>
          <a:p>
            <a:pPr indent="-342900" lvl="0" marL="342900" rtl="0" algn="l">
              <a:lnSpc>
                <a:spcPct val="100000"/>
              </a:lnSpc>
              <a:spcBef>
                <a:spcPts val="600"/>
              </a:spcBef>
              <a:spcAft>
                <a:spcPts val="0"/>
              </a:spcAft>
              <a:buClr>
                <a:schemeClr val="accent1"/>
              </a:buClr>
              <a:buSzPts val="2600"/>
              <a:buFont typeface="Noto Sans Symbols"/>
              <a:buNone/>
            </a:pPr>
            <a:r>
              <a:rPr lang="en-US" sz="2600">
                <a:latin typeface="Droid Sans Mono"/>
                <a:ea typeface="Droid Sans Mono"/>
                <a:cs typeface="Droid Sans Mono"/>
                <a:sym typeface="Droid Sans Mono"/>
              </a:rPr>
              <a:t>lbu rt, offset(rs)    lhu rt, offset(rs)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Zero extend to 32 bits in rt</a:t>
            </a:r>
            <a:endParaRPr/>
          </a:p>
          <a:p>
            <a:pPr indent="-342900" lvl="0" marL="342900" rtl="0" algn="l">
              <a:lnSpc>
                <a:spcPct val="100000"/>
              </a:lnSpc>
              <a:spcBef>
                <a:spcPts val="600"/>
              </a:spcBef>
              <a:spcAft>
                <a:spcPts val="0"/>
              </a:spcAft>
              <a:buClr>
                <a:schemeClr val="accent1"/>
              </a:buClr>
              <a:buSzPts val="2600"/>
              <a:buFont typeface="Noto Sans Symbols"/>
              <a:buNone/>
            </a:pPr>
            <a:r>
              <a:rPr lang="en-US" sz="2600">
                <a:latin typeface="Droid Sans Mono"/>
                <a:ea typeface="Droid Sans Mono"/>
                <a:cs typeface="Droid Sans Mono"/>
                <a:sym typeface="Droid Sans Mono"/>
              </a:rPr>
              <a:t>sb rt, offset(rs)     sh rt, offset(rs)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Store just rightmost byte/halfword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conditional operations</a:t>
            </a:r>
            <a:endParaRPr/>
          </a:p>
        </p:txBody>
      </p:sp>
      <p:sp>
        <p:nvSpPr>
          <p:cNvPr id="402" name="Google Shape;402;p31"/>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Branch to a labeled instruction if a condition is true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Otherwise, continue sequentially</a:t>
            </a:r>
            <a:endParaRPr/>
          </a:p>
          <a:p>
            <a:pPr indent="-342900" lvl="0" marL="342900" rtl="0" algn="l">
              <a:lnSpc>
                <a:spcPct val="9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beq rs, rt, L1</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if (rs == rt) branch to instruction labeled L1;</a:t>
            </a:r>
            <a:endParaRPr/>
          </a:p>
          <a:p>
            <a:pPr indent="-342900" lvl="0" marL="342900" rtl="0" algn="l">
              <a:lnSpc>
                <a:spcPct val="9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bne rs, rt, L1</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if (rs != rt) branch to instruction labeled L1;</a:t>
            </a:r>
            <a:endParaRPr/>
          </a:p>
          <a:p>
            <a:pPr indent="-342900" lvl="0" marL="342900" rtl="0" algn="l">
              <a:lnSpc>
                <a:spcPct val="9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j L1</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unconditional jump to instruction labeled L1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compiling if statements</a:t>
            </a:r>
            <a:endParaRPr/>
          </a:p>
        </p:txBody>
      </p:sp>
      <p:sp>
        <p:nvSpPr>
          <p:cNvPr id="408" name="Google Shape;408;p32"/>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9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if (i==j) f = g+h;</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else f = g-h;</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 g, … in $s0, $s1, …</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342900" lvl="0" marL="342900" rtl="0" algn="l">
              <a:lnSpc>
                <a:spcPct val="9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bne $s3, $s4, Else</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add $s0, $s1, $s2</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j   Exit</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Else: sub $s0, $s1, $s2</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Exit: …</a:t>
            </a:r>
            <a:endParaRPr/>
          </a:p>
        </p:txBody>
      </p:sp>
      <p:grpSp>
        <p:nvGrpSpPr>
          <p:cNvPr id="409" name="Google Shape;409;p32"/>
          <p:cNvGrpSpPr/>
          <p:nvPr/>
        </p:nvGrpSpPr>
        <p:grpSpPr>
          <a:xfrm>
            <a:off x="2260542" y="5572120"/>
            <a:ext cx="4903847" cy="636594"/>
            <a:chOff x="0" y="-1"/>
            <a:chExt cx="4903846" cy="636593"/>
          </a:xfrm>
        </p:grpSpPr>
        <p:sp>
          <p:nvSpPr>
            <p:cNvPr id="410" name="Google Shape;410;p32"/>
            <p:cNvSpPr/>
            <p:nvPr/>
          </p:nvSpPr>
          <p:spPr>
            <a:xfrm>
              <a:off x="1374832" y="233366"/>
              <a:ext cx="3529014" cy="403226"/>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11" name="Google Shape;411;p32"/>
            <p:cNvCxnSpPr/>
            <p:nvPr/>
          </p:nvCxnSpPr>
          <p:spPr>
            <a:xfrm rot="10800000">
              <a:off x="0" y="-1"/>
              <a:ext cx="1298712" cy="347670"/>
            </a:xfrm>
            <a:prstGeom prst="straightConnector1">
              <a:avLst/>
            </a:prstGeom>
            <a:noFill/>
            <a:ln cap="flat" cmpd="sng" w="9525">
              <a:solidFill>
                <a:srgbClr val="000000"/>
              </a:solidFill>
              <a:prstDash val="solid"/>
              <a:miter lim="800000"/>
              <a:headEnd len="sm" w="sm" type="none"/>
              <a:tailEnd len="med" w="med" type="triangle"/>
            </a:ln>
          </p:spPr>
        </p:cxnSp>
        <p:sp>
          <p:nvSpPr>
            <p:cNvPr id="412" name="Google Shape;412;p32"/>
            <p:cNvSpPr txBox="1"/>
            <p:nvPr/>
          </p:nvSpPr>
          <p:spPr>
            <a:xfrm>
              <a:off x="1374832" y="233366"/>
              <a:ext cx="3529014" cy="3708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Assembler calculates addresses</a:t>
              </a:r>
              <a:endParaRPr/>
            </a:p>
          </p:txBody>
        </p:sp>
      </p:grpSp>
      <p:pic>
        <p:nvPicPr>
          <p:cNvPr descr="Picture 6" id="413" name="Google Shape;413;p32"/>
          <p:cNvPicPr preferRelativeResize="0"/>
          <p:nvPr/>
        </p:nvPicPr>
        <p:blipFill rotWithShape="1">
          <a:blip r:embed="rId3">
            <a:alphaModFix/>
          </a:blip>
          <a:srcRect b="0" l="0" r="0" t="0"/>
          <a:stretch/>
        </p:blipFill>
        <p:spPr>
          <a:xfrm>
            <a:off x="5364162" y="1484312"/>
            <a:ext cx="3468688" cy="21082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compiling loop statements</a:t>
            </a:r>
            <a:endParaRPr/>
          </a:p>
        </p:txBody>
      </p:sp>
      <p:sp>
        <p:nvSpPr>
          <p:cNvPr id="419" name="Google Shape;419;p33"/>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171450" lvl="1" marL="285750" rtl="0" algn="l">
              <a:lnSpc>
                <a:spcPct val="80000"/>
              </a:lnSpc>
              <a:spcBef>
                <a:spcPts val="14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while (save[i] == k) i += 1;</a:t>
            </a:r>
            <a:endParaRPr/>
          </a:p>
          <a:p>
            <a:pPr indent="457200" lvl="1" marL="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Arial"/>
                <a:ea typeface="Arial"/>
                <a:cs typeface="Arial"/>
                <a:sym typeface="Arial"/>
              </a:rPr>
              <a:t>	i in $s3, k in $s5, address of save in $s6</a:t>
            </a:r>
            <a:endParaRPr/>
          </a:p>
          <a:p>
            <a:pPr indent="-228600" lvl="0" marL="342900" rtl="0" algn="l">
              <a:lnSpc>
                <a:spcPct val="80000"/>
              </a:lnSpc>
              <a:spcBef>
                <a:spcPts val="600"/>
              </a:spcBef>
              <a:spcAft>
                <a:spcPts val="0"/>
              </a:spcAft>
              <a:buClr>
                <a:schemeClr val="accent1"/>
              </a:buClr>
              <a:buSzPts val="1800"/>
              <a:buFont typeface="Arial"/>
              <a:buNone/>
            </a:pPr>
            <a:r>
              <a:t/>
            </a:r>
            <a:endParaRPr sz="2400">
              <a:solidFill>
                <a:srgbClr val="000000"/>
              </a:solidFill>
              <a:latin typeface="Arial"/>
              <a:ea typeface="Arial"/>
              <a:cs typeface="Arial"/>
              <a:sym typeface="Arial"/>
            </a:endParaRPr>
          </a:p>
          <a:p>
            <a:pPr indent="-342900" lvl="0" marL="342900" rtl="0" algn="l">
              <a:lnSpc>
                <a:spcPct val="80000"/>
              </a:lnSpc>
              <a:spcBef>
                <a:spcPts val="600"/>
              </a:spcBef>
              <a:spcAft>
                <a:spcPts val="0"/>
              </a:spcAft>
              <a:buClr>
                <a:schemeClr val="accent1"/>
              </a:buClr>
              <a:buSzPts val="2100"/>
              <a:buFont typeface="Arial"/>
              <a:buChar char="❑"/>
            </a:pPr>
            <a:r>
              <a:rPr lang="en-US">
                <a:latin typeface="Arial"/>
                <a:ea typeface="Arial"/>
                <a:cs typeface="Arial"/>
                <a:sym typeface="Arial"/>
              </a:rPr>
              <a:t>Compiled MIPS code:</a:t>
            </a:r>
            <a:endParaRPr/>
          </a:p>
          <a:p>
            <a:pPr indent="-342900" lvl="0" marL="342900" rtl="0" algn="l">
              <a:lnSpc>
                <a:spcPct val="80000"/>
              </a:lnSpc>
              <a:spcBef>
                <a:spcPts val="1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t>
            </a:r>
            <a:r>
              <a:rPr lang="en-US" sz="2400">
                <a:solidFill>
                  <a:srgbClr val="000000"/>
                </a:solidFill>
              </a:rPr>
              <a:t>Loop: sll  $t1, $s3, 2</a:t>
            </a:r>
            <a:br>
              <a:rPr lang="en-US" sz="2400">
                <a:solidFill>
                  <a:srgbClr val="000000"/>
                </a:solidFill>
              </a:rPr>
            </a:br>
            <a:r>
              <a:rPr lang="en-US" sz="2400">
                <a:solidFill>
                  <a:srgbClr val="000000"/>
                </a:solidFill>
              </a:rPr>
              <a:t>      add  $t1, $t1, $s6</a:t>
            </a:r>
            <a:br>
              <a:rPr lang="en-US" sz="2400">
                <a:solidFill>
                  <a:srgbClr val="000000"/>
                </a:solidFill>
              </a:rPr>
            </a:br>
            <a:r>
              <a:rPr lang="en-US" sz="2400">
                <a:solidFill>
                  <a:srgbClr val="000000"/>
                </a:solidFill>
              </a:rPr>
              <a:t>      lw   $t0, 0($t1)</a:t>
            </a:r>
            <a:br>
              <a:rPr lang="en-US" sz="2400">
                <a:solidFill>
                  <a:srgbClr val="000000"/>
                </a:solidFill>
              </a:rPr>
            </a:br>
            <a:r>
              <a:rPr lang="en-US" sz="2400">
                <a:solidFill>
                  <a:srgbClr val="000000"/>
                </a:solidFill>
              </a:rPr>
              <a:t>      bne  $t0, $s5, Exit</a:t>
            </a:r>
            <a:br>
              <a:rPr lang="en-US" sz="2400">
                <a:solidFill>
                  <a:srgbClr val="000000"/>
                </a:solidFill>
              </a:rPr>
            </a:br>
            <a:r>
              <a:rPr lang="en-US" sz="2400">
                <a:solidFill>
                  <a:srgbClr val="000000"/>
                </a:solidFill>
              </a:rPr>
              <a:t>      addi $s3, $s3, 1</a:t>
            </a:r>
            <a:br>
              <a:rPr lang="en-US" sz="2400">
                <a:solidFill>
                  <a:srgbClr val="000000"/>
                </a:solidFill>
              </a:rPr>
            </a:br>
            <a:r>
              <a:rPr lang="en-US" sz="2400">
                <a:solidFill>
                  <a:srgbClr val="000000"/>
                </a:solidFill>
              </a:rPr>
              <a:t>      j    Loop</a:t>
            </a:r>
            <a:br>
              <a:rPr lang="en-US" sz="2400">
                <a:solidFill>
                  <a:srgbClr val="000000"/>
                </a:solidFill>
              </a:rPr>
            </a:br>
            <a:r>
              <a:rPr lang="en-US" sz="2400">
                <a:solidFill>
                  <a:srgbClr val="000000"/>
                </a:solidFill>
              </a:rPr>
              <a:t>Exit: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basic blocks</a:t>
            </a:r>
            <a:endParaRPr/>
          </a:p>
        </p:txBody>
      </p:sp>
      <p:sp>
        <p:nvSpPr>
          <p:cNvPr id="425" name="Google Shape;425;p34"/>
          <p:cNvSpPr txBox="1"/>
          <p:nvPr>
            <p:ph idx="1" type="body"/>
          </p:nvPr>
        </p:nvSpPr>
        <p:spPr>
          <a:xfrm>
            <a:off x="684212" y="1125538"/>
            <a:ext cx="8270876" cy="230346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A basic block is a sequence of instructions with</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No embedded branches (except at end)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No branch targets (except at beginning)</a:t>
            </a:r>
            <a:endParaRPr/>
          </a:p>
        </p:txBody>
      </p:sp>
      <p:grpSp>
        <p:nvGrpSpPr>
          <p:cNvPr id="426" name="Google Shape;426;p34"/>
          <p:cNvGrpSpPr/>
          <p:nvPr/>
        </p:nvGrpSpPr>
        <p:grpSpPr>
          <a:xfrm>
            <a:off x="651059" y="3020640"/>
            <a:ext cx="3311528" cy="2592388"/>
            <a:chOff x="-1" y="0"/>
            <a:chExt cx="3311526" cy="2592387"/>
          </a:xfrm>
        </p:grpSpPr>
        <p:sp>
          <p:nvSpPr>
            <p:cNvPr id="427" name="Google Shape;427;p34"/>
            <p:cNvSpPr/>
            <p:nvPr/>
          </p:nvSpPr>
          <p:spPr>
            <a:xfrm>
              <a:off x="574675" y="5048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8" name="Google Shape;428;p34"/>
            <p:cNvSpPr/>
            <p:nvPr/>
          </p:nvSpPr>
          <p:spPr>
            <a:xfrm>
              <a:off x="574675" y="7207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9" name="Google Shape;429;p34"/>
            <p:cNvSpPr/>
            <p:nvPr/>
          </p:nvSpPr>
          <p:spPr>
            <a:xfrm>
              <a:off x="574675" y="9366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0" name="Google Shape;430;p34"/>
            <p:cNvSpPr/>
            <p:nvPr/>
          </p:nvSpPr>
          <p:spPr>
            <a:xfrm>
              <a:off x="574675" y="11525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1" name="Google Shape;431;p34"/>
            <p:cNvSpPr/>
            <p:nvPr/>
          </p:nvSpPr>
          <p:spPr>
            <a:xfrm>
              <a:off x="574675" y="13684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2" name="Google Shape;432;p34"/>
            <p:cNvSpPr/>
            <p:nvPr/>
          </p:nvSpPr>
          <p:spPr>
            <a:xfrm>
              <a:off x="574675" y="15843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3" name="Google Shape;433;p34"/>
            <p:cNvSpPr/>
            <p:nvPr/>
          </p:nvSpPr>
          <p:spPr>
            <a:xfrm>
              <a:off x="574675" y="1800224"/>
              <a:ext cx="2016125" cy="2159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34" name="Google Shape;434;p34"/>
            <p:cNvCxnSpPr/>
            <p:nvPr/>
          </p:nvCxnSpPr>
          <p:spPr>
            <a:xfrm flipH="1">
              <a:off x="1582737" y="0"/>
              <a:ext cx="1" cy="504825"/>
            </a:xfrm>
            <a:prstGeom prst="straightConnector1">
              <a:avLst/>
            </a:prstGeom>
            <a:noFill/>
            <a:ln cap="flat" cmpd="sng" w="19050">
              <a:solidFill>
                <a:srgbClr val="000000"/>
              </a:solidFill>
              <a:prstDash val="solid"/>
              <a:round/>
              <a:headEnd len="sm" w="sm" type="none"/>
              <a:tailEnd len="med" w="med" type="triangle"/>
            </a:ln>
          </p:spPr>
        </p:cxnSp>
        <p:cxnSp>
          <p:nvCxnSpPr>
            <p:cNvPr id="435" name="Google Shape;435;p34"/>
            <p:cNvCxnSpPr/>
            <p:nvPr/>
          </p:nvCxnSpPr>
          <p:spPr>
            <a:xfrm flipH="1">
              <a:off x="1582737" y="504824"/>
              <a:ext cx="1" cy="1439863"/>
            </a:xfrm>
            <a:prstGeom prst="straightConnector1">
              <a:avLst/>
            </a:prstGeom>
            <a:noFill/>
            <a:ln cap="flat" cmpd="sng" w="19050">
              <a:solidFill>
                <a:srgbClr val="000000"/>
              </a:solidFill>
              <a:prstDash val="solid"/>
              <a:round/>
              <a:headEnd len="sm" w="sm" type="none"/>
              <a:tailEnd len="med" w="med" type="triangle"/>
            </a:ln>
          </p:spPr>
        </p:cxnSp>
        <p:cxnSp>
          <p:nvCxnSpPr>
            <p:cNvPr id="436" name="Google Shape;436;p34"/>
            <p:cNvCxnSpPr/>
            <p:nvPr/>
          </p:nvCxnSpPr>
          <p:spPr>
            <a:xfrm flipH="1">
              <a:off x="1582737" y="1944687"/>
              <a:ext cx="1" cy="647700"/>
            </a:xfrm>
            <a:prstGeom prst="straightConnector1">
              <a:avLst/>
            </a:prstGeom>
            <a:noFill/>
            <a:ln cap="flat" cmpd="sng" w="19050">
              <a:solidFill>
                <a:srgbClr val="000000"/>
              </a:solidFill>
              <a:prstDash val="solid"/>
              <a:round/>
              <a:headEnd len="sm" w="sm" type="none"/>
              <a:tailEnd len="med" w="med" type="triangle"/>
            </a:ln>
          </p:spPr>
        </p:cxnSp>
        <p:cxnSp>
          <p:nvCxnSpPr>
            <p:cNvPr id="437" name="Google Shape;437;p34"/>
            <p:cNvCxnSpPr/>
            <p:nvPr/>
          </p:nvCxnSpPr>
          <p:spPr>
            <a:xfrm>
              <a:off x="1582737" y="1944687"/>
              <a:ext cx="1728788" cy="1"/>
            </a:xfrm>
            <a:prstGeom prst="straightConnector1">
              <a:avLst/>
            </a:prstGeom>
            <a:noFill/>
            <a:ln cap="flat" cmpd="sng" w="19050">
              <a:solidFill>
                <a:srgbClr val="000000"/>
              </a:solidFill>
              <a:prstDash val="solid"/>
              <a:round/>
              <a:headEnd len="sm" w="sm" type="none"/>
              <a:tailEnd len="med" w="med" type="triangle"/>
            </a:ln>
          </p:spPr>
        </p:cxnSp>
        <p:cxnSp>
          <p:nvCxnSpPr>
            <p:cNvPr id="438" name="Google Shape;438;p34"/>
            <p:cNvCxnSpPr/>
            <p:nvPr/>
          </p:nvCxnSpPr>
          <p:spPr>
            <a:xfrm>
              <a:off x="-1" y="576262"/>
              <a:ext cx="576264" cy="1"/>
            </a:xfrm>
            <a:prstGeom prst="straightConnector1">
              <a:avLst/>
            </a:prstGeom>
            <a:noFill/>
            <a:ln cap="flat" cmpd="sng" w="19050">
              <a:solidFill>
                <a:srgbClr val="000000"/>
              </a:solidFill>
              <a:prstDash val="solid"/>
              <a:round/>
              <a:headEnd len="sm" w="sm" type="none"/>
              <a:tailEnd len="med" w="med" type="triangle"/>
            </a:ln>
          </p:spPr>
        </p:cxnSp>
        <p:sp>
          <p:nvSpPr>
            <p:cNvPr id="439" name="Google Shape;439;p34"/>
            <p:cNvSpPr/>
            <p:nvPr/>
          </p:nvSpPr>
          <p:spPr>
            <a:xfrm>
              <a:off x="574675" y="288924"/>
              <a:ext cx="2016125" cy="215900"/>
            </a:xfrm>
            <a:prstGeom prst="rect">
              <a:avLst/>
            </a:prstGeom>
            <a:no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0" name="Google Shape;440;p34"/>
            <p:cNvSpPr/>
            <p:nvPr/>
          </p:nvSpPr>
          <p:spPr>
            <a:xfrm>
              <a:off x="574675" y="71437"/>
              <a:ext cx="2016125" cy="215900"/>
            </a:xfrm>
            <a:prstGeom prst="rect">
              <a:avLst/>
            </a:prstGeom>
            <a:no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1" name="Google Shape;441;p34"/>
            <p:cNvSpPr/>
            <p:nvPr/>
          </p:nvSpPr>
          <p:spPr>
            <a:xfrm>
              <a:off x="574675" y="2016124"/>
              <a:ext cx="2016125" cy="215900"/>
            </a:xfrm>
            <a:prstGeom prst="rect">
              <a:avLst/>
            </a:prstGeom>
            <a:no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2" name="Google Shape;442;p34"/>
            <p:cNvSpPr/>
            <p:nvPr/>
          </p:nvSpPr>
          <p:spPr>
            <a:xfrm>
              <a:off x="574675" y="2232024"/>
              <a:ext cx="2016125" cy="215900"/>
            </a:xfrm>
            <a:prstGeom prst="rect">
              <a:avLst/>
            </a:prstGeom>
            <a:no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443" name="Google Shape;443;p34"/>
          <p:cNvSpPr txBox="1"/>
          <p:nvPr/>
        </p:nvSpPr>
        <p:spPr>
          <a:xfrm>
            <a:off x="4211637" y="3716337"/>
            <a:ext cx="4670426" cy="2399285"/>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680"/>
              <a:buFont typeface="Calibri"/>
              <a:buChar char="■"/>
            </a:pPr>
            <a:r>
              <a:rPr b="0" i="0" lang="en-US" sz="2800" u="none" cap="none" strike="noStrike">
                <a:solidFill>
                  <a:srgbClr val="000000"/>
                </a:solidFill>
                <a:latin typeface="Calibri"/>
                <a:ea typeface="Calibri"/>
                <a:cs typeface="Calibri"/>
                <a:sym typeface="Calibri"/>
              </a:rPr>
              <a:t>A compiler identifies basic blocks for optimization</a:t>
            </a:r>
            <a:endParaRPr/>
          </a:p>
          <a:p>
            <a:pPr indent="-342900" lvl="0" marL="342900" marR="0" rtl="0" algn="l">
              <a:lnSpc>
                <a:spcPct val="100000"/>
              </a:lnSpc>
              <a:spcBef>
                <a:spcPts val="600"/>
              </a:spcBef>
              <a:spcAft>
                <a:spcPts val="0"/>
              </a:spcAft>
              <a:buClr>
                <a:srgbClr val="000000"/>
              </a:buClr>
              <a:buSzPts val="1680"/>
              <a:buFont typeface="Calibri"/>
              <a:buChar char="■"/>
            </a:pPr>
            <a:r>
              <a:rPr b="0" i="0" lang="en-US" sz="2800" u="none" cap="none" strike="noStrike">
                <a:solidFill>
                  <a:srgbClr val="000000"/>
                </a:solidFill>
                <a:latin typeface="Calibri"/>
                <a:ea typeface="Calibri"/>
                <a:cs typeface="Calibri"/>
                <a:sym typeface="Calibri"/>
              </a:rPr>
              <a:t>An advanced processor can accelerate execution of basic blocks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more conditional operations</a:t>
            </a:r>
            <a:endParaRPr/>
          </a:p>
        </p:txBody>
      </p:sp>
      <p:sp>
        <p:nvSpPr>
          <p:cNvPr id="449" name="Google Shape;449;p35"/>
          <p:cNvSpPr txBox="1"/>
          <p:nvPr>
            <p:ph idx="1" type="body"/>
          </p:nvPr>
        </p:nvSpPr>
        <p:spPr>
          <a:xfrm>
            <a:off x="457200" y="1221563"/>
            <a:ext cx="8229600" cy="4980900"/>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Set result to 1 if a condition is true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Otherwise, set to 0</a:t>
            </a:r>
            <a:endParaRPr/>
          </a:p>
          <a:p>
            <a:pPr indent="-342900" lvl="0" marL="342900" rtl="0" algn="l">
              <a:lnSpc>
                <a:spcPct val="10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slt rd, rs, rt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if (rs &lt; rt) rd = 1; else rd = 0;</a:t>
            </a:r>
            <a:endParaRPr/>
          </a:p>
          <a:p>
            <a:pPr indent="-342900" lvl="0" marL="342900" rtl="0" algn="l">
              <a:lnSpc>
                <a:spcPct val="10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slti rt, rs, constant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if (rs &lt; constant) rt = 1; else rt = 0;</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Use in combination with </a:t>
            </a:r>
            <a:r>
              <a:rPr lang="en-US">
                <a:latin typeface="Droid Sans Mono"/>
                <a:ea typeface="Droid Sans Mono"/>
                <a:cs typeface="Droid Sans Mono"/>
                <a:sym typeface="Droid Sans Mono"/>
              </a:rPr>
              <a:t>beq</a:t>
            </a:r>
            <a:r>
              <a:rPr lang="en-US">
                <a:latin typeface="Arial"/>
                <a:ea typeface="Arial"/>
                <a:cs typeface="Arial"/>
                <a:sym typeface="Arial"/>
              </a:rPr>
              <a:t>, </a:t>
            </a:r>
            <a:r>
              <a:rPr lang="en-US">
                <a:latin typeface="Droid Sans Mono"/>
                <a:ea typeface="Droid Sans Mono"/>
                <a:cs typeface="Droid Sans Mono"/>
                <a:sym typeface="Droid Sans Mono"/>
              </a:rPr>
              <a:t>bne</a:t>
            </a:r>
            <a:endParaRPr>
              <a:latin typeface="Droid Sans Mono"/>
              <a:ea typeface="Droid Sans Mono"/>
              <a:cs typeface="Droid Sans Mono"/>
              <a:sym typeface="Droid Sans Mono"/>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Arial"/>
                <a:ea typeface="Arial"/>
                <a:cs typeface="Arial"/>
                <a:sym typeface="Arial"/>
              </a:rPr>
              <a:t>	</a:t>
            </a:r>
            <a:r>
              <a:rPr lang="en-US">
                <a:latin typeface="Droid Sans Mono"/>
                <a:ea typeface="Droid Sans Mono"/>
                <a:cs typeface="Droid Sans Mono"/>
                <a:sym typeface="Droid Sans Mono"/>
              </a:rPr>
              <a:t>slt $t0, $s1, $s2  # if ($s1 &lt; $s2)</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bne $t0, $zero, L  #   branch to 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signed vs. unsigned</a:t>
            </a:r>
            <a:endParaRPr/>
          </a:p>
        </p:txBody>
      </p:sp>
      <p:sp>
        <p:nvSpPr>
          <p:cNvPr id="455" name="Google Shape;455;p3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Signed comparison: </a:t>
            </a:r>
            <a:r>
              <a:rPr lang="en-US">
                <a:latin typeface="Droid Sans Mono"/>
                <a:ea typeface="Droid Sans Mono"/>
                <a:cs typeface="Droid Sans Mono"/>
                <a:sym typeface="Droid Sans Mono"/>
              </a:rPr>
              <a:t>slt</a:t>
            </a:r>
            <a:r>
              <a:rPr lang="en-US">
                <a:latin typeface="Arial"/>
                <a:ea typeface="Arial"/>
                <a:cs typeface="Arial"/>
                <a:sym typeface="Arial"/>
              </a:rPr>
              <a:t>, </a:t>
            </a:r>
            <a:r>
              <a:rPr lang="en-US">
                <a:latin typeface="Droid Sans Mono"/>
                <a:ea typeface="Droid Sans Mono"/>
                <a:cs typeface="Droid Sans Mono"/>
                <a:sym typeface="Droid Sans Mono"/>
              </a:rPr>
              <a:t>slti</a:t>
            </a:r>
            <a:endParaRPr>
              <a:latin typeface="Droid Sans Mono"/>
              <a:ea typeface="Droid Sans Mono"/>
              <a:cs typeface="Droid Sans Mono"/>
              <a:sym typeface="Droid Sans Mono"/>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Unsigned comparison: </a:t>
            </a:r>
            <a:r>
              <a:rPr lang="en-US">
                <a:latin typeface="Droid Sans Mono"/>
                <a:ea typeface="Droid Sans Mono"/>
                <a:cs typeface="Droid Sans Mono"/>
                <a:sym typeface="Droid Sans Mono"/>
              </a:rPr>
              <a:t>sltu</a:t>
            </a:r>
            <a:r>
              <a:rPr lang="en-US">
                <a:latin typeface="Arial"/>
                <a:ea typeface="Arial"/>
                <a:cs typeface="Arial"/>
                <a:sym typeface="Arial"/>
              </a:rPr>
              <a:t>, </a:t>
            </a:r>
            <a:r>
              <a:rPr lang="en-US">
                <a:latin typeface="Droid Sans Mono"/>
                <a:ea typeface="Droid Sans Mono"/>
                <a:cs typeface="Droid Sans Mono"/>
                <a:sym typeface="Droid Sans Mono"/>
              </a:rPr>
              <a:t>sltui</a:t>
            </a:r>
            <a:endParaRPr>
              <a:latin typeface="Droid Sans Mono"/>
              <a:ea typeface="Droid Sans Mono"/>
              <a:cs typeface="Droid Sans Mono"/>
              <a:sym typeface="Droid Sans Mono"/>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Example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$s0 = 1111 1111 1111 1111 1111 1111 1111 1111</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$s1 = 0000 0000 0000 0000 0000 0000 0000 0001</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slt  $t0, $s0, $s1  # signed</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–1 &lt; +1 </a:t>
            </a:r>
            <a:r>
              <a:rPr lang="en-US">
                <a:latin typeface="Noto Sans Symbols"/>
                <a:ea typeface="Noto Sans Symbols"/>
                <a:cs typeface="Noto Sans Symbols"/>
                <a:sym typeface="Noto Sans Symbols"/>
              </a:rPr>
              <a:t>⇒ </a:t>
            </a:r>
            <a:r>
              <a:rPr lang="en-US" sz="2000">
                <a:solidFill>
                  <a:srgbClr val="000000"/>
                </a:solidFill>
                <a:latin typeface="Arial"/>
                <a:ea typeface="Arial"/>
                <a:cs typeface="Arial"/>
                <a:sym typeface="Arial"/>
              </a:rPr>
              <a:t>$t0 = 1</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Droid Sans Mono"/>
                <a:ea typeface="Droid Sans Mono"/>
                <a:cs typeface="Droid Sans Mono"/>
                <a:sym typeface="Droid Sans Mono"/>
              </a:rPr>
              <a:t>sltu $t0, $s0, $s1  # unsigned</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+4,294,967,295 &gt; +1 </a:t>
            </a:r>
            <a:r>
              <a:rPr lang="en-US">
                <a:latin typeface="Noto Sans Symbols"/>
                <a:ea typeface="Noto Sans Symbols"/>
                <a:cs typeface="Noto Sans Symbols"/>
                <a:sym typeface="Noto Sans Symbols"/>
              </a:rPr>
              <a:t>⇒ </a:t>
            </a:r>
            <a:r>
              <a:rPr lang="en-US" sz="2000">
                <a:solidFill>
                  <a:srgbClr val="000000"/>
                </a:solidFill>
                <a:latin typeface="Arial"/>
                <a:ea typeface="Arial"/>
                <a:cs typeface="Arial"/>
                <a:sym typeface="Arial"/>
              </a:rPr>
              <a:t>$t0 = 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branch instruction design</a:t>
            </a:r>
            <a:endParaRPr/>
          </a:p>
        </p:txBody>
      </p:sp>
      <p:sp>
        <p:nvSpPr>
          <p:cNvPr id="461" name="Google Shape;461;p37"/>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Why not </a:t>
            </a:r>
            <a:r>
              <a:rPr lang="en-US">
                <a:latin typeface="Droid Sans Mono"/>
                <a:ea typeface="Droid Sans Mono"/>
                <a:cs typeface="Droid Sans Mono"/>
                <a:sym typeface="Droid Sans Mono"/>
              </a:rPr>
              <a:t>blt</a:t>
            </a:r>
            <a:r>
              <a:rPr lang="en-US">
                <a:latin typeface="Arial"/>
                <a:ea typeface="Arial"/>
                <a:cs typeface="Arial"/>
                <a:sym typeface="Arial"/>
              </a:rPr>
              <a:t>, </a:t>
            </a:r>
            <a:r>
              <a:rPr lang="en-US">
                <a:latin typeface="Droid Sans Mono"/>
                <a:ea typeface="Droid Sans Mono"/>
                <a:cs typeface="Droid Sans Mono"/>
                <a:sym typeface="Droid Sans Mono"/>
              </a:rPr>
              <a:t>bge</a:t>
            </a:r>
            <a:r>
              <a:rPr lang="en-US">
                <a:latin typeface="Arial"/>
                <a:ea typeface="Arial"/>
                <a:cs typeface="Arial"/>
                <a:sym typeface="Arial"/>
              </a:rPr>
              <a:t>, etc?</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Hardware for &lt;, ≥, … slower than =, ≠</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Combining with branch involves more work per instruction, requiring a slower clock</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All instructions penalized!</a:t>
            </a:r>
            <a:endParaRPr/>
          </a:p>
          <a:p>
            <a:pPr indent="-342900" lvl="0" marL="342900" rtl="0" algn="l">
              <a:lnSpc>
                <a:spcPct val="100000"/>
              </a:lnSpc>
              <a:spcBef>
                <a:spcPts val="600"/>
              </a:spcBef>
              <a:spcAft>
                <a:spcPts val="0"/>
              </a:spcAft>
              <a:buClr>
                <a:schemeClr val="accent1"/>
              </a:buClr>
              <a:buSzPts val="2100"/>
              <a:buFont typeface="Droid Sans Mono"/>
              <a:buChar char="❑"/>
            </a:pPr>
            <a:r>
              <a:rPr lang="en-US">
                <a:latin typeface="Droid Sans Mono"/>
                <a:ea typeface="Droid Sans Mono"/>
                <a:cs typeface="Droid Sans Mono"/>
                <a:sym typeface="Droid Sans Mono"/>
              </a:rPr>
              <a:t>beq</a:t>
            </a:r>
            <a:r>
              <a:rPr lang="en-US">
                <a:latin typeface="Arial"/>
                <a:ea typeface="Arial"/>
                <a:cs typeface="Arial"/>
                <a:sym typeface="Arial"/>
              </a:rPr>
              <a:t> and </a:t>
            </a:r>
            <a:r>
              <a:rPr lang="en-US">
                <a:latin typeface="Droid Sans Mono"/>
                <a:ea typeface="Droid Sans Mono"/>
                <a:cs typeface="Droid Sans Mono"/>
                <a:sym typeface="Droid Sans Mono"/>
              </a:rPr>
              <a:t>bne</a:t>
            </a:r>
            <a:r>
              <a:rPr lang="en-US">
                <a:latin typeface="Arial"/>
                <a:ea typeface="Arial"/>
                <a:cs typeface="Arial"/>
                <a:sym typeface="Arial"/>
              </a:rPr>
              <a:t> are the common case</a:t>
            </a:r>
            <a:endParaRPr>
              <a:latin typeface="Arial"/>
              <a:ea typeface="Arial"/>
              <a:cs typeface="Arial"/>
              <a:sym typeface="Arial"/>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This is a good design compromise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branch addressing</a:t>
            </a:r>
            <a:endParaRPr/>
          </a:p>
        </p:txBody>
      </p:sp>
      <p:sp>
        <p:nvSpPr>
          <p:cNvPr id="467" name="Google Shape;467;p38"/>
          <p:cNvSpPr txBox="1"/>
          <p:nvPr>
            <p:ph idx="1" type="body"/>
          </p:nvPr>
        </p:nvSpPr>
        <p:spPr>
          <a:xfrm>
            <a:off x="684212" y="1125537"/>
            <a:ext cx="8270876" cy="238125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Branch instructions specify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Opcode, two registers, target address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Most branch targets are near branch</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Forward or backward</a:t>
            </a:r>
            <a:endParaRPr/>
          </a:p>
        </p:txBody>
      </p:sp>
      <p:grpSp>
        <p:nvGrpSpPr>
          <p:cNvPr id="468" name="Google Shape;468;p38"/>
          <p:cNvGrpSpPr/>
          <p:nvPr/>
        </p:nvGrpSpPr>
        <p:grpSpPr>
          <a:xfrm>
            <a:off x="1403350" y="3740149"/>
            <a:ext cx="6913564" cy="749958"/>
            <a:chOff x="0" y="0"/>
            <a:chExt cx="6913563" cy="749956"/>
          </a:xfrm>
        </p:grpSpPr>
        <p:sp>
          <p:nvSpPr>
            <p:cNvPr id="469" name="Google Shape;469;p38"/>
            <p:cNvSpPr txBox="1"/>
            <p:nvPr/>
          </p:nvSpPr>
          <p:spPr>
            <a:xfrm>
              <a:off x="0" y="0"/>
              <a:ext cx="1296987"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470" name="Google Shape;470;p38"/>
            <p:cNvSpPr txBox="1"/>
            <p:nvPr/>
          </p:nvSpPr>
          <p:spPr>
            <a:xfrm>
              <a:off x="1296987"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rs</a:t>
              </a:r>
              <a:endParaRPr/>
            </a:p>
          </p:txBody>
        </p:sp>
        <p:sp>
          <p:nvSpPr>
            <p:cNvPr id="471" name="Google Shape;471;p38"/>
            <p:cNvSpPr txBox="1"/>
            <p:nvPr/>
          </p:nvSpPr>
          <p:spPr>
            <a:xfrm>
              <a:off x="2376487" y="0"/>
              <a:ext cx="1079501"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rt</a:t>
              </a:r>
              <a:endParaRPr/>
            </a:p>
          </p:txBody>
        </p:sp>
        <p:sp>
          <p:nvSpPr>
            <p:cNvPr id="472" name="Google Shape;472;p38"/>
            <p:cNvSpPr txBox="1"/>
            <p:nvPr/>
          </p:nvSpPr>
          <p:spPr>
            <a:xfrm>
              <a:off x="3455988" y="0"/>
              <a:ext cx="3457575"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or address</a:t>
              </a:r>
              <a:endParaRPr/>
            </a:p>
          </p:txBody>
        </p:sp>
        <p:sp>
          <p:nvSpPr>
            <p:cNvPr id="473" name="Google Shape;473;p38"/>
            <p:cNvSpPr txBox="1"/>
            <p:nvPr/>
          </p:nvSpPr>
          <p:spPr>
            <a:xfrm>
              <a:off x="330567" y="436562"/>
              <a:ext cx="589816"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474" name="Google Shape;474;p38"/>
            <p:cNvSpPr txBox="1"/>
            <p:nvPr/>
          </p:nvSpPr>
          <p:spPr>
            <a:xfrm>
              <a:off x="1554529"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475" name="Google Shape;475;p38"/>
            <p:cNvSpPr txBox="1"/>
            <p:nvPr/>
          </p:nvSpPr>
          <p:spPr>
            <a:xfrm>
              <a:off x="2635617" y="436562"/>
              <a:ext cx="58981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 bits</a:t>
              </a:r>
              <a:endParaRPr/>
            </a:p>
          </p:txBody>
        </p:sp>
        <p:sp>
          <p:nvSpPr>
            <p:cNvPr id="476" name="Google Shape;476;p38"/>
            <p:cNvSpPr txBox="1"/>
            <p:nvPr/>
          </p:nvSpPr>
          <p:spPr>
            <a:xfrm>
              <a:off x="4883368" y="436562"/>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 bits</a:t>
              </a:r>
              <a:endParaRPr/>
            </a:p>
          </p:txBody>
        </p:sp>
      </p:grpSp>
      <p:sp>
        <p:nvSpPr>
          <p:cNvPr id="477" name="Google Shape;477;p38"/>
          <p:cNvSpPr txBox="1"/>
          <p:nvPr/>
        </p:nvSpPr>
        <p:spPr>
          <a:xfrm>
            <a:off x="1182687" y="4625975"/>
            <a:ext cx="7772401" cy="1646428"/>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PC-relative addressing</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Target address = PC + offset × 4</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PC already incremented by 4 by this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jump addressing</a:t>
            </a:r>
            <a:endParaRPr/>
          </a:p>
        </p:txBody>
      </p:sp>
      <p:sp>
        <p:nvSpPr>
          <p:cNvPr id="483" name="Google Shape;483;p39"/>
          <p:cNvSpPr txBox="1"/>
          <p:nvPr>
            <p:ph idx="1" type="body"/>
          </p:nvPr>
        </p:nvSpPr>
        <p:spPr>
          <a:xfrm>
            <a:off x="684212" y="1125537"/>
            <a:ext cx="8270876" cy="1843087"/>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Jump (</a:t>
            </a:r>
            <a:r>
              <a:rPr lang="en-US">
                <a:latin typeface="Droid Sans Mono"/>
                <a:ea typeface="Droid Sans Mono"/>
                <a:cs typeface="Droid Sans Mono"/>
                <a:sym typeface="Droid Sans Mono"/>
              </a:rPr>
              <a:t>j</a:t>
            </a:r>
            <a:r>
              <a:rPr lang="en-US">
                <a:latin typeface="Arial"/>
                <a:ea typeface="Arial"/>
                <a:cs typeface="Arial"/>
                <a:sym typeface="Arial"/>
              </a:rPr>
              <a:t> and </a:t>
            </a:r>
            <a:r>
              <a:rPr lang="en-US">
                <a:latin typeface="Droid Sans Mono"/>
                <a:ea typeface="Droid Sans Mono"/>
                <a:cs typeface="Droid Sans Mono"/>
                <a:sym typeface="Droid Sans Mono"/>
              </a:rPr>
              <a:t>jal</a:t>
            </a:r>
            <a:r>
              <a:rPr lang="en-US">
                <a:latin typeface="Arial"/>
                <a:ea typeface="Arial"/>
                <a:cs typeface="Arial"/>
                <a:sym typeface="Arial"/>
              </a:rPr>
              <a:t>) targets could be anywhere in text segment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Encode full address in instruction</a:t>
            </a:r>
            <a:endParaRPr/>
          </a:p>
        </p:txBody>
      </p:sp>
      <p:grpSp>
        <p:nvGrpSpPr>
          <p:cNvPr id="484" name="Google Shape;484;p39"/>
          <p:cNvGrpSpPr/>
          <p:nvPr/>
        </p:nvGrpSpPr>
        <p:grpSpPr>
          <a:xfrm>
            <a:off x="1403350" y="3165474"/>
            <a:ext cx="6913565" cy="749958"/>
            <a:chOff x="0" y="0"/>
            <a:chExt cx="6913564" cy="749956"/>
          </a:xfrm>
        </p:grpSpPr>
        <p:sp>
          <p:nvSpPr>
            <p:cNvPr id="485" name="Google Shape;485;p39"/>
            <p:cNvSpPr txBox="1"/>
            <p:nvPr/>
          </p:nvSpPr>
          <p:spPr>
            <a:xfrm>
              <a:off x="0" y="0"/>
              <a:ext cx="1296987"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op</a:t>
              </a:r>
              <a:endParaRPr/>
            </a:p>
          </p:txBody>
        </p:sp>
        <p:sp>
          <p:nvSpPr>
            <p:cNvPr id="486" name="Google Shape;486;p39"/>
            <p:cNvSpPr txBox="1"/>
            <p:nvPr/>
          </p:nvSpPr>
          <p:spPr>
            <a:xfrm>
              <a:off x="1296987" y="0"/>
              <a:ext cx="5616577" cy="394281"/>
            </a:xfrm>
            <a:prstGeom prst="rect">
              <a:avLst/>
            </a:prstGeom>
            <a:noFill/>
            <a:ln cap="flat" cmpd="sng" w="19050">
              <a:solidFill>
                <a:srgbClr val="000000"/>
              </a:solidFill>
              <a:prstDash val="solid"/>
              <a:miter lim="8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address</a:t>
              </a:r>
              <a:endParaRPr/>
            </a:p>
          </p:txBody>
        </p:sp>
        <p:sp>
          <p:nvSpPr>
            <p:cNvPr id="487" name="Google Shape;487;p39"/>
            <p:cNvSpPr txBox="1"/>
            <p:nvPr/>
          </p:nvSpPr>
          <p:spPr>
            <a:xfrm>
              <a:off x="330567" y="436562"/>
              <a:ext cx="589816"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6 bits</a:t>
              </a:r>
              <a:endParaRPr/>
            </a:p>
          </p:txBody>
        </p:sp>
        <p:sp>
          <p:nvSpPr>
            <p:cNvPr id="488" name="Google Shape;488;p39"/>
            <p:cNvSpPr txBox="1"/>
            <p:nvPr/>
          </p:nvSpPr>
          <p:spPr>
            <a:xfrm>
              <a:off x="3786405" y="414337"/>
              <a:ext cx="702827" cy="313394"/>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26 bits</a:t>
              </a:r>
              <a:endParaRPr/>
            </a:p>
          </p:txBody>
        </p:sp>
      </p:grpSp>
      <p:sp>
        <p:nvSpPr>
          <p:cNvPr id="489" name="Google Shape;489;p39"/>
          <p:cNvSpPr txBox="1"/>
          <p:nvPr/>
        </p:nvSpPr>
        <p:spPr>
          <a:xfrm>
            <a:off x="684212" y="4076700"/>
            <a:ext cx="7772401" cy="1184148"/>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920"/>
              <a:buFont typeface="Calibri"/>
              <a:buChar char="■"/>
            </a:pPr>
            <a:r>
              <a:rPr b="0" i="0" lang="en-US" sz="3200" u="none" cap="none" strike="noStrike">
                <a:solidFill>
                  <a:srgbClr val="000000"/>
                </a:solidFill>
                <a:latin typeface="Calibri"/>
                <a:ea typeface="Calibri"/>
                <a:cs typeface="Calibri"/>
                <a:sym typeface="Calibri"/>
              </a:rPr>
              <a:t>(Pseudo)Direct jump addressing</a:t>
            </a:r>
            <a:endParaRPr/>
          </a:p>
          <a:p>
            <a:pPr indent="-285750" lvl="1" marL="742950" marR="0" rtl="0" algn="l">
              <a:lnSpc>
                <a:spcPct val="100000"/>
              </a:lnSpc>
              <a:spcBef>
                <a:spcPts val="600"/>
              </a:spcBef>
              <a:spcAft>
                <a:spcPts val="0"/>
              </a:spcAft>
              <a:buClr>
                <a:srgbClr val="000000"/>
              </a:buClr>
              <a:buSzPts val="1540"/>
              <a:buFont typeface="Calibri"/>
              <a:buChar char="■"/>
            </a:pPr>
            <a:r>
              <a:rPr b="0" i="0" lang="en-US" sz="2800" u="none" cap="none" strike="noStrike">
                <a:solidFill>
                  <a:srgbClr val="000000"/>
                </a:solidFill>
                <a:latin typeface="Calibri"/>
                <a:ea typeface="Calibri"/>
                <a:cs typeface="Calibri"/>
                <a:sym typeface="Calibri"/>
              </a:rPr>
              <a:t>Target address = PC</a:t>
            </a:r>
            <a:r>
              <a:rPr b="0" baseline="-25000" i="0" lang="en-US" sz="2800" u="none" cap="none" strike="noStrike">
                <a:solidFill>
                  <a:srgbClr val="000000"/>
                </a:solidFill>
                <a:latin typeface="Calibri"/>
                <a:ea typeface="Calibri"/>
                <a:cs typeface="Calibri"/>
                <a:sym typeface="Calibri"/>
              </a:rPr>
              <a:t>31…28</a:t>
            </a:r>
            <a:r>
              <a:rPr b="0" i="0" lang="en-US" sz="2800" u="none" cap="none" strike="noStrike">
                <a:solidFill>
                  <a:srgbClr val="000000"/>
                </a:solidFill>
                <a:latin typeface="Calibri"/>
                <a:ea typeface="Calibri"/>
                <a:cs typeface="Calibri"/>
                <a:sym typeface="Calibri"/>
              </a:rPr>
              <a:t> : (address × 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ISA and technology</a:t>
            </a:r>
            <a:endParaRPr/>
          </a:p>
        </p:txBody>
      </p:sp>
      <p:sp>
        <p:nvSpPr>
          <p:cNvPr id="81" name="Google Shape;81;p4"/>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in the 60s &amp; 70s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cost of memory $1/bit and very slow memory </a:t>
            </a:r>
            <a:r>
              <a:rPr lang="en-US">
                <a:latin typeface="Noto Sans Symbols"/>
                <a:ea typeface="Noto Sans Symbols"/>
                <a:cs typeface="Noto Sans Symbols"/>
                <a:sym typeface="Noto Sans Symbols"/>
              </a:rPr>
              <a:t>➔</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small memories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program runtime determined by program size</a:t>
            </a:r>
            <a:endParaRPr/>
          </a:p>
          <a:p>
            <a:pPr indent="-342900" lvl="0" marL="342900" rtl="0" algn="l">
              <a:lnSpc>
                <a:spcPct val="10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impact on ISA</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complex instructions that pack a LOT of work</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example: MOV @(r1), @(r2), r3</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r1: starting address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r2: destination address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r3: number of bytes to move (copy)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4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target addressing example</a:t>
            </a:r>
            <a:endParaRPr/>
          </a:p>
        </p:txBody>
      </p:sp>
      <p:sp>
        <p:nvSpPr>
          <p:cNvPr id="495" name="Google Shape;495;p40"/>
          <p:cNvSpPr txBox="1"/>
          <p:nvPr>
            <p:ph idx="1" type="body"/>
          </p:nvPr>
        </p:nvSpPr>
        <p:spPr>
          <a:xfrm>
            <a:off x="684212" y="1125537"/>
            <a:ext cx="8270876" cy="1228726"/>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Loop code from earlier example</a:t>
            </a:r>
            <a:endParaRPr/>
          </a:p>
          <a:p>
            <a:pPr indent="-285750" lvl="1" marL="742950" marR="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Assume Loop at location 80000</a:t>
            </a:r>
            <a:endParaRPr/>
          </a:p>
        </p:txBody>
      </p:sp>
      <p:graphicFrame>
        <p:nvGraphicFramePr>
          <p:cNvPr id="496" name="Google Shape;496;p40"/>
          <p:cNvGraphicFramePr/>
          <p:nvPr/>
        </p:nvGraphicFramePr>
        <p:xfrm>
          <a:off x="684212" y="2708275"/>
          <a:ext cx="3000000" cy="3000000"/>
        </p:xfrm>
        <a:graphic>
          <a:graphicData uri="http://schemas.openxmlformats.org/drawingml/2006/table">
            <a:tbl>
              <a:tblPr>
                <a:noFill/>
                <a:tableStyleId>{107B0BAC-FAA6-45EB-B9A3-2CDC37A66519}</a:tableStyleId>
              </a:tblPr>
              <a:tblGrid>
                <a:gridCol w="3671875"/>
                <a:gridCol w="863600"/>
                <a:gridCol w="611200"/>
                <a:gridCol w="611175"/>
                <a:gridCol w="611200"/>
                <a:gridCol w="611175"/>
                <a:gridCol w="611200"/>
                <a:gridCol w="611175"/>
              </a:tblGrid>
              <a:tr h="422275">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Loop: sll  $t1, $s3, 2</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80000</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4</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0700">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      add  $t1, $t1, $s6</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80004</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32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275">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      lw   $t0, 0($t1)</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80008</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35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422275">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      bne  $t0, $s5, Exit</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80012</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21</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422275">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      addi $s3, $s3, 1</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80016</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1</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420700">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      j    Loop</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80020</a:t>
                      </a:r>
                      <a:endParaRPr/>
                    </a:p>
                  </a:txBody>
                  <a:tcPr marT="45725" marB="45725" marR="45725" marL="45725">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20000</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422275">
                <a:tc>
                  <a:txBody>
                    <a:bodyPr/>
                    <a:lstStyle/>
                    <a:p>
                      <a:pPr indent="0" lvl="0" marL="0" marR="0" rtl="0" algn="l">
                        <a:lnSpc>
                          <a:spcPct val="100000"/>
                        </a:lnSpc>
                        <a:spcBef>
                          <a:spcPts val="0"/>
                        </a:spcBef>
                        <a:spcAft>
                          <a:spcPts val="0"/>
                        </a:spcAft>
                        <a:buClr>
                          <a:schemeClr val="dk1"/>
                        </a:buClr>
                        <a:buSzPts val="1800"/>
                        <a:buFont typeface="Droid Sans Mono"/>
                        <a:buNone/>
                      </a:pPr>
                      <a:r>
                        <a:rPr lang="en-US" sz="1800" u="none" cap="none" strike="noStrike">
                          <a:latin typeface="Droid Sans Mono"/>
                          <a:ea typeface="Droid Sans Mono"/>
                          <a:cs typeface="Droid Sans Mono"/>
                          <a:sym typeface="Droid Sans Mono"/>
                        </a:rPr>
                        <a:t>Exit: …</a:t>
                      </a:r>
                      <a:endParaRPr/>
                    </a:p>
                  </a:txBody>
                  <a:tcPr marT="45725" marB="45725" marR="45725" marL="45725"/>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80024</a:t>
                      </a:r>
                      <a:endParaRPr/>
                    </a:p>
                  </a:txBody>
                  <a:tcPr marT="45725" marB="45725" marR="45725" marL="45725">
                    <a:lnR cap="flat" cmpd="sng" w="12700">
                      <a:solidFill>
                        <a:srgbClr val="000000"/>
                      </a:solidFill>
                      <a:prstDash val="solid"/>
                      <a:round/>
                      <a:headEnd len="sm" w="sm" type="none"/>
                      <a:tailEnd len="sm" w="sm" type="none"/>
                    </a:lnR>
                  </a:tcPr>
                </a:tc>
                <a:tc gridSpan="6">
                  <a:txBody>
                    <a:bodyPr/>
                    <a:lstStyle/>
                    <a:p>
                      <a:pPr indent="0" lvl="0" marL="0" marR="0" rtl="0" algn="ctr">
                        <a:lnSpc>
                          <a:spcPct val="100000"/>
                        </a:lnSpc>
                        <a:spcBef>
                          <a:spcPts val="0"/>
                        </a:spcBef>
                        <a:spcAft>
                          <a:spcPts val="0"/>
                        </a:spcAft>
                        <a:buClr>
                          <a:schemeClr val="dk1"/>
                        </a:buClr>
                        <a:buSzPts val="1800"/>
                        <a:buFont typeface="Arial"/>
                        <a:buNone/>
                      </a:pPr>
                      <a:r>
                        <a:t/>
                      </a:r>
                      <a:endParaRPr sz="1800" u="none" cap="none" strike="noStrike">
                        <a:latin typeface="Arial"/>
                        <a:ea typeface="Arial"/>
                        <a:cs typeface="Arial"/>
                        <a:sym typeface="Arial"/>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r>
            </a:tbl>
          </a:graphicData>
        </a:graphic>
      </p:graphicFrame>
      <p:cxnSp>
        <p:nvCxnSpPr>
          <p:cNvPr id="497" name="Google Shape;497;p40"/>
          <p:cNvCxnSpPr/>
          <p:nvPr/>
        </p:nvCxnSpPr>
        <p:spPr>
          <a:xfrm rot="10800000">
            <a:off x="5003799" y="2997199"/>
            <a:ext cx="2016127" cy="2016127"/>
          </a:xfrm>
          <a:prstGeom prst="straightConnector1">
            <a:avLst/>
          </a:prstGeom>
          <a:noFill/>
          <a:ln cap="flat" cmpd="sng" w="28575">
            <a:solidFill>
              <a:schemeClr val="accent1"/>
            </a:solidFill>
            <a:prstDash val="dot"/>
            <a:round/>
            <a:headEnd len="sm" w="sm" type="none"/>
            <a:tailEnd len="med" w="med" type="triangle"/>
          </a:ln>
        </p:spPr>
      </p:cxnSp>
      <p:cxnSp>
        <p:nvCxnSpPr>
          <p:cNvPr id="498" name="Google Shape;498;p40"/>
          <p:cNvCxnSpPr/>
          <p:nvPr/>
        </p:nvCxnSpPr>
        <p:spPr>
          <a:xfrm flipH="1">
            <a:off x="5076825" y="4149724"/>
            <a:ext cx="2808289" cy="1150940"/>
          </a:xfrm>
          <a:prstGeom prst="straightConnector1">
            <a:avLst/>
          </a:prstGeom>
          <a:noFill/>
          <a:ln cap="flat" cmpd="sng" w="28575">
            <a:solidFill>
              <a:schemeClr val="accent1"/>
            </a:solidFill>
            <a:prstDash val="dot"/>
            <a:round/>
            <a:headEnd len="sm" w="sm"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branching far away</a:t>
            </a:r>
            <a:endParaRPr/>
          </a:p>
        </p:txBody>
      </p:sp>
      <p:sp>
        <p:nvSpPr>
          <p:cNvPr id="504" name="Google Shape;504;p41"/>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If branch target is too far to encode with 16-bit offset, assembler rewrites the code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Example</a:t>
            </a:r>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beq $s0,$s1, L1</a:t>
            </a:r>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Arial"/>
                <a:ea typeface="Arial"/>
                <a:cs typeface="Arial"/>
                <a:sym typeface="Arial"/>
              </a:rPr>
              <a:t>				↓</a:t>
            </a:r>
            <a:endParaRPr/>
          </a:p>
          <a:p>
            <a:pPr indent="171450" lvl="1" marL="285750" rtl="0" algn="l">
              <a:lnSpc>
                <a:spcPct val="10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bne $s0,$s1, L2</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	j L1</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L2: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MIPS ISA register names</a:t>
            </a:r>
            <a:endParaRPr/>
          </a:p>
        </p:txBody>
      </p:sp>
      <p:pic>
        <p:nvPicPr>
          <p:cNvPr descr="Picture 6" id="510" name="Google Shape;510;p42"/>
          <p:cNvPicPr preferRelativeResize="0"/>
          <p:nvPr/>
        </p:nvPicPr>
        <p:blipFill rotWithShape="1">
          <a:blip r:embed="rId3">
            <a:alphaModFix/>
          </a:blip>
          <a:srcRect b="0" l="0" r="0" t="0"/>
          <a:stretch/>
        </p:blipFill>
        <p:spPr>
          <a:xfrm>
            <a:off x="1092200" y="1741508"/>
            <a:ext cx="7256469" cy="303429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4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MIPS instruction formats</a:t>
            </a:r>
            <a:endParaRPr/>
          </a:p>
        </p:txBody>
      </p:sp>
      <p:pic>
        <p:nvPicPr>
          <p:cNvPr descr="Picture 6" id="516" name="Google Shape;516;p43"/>
          <p:cNvPicPr preferRelativeResize="0"/>
          <p:nvPr/>
        </p:nvPicPr>
        <p:blipFill rotWithShape="1">
          <a:blip r:embed="rId3">
            <a:alphaModFix/>
          </a:blip>
          <a:srcRect b="0" l="0" r="0" t="0"/>
          <a:stretch/>
        </p:blipFill>
        <p:spPr>
          <a:xfrm>
            <a:off x="649828" y="2430202"/>
            <a:ext cx="7761814" cy="120150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addressing mode summary</a:t>
            </a:r>
            <a:endParaRPr/>
          </a:p>
        </p:txBody>
      </p:sp>
      <p:pic>
        <p:nvPicPr>
          <p:cNvPr descr="Picture 6" id="522" name="Google Shape;522;p44"/>
          <p:cNvPicPr preferRelativeResize="0"/>
          <p:nvPr/>
        </p:nvPicPr>
        <p:blipFill rotWithShape="1">
          <a:blip r:embed="rId3">
            <a:alphaModFix/>
          </a:blip>
          <a:srcRect b="0" l="0" r="0" t="0"/>
          <a:stretch/>
        </p:blipFill>
        <p:spPr>
          <a:xfrm>
            <a:off x="2268538" y="1268412"/>
            <a:ext cx="4106863" cy="49212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4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synchronization</a:t>
            </a:r>
            <a:endParaRPr/>
          </a:p>
        </p:txBody>
      </p:sp>
      <p:sp>
        <p:nvSpPr>
          <p:cNvPr id="528" name="Google Shape;528;p45"/>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Two processors sharing an area of memory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P1 writes, then P2 reads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Data race if P1 and P2 don’t synchronize</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Result depends of order of accesses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Hardware support required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Atomic read/write memory operation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No other access to the location allowed between the read and write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Could be a single instruction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atomic swap of register ↔ memory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Or an atomic pair of instructions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4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synchronization in MIPS </a:t>
            </a:r>
            <a:endParaRPr/>
          </a:p>
        </p:txBody>
      </p:sp>
      <p:sp>
        <p:nvSpPr>
          <p:cNvPr id="534" name="Google Shape;534;p4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Load linked: </a:t>
            </a:r>
            <a:r>
              <a:rPr lang="en-US">
                <a:latin typeface="Droid Sans Mono"/>
                <a:ea typeface="Droid Sans Mono"/>
                <a:cs typeface="Droid Sans Mono"/>
                <a:sym typeface="Droid Sans Mono"/>
              </a:rPr>
              <a:t>ll rt, offset(rs)</a:t>
            </a:r>
            <a:endParaRPr>
              <a:latin typeface="Droid Sans Mono"/>
              <a:ea typeface="Droid Sans Mono"/>
              <a:cs typeface="Droid Sans Mono"/>
              <a:sym typeface="Droid Sans Mono"/>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Store conditional: </a:t>
            </a:r>
            <a:r>
              <a:rPr lang="en-US">
                <a:latin typeface="Droid Sans Mono"/>
                <a:ea typeface="Droid Sans Mono"/>
                <a:cs typeface="Droid Sans Mono"/>
                <a:sym typeface="Droid Sans Mono"/>
              </a:rPr>
              <a:t>sc rt, offset(rs)</a:t>
            </a:r>
            <a:endParaRPr>
              <a:latin typeface="Droid Sans Mono"/>
              <a:ea typeface="Droid Sans Mono"/>
              <a:cs typeface="Droid Sans Mono"/>
              <a:sym typeface="Droid Sans Mono"/>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Succeeds if location not changed since the </a:t>
            </a:r>
            <a:r>
              <a:rPr lang="en-US">
                <a:latin typeface="Droid Sans Mono"/>
                <a:ea typeface="Droid Sans Mono"/>
                <a:cs typeface="Droid Sans Mono"/>
                <a:sym typeface="Droid Sans Mono"/>
              </a:rPr>
              <a:t>ll</a:t>
            </a:r>
            <a:endParaRPr/>
          </a:p>
          <a:p>
            <a:pPr indent="-228600" lvl="2" marL="777240" rtl="0" algn="l">
              <a:lnSpc>
                <a:spcPct val="9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Returns 1 in rt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Fails if location is changed</a:t>
            </a:r>
            <a:endParaRPr/>
          </a:p>
          <a:p>
            <a:pPr indent="-228600" lvl="2" marL="777240" rtl="0" algn="l">
              <a:lnSpc>
                <a:spcPct val="9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Returns 0 in rt</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Example: atomic swap (to test/set lock variable)</a:t>
            </a:r>
            <a:endParaRPr/>
          </a:p>
          <a:p>
            <a:pPr indent="171450" lvl="1" marL="285750" rtl="0" algn="l">
              <a:lnSpc>
                <a:spcPct val="90000"/>
              </a:lnSpc>
              <a:spcBef>
                <a:spcPts val="500"/>
              </a:spcBef>
              <a:spcAft>
                <a:spcPts val="0"/>
              </a:spcAft>
              <a:buClr>
                <a:srgbClr val="000000"/>
              </a:buClr>
              <a:buSzPts val="2200"/>
              <a:buFont typeface="Noto Sans Symbols"/>
              <a:buNone/>
            </a:pPr>
            <a:r>
              <a:rPr lang="en-US" sz="2200">
                <a:solidFill>
                  <a:srgbClr val="000000"/>
                </a:solidFill>
                <a:latin typeface="Droid Sans Mono"/>
                <a:ea typeface="Droid Sans Mono"/>
                <a:cs typeface="Droid Sans Mono"/>
                <a:sym typeface="Droid Sans Mono"/>
              </a:rPr>
              <a:t>try: add $t0,$zero,$s4 ;copy exchange value</a:t>
            </a:r>
            <a:endParaRPr sz="2400"/>
          </a:p>
          <a:p>
            <a:pPr indent="171450" lvl="1" marL="285750" rtl="0" algn="l">
              <a:lnSpc>
                <a:spcPct val="90000"/>
              </a:lnSpc>
              <a:spcBef>
                <a:spcPts val="500"/>
              </a:spcBef>
              <a:spcAft>
                <a:spcPts val="0"/>
              </a:spcAft>
              <a:buClr>
                <a:srgbClr val="000000"/>
              </a:buClr>
              <a:buSzPts val="2200"/>
              <a:buFont typeface="Noto Sans Symbols"/>
              <a:buNone/>
            </a:pPr>
            <a:r>
              <a:rPr lang="en-US" sz="2200">
                <a:solidFill>
                  <a:srgbClr val="000000"/>
                </a:solidFill>
                <a:latin typeface="Droid Sans Mono"/>
                <a:ea typeface="Droid Sans Mono"/>
                <a:cs typeface="Droid Sans Mono"/>
                <a:sym typeface="Droid Sans Mono"/>
              </a:rPr>
              <a:t>     ll  $t1,0($s1)    ;load linked</a:t>
            </a:r>
            <a:endParaRPr sz="2400"/>
          </a:p>
          <a:p>
            <a:pPr indent="171450" lvl="1" marL="285750" rtl="0" algn="l">
              <a:lnSpc>
                <a:spcPct val="90000"/>
              </a:lnSpc>
              <a:spcBef>
                <a:spcPts val="500"/>
              </a:spcBef>
              <a:spcAft>
                <a:spcPts val="0"/>
              </a:spcAft>
              <a:buClr>
                <a:srgbClr val="000000"/>
              </a:buClr>
              <a:buSzPts val="2200"/>
              <a:buFont typeface="Noto Sans Symbols"/>
              <a:buNone/>
            </a:pPr>
            <a:r>
              <a:rPr lang="en-US" sz="2200">
                <a:solidFill>
                  <a:srgbClr val="000000"/>
                </a:solidFill>
                <a:latin typeface="Droid Sans Mono"/>
                <a:ea typeface="Droid Sans Mono"/>
                <a:cs typeface="Droid Sans Mono"/>
                <a:sym typeface="Droid Sans Mono"/>
              </a:rPr>
              <a:t>     sc  $t0,0($s1)    ;store conditional</a:t>
            </a:r>
            <a:endParaRPr sz="2400"/>
          </a:p>
          <a:p>
            <a:pPr indent="171450" lvl="1" marL="285750" rtl="0" algn="l">
              <a:lnSpc>
                <a:spcPct val="90000"/>
              </a:lnSpc>
              <a:spcBef>
                <a:spcPts val="500"/>
              </a:spcBef>
              <a:spcAft>
                <a:spcPts val="0"/>
              </a:spcAft>
              <a:buClr>
                <a:srgbClr val="000000"/>
              </a:buClr>
              <a:buSzPts val="2200"/>
              <a:buFont typeface="Noto Sans Symbols"/>
              <a:buNone/>
            </a:pPr>
            <a:r>
              <a:rPr lang="en-US" sz="2200">
                <a:solidFill>
                  <a:srgbClr val="000000"/>
                </a:solidFill>
                <a:latin typeface="Droid Sans Mono"/>
                <a:ea typeface="Droid Sans Mono"/>
                <a:cs typeface="Droid Sans Mono"/>
                <a:sym typeface="Droid Sans Mono"/>
              </a:rPr>
              <a:t>     beq $t0,$zero,try ;branch store fails</a:t>
            </a:r>
            <a:endParaRPr sz="2400"/>
          </a:p>
          <a:p>
            <a:pPr indent="171450" lvl="1" marL="285750" rtl="0" algn="l">
              <a:lnSpc>
                <a:spcPct val="90000"/>
              </a:lnSpc>
              <a:spcBef>
                <a:spcPts val="500"/>
              </a:spcBef>
              <a:spcAft>
                <a:spcPts val="0"/>
              </a:spcAft>
              <a:buClr>
                <a:srgbClr val="000000"/>
              </a:buClr>
              <a:buSzPts val="2200"/>
              <a:buFont typeface="Noto Sans Symbols"/>
              <a:buNone/>
            </a:pPr>
            <a:r>
              <a:rPr lang="en-US" sz="2200">
                <a:solidFill>
                  <a:srgbClr val="000000"/>
                </a:solidFill>
                <a:latin typeface="Droid Sans Mono"/>
                <a:ea typeface="Droid Sans Mono"/>
                <a:cs typeface="Droid Sans Mono"/>
                <a:sym typeface="Droid Sans Mono"/>
              </a:rPr>
              <a:t>     add $s4,$zero,$t1 ;put load value in $s4</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7"/>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PROCEDURE CALLING</a:t>
            </a:r>
            <a:endParaRPr/>
          </a:p>
        </p:txBody>
      </p:sp>
      <p:sp>
        <p:nvSpPr>
          <p:cNvPr id="540" name="Google Shape;540;p47"/>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t/>
            </a:r>
            <a:endParaRPr sz="2000">
              <a:solidFill>
                <a:srgbClr val="888888"/>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4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procedure calling</a:t>
            </a:r>
            <a:endParaRPr/>
          </a:p>
        </p:txBody>
      </p:sp>
      <p:sp>
        <p:nvSpPr>
          <p:cNvPr id="546" name="Google Shape;546;p4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609600" lvl="0" marL="6096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Steps required</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Place parameters in registers</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Transfer control to procedure</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Acquire storage for procedure</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Perform procedure’s operations</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Place result in register for caller</a:t>
            </a:r>
            <a:endParaRPr/>
          </a:p>
          <a:p>
            <a:pPr indent="-533400" lvl="1" marL="990600" rtl="0" algn="l">
              <a:lnSpc>
                <a:spcPct val="100000"/>
              </a:lnSpc>
              <a:spcBef>
                <a:spcPts val="500"/>
              </a:spcBef>
              <a:spcAft>
                <a:spcPts val="0"/>
              </a:spcAft>
              <a:buClr>
                <a:srgbClr val="000000"/>
              </a:buClr>
              <a:buSzPts val="2400"/>
              <a:buFont typeface="Arial"/>
              <a:buAutoNum type="arabicPeriod"/>
            </a:pPr>
            <a:r>
              <a:rPr lang="en-US" sz="2400">
                <a:solidFill>
                  <a:srgbClr val="000000"/>
                </a:solidFill>
                <a:latin typeface="Arial"/>
                <a:ea typeface="Arial"/>
                <a:cs typeface="Arial"/>
                <a:sym typeface="Arial"/>
              </a:rPr>
              <a:t>Return to place of call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MIPS register usage</a:t>
            </a:r>
            <a:endParaRPr/>
          </a:p>
        </p:txBody>
      </p:sp>
      <p:sp>
        <p:nvSpPr>
          <p:cNvPr id="552" name="Google Shape;552;p4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$a0 – $a3: arguments (reg’s 4 – 7)</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$v0, $v1: result values (reg’s 2 and 3)</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$t0 – $t9: temporaries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Can be overwritten by callee</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$s0 – $s7: saved</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Must be saved/restored by callee</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$gp: global pointer for static data (reg 28)</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$sp: stack pointer (reg 29)</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$fp: frame pointer (reg 30)</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$ra: return address (reg 31)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parameters of ISA designs</a:t>
            </a:r>
            <a:endParaRPr/>
          </a:p>
        </p:txBody>
      </p:sp>
      <p:sp>
        <p:nvSpPr>
          <p:cNvPr id="87" name="Google Shape;87;p5"/>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two or three operands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add r1, r2    %  r1 </a:t>
            </a:r>
            <a:r>
              <a:rPr lang="en-US">
                <a:latin typeface="Noto Sans Symbols"/>
                <a:ea typeface="Noto Sans Symbols"/>
                <a:cs typeface="Noto Sans Symbols"/>
                <a:sym typeface="Noto Sans Symbols"/>
              </a:rPr>
              <a:t>🡸 </a:t>
            </a:r>
            <a:r>
              <a:rPr lang="en-US" sz="2400">
                <a:solidFill>
                  <a:srgbClr val="000000"/>
                </a:solidFill>
              </a:rPr>
              <a:t>r1 + r2</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add r1, r2, r3  % r1 </a:t>
            </a:r>
            <a:r>
              <a:rPr lang="en-US">
                <a:latin typeface="Noto Sans Symbols"/>
                <a:ea typeface="Noto Sans Symbols"/>
                <a:cs typeface="Noto Sans Symbols"/>
                <a:sym typeface="Noto Sans Symbols"/>
              </a:rPr>
              <a:t>🡸 </a:t>
            </a:r>
            <a:r>
              <a:rPr lang="en-US" sz="2400">
                <a:solidFill>
                  <a:srgbClr val="000000"/>
                </a:solidFill>
              </a:rPr>
              <a:t>r2 + r3, non-destructive</a:t>
            </a:r>
            <a:endParaRPr/>
          </a:p>
          <a:p>
            <a:pPr indent="-342900" lvl="0" marL="342900" rtl="0" algn="l">
              <a:lnSpc>
                <a:spcPct val="9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where is an operand</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register or memory?</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memory: provide address? pointer to address?</a:t>
            </a:r>
            <a:endParaRPr/>
          </a:p>
          <a:p>
            <a:pPr indent="-342900" lvl="0" marL="342900" rtl="0" algn="l">
              <a:lnSpc>
                <a:spcPct val="9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how is operand address computed?</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with offset, with index, auto-increment (decrement)?</a:t>
            </a:r>
            <a:endParaRPr/>
          </a:p>
          <a:p>
            <a:pPr indent="-342900" lvl="0" marL="342900" rtl="0" algn="l">
              <a:lnSpc>
                <a:spcPct val="9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conditional branches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condition computed in br instruction or before (compare)?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rPr>
              <a:t>general purpose registers or condition registers?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procedure call instructions</a:t>
            </a:r>
            <a:endParaRPr/>
          </a:p>
        </p:txBody>
      </p:sp>
      <p:sp>
        <p:nvSpPr>
          <p:cNvPr id="558" name="Google Shape;558;p5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Procedure call: jump and link</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jal ProcedureLabel</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Address of following instruction put in $ra</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Jumps to target address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Procedure return: jump register</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jr $ra</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Copies $ra to program counter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Can also be used for computed jumps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e.g., for case/switch statements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leaf procedure example</a:t>
            </a:r>
            <a:endParaRPr/>
          </a:p>
        </p:txBody>
      </p:sp>
      <p:sp>
        <p:nvSpPr>
          <p:cNvPr id="564" name="Google Shape;564;p51"/>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int leaf_example (int g, h, i, j)</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int f;</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f = (g + h) - (i + j);</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return f;</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Arguments g, …, j in $a0, …, $a3</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 in $s0 (hence, need to save $s0 on stack)</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Result in $v0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leaf procedure example</a:t>
            </a:r>
            <a:endParaRPr/>
          </a:p>
        </p:txBody>
      </p:sp>
      <p:sp>
        <p:nvSpPr>
          <p:cNvPr id="570" name="Google Shape;570;p52"/>
          <p:cNvSpPr txBox="1"/>
          <p:nvPr>
            <p:ph idx="1" type="body"/>
          </p:nvPr>
        </p:nvSpPr>
        <p:spPr>
          <a:xfrm>
            <a:off x="457200" y="1145364"/>
            <a:ext cx="8229600" cy="767108"/>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MIPS code:</a:t>
            </a:r>
            <a:endParaRPr/>
          </a:p>
        </p:txBody>
      </p:sp>
      <p:sp>
        <p:nvSpPr>
          <p:cNvPr id="571" name="Google Shape;571;p52"/>
          <p:cNvSpPr txBox="1"/>
          <p:nvPr/>
        </p:nvSpPr>
        <p:spPr>
          <a:xfrm>
            <a:off x="627527" y="1792940"/>
            <a:ext cx="8001259" cy="320428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Droid Sans Mono"/>
              <a:buNone/>
            </a:pPr>
            <a:r>
              <a:rPr b="0" i="0" lang="en-US" sz="2400" u="none" cap="none" strike="noStrike">
                <a:solidFill>
                  <a:srgbClr val="000000"/>
                </a:solidFill>
                <a:latin typeface="Droid Sans Mono"/>
                <a:ea typeface="Droid Sans Mono"/>
                <a:cs typeface="Droid Sans Mono"/>
                <a:sym typeface="Droid Sans Mono"/>
              </a:rPr>
              <a:t>leaf_example:</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addi $sp, $sp, -4</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sw   $s0, 0($sp)     // Save $s0 on stack</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add  $t0, $a0, $a1</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add  $t1, $a2, $a3</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sub  $s0, $t0, $t1</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add  $v0, $s0, $zero</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lw   $s0, 0($sp)   // </a:t>
            </a:r>
            <a:r>
              <a:rPr b="0" i="0" lang="en-US" sz="2400" u="none" cap="none" strike="noStrike">
                <a:solidFill>
                  <a:srgbClr val="000000"/>
                </a:solidFill>
                <a:latin typeface="Tahoma"/>
                <a:ea typeface="Tahoma"/>
                <a:cs typeface="Tahoma"/>
                <a:sym typeface="Tahoma"/>
              </a:rPr>
              <a:t>Restore $s0</a:t>
            </a:r>
            <a:br>
              <a:rPr b="0" i="0" lang="en-US" sz="2400" u="none" cap="none" strike="noStrike">
                <a:solidFill>
                  <a:srgbClr val="000000"/>
                </a:solidFill>
                <a:latin typeface="Tahoma"/>
                <a:ea typeface="Tahoma"/>
                <a:cs typeface="Tahoma"/>
                <a:sym typeface="Tahoma"/>
              </a:rPr>
            </a:br>
            <a:r>
              <a:rPr b="0" i="0" lang="en-US" sz="2400" u="none" cap="none" strike="noStrike">
                <a:solidFill>
                  <a:srgbClr val="000000"/>
                </a:solidFill>
                <a:latin typeface="Droid Sans Mono"/>
                <a:ea typeface="Droid Sans Mono"/>
                <a:cs typeface="Droid Sans Mono"/>
                <a:sym typeface="Droid Sans Mono"/>
              </a:rPr>
              <a:t>  addi $sp, $sp, 4</a:t>
            </a:r>
            <a:br>
              <a:rPr b="0" i="0" lang="en-US" sz="2400" u="none" cap="none" strike="noStrike">
                <a:solidFill>
                  <a:srgbClr val="000000"/>
                </a:solidFill>
                <a:latin typeface="Droid Sans Mono"/>
                <a:ea typeface="Droid Sans Mono"/>
                <a:cs typeface="Droid Sans Mono"/>
                <a:sym typeface="Droid Sans Mono"/>
              </a:rPr>
            </a:br>
            <a:r>
              <a:rPr b="0" i="0" lang="en-US" sz="2400" u="none" cap="none" strike="noStrike">
                <a:solidFill>
                  <a:srgbClr val="000000"/>
                </a:solidFill>
                <a:latin typeface="Droid Sans Mono"/>
                <a:ea typeface="Droid Sans Mono"/>
                <a:cs typeface="Droid Sans Mono"/>
                <a:sym typeface="Droid Sans Mono"/>
              </a:rPr>
              <a:t>  jr   $ra          // Return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5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non-leaf procedures</a:t>
            </a:r>
            <a:endParaRPr/>
          </a:p>
        </p:txBody>
      </p:sp>
      <p:sp>
        <p:nvSpPr>
          <p:cNvPr id="577" name="Google Shape;577;p53"/>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Procedures that call other procedures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For nested call, caller needs to save on the stack:</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Its return address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Any arguments and temporaries needed after the call</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Restore from the stack after the call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5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non-leaf procedure example</a:t>
            </a:r>
            <a:endParaRPr/>
          </a:p>
        </p:txBody>
      </p:sp>
      <p:sp>
        <p:nvSpPr>
          <p:cNvPr id="583" name="Google Shape;583;p54"/>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int fact (int n)</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if (n &lt; 1) return f;</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  else return n * fact(n - 1);</a:t>
            </a:r>
            <a:br>
              <a:rPr lang="en-US">
                <a:latin typeface="Droid Sans Mono"/>
                <a:ea typeface="Droid Sans Mono"/>
                <a:cs typeface="Droid Sans Mono"/>
                <a:sym typeface="Droid Sans Mono"/>
              </a:rPr>
            </a:br>
            <a:r>
              <a:rPr lang="en-US">
                <a:latin typeface="Droid Sans Mono"/>
                <a:ea typeface="Droid Sans Mono"/>
                <a:cs typeface="Droid Sans Mono"/>
                <a:sym typeface="Droid Sans Mono"/>
              </a:rPr>
              <a: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Argument n in $a0</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Result in $v0</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non-leaf procedure example</a:t>
            </a:r>
            <a:endParaRPr/>
          </a:p>
        </p:txBody>
      </p:sp>
      <p:sp>
        <p:nvSpPr>
          <p:cNvPr id="589" name="Google Shape;589;p55"/>
          <p:cNvSpPr txBox="1"/>
          <p:nvPr>
            <p:ph idx="1" type="body"/>
          </p:nvPr>
        </p:nvSpPr>
        <p:spPr>
          <a:xfrm>
            <a:off x="457200" y="1145364"/>
            <a:ext cx="8229600" cy="632636"/>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MIPS code:</a:t>
            </a:r>
            <a:endParaRPr/>
          </a:p>
        </p:txBody>
      </p:sp>
      <p:sp>
        <p:nvSpPr>
          <p:cNvPr id="590" name="Google Shape;590;p55"/>
          <p:cNvSpPr txBox="1"/>
          <p:nvPr/>
        </p:nvSpPr>
        <p:spPr>
          <a:xfrm>
            <a:off x="373529" y="1772803"/>
            <a:ext cx="8262471" cy="37490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fact:</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$sp, $sp, -8     # adjust stack for 2 items</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sw   $ra, 4($sp)      # save return address</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sw   $a0, 0($sp)      # save argument</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slti $t0, $a0, 1      # test for n &lt; 1</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beq  $t0, $zero, L1	   # branch if n = 0</a:t>
            </a:r>
            <a:endParaRPr/>
          </a:p>
          <a:p>
            <a:pPr indent="0" lvl="0" marL="0" marR="0" rtl="0" algn="l">
              <a:lnSpc>
                <a:spcPct val="10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addi $v0, $zero, 1    # if so, result is 1</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$sp, $sp, 8      #   pop 2 items from stack</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jr   $ra              #   and return</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L1: addi $a0, $a0, -1     # else decrement n  </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jal  fact             # recursive call</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lw   $a0, 0($sp)      # restore original n</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lw   $ra, 4($sp)      #   and return address</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$sp, $sp, 8      # pop 2 items from stack</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mul  $v0, $a0, $v0    # multiply to get result</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jr   $ra              # and return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local data on the stack</a:t>
            </a:r>
            <a:endParaRPr/>
          </a:p>
        </p:txBody>
      </p:sp>
      <p:sp>
        <p:nvSpPr>
          <p:cNvPr id="596" name="Google Shape;596;p56"/>
          <p:cNvSpPr txBox="1"/>
          <p:nvPr>
            <p:ph idx="1" type="body"/>
          </p:nvPr>
        </p:nvSpPr>
        <p:spPr>
          <a:xfrm>
            <a:off x="654330" y="4895289"/>
            <a:ext cx="8270876" cy="1245535"/>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1500"/>
              <a:buFont typeface="Arial"/>
              <a:buChar char="❑"/>
            </a:pPr>
            <a:r>
              <a:rPr lang="en-US" sz="2000">
                <a:latin typeface="Arial"/>
                <a:ea typeface="Arial"/>
                <a:cs typeface="Arial"/>
                <a:sym typeface="Arial"/>
              </a:rPr>
              <a:t>Local data allocated by callee</a:t>
            </a:r>
            <a:endParaRPr/>
          </a:p>
          <a:p>
            <a:pPr indent="-285750" lvl="1" marL="742950" rtl="0" algn="l">
              <a:lnSpc>
                <a:spcPct val="80000"/>
              </a:lnSpc>
              <a:spcBef>
                <a:spcPts val="400"/>
              </a:spcBef>
              <a:spcAft>
                <a:spcPts val="0"/>
              </a:spcAft>
              <a:buClr>
                <a:srgbClr val="000000"/>
              </a:buClr>
              <a:buSzPts val="1800"/>
              <a:buFont typeface="Arial"/>
              <a:buChar char="–"/>
            </a:pPr>
            <a:r>
              <a:rPr lang="en-US" sz="1800">
                <a:solidFill>
                  <a:srgbClr val="000000"/>
                </a:solidFill>
                <a:latin typeface="Arial"/>
                <a:ea typeface="Arial"/>
                <a:cs typeface="Arial"/>
                <a:sym typeface="Arial"/>
              </a:rPr>
              <a:t>e.g., C automatic variables</a:t>
            </a:r>
            <a:endParaRPr sz="2400"/>
          </a:p>
          <a:p>
            <a:pPr indent="-342900" lvl="0" marL="342900" rtl="0" algn="l">
              <a:lnSpc>
                <a:spcPct val="80000"/>
              </a:lnSpc>
              <a:spcBef>
                <a:spcPts val="400"/>
              </a:spcBef>
              <a:spcAft>
                <a:spcPts val="0"/>
              </a:spcAft>
              <a:buClr>
                <a:schemeClr val="accent1"/>
              </a:buClr>
              <a:buSzPts val="1500"/>
              <a:buFont typeface="Arial"/>
              <a:buChar char="❑"/>
            </a:pPr>
            <a:r>
              <a:rPr lang="en-US" sz="2000">
                <a:latin typeface="Arial"/>
                <a:ea typeface="Arial"/>
                <a:cs typeface="Arial"/>
                <a:sym typeface="Arial"/>
              </a:rPr>
              <a:t>Procedure frame (activation record)</a:t>
            </a:r>
            <a:endParaRPr/>
          </a:p>
          <a:p>
            <a:pPr indent="-285750" lvl="1" marL="742950" rtl="0" algn="l">
              <a:lnSpc>
                <a:spcPct val="80000"/>
              </a:lnSpc>
              <a:spcBef>
                <a:spcPts val="400"/>
              </a:spcBef>
              <a:spcAft>
                <a:spcPts val="0"/>
              </a:spcAft>
              <a:buClr>
                <a:srgbClr val="000000"/>
              </a:buClr>
              <a:buSzPts val="1800"/>
              <a:buFont typeface="Arial"/>
              <a:buChar char="–"/>
            </a:pPr>
            <a:r>
              <a:rPr lang="en-US" sz="1800">
                <a:solidFill>
                  <a:srgbClr val="000000"/>
                </a:solidFill>
                <a:latin typeface="Arial"/>
                <a:ea typeface="Arial"/>
                <a:cs typeface="Arial"/>
                <a:sym typeface="Arial"/>
              </a:rPr>
              <a:t>Used by some compilers to manage stack storage</a:t>
            </a:r>
            <a:endParaRPr/>
          </a:p>
        </p:txBody>
      </p:sp>
      <p:pic>
        <p:nvPicPr>
          <p:cNvPr descr="Picture 9" id="597" name="Google Shape;597;p56"/>
          <p:cNvPicPr preferRelativeResize="0"/>
          <p:nvPr/>
        </p:nvPicPr>
        <p:blipFill rotWithShape="1">
          <a:blip r:embed="rId3">
            <a:alphaModFix/>
          </a:blip>
          <a:srcRect b="0" l="0" r="0" t="0"/>
          <a:stretch/>
        </p:blipFill>
        <p:spPr>
          <a:xfrm>
            <a:off x="1173162" y="1268412"/>
            <a:ext cx="6567488" cy="31845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pic>
        <p:nvPicPr>
          <p:cNvPr descr="Picture 8" id="602" name="Google Shape;602;p57"/>
          <p:cNvPicPr preferRelativeResize="0"/>
          <p:nvPr/>
        </p:nvPicPr>
        <p:blipFill rotWithShape="1">
          <a:blip r:embed="rId3">
            <a:alphaModFix/>
          </a:blip>
          <a:srcRect b="0" l="0" r="0" t="0"/>
          <a:stretch/>
        </p:blipFill>
        <p:spPr>
          <a:xfrm>
            <a:off x="5580062" y="1989138"/>
            <a:ext cx="3198813" cy="2536826"/>
          </a:xfrm>
          <a:prstGeom prst="rect">
            <a:avLst/>
          </a:prstGeom>
          <a:noFill/>
          <a:ln>
            <a:noFill/>
          </a:ln>
        </p:spPr>
      </p:pic>
      <p:sp>
        <p:nvSpPr>
          <p:cNvPr id="603" name="Google Shape;603;p5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memory layout</a:t>
            </a:r>
            <a:endParaRPr/>
          </a:p>
        </p:txBody>
      </p:sp>
      <p:sp>
        <p:nvSpPr>
          <p:cNvPr id="604" name="Google Shape;604;p57"/>
          <p:cNvSpPr txBox="1"/>
          <p:nvPr>
            <p:ph idx="1" type="body"/>
          </p:nvPr>
        </p:nvSpPr>
        <p:spPr>
          <a:xfrm>
            <a:off x="684212" y="1125537"/>
            <a:ext cx="4608514" cy="5111751"/>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Text: program code</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Static data: global variables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static variables in C, constant arrays and strings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$gp initialized to address allowing ±offsets into this segment</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Dynamic data: heap</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E.g., malloc in C, new in Java</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Stack: automatic storage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string copy example</a:t>
            </a:r>
            <a:endParaRPr/>
          </a:p>
        </p:txBody>
      </p:sp>
      <p:sp>
        <p:nvSpPr>
          <p:cNvPr id="610" name="Google Shape;610;p5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 code (naïve):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Null-terminated string</a:t>
            </a:r>
            <a:endParaRPr/>
          </a:p>
          <a:p>
            <a:pPr indent="-342900" lvl="0" marL="342900" rtl="0" algn="l">
              <a:lnSpc>
                <a:spcPct val="100000"/>
              </a:lnSpc>
              <a:spcBef>
                <a:spcPts val="600"/>
              </a:spcBef>
              <a:spcAft>
                <a:spcPts val="0"/>
              </a:spcAft>
              <a:buClr>
                <a:schemeClr val="accent1"/>
              </a:buClr>
              <a:buSzPts val="2800"/>
              <a:buFont typeface="Noto Sans Symbols"/>
              <a:buNone/>
            </a:pPr>
            <a:r>
              <a:rPr lang="en-US">
                <a:latin typeface="Droid Sans Mono"/>
                <a:ea typeface="Droid Sans Mono"/>
                <a:cs typeface="Droid Sans Mono"/>
                <a:sym typeface="Droid Sans Mono"/>
              </a:rPr>
              <a:t>	</a:t>
            </a:r>
            <a:r>
              <a:rPr lang="en-US" sz="2400">
                <a:solidFill>
                  <a:srgbClr val="000000"/>
                </a:solidFill>
              </a:rPr>
              <a:t>void strcpy (char x[], char y[])</a:t>
            </a:r>
            <a:br>
              <a:rPr lang="en-US" sz="2400">
                <a:solidFill>
                  <a:srgbClr val="000000"/>
                </a:solidFill>
              </a:rPr>
            </a:br>
            <a:r>
              <a:rPr lang="en-US" sz="2400">
                <a:solidFill>
                  <a:srgbClr val="000000"/>
                </a:solidFill>
              </a:rPr>
              <a:t>{ int i;</a:t>
            </a:r>
            <a:br>
              <a:rPr lang="en-US" sz="2400">
                <a:solidFill>
                  <a:srgbClr val="000000"/>
                </a:solidFill>
              </a:rPr>
            </a:br>
            <a:r>
              <a:rPr lang="en-US" sz="2400">
                <a:solidFill>
                  <a:srgbClr val="000000"/>
                </a:solidFill>
              </a:rPr>
              <a:t>  i = 0;</a:t>
            </a:r>
            <a:br>
              <a:rPr lang="en-US" sz="2400">
                <a:solidFill>
                  <a:srgbClr val="000000"/>
                </a:solidFill>
              </a:rPr>
            </a:br>
            <a:r>
              <a:rPr lang="en-US" sz="2400">
                <a:solidFill>
                  <a:srgbClr val="000000"/>
                </a:solidFill>
              </a:rPr>
              <a:t>  while ((x[i]=y[i])!='\0')</a:t>
            </a:r>
            <a:br>
              <a:rPr lang="en-US" sz="2400">
                <a:solidFill>
                  <a:srgbClr val="000000"/>
                </a:solidFill>
              </a:rPr>
            </a:br>
            <a:r>
              <a:rPr lang="en-US" sz="2400">
                <a:solidFill>
                  <a:srgbClr val="000000"/>
                </a:solidFill>
              </a:rPr>
              <a:t>    i += 1;</a:t>
            </a:r>
            <a:br>
              <a:rPr lang="en-US" sz="2400">
                <a:solidFill>
                  <a:srgbClr val="000000"/>
                </a:solidFill>
              </a:rPr>
            </a:br>
            <a:r>
              <a:rPr lang="en-US" sz="2400">
                <a:solidFill>
                  <a:srgbClr val="000000"/>
                </a:solidFill>
              </a:rPr>
              <a:t>}</a:t>
            </a:r>
            <a:endParaRPr sz="2400">
              <a:solidFill>
                <a:srgbClr val="000000"/>
              </a:solidFill>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Addresses of x, y in $a0, $a1</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 in $s0</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5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string copy example</a:t>
            </a:r>
            <a:endParaRPr/>
          </a:p>
        </p:txBody>
      </p:sp>
      <p:sp>
        <p:nvSpPr>
          <p:cNvPr id="616" name="Google Shape;616;p59"/>
          <p:cNvSpPr txBox="1"/>
          <p:nvPr>
            <p:ph idx="1" type="body"/>
          </p:nvPr>
        </p:nvSpPr>
        <p:spPr>
          <a:xfrm>
            <a:off x="457200" y="1145364"/>
            <a:ext cx="8229600" cy="67746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MIPS code:</a:t>
            </a:r>
            <a:endParaRPr/>
          </a:p>
        </p:txBody>
      </p:sp>
      <p:sp>
        <p:nvSpPr>
          <p:cNvPr id="617" name="Google Shape;617;p59"/>
          <p:cNvSpPr txBox="1"/>
          <p:nvPr/>
        </p:nvSpPr>
        <p:spPr>
          <a:xfrm>
            <a:off x="537881" y="1733176"/>
            <a:ext cx="8068238" cy="329184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strcpy:</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$sp, $sp, -4      # adjust stack for 1 item</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sw   $s0, 0($sp)       # save $s0</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  $s0, $zero, $zero # i = 0</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L1: add  $t1, $s0, $a1     # addr of y[i] in $t1</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lbu  $t2, 0($t1)       # $t2 = y[i]</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  $t3, $s0, $a0     # addr of x[i] in $t3</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sb   $t2, 0($t3)       # x[i] = y[i]</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beq  $t2, $zero, L2    # exit loop if y[i] == 0  </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$s0, $s0, 1       # i = i + 1</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j    L1                # next iteration of loop</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L2: lw   $s0, 0($sp)       # restore saved $s0</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addi $sp, $sp, 4       # pop 1 item from stack</a:t>
            </a:r>
            <a:br>
              <a:rPr b="0" i="0" lang="en-US" sz="1800" u="none" cap="none" strike="noStrike">
                <a:solidFill>
                  <a:srgbClr val="000000"/>
                </a:solidFill>
                <a:latin typeface="Droid Sans Mono"/>
                <a:ea typeface="Droid Sans Mono"/>
                <a:cs typeface="Droid Sans Mono"/>
                <a:sym typeface="Droid Sans Mono"/>
              </a:rPr>
            </a:br>
            <a:r>
              <a:rPr b="0" i="0" lang="en-US" sz="1800" u="none" cap="none" strike="noStrike">
                <a:solidFill>
                  <a:srgbClr val="000000"/>
                </a:solidFill>
                <a:latin typeface="Droid Sans Mono"/>
                <a:ea typeface="Droid Sans Mono"/>
                <a:cs typeface="Droid Sans Mono"/>
                <a:sym typeface="Droid Sans Mono"/>
              </a:rPr>
              <a:t>    jr   $ra               # and return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backward compatibility</a:t>
            </a:r>
            <a:endParaRPr/>
          </a:p>
        </p:txBody>
      </p:sp>
      <p:sp>
        <p:nvSpPr>
          <p:cNvPr id="93" name="Google Shape;93;p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will the newest processor run old programs?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without recompilation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never mind that the current compiler is much better than the original one</a:t>
            </a:r>
            <a:endParaRPr/>
          </a:p>
          <a:p>
            <a:pPr indent="-342900" lvl="0" marL="342900" rtl="0" algn="l">
              <a:lnSpc>
                <a:spcPct val="100000"/>
              </a:lnSpc>
              <a:spcBef>
                <a:spcPts val="600"/>
              </a:spcBef>
              <a:spcAft>
                <a:spcPts val="0"/>
              </a:spcAft>
              <a:buClr>
                <a:schemeClr val="accent1"/>
              </a:buClr>
              <a:buSzPts val="2100"/>
              <a:buFont typeface="Noto Sans Symbols"/>
              <a:buChar char="❑"/>
            </a:pPr>
            <a:r>
              <a:rPr lang="en-US">
                <a:latin typeface="Noto Sans Symbols"/>
                <a:ea typeface="Noto Sans Symbols"/>
                <a:cs typeface="Noto Sans Symbols"/>
                <a:sym typeface="Noto Sans Symbols"/>
              </a:rPr>
              <a:t>➔</a:t>
            </a:r>
            <a:r>
              <a:rPr b="0" i="0" lang="en-US" sz="2800" u="none" cap="none" strike="noStrike">
                <a:solidFill>
                  <a:schemeClr val="accent1"/>
                </a:solidFill>
                <a:latin typeface="Calibri"/>
                <a:ea typeface="Calibri"/>
                <a:cs typeface="Calibri"/>
                <a:sym typeface="Calibri"/>
              </a:rPr>
              <a:t>once a feature is introduced in the ISA</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it can NEVER be taken out!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all future designs must support it</a:t>
            </a:r>
            <a:endParaRPr/>
          </a:p>
          <a:p>
            <a:pPr indent="-285750" lvl="1" marL="742950" rtl="0" algn="l">
              <a:lnSpc>
                <a:spcPct val="100000"/>
              </a:lnSpc>
              <a:spcBef>
                <a:spcPts val="500"/>
              </a:spcBef>
              <a:spcAft>
                <a:spcPts val="0"/>
              </a:spcAft>
              <a:buClr>
                <a:srgbClr val="000000"/>
              </a:buClr>
              <a:buSzPts val="2400"/>
              <a:buFont typeface="Arial"/>
              <a:buChar char="–"/>
            </a:pPr>
            <a:r>
              <a:rPr lang="en-US">
                <a:latin typeface="Noto Sans Symbols"/>
                <a:ea typeface="Noto Sans Symbols"/>
                <a:cs typeface="Noto Sans Symbols"/>
                <a:sym typeface="Noto Sans Symbols"/>
              </a:rPr>
              <a:t>➔</a:t>
            </a:r>
            <a:r>
              <a:rPr lang="en-US" sz="2400">
                <a:solidFill>
                  <a:srgbClr val="000000"/>
                </a:solidFill>
              </a:rPr>
              <a:t>ISA size always grows, never shrinks</a:t>
            </a:r>
            <a:endParaRPr/>
          </a:p>
          <a:p>
            <a:pPr indent="-342900" lvl="0" marL="342900" rtl="0" algn="l">
              <a:lnSpc>
                <a:spcPct val="10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a big challenge to CPU manufacturers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6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 sort example</a:t>
            </a:r>
            <a:endParaRPr/>
          </a:p>
        </p:txBody>
      </p:sp>
      <p:sp>
        <p:nvSpPr>
          <p:cNvPr id="623" name="Google Shape;623;p60"/>
          <p:cNvSpPr txBox="1"/>
          <p:nvPr>
            <p:ph idx="1" type="body"/>
          </p:nvPr>
        </p:nvSpPr>
        <p:spPr>
          <a:xfrm>
            <a:off x="684213" y="1125537"/>
            <a:ext cx="7821611" cy="5111751"/>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Illustrates use of assembly instructions for a C bubble sort function</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Swap procedure (leaf)</a:t>
            </a:r>
            <a:endParaRPr/>
          </a:p>
          <a:p>
            <a:pPr indent="171450" lvl="1" marL="285750" rtl="0" algn="l">
              <a:lnSpc>
                <a:spcPct val="9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void swap(int v[], int k)</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  int temp;</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  temp = v[k];</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  v[k] = v[k+1];</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  v[k+1] = temp;</a:t>
            </a:r>
            <a:br>
              <a:rPr lang="en-US" sz="2400">
                <a:solidFill>
                  <a:srgbClr val="000000"/>
                </a:solidFill>
                <a:latin typeface="Droid Sans Mono"/>
                <a:ea typeface="Droid Sans Mono"/>
                <a:cs typeface="Droid Sans Mono"/>
                <a:sym typeface="Droid Sans Mono"/>
              </a:rPr>
            </a:br>
            <a:r>
              <a:rPr lang="en-US" sz="2400">
                <a:solidFill>
                  <a:srgbClr val="000000"/>
                </a:solidFill>
                <a:latin typeface="Droid Sans Mono"/>
                <a:ea typeface="Droid Sans Mono"/>
                <a:cs typeface="Droid Sans Mono"/>
                <a:sym typeface="Droid Sans Mono"/>
              </a:rPr>
              <a:t>}</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v in $a0, k in $a1, temp in $t0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6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procedure swap</a:t>
            </a:r>
            <a:endParaRPr/>
          </a:p>
        </p:txBody>
      </p:sp>
      <p:sp>
        <p:nvSpPr>
          <p:cNvPr id="629" name="Google Shape;629;p61"/>
          <p:cNvSpPr txBox="1"/>
          <p:nvPr/>
        </p:nvSpPr>
        <p:spPr>
          <a:xfrm>
            <a:off x="657412" y="2181412"/>
            <a:ext cx="8068234" cy="2016760"/>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swap: sll $t1, $a1, 2   # $t1 = k * 4</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add $t1, $a0, $t1 # $t1 = v+(k*4)</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   (address of v[k])</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$t0, 0($t1)    # $t0 (temp) = v[k]</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$t2, 4($t1)    # $t2 = v[k+1]</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$t2, 0($t1)    # v[k] = $t2 (v[k+1])</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$t0, 4($t1)    # v[k+1] = $t0 (temp)</a:t>
            </a:r>
            <a:endParaRPr/>
          </a:p>
          <a:p>
            <a:pPr indent="0" lvl="0" marL="0" marR="0" rtl="0" algn="l">
              <a:lnSpc>
                <a:spcPct val="9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jr $ra            # return to calling routine</a:t>
            </a:r>
            <a:endParaRPr/>
          </a:p>
        </p:txBody>
      </p:sp>
      <p:sp>
        <p:nvSpPr>
          <p:cNvPr id="630" name="Google Shape;630;p61"/>
          <p:cNvSpPr txBox="1"/>
          <p:nvPr>
            <p:ph idx="1" type="body"/>
          </p:nvPr>
        </p:nvSpPr>
        <p:spPr>
          <a:xfrm>
            <a:off x="502024" y="1190188"/>
            <a:ext cx="8229601" cy="58781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MIPS code: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6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sort procedure in C</a:t>
            </a:r>
            <a:endParaRPr/>
          </a:p>
        </p:txBody>
      </p:sp>
      <p:sp>
        <p:nvSpPr>
          <p:cNvPr id="636" name="Google Shape;636;p62"/>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2100"/>
              <a:buFont typeface="Arial"/>
              <a:buChar char="❑"/>
            </a:pPr>
            <a:r>
              <a:rPr lang="en-US">
                <a:latin typeface="Arial"/>
                <a:ea typeface="Arial"/>
                <a:cs typeface="Arial"/>
                <a:sym typeface="Arial"/>
              </a:rPr>
              <a:t>Non-leaf (calls swap)</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void sort (int v[], int n)</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int i, j;</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for (i = 0; i &lt; n; i += 1) {</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for (j = i – 1;</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j &gt;= 0 &amp;&amp; v[j] &gt; v[j + 1];</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j -= 1) {</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swap(v,j);</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t>
            </a:r>
            <a:endParaRPr/>
          </a:p>
          <a:p>
            <a:pPr indent="171450" lvl="1" marL="285750" rtl="0" algn="l">
              <a:lnSpc>
                <a:spcPct val="80000"/>
              </a:lnSpc>
              <a:spcBef>
                <a:spcPts val="500"/>
              </a:spcBef>
              <a:spcAft>
                <a:spcPts val="0"/>
              </a:spcAft>
              <a:buClr>
                <a:srgbClr val="000000"/>
              </a:buClr>
              <a:buSzPts val="2400"/>
              <a:buFont typeface="Noto Sans Symbols"/>
              <a:buNone/>
            </a:pPr>
            <a:r>
              <a:rPr lang="en-US" sz="2400">
                <a:solidFill>
                  <a:srgbClr val="000000"/>
                </a:solidFill>
                <a:latin typeface="Droid Sans Mono"/>
                <a:ea typeface="Droid Sans Mono"/>
                <a:cs typeface="Droid Sans Mono"/>
                <a:sym typeface="Droid Sans Mono"/>
              </a:rPr>
              <a:t>	}</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v in $a0, k in $a1, i in $s0, j in $s1</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6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procedure body</a:t>
            </a:r>
            <a:endParaRPr/>
          </a:p>
        </p:txBody>
      </p:sp>
      <p:sp>
        <p:nvSpPr>
          <p:cNvPr id="642" name="Google Shape;642;p63"/>
          <p:cNvSpPr txBox="1"/>
          <p:nvPr/>
        </p:nvSpPr>
        <p:spPr>
          <a:xfrm>
            <a:off x="612588" y="1180351"/>
            <a:ext cx="8053293" cy="446532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move $s2, $a0           # save $a0 into $s2</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move $s3, $a1           # save $a1 into $s3</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move $s0, $zero         # i = 0</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for1tst: slt  $t0, $s0, $s3      # $t0 = 0 if $s0 ≥ $s3 (i ≥ n)</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beq  $t0, $zero, exit1  # go to exit1 if $s0 ≥ $s3 (i ≥ n)</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addi $s1, $s0, –1       # j = i – 1</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for2tst: slti $t0, $s1, 0        # $t0 = 1 if $s1 &lt; 0 (j &lt; 0)</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bne  $t0, $zero, exit2  # go to exit2 if $s1 &lt; 0 (j &lt; 0)</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sll  $t1, $s1, 2        # $t1 = j * 4</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add  $t2, $s2, $t1      # $t2 = v + (j * 4)</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lw   $t3, 0($t2)        # $t3 = v[j]</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lw   $t4, 4($t2)        # $t4 = v[j + 1]</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slt  $t0, $t4, $t3      # $t0 = 0 if $t4 ≥ $t3</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beq  $t0, $zero, exit2  # go to exit2 if $t4 ≥ $t3</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move $a0, $s2           # 1st param of swap is v (old $a0)</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move $a1, $s1           # 2nd param of swap is j</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jal  swap               # call swap procedure</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addi $s1, $s1, –1       # j –= 1</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j    for2tst            # jump to test of inner loop</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exit2:   addi $s0, $s0, 1        # i += 1</a:t>
            </a:r>
            <a:endParaRPr/>
          </a:p>
          <a:p>
            <a:pPr indent="0" lvl="0" marL="0" marR="0" rtl="0" algn="l">
              <a:lnSpc>
                <a:spcPct val="100000"/>
              </a:lnSpc>
              <a:spcBef>
                <a:spcPts val="200"/>
              </a:spcBef>
              <a:spcAft>
                <a:spcPts val="0"/>
              </a:spcAft>
              <a:buClr>
                <a:srgbClr val="000000"/>
              </a:buClr>
              <a:buSzPts val="1400"/>
              <a:buFont typeface="Droid Sans Mono"/>
              <a:buNone/>
            </a:pPr>
            <a:r>
              <a:rPr b="0" i="0" lang="en-US" sz="1400" u="none" cap="none" strike="noStrike">
                <a:solidFill>
                  <a:srgbClr val="000000"/>
                </a:solidFill>
                <a:latin typeface="Droid Sans Mono"/>
                <a:ea typeface="Droid Sans Mono"/>
                <a:cs typeface="Droid Sans Mono"/>
                <a:sym typeface="Droid Sans Mono"/>
              </a:rPr>
              <a:t>         j    for1tst            # jump to test of outer loop</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6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the full procedure</a:t>
            </a:r>
            <a:endParaRPr/>
          </a:p>
        </p:txBody>
      </p:sp>
      <p:sp>
        <p:nvSpPr>
          <p:cNvPr id="648" name="Google Shape;648;p64"/>
          <p:cNvSpPr txBox="1"/>
          <p:nvPr/>
        </p:nvSpPr>
        <p:spPr>
          <a:xfrm>
            <a:off x="313765" y="1225176"/>
            <a:ext cx="8202708" cy="455371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sort:    addi $sp,$sp, –20      # make room on stack for 5 													registers</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$ra, 16($sp)        # save $ra on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$s3,12($sp)         # save $s3 on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$s2, 8($sp)         # save $s2 on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$s1, 4($sp)         # save $s1 on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sw $s0, 0($sp)         # save $s0 on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                      # procedure body</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exit1: lw $s0, 0($sp)  # restore $s0 from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$s1, 4($sp)         # restore $s1 from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$s2, 8($sp)         # restore $s2 from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$s3,12($sp)         # restore $s3 from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lw $ra,16($sp)         # restore $ra from stack</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addi $sp,$sp, 20       # restore stack pointer</a:t>
            </a:r>
            <a:endParaRPr/>
          </a:p>
          <a:p>
            <a:pPr indent="0" lvl="0" marL="0" marR="0" rtl="0" algn="l">
              <a:lnSpc>
                <a:spcPct val="100000"/>
              </a:lnSpc>
              <a:spcBef>
                <a:spcPts val="300"/>
              </a:spcBef>
              <a:spcAft>
                <a:spcPts val="0"/>
              </a:spcAft>
              <a:buClr>
                <a:srgbClr val="000000"/>
              </a:buClr>
              <a:buSzPts val="1800"/>
              <a:buFont typeface="Droid Sans Mono"/>
              <a:buNone/>
            </a:pPr>
            <a:r>
              <a:rPr b="0" i="0" lang="en-US" sz="1800" u="none" cap="none" strike="noStrike">
                <a:solidFill>
                  <a:srgbClr val="000000"/>
                </a:solidFill>
                <a:latin typeface="Droid Sans Mono"/>
                <a:ea typeface="Droid Sans Mono"/>
                <a:cs typeface="Droid Sans Mono"/>
                <a:sym typeface="Droid Sans Mono"/>
              </a:rPr>
              <a:t>         jr $ra                 # return to calling routine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5"/>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TRANSLATING PROGRAMS</a:t>
            </a:r>
            <a:endParaRPr/>
          </a:p>
        </p:txBody>
      </p:sp>
      <p:sp>
        <p:nvSpPr>
          <p:cNvPr id="654" name="Google Shape;654;p6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rPr lang="en-US" sz="2000">
                <a:solidFill>
                  <a:srgbClr val="888888"/>
                </a:solidFill>
              </a:rPr>
              <a:t>From high-level languages to ISAs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pic>
        <p:nvPicPr>
          <p:cNvPr descr="Picture 10" id="659" name="Google Shape;659;p66"/>
          <p:cNvPicPr preferRelativeResize="0"/>
          <p:nvPr/>
        </p:nvPicPr>
        <p:blipFill rotWithShape="1">
          <a:blip r:embed="rId3">
            <a:alphaModFix/>
          </a:blip>
          <a:srcRect b="0" l="0" r="0" t="0"/>
          <a:stretch/>
        </p:blipFill>
        <p:spPr>
          <a:xfrm>
            <a:off x="755650" y="1700213"/>
            <a:ext cx="6030913" cy="4414838"/>
          </a:xfrm>
          <a:prstGeom prst="rect">
            <a:avLst/>
          </a:prstGeom>
          <a:noFill/>
          <a:ln>
            <a:noFill/>
          </a:ln>
        </p:spPr>
      </p:pic>
      <p:sp>
        <p:nvSpPr>
          <p:cNvPr id="660" name="Google Shape;660;p6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translation and startup</a:t>
            </a:r>
            <a:endParaRPr/>
          </a:p>
        </p:txBody>
      </p:sp>
      <p:sp>
        <p:nvSpPr>
          <p:cNvPr id="661" name="Google Shape;661;p66"/>
          <p:cNvSpPr txBox="1"/>
          <p:nvPr/>
        </p:nvSpPr>
        <p:spPr>
          <a:xfrm>
            <a:off x="3563937" y="1989138"/>
            <a:ext cx="2736851" cy="6173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Many compilers produce object modules directly</a:t>
            </a:r>
            <a:endParaRPr/>
          </a:p>
        </p:txBody>
      </p:sp>
      <p:sp>
        <p:nvSpPr>
          <p:cNvPr id="662" name="Google Shape;662;p66"/>
          <p:cNvSpPr/>
          <p:nvPr/>
        </p:nvSpPr>
        <p:spPr>
          <a:xfrm rot="-2520134">
            <a:off x="3276600" y="1557337"/>
            <a:ext cx="215900" cy="1800226"/>
          </a:xfrm>
          <a:custGeom>
            <a:rect b="b" l="l" r="r" t="t"/>
            <a:pathLst>
              <a:path extrusionOk="0" h="21600" w="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3" name="Google Shape;663;p66"/>
          <p:cNvSpPr txBox="1"/>
          <p:nvPr/>
        </p:nvSpPr>
        <p:spPr>
          <a:xfrm>
            <a:off x="7164388" y="4149725"/>
            <a:ext cx="1554163"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Static linking</a:t>
            </a:r>
            <a:endParaRPr/>
          </a:p>
        </p:txBody>
      </p:sp>
      <p:sp>
        <p:nvSpPr>
          <p:cNvPr id="664" name="Google Shape;664;p66"/>
          <p:cNvSpPr/>
          <p:nvPr/>
        </p:nvSpPr>
        <p:spPr>
          <a:xfrm>
            <a:off x="6948488" y="3573462"/>
            <a:ext cx="215901" cy="1511301"/>
          </a:xfrm>
          <a:custGeom>
            <a:rect b="b" l="l" r="r" t="t"/>
            <a:pathLst>
              <a:path extrusionOk="0" h="21600" w="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7"/>
          <p:cNvSpPr txBox="1"/>
          <p:nvPr>
            <p:ph type="title"/>
          </p:nvPr>
        </p:nvSpPr>
        <p:spPr>
          <a:xfrm>
            <a:off x="684213" y="206375"/>
            <a:ext cx="8259761" cy="7016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4000"/>
              <a:buFont typeface="Arial"/>
              <a:buNone/>
            </a:pPr>
            <a:r>
              <a:rPr lang="en-US" sz="4000">
                <a:latin typeface="Arial"/>
                <a:ea typeface="Arial"/>
                <a:cs typeface="Arial"/>
                <a:sym typeface="Arial"/>
              </a:rPr>
              <a:t>assembler pseudo-instructions</a:t>
            </a:r>
            <a:endParaRPr/>
          </a:p>
        </p:txBody>
      </p:sp>
      <p:sp>
        <p:nvSpPr>
          <p:cNvPr id="670" name="Google Shape;670;p67"/>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Most assembler instructions represent machine instructions one-to-one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Pseudoinstructions: figments of the assembler’s imagination</a:t>
            </a:r>
            <a:endParaRPr/>
          </a:p>
          <a:p>
            <a:pPr indent="-342900" lvl="0" marL="342900" rtl="0" algn="l">
              <a:lnSpc>
                <a:spcPct val="100000"/>
              </a:lnSpc>
              <a:spcBef>
                <a:spcPts val="600"/>
              </a:spcBef>
              <a:spcAft>
                <a:spcPts val="0"/>
              </a:spcAft>
              <a:buClr>
                <a:schemeClr val="accent1"/>
              </a:buClr>
              <a:buSzPts val="2400"/>
              <a:buFont typeface="Noto Sans Symbols"/>
              <a:buNone/>
            </a:pPr>
            <a:r>
              <a:rPr lang="en-US" sz="2400">
                <a:latin typeface="Droid Sans Mono"/>
                <a:ea typeface="Droid Sans Mono"/>
                <a:cs typeface="Droid Sans Mono"/>
                <a:sym typeface="Droid Sans Mono"/>
              </a:rPr>
              <a:t>	move $t0, $t1</a:t>
            </a:r>
            <a:r>
              <a:rPr lang="en-US" sz="2800">
                <a:latin typeface="Arial"/>
                <a:ea typeface="Arial"/>
                <a:cs typeface="Arial"/>
                <a:sym typeface="Arial"/>
              </a:rPr>
              <a:t>	→	</a:t>
            </a:r>
            <a:r>
              <a:rPr lang="en-US" sz="2400">
                <a:latin typeface="Droid Sans Mono"/>
                <a:ea typeface="Droid Sans Mono"/>
                <a:cs typeface="Droid Sans Mono"/>
                <a:sym typeface="Droid Sans Mono"/>
              </a:rPr>
              <a:t>add $t0, $zero, $t1</a:t>
            </a:r>
            <a:endParaRPr/>
          </a:p>
          <a:p>
            <a:pPr indent="-342900" lvl="0" marL="342900" rtl="0" algn="l">
              <a:lnSpc>
                <a:spcPct val="100000"/>
              </a:lnSpc>
              <a:spcBef>
                <a:spcPts val="600"/>
              </a:spcBef>
              <a:spcAft>
                <a:spcPts val="0"/>
              </a:spcAft>
              <a:buClr>
                <a:schemeClr val="accent1"/>
              </a:buClr>
              <a:buSzPts val="2400"/>
              <a:buFont typeface="Noto Sans Symbols"/>
              <a:buNone/>
            </a:pPr>
            <a:r>
              <a:rPr lang="en-US" sz="2400">
                <a:latin typeface="Droid Sans Mono"/>
                <a:ea typeface="Droid Sans Mono"/>
                <a:cs typeface="Droid Sans Mono"/>
                <a:sym typeface="Droid Sans Mono"/>
              </a:rPr>
              <a:t>	blt $t0, $t1, L</a:t>
            </a:r>
            <a:r>
              <a:rPr lang="en-US" sz="2800">
                <a:latin typeface="Arial"/>
                <a:ea typeface="Arial"/>
                <a:cs typeface="Arial"/>
                <a:sym typeface="Arial"/>
              </a:rPr>
              <a:t>	 → 	</a:t>
            </a:r>
            <a:r>
              <a:rPr lang="en-US" sz="2400">
                <a:latin typeface="Droid Sans Mono"/>
                <a:ea typeface="Droid Sans Mono"/>
                <a:cs typeface="Droid Sans Mono"/>
                <a:sym typeface="Droid Sans Mono"/>
              </a:rPr>
              <a:t>slt $at, $t0, $t1</a:t>
            </a:r>
            <a:br>
              <a:rPr lang="en-US" sz="2400">
                <a:latin typeface="Droid Sans Mono"/>
                <a:ea typeface="Droid Sans Mono"/>
                <a:cs typeface="Droid Sans Mono"/>
                <a:sym typeface="Droid Sans Mono"/>
              </a:rPr>
            </a:br>
            <a:r>
              <a:rPr lang="en-US" sz="2800">
                <a:latin typeface="Arial"/>
                <a:ea typeface="Arial"/>
                <a:cs typeface="Arial"/>
                <a:sym typeface="Arial"/>
              </a:rPr>
              <a:t>		</a:t>
            </a:r>
            <a:r>
              <a:rPr lang="en-US" sz="2400">
                <a:latin typeface="Droid Sans Mono"/>
                <a:ea typeface="Droid Sans Mono"/>
                <a:cs typeface="Droid Sans Mono"/>
                <a:sym typeface="Droid Sans Mono"/>
              </a:rPr>
              <a:t>bne $at, $zero, L</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$at (register 1): assembler temporary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6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producing an object module</a:t>
            </a:r>
            <a:endParaRPr/>
          </a:p>
        </p:txBody>
      </p:sp>
      <p:sp>
        <p:nvSpPr>
          <p:cNvPr id="676" name="Google Shape;676;p6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90000"/>
              </a:lnSpc>
              <a:spcBef>
                <a:spcPts val="0"/>
              </a:spcBef>
              <a:spcAft>
                <a:spcPts val="0"/>
              </a:spcAft>
              <a:buClr>
                <a:schemeClr val="accent1"/>
              </a:buClr>
              <a:buSzPts val="2100"/>
              <a:buFont typeface="Arial"/>
              <a:buChar char="❑"/>
            </a:pPr>
            <a:r>
              <a:rPr lang="en-US">
                <a:latin typeface="Arial"/>
                <a:ea typeface="Arial"/>
                <a:cs typeface="Arial"/>
                <a:sym typeface="Arial"/>
              </a:rPr>
              <a:t>Assembler (or compiler) translates program into machine instructions</a:t>
            </a:r>
            <a:endParaRPr/>
          </a:p>
          <a:p>
            <a:pPr indent="-342900" lvl="0" marL="342900" rtl="0" algn="l">
              <a:lnSpc>
                <a:spcPct val="90000"/>
              </a:lnSpc>
              <a:spcBef>
                <a:spcPts val="600"/>
              </a:spcBef>
              <a:spcAft>
                <a:spcPts val="0"/>
              </a:spcAft>
              <a:buClr>
                <a:schemeClr val="accent1"/>
              </a:buClr>
              <a:buSzPts val="2100"/>
              <a:buFont typeface="Arial"/>
              <a:buChar char="❑"/>
            </a:pPr>
            <a:r>
              <a:rPr lang="en-US">
                <a:latin typeface="Arial"/>
                <a:ea typeface="Arial"/>
                <a:cs typeface="Arial"/>
                <a:sym typeface="Arial"/>
              </a:rPr>
              <a:t>Provides information for building a complete program from the pieces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Header: described contents of object module</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Text segment: translated instructions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Static data segment: data allocated for the life of the program</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Relocation info: for contents that depend on absolute location of loaded program</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Symbol table: global definitions and external refs</a:t>
            </a:r>
            <a:endParaRPr/>
          </a:p>
          <a:p>
            <a:pPr indent="-285750" lvl="1" marL="742950" rtl="0" algn="l">
              <a:lnSpc>
                <a:spcPct val="9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Debug info: for associating with source code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linking object modules</a:t>
            </a:r>
            <a:endParaRPr/>
          </a:p>
        </p:txBody>
      </p:sp>
      <p:sp>
        <p:nvSpPr>
          <p:cNvPr id="682" name="Google Shape;682;p6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Produces an executable image</a:t>
            </a:r>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1.</a:t>
            </a:r>
            <a:r>
              <a:rPr lang="en-US">
                <a:solidFill>
                  <a:srgbClr val="000000"/>
                </a:solidFill>
              </a:rPr>
              <a:t>	Merges segments</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2.</a:t>
            </a:r>
            <a:r>
              <a:rPr lang="en-US">
                <a:solidFill>
                  <a:srgbClr val="000000"/>
                </a:solidFill>
              </a:rPr>
              <a:t>	Resolve labels (determine their addresses)</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3.</a:t>
            </a:r>
            <a:r>
              <a:rPr lang="en-US">
                <a:solidFill>
                  <a:srgbClr val="000000"/>
                </a:solidFill>
              </a:rPr>
              <a:t>	Patch location-dependent and external refs</a:t>
            </a:r>
            <a:endParaRPr>
              <a:solidFill>
                <a:srgbClr val="000000"/>
              </a:solidFill>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Could leave location dependencies for fixing by a relocating loader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But with virtual memory, no need to do this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Program can be loaded into absolute location in virtual memory 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7"/>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MIPS ISA</a:t>
            </a:r>
            <a:endParaRPr/>
          </a:p>
        </p:txBody>
      </p:sp>
      <p:sp>
        <p:nvSpPr>
          <p:cNvPr id="99" name="Google Shape;99;p7"/>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t/>
            </a:r>
            <a:endParaRPr sz="2000">
              <a:solidFill>
                <a:srgbClr val="888888"/>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7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loading a program</a:t>
            </a:r>
            <a:endParaRPr/>
          </a:p>
        </p:txBody>
      </p:sp>
      <p:sp>
        <p:nvSpPr>
          <p:cNvPr id="688" name="Google Shape;688;p7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Load from image file on disk into memory</a:t>
            </a:r>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1.</a:t>
            </a:r>
            <a:r>
              <a:rPr lang="en-US">
                <a:solidFill>
                  <a:srgbClr val="000000"/>
                </a:solidFill>
              </a:rPr>
              <a:t>	Read header to determine segment sizes</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2.</a:t>
            </a:r>
            <a:r>
              <a:rPr lang="en-US">
                <a:solidFill>
                  <a:srgbClr val="000000"/>
                </a:solidFill>
              </a:rPr>
              <a:t>	Create virtual address space</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3.</a:t>
            </a:r>
            <a:r>
              <a:rPr lang="en-US">
                <a:solidFill>
                  <a:srgbClr val="000000"/>
                </a:solidFill>
              </a:rPr>
              <a:t>	Copy text and initialized data into memory</a:t>
            </a:r>
            <a:endParaRPr>
              <a:solidFill>
                <a:srgbClr val="000000"/>
              </a:solidFill>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Or set page table entries so they can be faulted in</a:t>
            </a:r>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4.</a:t>
            </a:r>
            <a:r>
              <a:rPr lang="en-US">
                <a:solidFill>
                  <a:srgbClr val="000000"/>
                </a:solidFill>
              </a:rPr>
              <a:t>	Set up arguments on stack</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5.</a:t>
            </a:r>
            <a:r>
              <a:rPr lang="en-US">
                <a:solidFill>
                  <a:srgbClr val="000000"/>
                </a:solidFill>
              </a:rPr>
              <a:t>	Initialize registers (including $sp, $fp, $gp)</a:t>
            </a:r>
            <a:endParaRPr>
              <a:solidFill>
                <a:srgbClr val="000000"/>
              </a:solidFill>
            </a:endParaRPr>
          </a:p>
          <a:p>
            <a:pPr indent="171450" lvl="1" marL="285750" rtl="0" algn="l">
              <a:lnSpc>
                <a:spcPct val="100000"/>
              </a:lnSpc>
              <a:spcBef>
                <a:spcPts val="500"/>
              </a:spcBef>
              <a:spcAft>
                <a:spcPts val="0"/>
              </a:spcAft>
              <a:buClr>
                <a:srgbClr val="0000FF"/>
              </a:buClr>
              <a:buSzPts val="2400"/>
              <a:buFont typeface="Noto Sans Symbols"/>
              <a:buNone/>
            </a:pPr>
            <a:r>
              <a:rPr lang="en-US" sz="2400">
                <a:solidFill>
                  <a:srgbClr val="0000FF"/>
                </a:solidFill>
                <a:latin typeface="Arial"/>
                <a:ea typeface="Arial"/>
                <a:cs typeface="Arial"/>
                <a:sym typeface="Arial"/>
              </a:rPr>
              <a:t>6.</a:t>
            </a:r>
            <a:r>
              <a:rPr lang="en-US">
                <a:solidFill>
                  <a:srgbClr val="000000"/>
                </a:solidFill>
              </a:rPr>
              <a:t>	Jump to startup routine</a:t>
            </a:r>
            <a:endParaRPr>
              <a:solidFill>
                <a:srgbClr val="000000"/>
              </a:solidFill>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Copies arguments to $a0, … and calls main</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When main returns, do exit syscall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7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dynamic linking</a:t>
            </a:r>
            <a:endParaRPr/>
          </a:p>
        </p:txBody>
      </p:sp>
      <p:sp>
        <p:nvSpPr>
          <p:cNvPr id="694" name="Google Shape;694;p71"/>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Only link/load library procedure when it is called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Requires procedure code to be relocatable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Avoids image bloat caused by static linking of all (transitively) referenced libraries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Automatically picks up new library versions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pic>
        <p:nvPicPr>
          <p:cNvPr descr="Picture 10" id="699" name="Google Shape;699;p72"/>
          <p:cNvPicPr preferRelativeResize="0"/>
          <p:nvPr/>
        </p:nvPicPr>
        <p:blipFill rotWithShape="1">
          <a:blip r:embed="rId3">
            <a:alphaModFix/>
          </a:blip>
          <a:srcRect b="0" l="0" r="0" t="0"/>
          <a:stretch/>
        </p:blipFill>
        <p:spPr>
          <a:xfrm>
            <a:off x="3851275" y="1196975"/>
            <a:ext cx="4005263" cy="5011738"/>
          </a:xfrm>
          <a:prstGeom prst="rect">
            <a:avLst/>
          </a:prstGeom>
          <a:noFill/>
          <a:ln>
            <a:noFill/>
          </a:ln>
        </p:spPr>
      </p:pic>
      <p:sp>
        <p:nvSpPr>
          <p:cNvPr id="700" name="Google Shape;700;p7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lazy linkage</a:t>
            </a:r>
            <a:endParaRPr/>
          </a:p>
        </p:txBody>
      </p:sp>
      <p:sp>
        <p:nvSpPr>
          <p:cNvPr id="701" name="Google Shape;701;p72"/>
          <p:cNvSpPr txBox="1"/>
          <p:nvPr/>
        </p:nvSpPr>
        <p:spPr>
          <a:xfrm>
            <a:off x="1042987" y="2497138"/>
            <a:ext cx="171807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Indirection table</a:t>
            </a:r>
            <a:endParaRPr/>
          </a:p>
        </p:txBody>
      </p:sp>
      <p:sp>
        <p:nvSpPr>
          <p:cNvPr id="702" name="Google Shape;702;p72"/>
          <p:cNvSpPr txBox="1"/>
          <p:nvPr/>
        </p:nvSpPr>
        <p:spPr>
          <a:xfrm>
            <a:off x="1042987" y="3305175"/>
            <a:ext cx="2442380" cy="6173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Stub: Loads routine ID,</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Jump to linker/loader</a:t>
            </a:r>
            <a:endParaRPr/>
          </a:p>
        </p:txBody>
      </p:sp>
      <p:sp>
        <p:nvSpPr>
          <p:cNvPr id="703" name="Google Shape;703;p72"/>
          <p:cNvSpPr txBox="1"/>
          <p:nvPr/>
        </p:nvSpPr>
        <p:spPr>
          <a:xfrm>
            <a:off x="1042987" y="4370387"/>
            <a:ext cx="1984957"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Linker/loader code</a:t>
            </a:r>
            <a:endParaRPr/>
          </a:p>
        </p:txBody>
      </p:sp>
      <p:sp>
        <p:nvSpPr>
          <p:cNvPr id="704" name="Google Shape;704;p72"/>
          <p:cNvSpPr txBox="1"/>
          <p:nvPr/>
        </p:nvSpPr>
        <p:spPr>
          <a:xfrm>
            <a:off x="1042987" y="5233987"/>
            <a:ext cx="1489471" cy="6173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Dynamically</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mapped code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pic>
        <p:nvPicPr>
          <p:cNvPr descr="Picture 8" id="709" name="Google Shape;709;p73"/>
          <p:cNvPicPr preferRelativeResize="0"/>
          <p:nvPr/>
        </p:nvPicPr>
        <p:blipFill rotWithShape="1">
          <a:blip r:embed="rId3">
            <a:alphaModFix/>
          </a:blip>
          <a:srcRect b="0" l="0" r="0" t="0"/>
          <a:stretch/>
        </p:blipFill>
        <p:spPr>
          <a:xfrm>
            <a:off x="2411413" y="1989138"/>
            <a:ext cx="6416676" cy="2786062"/>
          </a:xfrm>
          <a:prstGeom prst="rect">
            <a:avLst/>
          </a:prstGeom>
          <a:noFill/>
          <a:ln>
            <a:noFill/>
          </a:ln>
        </p:spPr>
      </p:pic>
      <p:sp>
        <p:nvSpPr>
          <p:cNvPr id="710" name="Google Shape;710;p7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starting java applications</a:t>
            </a:r>
            <a:endParaRPr/>
          </a:p>
        </p:txBody>
      </p:sp>
      <p:grpSp>
        <p:nvGrpSpPr>
          <p:cNvPr id="711" name="Google Shape;711;p73"/>
          <p:cNvGrpSpPr/>
          <p:nvPr/>
        </p:nvGrpSpPr>
        <p:grpSpPr>
          <a:xfrm>
            <a:off x="5021295" y="1844675"/>
            <a:ext cx="2922558" cy="1250966"/>
            <a:chOff x="0" y="0"/>
            <a:chExt cx="2922556" cy="1250965"/>
          </a:xfrm>
        </p:grpSpPr>
        <p:sp>
          <p:nvSpPr>
            <p:cNvPr id="712" name="Google Shape;712;p73"/>
            <p:cNvSpPr/>
            <p:nvPr/>
          </p:nvSpPr>
          <p:spPr>
            <a:xfrm>
              <a:off x="982630" y="0"/>
              <a:ext cx="1939926" cy="906463"/>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713" name="Google Shape;713;p73"/>
            <p:cNvCxnSpPr/>
            <p:nvPr/>
          </p:nvCxnSpPr>
          <p:spPr>
            <a:xfrm flipH="1">
              <a:off x="0" y="114313"/>
              <a:ext cx="906469" cy="1136652"/>
            </a:xfrm>
            <a:prstGeom prst="straightConnector1">
              <a:avLst/>
            </a:prstGeom>
            <a:noFill/>
            <a:ln cap="flat" cmpd="sng" w="9525">
              <a:solidFill>
                <a:srgbClr val="000000"/>
              </a:solidFill>
              <a:prstDash val="solid"/>
              <a:miter lim="800000"/>
              <a:headEnd len="sm" w="sm" type="none"/>
              <a:tailEnd len="med" w="med" type="triangle"/>
            </a:ln>
          </p:spPr>
        </p:cxnSp>
        <p:sp>
          <p:nvSpPr>
            <p:cNvPr id="714" name="Google Shape;714;p73"/>
            <p:cNvSpPr txBox="1"/>
            <p:nvPr/>
          </p:nvSpPr>
          <p:spPr>
            <a:xfrm>
              <a:off x="982630" y="0"/>
              <a:ext cx="1939926" cy="92964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Simple portable instruction set for the JVM</a:t>
              </a:r>
              <a:endParaRPr/>
            </a:p>
          </p:txBody>
        </p:sp>
      </p:grpSp>
      <p:grpSp>
        <p:nvGrpSpPr>
          <p:cNvPr id="715" name="Google Shape;715;p73"/>
          <p:cNvGrpSpPr/>
          <p:nvPr/>
        </p:nvGrpSpPr>
        <p:grpSpPr>
          <a:xfrm>
            <a:off x="6215090" y="3997333"/>
            <a:ext cx="2525686" cy="802633"/>
            <a:chOff x="-1" y="0"/>
            <a:chExt cx="2525685" cy="802631"/>
          </a:xfrm>
        </p:grpSpPr>
        <p:sp>
          <p:nvSpPr>
            <p:cNvPr id="716" name="Google Shape;716;p73"/>
            <p:cNvSpPr/>
            <p:nvPr/>
          </p:nvSpPr>
          <p:spPr>
            <a:xfrm>
              <a:off x="941358" y="152391"/>
              <a:ext cx="1584326" cy="647701"/>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717" name="Google Shape;717;p73"/>
            <p:cNvCxnSpPr/>
            <p:nvPr/>
          </p:nvCxnSpPr>
          <p:spPr>
            <a:xfrm rot="10800000">
              <a:off x="-1" y="0"/>
              <a:ext cx="865153" cy="266697"/>
            </a:xfrm>
            <a:prstGeom prst="straightConnector1">
              <a:avLst/>
            </a:prstGeom>
            <a:noFill/>
            <a:ln cap="flat" cmpd="sng" w="9525">
              <a:solidFill>
                <a:srgbClr val="000000"/>
              </a:solidFill>
              <a:prstDash val="solid"/>
              <a:miter lim="800000"/>
              <a:headEnd len="sm" w="sm" type="none"/>
              <a:tailEnd len="med" w="med" type="triangle"/>
            </a:ln>
          </p:spPr>
        </p:cxnSp>
        <p:sp>
          <p:nvSpPr>
            <p:cNvPr id="718" name="Google Shape;718;p73"/>
            <p:cNvSpPr txBox="1"/>
            <p:nvPr/>
          </p:nvSpPr>
          <p:spPr>
            <a:xfrm>
              <a:off x="941358" y="152391"/>
              <a:ext cx="1584326" cy="65024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Interprets bytecodes</a:t>
              </a:r>
              <a:endParaRPr/>
            </a:p>
          </p:txBody>
        </p:sp>
      </p:grpSp>
      <p:grpSp>
        <p:nvGrpSpPr>
          <p:cNvPr id="719" name="Google Shape;719;p73"/>
          <p:cNvGrpSpPr/>
          <p:nvPr/>
        </p:nvGrpSpPr>
        <p:grpSpPr>
          <a:xfrm>
            <a:off x="179387" y="3970357"/>
            <a:ext cx="2179609" cy="1763693"/>
            <a:chOff x="0" y="-1"/>
            <a:chExt cx="2179607" cy="1763691"/>
          </a:xfrm>
        </p:grpSpPr>
        <p:sp>
          <p:nvSpPr>
            <p:cNvPr id="720" name="Google Shape;720;p73"/>
            <p:cNvSpPr/>
            <p:nvPr/>
          </p:nvSpPr>
          <p:spPr>
            <a:xfrm>
              <a:off x="0" y="34904"/>
              <a:ext cx="1704975" cy="1728786"/>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721" name="Google Shape;721;p73"/>
            <p:cNvCxnSpPr/>
            <p:nvPr/>
          </p:nvCxnSpPr>
          <p:spPr>
            <a:xfrm flipH="1" rot="10800000">
              <a:off x="1781153" y="-1"/>
              <a:ext cx="398454" cy="149196"/>
            </a:xfrm>
            <a:prstGeom prst="straightConnector1">
              <a:avLst/>
            </a:prstGeom>
            <a:noFill/>
            <a:ln cap="flat" cmpd="sng" w="9525">
              <a:solidFill>
                <a:srgbClr val="000000"/>
              </a:solidFill>
              <a:prstDash val="solid"/>
              <a:miter lim="800000"/>
              <a:headEnd len="sm" w="sm" type="none"/>
              <a:tailEnd len="med" w="med" type="triangle"/>
            </a:ln>
          </p:spPr>
        </p:cxnSp>
        <p:sp>
          <p:nvSpPr>
            <p:cNvPr id="722" name="Google Shape;722;p73"/>
            <p:cNvSpPr txBox="1"/>
            <p:nvPr/>
          </p:nvSpPr>
          <p:spPr>
            <a:xfrm>
              <a:off x="0" y="34904"/>
              <a:ext cx="1704975" cy="1488441"/>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Compiles bytecodes of “hot” methods into native code for host machine</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7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600"/>
              <a:buFont typeface="Arial"/>
              <a:buNone/>
            </a:pPr>
            <a:r>
              <a:rPr lang="en-US" sz="3600">
                <a:latin typeface="Arial"/>
                <a:ea typeface="Arial"/>
                <a:cs typeface="Arial"/>
                <a:sym typeface="Arial"/>
              </a:rPr>
              <a:t>effect of compiler optimization</a:t>
            </a:r>
            <a:endParaRPr/>
          </a:p>
        </p:txBody>
      </p:sp>
      <p:graphicFrame>
        <p:nvGraphicFramePr>
          <p:cNvPr id="728" name="Google Shape;728;p74"/>
          <p:cNvGraphicFramePr/>
          <p:nvPr/>
        </p:nvGraphicFramePr>
        <p:xfrm>
          <a:off x="366809" y="1840619"/>
          <a:ext cx="3634112" cy="2094359"/>
        </p:xfrm>
        <a:graphic>
          <a:graphicData uri="http://schemas.openxmlformats.org/drawingml/2006/chart">
            <c:chart r:id="rId3"/>
          </a:graphicData>
        </a:graphic>
      </p:graphicFrame>
      <p:graphicFrame>
        <p:nvGraphicFramePr>
          <p:cNvPr id="729" name="Google Shape;729;p74"/>
          <p:cNvGraphicFramePr/>
          <p:nvPr/>
        </p:nvGraphicFramePr>
        <p:xfrm>
          <a:off x="471802" y="4110744"/>
          <a:ext cx="3540535" cy="2094359"/>
        </p:xfrm>
        <a:graphic>
          <a:graphicData uri="http://schemas.openxmlformats.org/drawingml/2006/chart">
            <c:chart r:id="rId4"/>
          </a:graphicData>
        </a:graphic>
      </p:graphicFrame>
      <p:graphicFrame>
        <p:nvGraphicFramePr>
          <p:cNvPr id="730" name="Google Shape;730;p74"/>
          <p:cNvGraphicFramePr/>
          <p:nvPr/>
        </p:nvGraphicFramePr>
        <p:xfrm>
          <a:off x="4356415" y="1839032"/>
          <a:ext cx="3637661" cy="2094359"/>
        </p:xfrm>
        <a:graphic>
          <a:graphicData uri="http://schemas.openxmlformats.org/drawingml/2006/chart">
            <c:chart r:id="rId5"/>
          </a:graphicData>
        </a:graphic>
      </p:graphicFrame>
      <p:graphicFrame>
        <p:nvGraphicFramePr>
          <p:cNvPr id="731" name="Google Shape;731;p74"/>
          <p:cNvGraphicFramePr/>
          <p:nvPr/>
        </p:nvGraphicFramePr>
        <p:xfrm>
          <a:off x="4394297" y="4087796"/>
          <a:ext cx="3624540" cy="2120482"/>
        </p:xfrm>
        <a:graphic>
          <a:graphicData uri="http://schemas.openxmlformats.org/drawingml/2006/chart">
            <c:chart r:id="rId6"/>
          </a:graphicData>
        </a:graphic>
      </p:graphicFrame>
      <p:sp>
        <p:nvSpPr>
          <p:cNvPr id="732" name="Google Shape;732;p74"/>
          <p:cNvSpPr txBox="1"/>
          <p:nvPr/>
        </p:nvSpPr>
        <p:spPr>
          <a:xfrm>
            <a:off x="1908175" y="1268412"/>
            <a:ext cx="4644477" cy="380366"/>
          </a:xfrm>
          <a:prstGeom prst="rect">
            <a:avLst/>
          </a:prstGeom>
          <a:no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cap="none" strike="noStrike">
                <a:solidFill>
                  <a:srgbClr val="000000"/>
                </a:solidFill>
                <a:latin typeface="Tahoma"/>
                <a:ea typeface="Tahoma"/>
                <a:cs typeface="Tahoma"/>
                <a:sym typeface="Tahoma"/>
              </a:rPr>
              <a:t>Compiled with gcc for Pentium 4 under Linux</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5"/>
          <p:cNvSpPr txBox="1"/>
          <p:nvPr>
            <p:ph type="title"/>
          </p:nvPr>
        </p:nvSpPr>
        <p:spPr>
          <a:xfrm>
            <a:off x="684213" y="266700"/>
            <a:ext cx="8259761" cy="641350"/>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600"/>
              <a:buFont typeface="Arial"/>
              <a:buNone/>
            </a:pPr>
            <a:r>
              <a:rPr lang="en-US" sz="3600">
                <a:latin typeface="Arial"/>
                <a:ea typeface="Arial"/>
                <a:cs typeface="Arial"/>
                <a:sym typeface="Arial"/>
              </a:rPr>
              <a:t>effect of language and algorithm</a:t>
            </a:r>
            <a:endParaRPr/>
          </a:p>
        </p:txBody>
      </p:sp>
      <p:graphicFrame>
        <p:nvGraphicFramePr>
          <p:cNvPr id="738" name="Google Shape;738;p75"/>
          <p:cNvGraphicFramePr/>
          <p:nvPr/>
        </p:nvGraphicFramePr>
        <p:xfrm>
          <a:off x="1596000" y="1162410"/>
          <a:ext cx="5144525" cy="1649488"/>
        </p:xfrm>
        <a:graphic>
          <a:graphicData uri="http://schemas.openxmlformats.org/drawingml/2006/chart">
            <c:chart r:id="rId3"/>
          </a:graphicData>
        </a:graphic>
      </p:graphicFrame>
      <p:graphicFrame>
        <p:nvGraphicFramePr>
          <p:cNvPr id="739" name="Google Shape;739;p75"/>
          <p:cNvGraphicFramePr/>
          <p:nvPr/>
        </p:nvGraphicFramePr>
        <p:xfrm>
          <a:off x="1662712" y="2889642"/>
          <a:ext cx="5077813" cy="1650766"/>
        </p:xfrm>
        <a:graphic>
          <a:graphicData uri="http://schemas.openxmlformats.org/drawingml/2006/chart">
            <c:chart r:id="rId4"/>
          </a:graphicData>
        </a:graphic>
      </p:graphicFrame>
      <p:graphicFrame>
        <p:nvGraphicFramePr>
          <p:cNvPr id="740" name="Google Shape;740;p75"/>
          <p:cNvGraphicFramePr/>
          <p:nvPr/>
        </p:nvGraphicFramePr>
        <p:xfrm>
          <a:off x="1640268" y="4689867"/>
          <a:ext cx="5071682" cy="1650765"/>
        </p:xfrm>
        <a:graphic>
          <a:graphicData uri="http://schemas.openxmlformats.org/drawingml/2006/chart">
            <c:chart r:id="rId5"/>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7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lessons learnt</a:t>
            </a:r>
            <a:endParaRPr/>
          </a:p>
        </p:txBody>
      </p:sp>
      <p:sp>
        <p:nvSpPr>
          <p:cNvPr id="746" name="Google Shape;746;p76"/>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Instruction count and CPI are not good performance indicators in isolation</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Compiler optimizations are sensitive to the algorithm</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Java/JIT compiled code is significantly faster than JVM interpreted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Comparable to optimized C in some cases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Nothing can fix a dumb algorithm!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50" name="Shape 750"/>
        <p:cNvGrpSpPr/>
        <p:nvPr/>
      </p:nvGrpSpPr>
      <p:grpSpPr>
        <a:xfrm>
          <a:off x="0" y="0"/>
          <a:ext cx="0" cy="0"/>
          <a:chOff x="0" y="0"/>
          <a:chExt cx="0" cy="0"/>
        </a:xfrm>
      </p:grpSpPr>
      <p:sp>
        <p:nvSpPr>
          <p:cNvPr id="751" name="Google Shape;751;p77"/>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arrays vs. pointers</a:t>
            </a:r>
            <a:endParaRPr/>
          </a:p>
        </p:txBody>
      </p:sp>
      <p:sp>
        <p:nvSpPr>
          <p:cNvPr id="752" name="Google Shape;752;p77"/>
          <p:cNvSpPr txBox="1"/>
          <p:nvPr>
            <p:ph idx="1" type="body"/>
          </p:nvPr>
        </p:nvSpPr>
        <p:spPr>
          <a:xfrm>
            <a:off x="684213" y="1125537"/>
            <a:ext cx="7897811" cy="511175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Array indexing involves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Multiplying index by element size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Adding to array base address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Pointers correspond directly to memory addresses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Can avoid indexing complexity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56" name="Shape 756"/>
        <p:cNvGrpSpPr/>
        <p:nvPr/>
      </p:nvGrpSpPr>
      <p:grpSpPr>
        <a:xfrm>
          <a:off x="0" y="0"/>
          <a:ext cx="0" cy="0"/>
          <a:chOff x="0" y="0"/>
          <a:chExt cx="0" cy="0"/>
        </a:xfrm>
      </p:grpSpPr>
      <p:sp>
        <p:nvSpPr>
          <p:cNvPr id="757" name="Google Shape;757;p7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Example: Clearing an array</a:t>
            </a:r>
            <a:endParaRPr/>
          </a:p>
        </p:txBody>
      </p:sp>
      <p:graphicFrame>
        <p:nvGraphicFramePr>
          <p:cNvPr id="758" name="Google Shape;758;p78"/>
          <p:cNvGraphicFramePr/>
          <p:nvPr/>
        </p:nvGraphicFramePr>
        <p:xfrm>
          <a:off x="107950" y="1457325"/>
          <a:ext cx="3000000" cy="3000000"/>
        </p:xfrm>
        <a:graphic>
          <a:graphicData uri="http://schemas.openxmlformats.org/drawingml/2006/table">
            <a:tbl>
              <a:tblPr>
                <a:noFill/>
                <a:tableStyleId>{107B0BAC-FAA6-45EB-B9A3-2CDC37A66519}</a:tableStyleId>
              </a:tblPr>
              <a:tblGrid>
                <a:gridCol w="4392625"/>
                <a:gridCol w="4535475"/>
              </a:tblGrid>
              <a:tr h="1456000">
                <a:tc>
                  <a:txBody>
                    <a:bodyPr/>
                    <a:lstStyle/>
                    <a:p>
                      <a:pPr indent="0" lvl="0" marL="0" marR="0" rtl="0" algn="l">
                        <a:lnSpc>
                          <a:spcPct val="100000"/>
                        </a:lnSpc>
                        <a:spcBef>
                          <a:spcPts val="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clear1(int array[], int size) {</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int i;</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for (i = 0; i &lt; size; i += 1)</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array[i] = 0;</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clear2(int *array, int size) {</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int *p;</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for (p = &amp;array[0]; p &lt; &amp;array[size];</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p = p + 1)</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*p = 0;</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609575">
                <a:tc>
                  <a:txBody>
                    <a:bodyPr/>
                    <a:lstStyle/>
                    <a:p>
                      <a:pPr indent="0" lvl="0" marL="0" marR="0" rtl="0" algn="l">
                        <a:lnSpc>
                          <a:spcPct val="100000"/>
                        </a:lnSpc>
                        <a:spcBef>
                          <a:spcPts val="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move $t0,$zero   # i = 0</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loop1: sll $t1,$t0,2    # $t1 = i * 4</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add $t2,$a0,$t1  # $t2 =</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   &amp;array[i]</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sw $zero, 0($t2) # array[i] = 0</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addi $t0,$t0,1   # i = i + 1</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slt $t3,$t0,$a1  # $t3 =</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   (i &lt; size)</a:t>
                      </a:r>
                      <a:br>
                        <a:rPr lang="en-US" sz="1400" u="none" cap="none" strike="noStrike">
                          <a:latin typeface="Droid Sans Mono"/>
                          <a:ea typeface="Droid Sans Mono"/>
                          <a:cs typeface="Droid Sans Mono"/>
                          <a:sym typeface="Droid Sans Mono"/>
                        </a:rPr>
                      </a:br>
                      <a:r>
                        <a:rPr lang="en-US" sz="1400" u="none" cap="none" strike="noStrike">
                          <a:latin typeface="Droid Sans Mono"/>
                          <a:ea typeface="Droid Sans Mono"/>
                          <a:cs typeface="Droid Sans Mono"/>
                          <a:sym typeface="Droid Sans Mono"/>
                        </a:rPr>
                        <a:t>       bne $t3,$zero,loop1 # if (…)                            # goto loop1</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move $t0,</a:t>
                      </a:r>
                      <a:r>
                        <a:rPr lang="en-US" sz="1400" u="none" cap="none" strike="noStrike">
                          <a:solidFill>
                            <a:srgbClr val="0000FF"/>
                          </a:solidFill>
                        </a:rPr>
                        <a:t>$a0</a:t>
                      </a:r>
                      <a:r>
                        <a:rPr lang="en-US" sz="1400" u="none" cap="none" strike="noStrike">
                          <a:solidFill>
                            <a:srgbClr val="800080"/>
                          </a:solidFill>
                        </a:rPr>
                        <a:t>    </a:t>
                      </a:r>
                      <a:r>
                        <a:rPr lang="en-US" sz="1400" u="none" cap="none" strike="noStrike">
                          <a:solidFill>
                            <a:srgbClr val="0000FF"/>
                          </a:solidFill>
                        </a:rPr>
                        <a:t># p = &amp; array[0]</a:t>
                      </a:r>
                      <a:endParaRPr sz="1800" u="none" cap="none" strike="noStrike">
                        <a:solidFill>
                          <a:srgbClr val="0000FF"/>
                        </a:solidFill>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sll $t1,</a:t>
                      </a:r>
                      <a:r>
                        <a:rPr lang="en-US" sz="1400" u="none" cap="none" strike="noStrike">
                          <a:solidFill>
                            <a:srgbClr val="0000FF"/>
                          </a:solidFill>
                        </a:rPr>
                        <a:t>$a1</a:t>
                      </a:r>
                      <a:r>
                        <a:rPr lang="en-US" sz="1400" u="none" cap="none" strike="noStrike">
                          <a:latin typeface="Droid Sans Mono"/>
                          <a:ea typeface="Droid Sans Mono"/>
                          <a:cs typeface="Droid Sans Mono"/>
                          <a:sym typeface="Droid Sans Mono"/>
                        </a:rPr>
                        <a:t>,2   # $t1 = </a:t>
                      </a:r>
                      <a:r>
                        <a:rPr lang="en-US" sz="1400" u="none" cap="none" strike="noStrike">
                          <a:solidFill>
                            <a:srgbClr val="0000FF"/>
                          </a:solidFill>
                        </a:rPr>
                        <a:t>size</a:t>
                      </a:r>
                      <a:r>
                        <a:rPr lang="en-US" sz="1400" u="none" cap="none" strike="noStrike">
                          <a:latin typeface="Droid Sans Mono"/>
                          <a:ea typeface="Droid Sans Mono"/>
                          <a:cs typeface="Droid Sans Mono"/>
                          <a:sym typeface="Droid Sans Mono"/>
                        </a:rPr>
                        <a:t> * 4</a:t>
                      </a:r>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add $t2,$a0,$t1 # $t2 =</a:t>
                      </a:r>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   &amp;array[</a:t>
                      </a:r>
                      <a:r>
                        <a:rPr lang="en-US" sz="1400" u="none" cap="none" strike="noStrike">
                          <a:solidFill>
                            <a:srgbClr val="0000FF"/>
                          </a:solidFill>
                        </a:rPr>
                        <a:t>size</a:t>
                      </a:r>
                      <a:r>
                        <a:rPr lang="en-US" sz="1400" u="none" cap="none" strike="noStrike">
                          <a:latin typeface="Droid Sans Mono"/>
                          <a:ea typeface="Droid Sans Mono"/>
                          <a:cs typeface="Droid Sans Mono"/>
                          <a:sym typeface="Droid Sans Mono"/>
                        </a:rPr>
                        <a:t>]</a:t>
                      </a:r>
                      <a:endParaRPr/>
                    </a:p>
                    <a:p>
                      <a:pPr indent="0" lvl="0" marL="0" marR="0" rtl="0" algn="l">
                        <a:lnSpc>
                          <a:spcPct val="100000"/>
                        </a:lnSpc>
                        <a:spcBef>
                          <a:spcPts val="300"/>
                        </a:spcBef>
                        <a:spcAft>
                          <a:spcPts val="0"/>
                        </a:spcAft>
                        <a:buClr>
                          <a:srgbClr val="0000FF"/>
                        </a:buClr>
                        <a:buSzPts val="1400"/>
                        <a:buFont typeface="Droid Sans Mono"/>
                        <a:buNone/>
                      </a:pPr>
                      <a:r>
                        <a:rPr lang="en-US" sz="1400" u="none" cap="none" strike="noStrike">
                          <a:solidFill>
                            <a:srgbClr val="0000FF"/>
                          </a:solidFill>
                          <a:latin typeface="Droid Sans Mono"/>
                          <a:ea typeface="Droid Sans Mono"/>
                          <a:cs typeface="Droid Sans Mono"/>
                          <a:sym typeface="Droid Sans Mono"/>
                        </a:rPr>
                        <a:t>loop2:</a:t>
                      </a:r>
                      <a:r>
                        <a:rPr lang="en-US" sz="1400" u="none" cap="none" strike="noStrike">
                          <a:solidFill>
                            <a:srgbClr val="000000"/>
                          </a:solidFill>
                        </a:rPr>
                        <a:t> sw $zero,0(</a:t>
                      </a:r>
                      <a:r>
                        <a:rPr lang="en-US" sz="1400" u="none" cap="none" strike="noStrike">
                          <a:solidFill>
                            <a:srgbClr val="0000FF"/>
                          </a:solidFill>
                          <a:latin typeface="Droid Sans Mono"/>
                          <a:ea typeface="Droid Sans Mono"/>
                          <a:cs typeface="Droid Sans Mono"/>
                          <a:sym typeface="Droid Sans Mono"/>
                        </a:rPr>
                        <a:t>$t0</a:t>
                      </a:r>
                      <a:r>
                        <a:rPr lang="en-US" sz="1400" u="none" cap="none" strike="noStrike">
                          <a:solidFill>
                            <a:srgbClr val="000000"/>
                          </a:solidFill>
                        </a:rPr>
                        <a:t>) # </a:t>
                      </a:r>
                      <a:r>
                        <a:rPr lang="en-US" sz="1400" u="none" cap="none" strike="noStrike">
                          <a:solidFill>
                            <a:srgbClr val="0000FF"/>
                          </a:solidFill>
                          <a:latin typeface="Droid Sans Mono"/>
                          <a:ea typeface="Droid Sans Mono"/>
                          <a:cs typeface="Droid Sans Mono"/>
                          <a:sym typeface="Droid Sans Mono"/>
                        </a:rPr>
                        <a:t>Memory[p]</a:t>
                      </a:r>
                      <a:r>
                        <a:rPr lang="en-US" sz="1400" u="none" cap="none" strike="noStrike">
                          <a:solidFill>
                            <a:srgbClr val="000000"/>
                          </a:solidFill>
                        </a:rPr>
                        <a:t> = 0</a:t>
                      </a:r>
                      <a:endParaRPr sz="1800" u="none" cap="none" strike="noStrike">
                        <a:solidFill>
                          <a:srgbClr val="000000"/>
                        </a:solidFill>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addi $t0,$t0,</a:t>
                      </a:r>
                      <a:r>
                        <a:rPr lang="en-US" sz="1400" u="none" cap="none" strike="noStrike">
                          <a:solidFill>
                            <a:srgbClr val="0000FF"/>
                          </a:solidFill>
                        </a:rPr>
                        <a:t>4</a:t>
                      </a:r>
                      <a:r>
                        <a:rPr lang="en-US" sz="1400" u="none" cap="none" strike="noStrike">
                          <a:latin typeface="Droid Sans Mono"/>
                          <a:ea typeface="Droid Sans Mono"/>
                          <a:cs typeface="Droid Sans Mono"/>
                          <a:sym typeface="Droid Sans Mono"/>
                        </a:rPr>
                        <a:t>  # </a:t>
                      </a:r>
                      <a:r>
                        <a:rPr lang="en-US" sz="1400" u="none" cap="none" strike="noStrike">
                          <a:solidFill>
                            <a:srgbClr val="0000FF"/>
                          </a:solidFill>
                        </a:rPr>
                        <a:t>p = p + 4</a:t>
                      </a:r>
                      <a:endParaRPr sz="1800" u="none" cap="none" strike="noStrike">
                        <a:solidFill>
                          <a:srgbClr val="0000FF"/>
                        </a:solidFill>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slt $t3,$t0,</a:t>
                      </a:r>
                      <a:r>
                        <a:rPr lang="en-US" sz="1400" u="none" cap="none" strike="noStrike">
                          <a:solidFill>
                            <a:srgbClr val="0000FF"/>
                          </a:solidFill>
                        </a:rPr>
                        <a:t>$t2</a:t>
                      </a:r>
                      <a:r>
                        <a:rPr lang="en-US" sz="1400" u="none" cap="none" strike="noStrike">
                          <a:latin typeface="Droid Sans Mono"/>
                          <a:ea typeface="Droid Sans Mono"/>
                          <a:cs typeface="Droid Sans Mono"/>
                          <a:sym typeface="Droid Sans Mono"/>
                        </a:rPr>
                        <a:t> # $t3 =</a:t>
                      </a:r>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a:t>
                      </a:r>
                      <a:r>
                        <a:rPr lang="en-US" sz="1400" u="none" cap="none" strike="noStrike">
                          <a:solidFill>
                            <a:srgbClr val="0000FF"/>
                          </a:solidFill>
                        </a:rPr>
                        <a:t>p&lt;&amp;array[size]</a:t>
                      </a:r>
                      <a:r>
                        <a:rPr lang="en-US" sz="1400" u="none" cap="none" strike="noStrike">
                          <a:latin typeface="Droid Sans Mono"/>
                          <a:ea typeface="Droid Sans Mono"/>
                          <a:cs typeface="Droid Sans Mono"/>
                          <a:sym typeface="Droid Sans Mono"/>
                        </a:rPr>
                        <a:t>)</a:t>
                      </a:r>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bne $t3,$zero,loop2 # if (…)</a:t>
                      </a:r>
                      <a:endParaRPr/>
                    </a:p>
                    <a:p>
                      <a:pPr indent="0" lvl="0" marL="0" marR="0" rtl="0" algn="l">
                        <a:lnSpc>
                          <a:spcPct val="100000"/>
                        </a:lnSpc>
                        <a:spcBef>
                          <a:spcPts val="300"/>
                        </a:spcBef>
                        <a:spcAft>
                          <a:spcPts val="0"/>
                        </a:spcAft>
                        <a:buClr>
                          <a:schemeClr val="dk1"/>
                        </a:buClr>
                        <a:buSzPts val="1400"/>
                        <a:buFont typeface="Droid Sans Mono"/>
                        <a:buNone/>
                      </a:pPr>
                      <a:r>
                        <a:rPr lang="en-US" sz="1400" u="none" cap="none" strike="noStrike">
                          <a:latin typeface="Droid Sans Mono"/>
                          <a:ea typeface="Droid Sans Mono"/>
                          <a:cs typeface="Droid Sans Mono"/>
                          <a:sym typeface="Droid Sans Mono"/>
                        </a:rPr>
                        <a:t>                           # goto loop2</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2" name="Shape 762"/>
        <p:cNvGrpSpPr/>
        <p:nvPr/>
      </p:nvGrpSpPr>
      <p:grpSpPr>
        <a:xfrm>
          <a:off x="0" y="0"/>
          <a:ext cx="0" cy="0"/>
          <a:chOff x="0" y="0"/>
          <a:chExt cx="0" cy="0"/>
        </a:xfrm>
      </p:grpSpPr>
      <p:sp>
        <p:nvSpPr>
          <p:cNvPr id="763" name="Google Shape;763;p7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Comparison of Array vs. Ptr</a:t>
            </a:r>
            <a:endParaRPr/>
          </a:p>
        </p:txBody>
      </p:sp>
      <p:sp>
        <p:nvSpPr>
          <p:cNvPr id="764" name="Google Shape;764;p7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Multiply “strength reduced” to shift</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Array version requires shift to be inside loop</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Part of index calculation for incremented i</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c.f. incrementing pointer</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Compiler can achieve same effect as manual use of pointers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Induction variable elimination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Better to make program clearer and safer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MIPS ISA</a:t>
            </a:r>
            <a:endParaRPr/>
          </a:p>
        </p:txBody>
      </p:sp>
      <p:sp>
        <p:nvSpPr>
          <p:cNvPr id="105" name="Google Shape;105;p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Used as the example throughout the book</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Stanford MIPS commercialized by MIPS Technologies (</a:t>
            </a:r>
            <a:r>
              <a:rPr lang="en-US" u="sng">
                <a:solidFill>
                  <a:srgbClr val="0000FF"/>
                </a:solidFill>
                <a:hlinkClick r:id="rId3"/>
              </a:rPr>
              <a:t>www.mips.com</a:t>
            </a:r>
            <a:r>
              <a:rPr lang="en-US">
                <a:latin typeface="Arial"/>
                <a:ea typeface="Arial"/>
                <a:cs typeface="Arial"/>
                <a:sym typeface="Arial"/>
              </a:rPr>
              <a:t>)</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Large share of embedded core market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Applications in consumer electronics, network/storage equipment, cameras, printers, …</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Typical of many modern ISAs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See MIPS Reference Data tear-out card, and Appendix 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80"/>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ARM &amp; MIPS ISA</a:t>
            </a:r>
            <a:endParaRPr/>
          </a:p>
        </p:txBody>
      </p:sp>
      <p:sp>
        <p:nvSpPr>
          <p:cNvPr id="770" name="Google Shape;770;p80"/>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t/>
            </a:r>
            <a:endParaRPr sz="2000">
              <a:solidFill>
                <a:srgbClr val="888888"/>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ARM &amp; MIPS similarities</a:t>
            </a:r>
            <a:endParaRPr/>
          </a:p>
        </p:txBody>
      </p:sp>
      <p:sp>
        <p:nvSpPr>
          <p:cNvPr id="776" name="Google Shape;776;p81"/>
          <p:cNvSpPr txBox="1"/>
          <p:nvPr>
            <p:ph idx="1" type="body"/>
          </p:nvPr>
        </p:nvSpPr>
        <p:spPr>
          <a:xfrm>
            <a:off x="684212" y="1125537"/>
            <a:ext cx="8270876" cy="935038"/>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2100"/>
              <a:buFont typeface="Arial"/>
              <a:buChar char="❑"/>
            </a:pPr>
            <a:r>
              <a:rPr lang="en-US">
                <a:latin typeface="Arial"/>
                <a:ea typeface="Arial"/>
                <a:cs typeface="Arial"/>
                <a:sym typeface="Arial"/>
              </a:rPr>
              <a:t>ARM: the most popular embedded core</a:t>
            </a:r>
            <a:endParaRPr/>
          </a:p>
          <a:p>
            <a:pPr indent="-342900" lvl="0" marL="342900" rtl="0" algn="l">
              <a:lnSpc>
                <a:spcPct val="80000"/>
              </a:lnSpc>
              <a:spcBef>
                <a:spcPts val="600"/>
              </a:spcBef>
              <a:spcAft>
                <a:spcPts val="0"/>
              </a:spcAft>
              <a:buClr>
                <a:schemeClr val="accent1"/>
              </a:buClr>
              <a:buSzPts val="2100"/>
              <a:buFont typeface="Arial"/>
              <a:buChar char="❑"/>
            </a:pPr>
            <a:r>
              <a:rPr lang="en-US">
                <a:latin typeface="Arial"/>
                <a:ea typeface="Arial"/>
                <a:cs typeface="Arial"/>
                <a:sym typeface="Arial"/>
              </a:rPr>
              <a:t>Similar basic set of instructions to MIPS</a:t>
            </a:r>
            <a:endParaRPr/>
          </a:p>
        </p:txBody>
      </p:sp>
      <p:graphicFrame>
        <p:nvGraphicFramePr>
          <p:cNvPr id="777" name="Google Shape;777;p81"/>
          <p:cNvGraphicFramePr/>
          <p:nvPr/>
        </p:nvGraphicFramePr>
        <p:xfrm>
          <a:off x="755650" y="2133600"/>
          <a:ext cx="3000000" cy="3000000"/>
        </p:xfrm>
        <a:graphic>
          <a:graphicData uri="http://schemas.openxmlformats.org/drawingml/2006/table">
            <a:tbl>
              <a:tblPr>
                <a:noFill/>
                <a:tableStyleId>{107B0BAC-FAA6-45EB-B9A3-2CDC37A66519}</a:tableStyleId>
              </a:tblPr>
              <a:tblGrid>
                <a:gridCol w="3482975"/>
                <a:gridCol w="2076450"/>
                <a:gridCol w="2073275"/>
              </a:tblGrid>
              <a:tr h="460375">
                <a:tc>
                  <a:txBody>
                    <a:bodyPr/>
                    <a:lstStyle/>
                    <a:p>
                      <a:pPr indent="0" lvl="0" marL="0" marR="0" rtl="0" algn="l">
                        <a:lnSpc>
                          <a:spcPct val="100000"/>
                        </a:lnSpc>
                        <a:spcBef>
                          <a:spcPts val="0"/>
                        </a:spcBef>
                        <a:spcAft>
                          <a:spcPts val="0"/>
                        </a:spcAft>
                        <a:buClr>
                          <a:schemeClr val="dk1"/>
                        </a:buClr>
                        <a:buSzPts val="2200"/>
                        <a:buFont typeface="Arial"/>
                        <a:buNone/>
                      </a:pPr>
                      <a:r>
                        <a:t/>
                      </a:r>
                      <a:endParaRPr sz="2200" u="none" cap="none" strike="noStrike">
                        <a:latin typeface="Arial"/>
                        <a:ea typeface="Arial"/>
                        <a:cs typeface="Arial"/>
                        <a:sym typeface="Arial"/>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ARM</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MIPS</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Date announced</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1985</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1985</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3550">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Instruction size</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32 bits</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32 bits</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Address space</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32-bit flat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32-bit flat</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375">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Data alignment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Aligned</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Aligned</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5625">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Data addressing modes</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2200"/>
                        <a:buFont typeface="Arial"/>
                        <a:buNone/>
                      </a:pPr>
                      <a:r>
                        <a:rPr lang="en-US" sz="2200" u="none" cap="none" strike="noStrike">
                          <a:solidFill>
                            <a:srgbClr val="FFFFFF"/>
                          </a:solidFill>
                          <a:latin typeface="Arial"/>
                          <a:ea typeface="Arial"/>
                          <a:cs typeface="Arial"/>
                          <a:sym typeface="Arial"/>
                        </a:rPr>
                        <a:t>9</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rgbClr val="FFFFFF"/>
                        </a:buClr>
                        <a:buSzPts val="2200"/>
                        <a:buFont typeface="Arial"/>
                        <a:buNone/>
                      </a:pPr>
                      <a:r>
                        <a:rPr lang="en-US" sz="2200" u="none" cap="none" strike="noStrike">
                          <a:solidFill>
                            <a:srgbClr val="FFFFFF"/>
                          </a:solidFill>
                          <a:latin typeface="Arial"/>
                          <a:ea typeface="Arial"/>
                          <a:cs typeface="Arial"/>
                          <a:sym typeface="Arial"/>
                        </a:rPr>
                        <a:t>3</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r>
              <a:tr h="460375">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Registers</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FF"/>
                        </a:buClr>
                        <a:buSzPts val="2200"/>
                        <a:buFont typeface="Arial"/>
                        <a:buNone/>
                      </a:pPr>
                      <a:r>
                        <a:rPr lang="en-US" sz="2200" u="none" cap="none" strike="noStrike">
                          <a:solidFill>
                            <a:srgbClr val="FFFFFF"/>
                          </a:solidFill>
                          <a:latin typeface="Arial"/>
                          <a:ea typeface="Arial"/>
                          <a:cs typeface="Arial"/>
                          <a:sym typeface="Arial"/>
                        </a:rPr>
                        <a:t>15 × 32-bit</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rgbClr val="FFFFFF"/>
                        </a:buClr>
                        <a:buSzPts val="2200"/>
                        <a:buFont typeface="Arial"/>
                        <a:buNone/>
                      </a:pPr>
                      <a:r>
                        <a:rPr lang="en-US" sz="2200" u="none" cap="none" strike="noStrike">
                          <a:solidFill>
                            <a:srgbClr val="FFFFFF"/>
                          </a:solidFill>
                          <a:latin typeface="Arial"/>
                          <a:ea typeface="Arial"/>
                          <a:cs typeface="Arial"/>
                          <a:sym typeface="Arial"/>
                        </a:rPr>
                        <a:t>31 × 32-bit</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0080"/>
                    </a:solidFill>
                  </a:tcPr>
                </a:tc>
              </a:tr>
              <a:tr h="581025">
                <a:tc>
                  <a:txBody>
                    <a:bodyPr/>
                    <a:lstStyle/>
                    <a:p>
                      <a:pPr indent="0" lvl="0" marL="0" marR="0" rtl="0" algn="l">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Input/output</a:t>
                      </a:r>
                      <a:endParaRPr/>
                    </a:p>
                  </a:txBody>
                  <a:tcPr marT="45725" marB="45725" marR="45725" marL="45725">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Memory mapped</a:t>
                      </a:r>
                      <a:endParaRPr/>
                    </a:p>
                  </a:txBody>
                  <a:tcPr marT="45725" marB="45725" marR="45725" marL="457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Arial"/>
                        <a:buNone/>
                      </a:pPr>
                      <a:r>
                        <a:rPr lang="en-US" sz="2200" u="none" cap="none" strike="noStrike">
                          <a:latin typeface="Arial"/>
                          <a:ea typeface="Arial"/>
                          <a:cs typeface="Arial"/>
                          <a:sym typeface="Arial"/>
                        </a:rPr>
                        <a:t>Memory mapped</a:t>
                      </a:r>
                      <a:endParaRPr/>
                    </a:p>
                  </a:txBody>
                  <a:tcPr marT="45725" marB="45725" marR="45725" marL="45725">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8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ISA comparison</a:t>
            </a:r>
            <a:endParaRPr/>
          </a:p>
        </p:txBody>
      </p:sp>
      <p:pic>
        <p:nvPicPr>
          <p:cNvPr descr="Picture 6" id="783" name="Google Shape;783;p82"/>
          <p:cNvPicPr preferRelativeResize="0"/>
          <p:nvPr/>
        </p:nvPicPr>
        <p:blipFill rotWithShape="1">
          <a:blip r:embed="rId3">
            <a:alphaModFix/>
          </a:blip>
          <a:srcRect b="0" l="0" r="0" t="0"/>
          <a:stretch/>
        </p:blipFill>
        <p:spPr>
          <a:xfrm>
            <a:off x="1973394" y="1065574"/>
            <a:ext cx="6366460" cy="571501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8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compare and branch in ARM</a:t>
            </a:r>
            <a:endParaRPr/>
          </a:p>
        </p:txBody>
      </p:sp>
      <p:sp>
        <p:nvSpPr>
          <p:cNvPr id="789" name="Google Shape;789;p83"/>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Uses condition codes for result of an arithmetic/logical instruction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Negative, zero, carry, overflow</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Compare instructions to set condition codes without keeping the result</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Each instruction can be conditional</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Top 4 bits of instruction word: condition value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Can avoid branches over single instructions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8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instruction encoding</a:t>
            </a:r>
            <a:endParaRPr/>
          </a:p>
        </p:txBody>
      </p:sp>
      <p:pic>
        <p:nvPicPr>
          <p:cNvPr descr="Picture 4" id="795" name="Google Shape;795;p84"/>
          <p:cNvPicPr preferRelativeResize="0"/>
          <p:nvPr/>
        </p:nvPicPr>
        <p:blipFill rotWithShape="1">
          <a:blip r:embed="rId3">
            <a:alphaModFix/>
          </a:blip>
          <a:srcRect b="0" l="0" r="0" t="0"/>
          <a:stretch/>
        </p:blipFill>
        <p:spPr>
          <a:xfrm>
            <a:off x="1187450" y="1412875"/>
            <a:ext cx="5453063" cy="4583113"/>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8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ARM &amp; MIPS addressing modes</a:t>
            </a:r>
            <a:endParaRPr/>
          </a:p>
        </p:txBody>
      </p:sp>
      <p:pic>
        <p:nvPicPr>
          <p:cNvPr descr="Picture 6" id="801" name="Google Shape;801;p85"/>
          <p:cNvPicPr preferRelativeResize="0"/>
          <p:nvPr/>
        </p:nvPicPr>
        <p:blipFill rotWithShape="1">
          <a:blip r:embed="rId3">
            <a:alphaModFix/>
          </a:blip>
          <a:srcRect b="0" l="0" r="0" t="0"/>
          <a:stretch/>
        </p:blipFill>
        <p:spPr>
          <a:xfrm>
            <a:off x="945729" y="1546842"/>
            <a:ext cx="7392446" cy="308201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8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ARM arithmetic not in MIPS</a:t>
            </a:r>
            <a:endParaRPr/>
          </a:p>
        </p:txBody>
      </p:sp>
      <p:pic>
        <p:nvPicPr>
          <p:cNvPr descr="Picture 6" id="807" name="Google Shape;807;p86"/>
          <p:cNvPicPr preferRelativeResize="0"/>
          <p:nvPr/>
        </p:nvPicPr>
        <p:blipFill rotWithShape="1">
          <a:blip r:embed="rId3">
            <a:alphaModFix/>
          </a:blip>
          <a:srcRect b="0" l="0" r="0" t="0"/>
          <a:stretch/>
        </p:blipFill>
        <p:spPr>
          <a:xfrm>
            <a:off x="1175782" y="1369663"/>
            <a:ext cx="7182329" cy="3333638"/>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87"/>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INTEL X86 ISA</a:t>
            </a:r>
            <a:endParaRPr/>
          </a:p>
        </p:txBody>
      </p:sp>
      <p:sp>
        <p:nvSpPr>
          <p:cNvPr id="813" name="Google Shape;813;p87"/>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t/>
            </a:r>
            <a:endParaRPr sz="2000">
              <a:solidFill>
                <a:srgbClr val="888888"/>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8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Intel x86 ISA</a:t>
            </a:r>
            <a:endParaRPr/>
          </a:p>
        </p:txBody>
      </p:sp>
      <p:sp>
        <p:nvSpPr>
          <p:cNvPr id="819" name="Google Shape;819;p8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Evolution with backward compatibility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8080 (1974): 8-bit microprocessor</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Accumulator, plus 3 index-register pairs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8086 (1978): 16-bit extension to 8080</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Complex instruction set (CISC)</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8087 (1980): floating-point coprocessor</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Adds FP instructions and register stack</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80286 (1982): 24-bit addresses, MMU</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Segmented memory mapping and protection</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80386 (1985): 32-bit extension (now IA-32)</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Additional addressing modes and operations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Paged memory mapping as well as segments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8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Intel x86 ISA</a:t>
            </a:r>
            <a:endParaRPr/>
          </a:p>
        </p:txBody>
      </p:sp>
      <p:sp>
        <p:nvSpPr>
          <p:cNvPr id="825" name="Google Shape;825;p8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2100"/>
              <a:buFont typeface="Arial"/>
              <a:buChar char="❑"/>
            </a:pPr>
            <a:r>
              <a:rPr lang="en-US">
                <a:latin typeface="Arial"/>
                <a:ea typeface="Arial"/>
                <a:cs typeface="Arial"/>
                <a:sym typeface="Arial"/>
              </a:rPr>
              <a:t>Further evolution…</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i486 (1989): pipelined, on-chip caches and FPU</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Compatible competitors: AMD, Cyrix, …</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Pentium (1993): superscalar, 64-bit datapath</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Later versions added MMX (Multi-Media eXtension) instructions</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The infamous FDIV bug</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Pentium Pro (1995), Pentium II (1997)</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New microarchitecture (see Colwell, </a:t>
            </a:r>
            <a:r>
              <a:rPr i="1" lang="en-US"/>
              <a:t>The Pentium Chronicles</a:t>
            </a:r>
            <a:r>
              <a:rPr lang="en-US" sz="2000">
                <a:solidFill>
                  <a:srgbClr val="000000"/>
                </a:solidFill>
                <a:latin typeface="Arial"/>
                <a:ea typeface="Arial"/>
                <a:cs typeface="Arial"/>
                <a:sym typeface="Arial"/>
              </a:rPr>
              <a:t>)</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Pentium III (1999)</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Added SSE (Streaming SIMD Extensions) and associated registers</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Pentium 4 (2001)</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New microarchitecture</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Added SSE2 instructions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MIPS ISA</a:t>
            </a:r>
            <a:endParaRPr/>
          </a:p>
        </p:txBody>
      </p:sp>
      <p:sp>
        <p:nvSpPr>
          <p:cNvPr id="111" name="Google Shape;111;p9"/>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Design principles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small, regular &amp; simple design  </a:t>
            </a:r>
            <a:r>
              <a:rPr lang="en-US">
                <a:latin typeface="Noto Sans Symbols"/>
                <a:ea typeface="Noto Sans Symbols"/>
                <a:cs typeface="Noto Sans Symbols"/>
                <a:sym typeface="Noto Sans Symbols"/>
              </a:rPr>
              <a:t>➔</a:t>
            </a:r>
            <a:r>
              <a:rPr lang="en-US" sz="2400">
                <a:solidFill>
                  <a:srgbClr val="000000"/>
                </a:solidFill>
              </a:rPr>
              <a:t> fast </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make the common case fast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good design requires good compromises</a:t>
            </a:r>
            <a:endParaRPr/>
          </a:p>
          <a:p>
            <a:pPr indent="-342900" lvl="0" marL="342900" rtl="0" algn="l">
              <a:lnSpc>
                <a:spcPct val="100000"/>
              </a:lnSpc>
              <a:spcBef>
                <a:spcPts val="600"/>
              </a:spcBef>
              <a:spcAft>
                <a:spcPts val="0"/>
              </a:spcAft>
              <a:buClr>
                <a:schemeClr val="accent1"/>
              </a:buClr>
              <a:buSzPts val="2100"/>
              <a:buFont typeface="Calibri"/>
              <a:buChar char="❑"/>
            </a:pPr>
            <a:r>
              <a:rPr b="0" i="0" lang="en-US" sz="2800" u="none" cap="none" strike="noStrike">
                <a:solidFill>
                  <a:schemeClr val="accent1"/>
                </a:solidFill>
                <a:latin typeface="Calibri"/>
                <a:ea typeface="Calibri"/>
                <a:cs typeface="Calibri"/>
                <a:sym typeface="Calibri"/>
              </a:rPr>
              <a:t>Features </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32 32-bit registers, r</a:t>
            </a:r>
            <a:r>
              <a:rPr baseline="-25000" lang="en-US"/>
              <a:t>0</a:t>
            </a:r>
            <a:r>
              <a:rPr lang="en-US" sz="2400">
                <a:solidFill>
                  <a:srgbClr val="000000"/>
                </a:solidFill>
              </a:rPr>
              <a:t> = 0 always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only </a:t>
            </a:r>
            <a:r>
              <a:rPr i="1" lang="en-US"/>
              <a:t>load</a:t>
            </a:r>
            <a:r>
              <a:rPr lang="en-US" sz="2400">
                <a:solidFill>
                  <a:srgbClr val="000000"/>
                </a:solidFill>
              </a:rPr>
              <a:t> and </a:t>
            </a:r>
            <a:r>
              <a:rPr i="1" lang="en-US"/>
              <a:t>store</a:t>
            </a:r>
            <a:r>
              <a:rPr lang="en-US" sz="2400">
                <a:solidFill>
                  <a:srgbClr val="000000"/>
                </a:solidFill>
              </a:rPr>
              <a:t> instructions access memory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32-bit instructions, fixed size opcode, leftmost 6 bits</a:t>
            </a:r>
            <a:endParaRPr/>
          </a:p>
          <a:p>
            <a:pPr indent="-228600" lvl="2" marL="777240" rtl="0" algn="l">
              <a:lnSpc>
                <a:spcPct val="100000"/>
              </a:lnSpc>
              <a:spcBef>
                <a:spcPts val="400"/>
              </a:spcBef>
              <a:spcAft>
                <a:spcPts val="0"/>
              </a:spcAft>
              <a:buClr>
                <a:srgbClr val="000000"/>
              </a:buClr>
              <a:buSzPts val="2000"/>
              <a:buFont typeface="Arial"/>
              <a:buChar char="•"/>
            </a:pPr>
            <a:r>
              <a:rPr i="1" lang="en-US" sz="2000">
                <a:solidFill>
                  <a:srgbClr val="000000"/>
                </a:solidFill>
              </a:rPr>
              <a:t>fixed-field decoding</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rPr>
              <a:t>all ALU operations are 3 address register operations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rPr>
              <a:t>add r1, r2, r3, meaning:  r3 </a:t>
            </a:r>
            <a:r>
              <a:rPr lang="en-US">
                <a:latin typeface="Noto Sans Symbols"/>
                <a:ea typeface="Noto Sans Symbols"/>
                <a:cs typeface="Noto Sans Symbols"/>
                <a:sym typeface="Noto Sans Symbols"/>
              </a:rPr>
              <a:t>🡸</a:t>
            </a:r>
            <a:r>
              <a:rPr lang="en-US" sz="2000">
                <a:solidFill>
                  <a:srgbClr val="000000"/>
                </a:solidFill>
              </a:rPr>
              <a:t> r1 + r2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90"/>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Intel x86 ISA</a:t>
            </a:r>
            <a:endParaRPr/>
          </a:p>
        </p:txBody>
      </p:sp>
      <p:sp>
        <p:nvSpPr>
          <p:cNvPr id="831" name="Google Shape;831;p90"/>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80000"/>
              </a:lnSpc>
              <a:spcBef>
                <a:spcPts val="0"/>
              </a:spcBef>
              <a:spcAft>
                <a:spcPts val="0"/>
              </a:spcAft>
              <a:buClr>
                <a:schemeClr val="accent1"/>
              </a:buClr>
              <a:buSzPts val="2100"/>
              <a:buFont typeface="Arial"/>
              <a:buChar char="❑"/>
            </a:pPr>
            <a:r>
              <a:rPr lang="en-US">
                <a:latin typeface="Arial"/>
                <a:ea typeface="Arial"/>
                <a:cs typeface="Arial"/>
                <a:sym typeface="Arial"/>
              </a:rPr>
              <a:t>And further…</a:t>
            </a:r>
            <a:endParaRPr/>
          </a:p>
          <a:p>
            <a:pPr indent="-285750" lvl="1" marL="742950" rtl="0" algn="l">
              <a:lnSpc>
                <a:spcPct val="80000"/>
              </a:lnSpc>
              <a:spcBef>
                <a:spcPts val="500"/>
              </a:spcBef>
              <a:spcAft>
                <a:spcPts val="0"/>
              </a:spcAft>
              <a:buClr>
                <a:srgbClr val="0000FF"/>
              </a:buClr>
              <a:buSzPts val="2400"/>
              <a:buFont typeface="Arial"/>
              <a:buChar char="–"/>
            </a:pPr>
            <a:r>
              <a:rPr lang="en-US" sz="2400">
                <a:solidFill>
                  <a:srgbClr val="0000FF"/>
                </a:solidFill>
                <a:latin typeface="Arial"/>
                <a:ea typeface="Arial"/>
                <a:cs typeface="Arial"/>
                <a:sym typeface="Arial"/>
              </a:rPr>
              <a:t>AMD64 (2003): extended architecture to 64 bits</a:t>
            </a:r>
            <a:endParaRPr>
              <a:solidFill>
                <a:srgbClr val="000000"/>
              </a:solidFill>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EM64T – Extended Memory 64 Technology (2004)</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AMD64 adopted by Intel (with refinements)</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Added SSE3 instructions</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Intel Core (2006)</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Added SSE4 instructions, virtual machine support</a:t>
            </a:r>
            <a:endParaRPr/>
          </a:p>
          <a:p>
            <a:pPr indent="-285750" lvl="1" marL="742950" rtl="0" algn="l">
              <a:lnSpc>
                <a:spcPct val="80000"/>
              </a:lnSpc>
              <a:spcBef>
                <a:spcPts val="500"/>
              </a:spcBef>
              <a:spcAft>
                <a:spcPts val="0"/>
              </a:spcAft>
              <a:buClr>
                <a:srgbClr val="0000FF"/>
              </a:buClr>
              <a:buSzPts val="2400"/>
              <a:buFont typeface="Arial"/>
              <a:buChar char="–"/>
            </a:pPr>
            <a:r>
              <a:rPr lang="en-US" sz="2400">
                <a:solidFill>
                  <a:srgbClr val="0000FF"/>
                </a:solidFill>
                <a:latin typeface="Arial"/>
                <a:ea typeface="Arial"/>
                <a:cs typeface="Arial"/>
                <a:sym typeface="Arial"/>
              </a:rPr>
              <a:t>AMD64 (announced 2007): SSE5 instructions</a:t>
            </a:r>
            <a:endParaRPr>
              <a:solidFill>
                <a:srgbClr val="000000"/>
              </a:solidFill>
            </a:endParaRPr>
          </a:p>
          <a:p>
            <a:pPr indent="-228600" lvl="2" marL="777240" rtl="0" algn="l">
              <a:lnSpc>
                <a:spcPct val="80000"/>
              </a:lnSpc>
              <a:spcBef>
                <a:spcPts val="400"/>
              </a:spcBef>
              <a:spcAft>
                <a:spcPts val="0"/>
              </a:spcAft>
              <a:buClr>
                <a:srgbClr val="0000FF"/>
              </a:buClr>
              <a:buSzPts val="2000"/>
              <a:buFont typeface="Arial"/>
              <a:buChar char="•"/>
            </a:pPr>
            <a:r>
              <a:rPr lang="en-US" sz="2000">
                <a:solidFill>
                  <a:srgbClr val="0000FF"/>
                </a:solidFill>
                <a:latin typeface="Arial"/>
                <a:ea typeface="Arial"/>
                <a:cs typeface="Arial"/>
                <a:sym typeface="Arial"/>
              </a:rPr>
              <a:t>Intel declined to follow, instead…</a:t>
            </a:r>
            <a:endParaRPr>
              <a:solidFill>
                <a:srgbClr val="000000"/>
              </a:solidFill>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Advanced Vector Extension (announced 2008)</a:t>
            </a:r>
            <a:endParaRPr/>
          </a:p>
          <a:p>
            <a:pPr indent="-228600" lvl="2" marL="777240" rtl="0" algn="l">
              <a:lnSpc>
                <a:spcPct val="8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Longer SSE registers, more instructions</a:t>
            </a:r>
            <a:endParaRPr/>
          </a:p>
          <a:p>
            <a:pPr indent="-342900" lvl="0" marL="342900" rtl="0" algn="l">
              <a:lnSpc>
                <a:spcPct val="80000"/>
              </a:lnSpc>
              <a:spcBef>
                <a:spcPts val="600"/>
              </a:spcBef>
              <a:spcAft>
                <a:spcPts val="0"/>
              </a:spcAft>
              <a:buClr>
                <a:schemeClr val="accent1"/>
              </a:buClr>
              <a:buSzPts val="2100"/>
              <a:buFont typeface="Arial"/>
              <a:buChar char="❑"/>
            </a:pPr>
            <a:r>
              <a:rPr lang="en-US">
                <a:latin typeface="Arial"/>
                <a:ea typeface="Arial"/>
                <a:cs typeface="Arial"/>
                <a:sym typeface="Arial"/>
              </a:rPr>
              <a:t>If Intel didn’t extend with compatibility, its competitors would!</a:t>
            </a:r>
            <a:endParaRPr/>
          </a:p>
          <a:p>
            <a:pPr indent="-285750" lvl="1" marL="742950" rtl="0" algn="l">
              <a:lnSpc>
                <a:spcPct val="8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Technical elegance ≠ market success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Google Shape;836;p91"/>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basic x86 registers</a:t>
            </a:r>
            <a:endParaRPr/>
          </a:p>
        </p:txBody>
      </p:sp>
      <p:pic>
        <p:nvPicPr>
          <p:cNvPr descr="Picture 5" id="837" name="Google Shape;837;p91"/>
          <p:cNvPicPr preferRelativeResize="0"/>
          <p:nvPr/>
        </p:nvPicPr>
        <p:blipFill rotWithShape="1">
          <a:blip r:embed="rId3">
            <a:alphaModFix/>
          </a:blip>
          <a:srcRect b="0" l="0" r="0" t="0"/>
          <a:stretch/>
        </p:blipFill>
        <p:spPr>
          <a:xfrm>
            <a:off x="2051050" y="1196975"/>
            <a:ext cx="5024438" cy="50704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92"/>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basic x86 addressing modes</a:t>
            </a:r>
            <a:endParaRPr/>
          </a:p>
        </p:txBody>
      </p:sp>
      <p:sp>
        <p:nvSpPr>
          <p:cNvPr id="843" name="Google Shape;843;p92"/>
          <p:cNvSpPr txBox="1"/>
          <p:nvPr>
            <p:ph idx="1" type="body"/>
          </p:nvPr>
        </p:nvSpPr>
        <p:spPr>
          <a:xfrm>
            <a:off x="684212" y="1125537"/>
            <a:ext cx="8270876" cy="64770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Two operands per instruction</a:t>
            </a:r>
            <a:endParaRPr/>
          </a:p>
        </p:txBody>
      </p:sp>
      <p:graphicFrame>
        <p:nvGraphicFramePr>
          <p:cNvPr id="844" name="Google Shape;844;p92"/>
          <p:cNvGraphicFramePr/>
          <p:nvPr/>
        </p:nvGraphicFramePr>
        <p:xfrm>
          <a:off x="1187450" y="1700213"/>
          <a:ext cx="3000000" cy="3000000"/>
        </p:xfrm>
        <a:graphic>
          <a:graphicData uri="http://schemas.openxmlformats.org/drawingml/2006/table">
            <a:tbl>
              <a:tblPr>
                <a:noFill/>
                <a:tableStyleId>{107B0BAC-FAA6-45EB-B9A3-2CDC37A66519}</a:tableStyleId>
              </a:tblPr>
              <a:tblGrid>
                <a:gridCol w="3349625"/>
                <a:gridCol w="3348050"/>
              </a:tblGrid>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Source/dest operand</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Second source operand</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Register</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Register</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Register</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Immediate</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Register</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Memory</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Memory</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Register</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Memory</a:t>
                      </a:r>
                      <a:endParaRPr/>
                    </a:p>
                  </a:txBody>
                  <a:tcPr marT="45700" marB="45700" marR="45700" marL="457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latin typeface="Arial"/>
                          <a:ea typeface="Arial"/>
                          <a:cs typeface="Arial"/>
                          <a:sym typeface="Arial"/>
                        </a:rPr>
                        <a:t>Immediate</a:t>
                      </a:r>
                      <a:endParaRPr/>
                    </a:p>
                  </a:txBody>
                  <a:tcPr marT="45700" marB="45700" marR="45700" marL="457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845" name="Google Shape;845;p92"/>
          <p:cNvSpPr txBox="1"/>
          <p:nvPr/>
        </p:nvSpPr>
        <p:spPr>
          <a:xfrm>
            <a:off x="684212" y="3933825"/>
            <a:ext cx="8270876" cy="2475485"/>
          </a:xfrm>
          <a:prstGeom prst="rect">
            <a:avLst/>
          </a:prstGeom>
          <a:noFill/>
          <a:ln>
            <a:noFill/>
          </a:ln>
        </p:spPr>
        <p:txBody>
          <a:bodyPr anchorCtr="0" anchor="t" bIns="45700" lIns="45700" spcFirstLastPara="1" rIns="45700" wrap="square" tIns="45700">
            <a:spAutoFit/>
          </a:bodyPr>
          <a:lstStyle/>
          <a:p>
            <a:pPr indent="-342900" lvl="0" marL="342900" marR="0" rtl="0" algn="l">
              <a:lnSpc>
                <a:spcPct val="100000"/>
              </a:lnSpc>
              <a:spcBef>
                <a:spcPts val="0"/>
              </a:spcBef>
              <a:spcAft>
                <a:spcPts val="0"/>
              </a:spcAft>
              <a:buClr>
                <a:srgbClr val="000000"/>
              </a:buClr>
              <a:buSzPts val="1680"/>
              <a:buFont typeface="Calibri"/>
              <a:buChar char="■"/>
            </a:pPr>
            <a:r>
              <a:rPr b="0" i="0" lang="en-US" sz="2800" u="none" cap="none" strike="noStrike">
                <a:solidFill>
                  <a:srgbClr val="000000"/>
                </a:solidFill>
                <a:latin typeface="Calibri"/>
                <a:ea typeface="Calibri"/>
                <a:cs typeface="Calibri"/>
                <a:sym typeface="Calibri"/>
              </a:rPr>
              <a:t>Memory addressing modes</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Address in register</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Address = R</a:t>
            </a:r>
            <a:r>
              <a:rPr b="0" baseline="-25000" i="0" lang="en-US" sz="2400" u="none" cap="none" strike="noStrike">
                <a:solidFill>
                  <a:srgbClr val="000000"/>
                </a:solidFill>
                <a:latin typeface="Calibri"/>
                <a:ea typeface="Calibri"/>
                <a:cs typeface="Calibri"/>
                <a:sym typeface="Calibri"/>
              </a:rPr>
              <a:t>base</a:t>
            </a:r>
            <a:r>
              <a:rPr b="0" i="0" lang="en-US" sz="2400" u="none" cap="none" strike="noStrike">
                <a:solidFill>
                  <a:srgbClr val="000000"/>
                </a:solidFill>
                <a:latin typeface="Calibri"/>
                <a:ea typeface="Calibri"/>
                <a:cs typeface="Calibri"/>
                <a:sym typeface="Calibri"/>
              </a:rPr>
              <a:t> + displacement</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Address = R</a:t>
            </a:r>
            <a:r>
              <a:rPr b="0" baseline="-25000" i="0" lang="en-US" sz="2400" u="none" cap="none" strike="noStrike">
                <a:solidFill>
                  <a:srgbClr val="000000"/>
                </a:solidFill>
                <a:latin typeface="Calibri"/>
                <a:ea typeface="Calibri"/>
                <a:cs typeface="Calibri"/>
                <a:sym typeface="Calibri"/>
              </a:rPr>
              <a:t>base</a:t>
            </a:r>
            <a:r>
              <a:rPr b="0" i="0" lang="en-US" sz="2400" u="none" cap="none" strike="noStrike">
                <a:solidFill>
                  <a:srgbClr val="000000"/>
                </a:solidFill>
                <a:latin typeface="Calibri"/>
                <a:ea typeface="Calibri"/>
                <a:cs typeface="Calibri"/>
                <a:sym typeface="Calibri"/>
              </a:rPr>
              <a:t> + 2</a:t>
            </a:r>
            <a:r>
              <a:rPr b="0" baseline="30000" i="0" lang="en-US" sz="2400" u="none" cap="none" strike="noStrike">
                <a:solidFill>
                  <a:srgbClr val="000000"/>
                </a:solidFill>
                <a:latin typeface="Calibri"/>
                <a:ea typeface="Calibri"/>
                <a:cs typeface="Calibri"/>
                <a:sym typeface="Calibri"/>
              </a:rPr>
              <a:t>scale</a:t>
            </a:r>
            <a:r>
              <a:rPr b="0" i="0" lang="en-US" sz="2400" u="none" cap="none" strike="noStrike">
                <a:solidFill>
                  <a:srgbClr val="000000"/>
                </a:solidFill>
                <a:latin typeface="Calibri"/>
                <a:ea typeface="Calibri"/>
                <a:cs typeface="Calibri"/>
                <a:sym typeface="Calibri"/>
              </a:rPr>
              <a:t> × R</a:t>
            </a:r>
            <a:r>
              <a:rPr b="0" baseline="-25000" i="0" lang="en-US" sz="2400" u="none" cap="none" strike="noStrike">
                <a:solidFill>
                  <a:srgbClr val="000000"/>
                </a:solidFill>
                <a:latin typeface="Calibri"/>
                <a:ea typeface="Calibri"/>
                <a:cs typeface="Calibri"/>
                <a:sym typeface="Calibri"/>
              </a:rPr>
              <a:t>index</a:t>
            </a:r>
            <a:r>
              <a:rPr b="0" i="0" lang="en-US" sz="2400" u="none" cap="none" strike="noStrike">
                <a:solidFill>
                  <a:srgbClr val="000000"/>
                </a:solidFill>
                <a:latin typeface="Calibri"/>
                <a:ea typeface="Calibri"/>
                <a:cs typeface="Calibri"/>
                <a:sym typeface="Calibri"/>
              </a:rPr>
              <a:t> (scale = 0, 1, 2, or 3)</a:t>
            </a:r>
            <a:endParaRPr/>
          </a:p>
          <a:p>
            <a:pPr indent="-285750" lvl="1" marL="742950" marR="0" rtl="0" algn="l">
              <a:lnSpc>
                <a:spcPct val="100000"/>
              </a:lnSpc>
              <a:spcBef>
                <a:spcPts val="500"/>
              </a:spcBef>
              <a:spcAft>
                <a:spcPts val="0"/>
              </a:spcAft>
              <a:buClr>
                <a:srgbClr val="000000"/>
              </a:buClr>
              <a:buSzPts val="1320"/>
              <a:buFont typeface="Calibri"/>
              <a:buChar char="■"/>
            </a:pPr>
            <a:r>
              <a:rPr b="0" i="0" lang="en-US" sz="2400" u="none" cap="none" strike="noStrike">
                <a:solidFill>
                  <a:srgbClr val="000000"/>
                </a:solidFill>
                <a:latin typeface="Calibri"/>
                <a:ea typeface="Calibri"/>
                <a:cs typeface="Calibri"/>
                <a:sym typeface="Calibri"/>
              </a:rPr>
              <a:t>Address =  R</a:t>
            </a:r>
            <a:r>
              <a:rPr b="0" baseline="-25000" i="0" lang="en-US" sz="2400" u="none" cap="none" strike="noStrike">
                <a:solidFill>
                  <a:srgbClr val="000000"/>
                </a:solidFill>
                <a:latin typeface="Calibri"/>
                <a:ea typeface="Calibri"/>
                <a:cs typeface="Calibri"/>
                <a:sym typeface="Calibri"/>
              </a:rPr>
              <a:t>base</a:t>
            </a:r>
            <a:r>
              <a:rPr b="0" i="0" lang="en-US" sz="2400" u="none" cap="none" strike="noStrike">
                <a:solidFill>
                  <a:srgbClr val="000000"/>
                </a:solidFill>
                <a:latin typeface="Calibri"/>
                <a:ea typeface="Calibri"/>
                <a:cs typeface="Calibri"/>
                <a:sym typeface="Calibri"/>
              </a:rPr>
              <a:t> + 2</a:t>
            </a:r>
            <a:r>
              <a:rPr b="0" baseline="30000" i="0" lang="en-US" sz="2400" u="none" cap="none" strike="noStrike">
                <a:solidFill>
                  <a:srgbClr val="000000"/>
                </a:solidFill>
                <a:latin typeface="Calibri"/>
                <a:ea typeface="Calibri"/>
                <a:cs typeface="Calibri"/>
                <a:sym typeface="Calibri"/>
              </a:rPr>
              <a:t>scale</a:t>
            </a:r>
            <a:r>
              <a:rPr b="0" i="0" lang="en-US" sz="2400" u="none" cap="none" strike="noStrike">
                <a:solidFill>
                  <a:srgbClr val="000000"/>
                </a:solidFill>
                <a:latin typeface="Calibri"/>
                <a:ea typeface="Calibri"/>
                <a:cs typeface="Calibri"/>
                <a:sym typeface="Calibri"/>
              </a:rPr>
              <a:t> × R</a:t>
            </a:r>
            <a:r>
              <a:rPr b="0" baseline="-25000" i="0" lang="en-US" sz="2400" u="none" cap="none" strike="noStrike">
                <a:solidFill>
                  <a:srgbClr val="000000"/>
                </a:solidFill>
                <a:latin typeface="Calibri"/>
                <a:ea typeface="Calibri"/>
                <a:cs typeface="Calibri"/>
                <a:sym typeface="Calibri"/>
              </a:rPr>
              <a:t>index</a:t>
            </a:r>
            <a:r>
              <a:rPr b="0" i="0" lang="en-US" sz="2400" u="none" cap="none" strike="noStrike">
                <a:solidFill>
                  <a:srgbClr val="000000"/>
                </a:solidFill>
                <a:latin typeface="Calibri"/>
                <a:ea typeface="Calibri"/>
                <a:cs typeface="Calibri"/>
                <a:sym typeface="Calibri"/>
              </a:rPr>
              <a:t> + displacement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93"/>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x86 instruction encoding</a:t>
            </a:r>
            <a:endParaRPr/>
          </a:p>
        </p:txBody>
      </p:sp>
      <p:sp>
        <p:nvSpPr>
          <p:cNvPr id="851" name="Google Shape;851;p93"/>
          <p:cNvSpPr txBox="1"/>
          <p:nvPr>
            <p:ph idx="1" type="body"/>
          </p:nvPr>
        </p:nvSpPr>
        <p:spPr>
          <a:xfrm>
            <a:off x="4572000" y="1125537"/>
            <a:ext cx="4383088" cy="511175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Variable length encoding</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Postfix bytes specify addressing mode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Prefix bytes modify operation</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Operand length, repetition, locking, …</a:t>
            </a:r>
            <a:endParaRPr/>
          </a:p>
        </p:txBody>
      </p:sp>
      <p:pic>
        <p:nvPicPr>
          <p:cNvPr descr="Picture 4" id="852" name="Google Shape;852;p93"/>
          <p:cNvPicPr preferRelativeResize="0"/>
          <p:nvPr/>
        </p:nvPicPr>
        <p:blipFill rotWithShape="1">
          <a:blip r:embed="rId3">
            <a:alphaModFix/>
          </a:blip>
          <a:srcRect b="0" l="0" r="0" t="0"/>
          <a:stretch/>
        </p:blipFill>
        <p:spPr>
          <a:xfrm>
            <a:off x="809625" y="1341437"/>
            <a:ext cx="4410075" cy="4217989"/>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94"/>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x86 addressing modes not in MIPS</a:t>
            </a:r>
            <a:endParaRPr/>
          </a:p>
        </p:txBody>
      </p:sp>
      <p:pic>
        <p:nvPicPr>
          <p:cNvPr descr="Picture 6" id="858" name="Google Shape;858;p94"/>
          <p:cNvPicPr preferRelativeResize="0"/>
          <p:nvPr/>
        </p:nvPicPr>
        <p:blipFill rotWithShape="1">
          <a:blip r:embed="rId3">
            <a:alphaModFix/>
          </a:blip>
          <a:srcRect b="0" l="0" r="0" t="0"/>
          <a:stretch/>
        </p:blipFill>
        <p:spPr>
          <a:xfrm>
            <a:off x="631363" y="1268197"/>
            <a:ext cx="7822217" cy="2271037"/>
          </a:xfrm>
          <a:prstGeom prst="rect">
            <a:avLst/>
          </a:prstGeom>
          <a:noFill/>
          <a:ln>
            <a:noFill/>
          </a:ln>
        </p:spPr>
      </p:pic>
      <p:sp>
        <p:nvSpPr>
          <p:cNvPr id="859" name="Google Shape;859;p94"/>
          <p:cNvSpPr txBox="1"/>
          <p:nvPr/>
        </p:nvSpPr>
        <p:spPr>
          <a:xfrm>
            <a:off x="532933" y="3819014"/>
            <a:ext cx="8086326" cy="237079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FIGURE 2.38 x86 32-bit addressing modes with register restrictions and the equivalent MIPS code. The Base plus Scaled Index addressing mode, not found in ARM or MIPS, is included to avoid the multiplies by 4 (scale factor of 2) to turn an index in a register into a byte address (see Figures 2.25 and 2.27). A scale factor of 1 is used for 16-bit data, and a scale factor of 3 for 64-bit data. A scale factor of 0 means the address is not scaled. If the displacement is longer than 16 bits in the second or fourth modes, then the MIPS equivalent mode would need two more instructions: a lui to load the upper 16 bits of the displacement and an add to sum the upper address with the base register $s1. (Intel gives two different names to what is called Based addressing mode—Based and Indexed—but they are essentially identical and we combine them here.)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95"/>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implementing IA-32</a:t>
            </a:r>
            <a:endParaRPr/>
          </a:p>
        </p:txBody>
      </p:sp>
      <p:sp>
        <p:nvSpPr>
          <p:cNvPr id="865" name="Google Shape;865;p95"/>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Complex instruction set makes implementation difficult</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Hardware translates instructions to simpler micro-operations</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Simple instructions: 1–1</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Complex instructions: 1–many</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Micro-engine is a RISC processor</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Market share makes this economically viable</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Comparable performance to RISC</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Compilers avoid complex instructions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96"/>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705"/>
              <a:buFont typeface="Calibri"/>
              <a:buNone/>
            </a:pPr>
            <a:r>
              <a:rPr lang="en-US" sz="3705"/>
              <a:t>x86 ISA over time</a:t>
            </a:r>
            <a:endParaRPr/>
          </a:p>
        </p:txBody>
      </p:sp>
      <p:pic>
        <p:nvPicPr>
          <p:cNvPr descr="Picture 6" id="871" name="Google Shape;871;p96"/>
          <p:cNvPicPr preferRelativeResize="0"/>
          <p:nvPr/>
        </p:nvPicPr>
        <p:blipFill rotWithShape="1">
          <a:blip r:embed="rId3">
            <a:alphaModFix/>
          </a:blip>
          <a:srcRect b="0" l="0" r="0" t="0"/>
          <a:stretch/>
        </p:blipFill>
        <p:spPr>
          <a:xfrm>
            <a:off x="1278112" y="1115510"/>
            <a:ext cx="6419851" cy="4064001"/>
          </a:xfrm>
          <a:prstGeom prst="rect">
            <a:avLst/>
          </a:prstGeom>
          <a:noFill/>
          <a:ln>
            <a:noFill/>
          </a:ln>
        </p:spPr>
      </p:pic>
      <p:sp>
        <p:nvSpPr>
          <p:cNvPr id="872" name="Google Shape;872;p96"/>
          <p:cNvSpPr txBox="1"/>
          <p:nvPr/>
        </p:nvSpPr>
        <p:spPr>
          <a:xfrm>
            <a:off x="727781" y="5300360"/>
            <a:ext cx="7772401" cy="61985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2.43 Growth of x86 instruction set over time. While there is clear technical value to some of these extensions, this rapid change also increases the difficulty for other companies to try to build compatible processors.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97"/>
          <p:cNvSpPr txBox="1"/>
          <p:nvPr>
            <p:ph type="title"/>
          </p:nvPr>
        </p:nvSpPr>
        <p:spPr>
          <a:xfrm>
            <a:off x="722312" y="4406900"/>
            <a:ext cx="7772401" cy="1362075"/>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FFFFFF"/>
              </a:buClr>
              <a:buSzPts val="4000"/>
              <a:buFont typeface="Calibri"/>
              <a:buNone/>
            </a:pPr>
            <a:r>
              <a:rPr b="1" lang="en-US" sz="4000" cap="none"/>
              <a:t>CONCLUSION</a:t>
            </a:r>
            <a:endParaRPr/>
          </a:p>
        </p:txBody>
      </p:sp>
      <p:sp>
        <p:nvSpPr>
          <p:cNvPr id="878" name="Google Shape;878;p97"/>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888888"/>
              </a:buClr>
              <a:buSzPts val="2000"/>
              <a:buFont typeface="Calibri"/>
              <a:buNone/>
            </a:pPr>
            <a:r>
              <a:t/>
            </a:r>
            <a:endParaRPr sz="2000">
              <a:solidFill>
                <a:srgbClr val="888888"/>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98"/>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Fallacies</a:t>
            </a:r>
            <a:endParaRPr/>
          </a:p>
        </p:txBody>
      </p:sp>
      <p:sp>
        <p:nvSpPr>
          <p:cNvPr id="884" name="Google Shape;884;p98"/>
          <p:cNvSpPr txBox="1"/>
          <p:nvPr>
            <p:ph idx="1" type="body"/>
          </p:nvPr>
        </p:nvSpPr>
        <p:spPr>
          <a:xfrm>
            <a:off x="457200" y="1145363"/>
            <a:ext cx="8229600" cy="4980802"/>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Powerful instruction =&gt; higher performance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Fewer instructions required</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But complex instructions are hard to implement</a:t>
            </a:r>
            <a:endParaRPr/>
          </a:p>
          <a:p>
            <a:pPr indent="-228600" lvl="2" marL="777240" rtl="0" algn="l">
              <a:lnSpc>
                <a:spcPct val="100000"/>
              </a:lnSpc>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May slow down all instructions, including simple ones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Compilers are good at making fast code from simple instructions</a:t>
            </a:r>
            <a:endParaRPr/>
          </a:p>
          <a:p>
            <a:pPr indent="-342900" lvl="0" marL="342900" rtl="0" algn="l">
              <a:lnSpc>
                <a:spcPct val="100000"/>
              </a:lnSpc>
              <a:spcBef>
                <a:spcPts val="600"/>
              </a:spcBef>
              <a:spcAft>
                <a:spcPts val="0"/>
              </a:spcAft>
              <a:buClr>
                <a:schemeClr val="accent1"/>
              </a:buClr>
              <a:buSzPts val="2100"/>
              <a:buFont typeface="Arial"/>
              <a:buChar char="❑"/>
            </a:pPr>
            <a:r>
              <a:rPr lang="en-US">
                <a:latin typeface="Arial"/>
                <a:ea typeface="Arial"/>
                <a:cs typeface="Arial"/>
                <a:sym typeface="Arial"/>
              </a:rPr>
              <a:t>Use assembly code for high performance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But modern compilers are better at dealing with modern processors</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More lines of code =&gt; more errors and less productivity</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pic>
        <p:nvPicPr>
          <p:cNvPr descr="Picture 6" id="889" name="Google Shape;889;p99"/>
          <p:cNvPicPr preferRelativeResize="0"/>
          <p:nvPr/>
        </p:nvPicPr>
        <p:blipFill rotWithShape="1">
          <a:blip r:embed="rId3">
            <a:alphaModFix/>
          </a:blip>
          <a:srcRect b="0" l="0" r="0" t="0"/>
          <a:stretch/>
        </p:blipFill>
        <p:spPr>
          <a:xfrm>
            <a:off x="1547812" y="2997200"/>
            <a:ext cx="4538664" cy="3148014"/>
          </a:xfrm>
          <a:prstGeom prst="rect">
            <a:avLst/>
          </a:prstGeom>
          <a:noFill/>
          <a:ln>
            <a:noFill/>
          </a:ln>
        </p:spPr>
      </p:pic>
      <p:sp>
        <p:nvSpPr>
          <p:cNvPr id="890" name="Google Shape;890;p99"/>
          <p:cNvSpPr txBox="1"/>
          <p:nvPr>
            <p:ph type="title"/>
          </p:nvPr>
        </p:nvSpPr>
        <p:spPr>
          <a:xfrm>
            <a:off x="457200" y="274638"/>
            <a:ext cx="8229600" cy="689281"/>
          </a:xfrm>
          <a:prstGeom prst="rect">
            <a:avLst/>
          </a:prstGeom>
          <a:solidFill>
            <a:schemeClr val="accent1"/>
          </a:solidFill>
          <a:ln cap="flat" cmpd="sng" w="25400">
            <a:solidFill>
              <a:srgbClr val="3A5E8A"/>
            </a:solidFill>
            <a:prstDash val="solid"/>
            <a:round/>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FFFF"/>
              </a:buClr>
              <a:buSzPts val="3900"/>
              <a:buFont typeface="Arial"/>
              <a:buNone/>
            </a:pPr>
            <a:r>
              <a:rPr lang="en-US" sz="3900">
                <a:latin typeface="Arial"/>
                <a:ea typeface="Arial"/>
                <a:cs typeface="Arial"/>
                <a:sym typeface="Arial"/>
              </a:rPr>
              <a:t>Fallacies</a:t>
            </a:r>
            <a:endParaRPr/>
          </a:p>
        </p:txBody>
      </p:sp>
      <p:sp>
        <p:nvSpPr>
          <p:cNvPr id="891" name="Google Shape;891;p99"/>
          <p:cNvSpPr txBox="1"/>
          <p:nvPr>
            <p:ph idx="1" type="body"/>
          </p:nvPr>
        </p:nvSpPr>
        <p:spPr>
          <a:xfrm>
            <a:off x="684212" y="1125537"/>
            <a:ext cx="8270876" cy="1727201"/>
          </a:xfrm>
          <a:prstGeom prst="rect">
            <a:avLst/>
          </a:prstGeom>
          <a:noFill/>
          <a:ln>
            <a:noFill/>
          </a:ln>
        </p:spPr>
        <p:txBody>
          <a:bodyPr anchorCtr="0" anchor="t" bIns="45700" lIns="45700" spcFirstLastPara="1" rIns="45700" wrap="square" tIns="45700">
            <a:normAutofit/>
          </a:bodyPr>
          <a:lstStyle/>
          <a:p>
            <a:pPr indent="-342900" lvl="0" marL="342900" rtl="0" algn="l">
              <a:lnSpc>
                <a:spcPct val="100000"/>
              </a:lnSpc>
              <a:spcBef>
                <a:spcPts val="0"/>
              </a:spcBef>
              <a:spcAft>
                <a:spcPts val="0"/>
              </a:spcAft>
              <a:buClr>
                <a:schemeClr val="accent1"/>
              </a:buClr>
              <a:buSzPts val="2100"/>
              <a:buFont typeface="Arial"/>
              <a:buChar char="❑"/>
            </a:pPr>
            <a:r>
              <a:rPr lang="en-US">
                <a:latin typeface="Arial"/>
                <a:ea typeface="Arial"/>
                <a:cs typeface="Arial"/>
                <a:sym typeface="Arial"/>
              </a:rPr>
              <a:t>Backward compatibility </a:t>
            </a:r>
            <a:r>
              <a:rPr lang="en-US">
                <a:latin typeface="Noto Sans Symbols"/>
                <a:ea typeface="Noto Sans Symbols"/>
                <a:cs typeface="Noto Sans Symbols"/>
                <a:sym typeface="Noto Sans Symbols"/>
              </a:rPr>
              <a:t>⇒ </a:t>
            </a:r>
            <a:r>
              <a:rPr lang="en-US">
                <a:latin typeface="Arial"/>
                <a:ea typeface="Arial"/>
                <a:cs typeface="Arial"/>
                <a:sym typeface="Arial"/>
              </a:rPr>
              <a:t>instruction set doesn’t change</a:t>
            </a:r>
            <a:endParaRPr/>
          </a:p>
          <a:p>
            <a:pPr indent="-285750" lvl="1" marL="742950" rtl="0" algn="l">
              <a:lnSpc>
                <a:spcPct val="100000"/>
              </a:lnSpc>
              <a:spcBef>
                <a:spcPts val="500"/>
              </a:spcBef>
              <a:spcAft>
                <a:spcPts val="0"/>
              </a:spcAft>
              <a:buClr>
                <a:srgbClr val="000000"/>
              </a:buClr>
              <a:buSzPts val="2400"/>
              <a:buFont typeface="Arial"/>
              <a:buChar char="–"/>
            </a:pPr>
            <a:r>
              <a:rPr lang="en-US" sz="2400">
                <a:solidFill>
                  <a:srgbClr val="000000"/>
                </a:solidFill>
                <a:latin typeface="Arial"/>
                <a:ea typeface="Arial"/>
                <a:cs typeface="Arial"/>
                <a:sym typeface="Arial"/>
              </a:rPr>
              <a:t>But they do accrete more instructions</a:t>
            </a:r>
            <a:endParaRPr/>
          </a:p>
        </p:txBody>
      </p:sp>
      <p:sp>
        <p:nvSpPr>
          <p:cNvPr id="892" name="Google Shape;892;p99"/>
          <p:cNvSpPr txBox="1"/>
          <p:nvPr/>
        </p:nvSpPr>
        <p:spPr>
          <a:xfrm>
            <a:off x="6300787" y="4149725"/>
            <a:ext cx="1956084" cy="360187"/>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x86 instruction 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cr-cse-template">
  <a:themeElements>
    <a:clrScheme name="ucr-cse-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cr-cse-template">
  <a:themeElements>
    <a:clrScheme name="ucr-cse-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