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4" roundtripDataSignature="AMtx7mjeWdARr9fDTePwGwn1w6yDXI/U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55A9191-7F8C-41A0-A45E-0012BFC5DFB5}">
  <a:tblStyle styleId="{155A9191-7F8C-41A0-A45E-0012BFC5DFB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CACACA"/>
          </a:solidFill>
        </a:fill>
      </a:tcStyle>
    </a:wholeTbl>
    <a:band1H>
      <a:tcTxStyle/>
    </a:band1H>
    <a:band2H>
      <a:tcTxStyle b="off" i="off"/>
      <a:tcStyle>
        <a:fill>
          <a:solidFill>
            <a:srgbClr val="E6E6E6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000000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0000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customschemas.google.com/relationships/presentationmetadata" Target="meta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0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 0" showMasterSp="0">
  <p:cSld name="Default 0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1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59"/>
          <p:cNvCxnSpPr/>
          <p:nvPr/>
        </p:nvCxnSpPr>
        <p:spPr>
          <a:xfrm>
            <a:off x="344487" y="838200"/>
            <a:ext cx="8456613" cy="0"/>
          </a:xfrm>
          <a:prstGeom prst="straightConnector1">
            <a:avLst/>
          </a:prstGeom>
          <a:noFill/>
          <a:ln cap="flat" cmpd="sng" w="76200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59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8" name="Google Shape;8;p59"/>
          <p:cNvSpPr txBox="1"/>
          <p:nvPr/>
        </p:nvSpPr>
        <p:spPr>
          <a:xfrm>
            <a:off x="1608137" y="6276975"/>
            <a:ext cx="1309688" cy="324473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15EBA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15EBA"/>
                </a:solidFill>
                <a:latin typeface="Arial"/>
                <a:ea typeface="Arial"/>
                <a:cs typeface="Arial"/>
                <a:sym typeface="Arial"/>
              </a:rPr>
              <a:t>COMPUTER</a:t>
            </a:r>
            <a:r>
              <a:rPr b="1" i="0" lang="en-US" sz="1000" u="none" cap="none" strike="noStrike">
                <a:solidFill>
                  <a:srgbClr val="015EBA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400"/>
              </a:spcBef>
              <a:spcAft>
                <a:spcPts val="0"/>
              </a:spcAft>
              <a:buClr>
                <a:srgbClr val="FB9902"/>
              </a:buClr>
              <a:buSzPts val="900"/>
              <a:buFont typeface="Arial Narrow"/>
              <a:buNone/>
            </a:pPr>
            <a:r>
              <a:rPr b="1" i="0" lang="en-US" sz="900" u="none" cap="none" strike="noStrike">
                <a:solidFill>
                  <a:srgbClr val="FB9902"/>
                </a:solidFill>
                <a:latin typeface="Arial Narrow"/>
                <a:ea typeface="Arial Narrow"/>
                <a:cs typeface="Arial Narrow"/>
                <a:sym typeface="Arial Narrow"/>
              </a:rPr>
              <a:t>SCIENCE &amp;ENGINEERING</a:t>
            </a:r>
            <a:endParaRPr/>
          </a:p>
        </p:txBody>
      </p:sp>
      <p:pic>
        <p:nvPicPr>
          <p:cNvPr descr="image.png" id="9" name="Google Shape;9;p5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1650" y="6251575"/>
            <a:ext cx="1092200" cy="38576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59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9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8520112" y="6310312"/>
            <a:ext cx="228737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21" name="Google Shape;21;p1"/>
          <p:cNvSpPr txBox="1"/>
          <p:nvPr>
            <p:ph idx="4294967295" type="body"/>
          </p:nvPr>
        </p:nvSpPr>
        <p:spPr>
          <a:xfrm>
            <a:off x="1457120" y="3971720"/>
            <a:ext cx="6229760" cy="158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7F7F7F"/>
                </a:solidFill>
              </a:rPr>
              <a:t>The Processor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>
                <a:solidFill>
                  <a:srgbClr val="7F7F7F"/>
                </a:solidFill>
              </a:rPr>
              <a:t>A - Single &amp; Multi-Cycle Designs </a:t>
            </a:r>
            <a:endParaRPr/>
          </a:p>
        </p:txBody>
      </p:sp>
      <p:sp>
        <p:nvSpPr>
          <p:cNvPr id="22" name="Google Shape;22;p1"/>
          <p:cNvSpPr txBox="1"/>
          <p:nvPr/>
        </p:nvSpPr>
        <p:spPr>
          <a:xfrm>
            <a:off x="685800" y="2412466"/>
            <a:ext cx="7772400" cy="890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CSE 161 – Design and Architecture of Computer Systems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120" name="Google Shape;120;p10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Built using D flip-flops</a:t>
            </a:r>
            <a:endParaRPr/>
          </a:p>
        </p:txBody>
      </p:sp>
      <p:sp>
        <p:nvSpPr>
          <p:cNvPr id="121" name="Google Shape;121;p10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Register File</a:t>
            </a:r>
            <a:endParaRPr/>
          </a:p>
        </p:txBody>
      </p:sp>
      <p:pic>
        <p:nvPicPr>
          <p:cNvPr descr="image.pdf" id="122" name="Google Shape;1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425" y="2239962"/>
            <a:ext cx="3419475" cy="23923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df" id="123" name="Google Shape;12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0737" y="2663825"/>
            <a:ext cx="1771651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/>
          <p:nvPr>
            <p:ph idx="12" type="sldNum"/>
          </p:nvPr>
        </p:nvSpPr>
        <p:spPr>
          <a:xfrm>
            <a:off x="8520112" y="6310312"/>
            <a:ext cx="338907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129" name="Google Shape;129;p11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Register File</a:t>
            </a:r>
            <a:endParaRPr/>
          </a:p>
        </p:txBody>
      </p:sp>
      <p:sp>
        <p:nvSpPr>
          <p:cNvPr id="130" name="Google Shape;130;p11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Note:  we still use the real clock to determine when to write</a:t>
            </a:r>
            <a:endParaRPr/>
          </a:p>
        </p:txBody>
      </p:sp>
      <p:pic>
        <p:nvPicPr>
          <p:cNvPr descr="image.pdf" id="131" name="Google Shape;13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7950" y="2163762"/>
            <a:ext cx="3813175" cy="2544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137" name="Google Shape;137;p12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Simple Implementation</a:t>
            </a:r>
            <a:endParaRPr/>
          </a:p>
        </p:txBody>
      </p:sp>
      <p:sp>
        <p:nvSpPr>
          <p:cNvPr id="138" name="Google Shape;138;p12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Include the functional units we need for each instruction</a:t>
            </a:r>
            <a:endParaRPr/>
          </a:p>
        </p:txBody>
      </p:sp>
      <p:sp>
        <p:nvSpPr>
          <p:cNvPr id="139" name="Google Shape;139;p12"/>
          <p:cNvSpPr txBox="1"/>
          <p:nvPr/>
        </p:nvSpPr>
        <p:spPr>
          <a:xfrm>
            <a:off x="5472112" y="4778375"/>
            <a:ext cx="3056546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do we need this stuff?</a:t>
            </a:r>
            <a:endParaRPr/>
          </a:p>
        </p:txBody>
      </p:sp>
      <p:pic>
        <p:nvPicPr>
          <p:cNvPr descr="image.pdf" id="140" name="Google Shape;14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887" y="1938337"/>
            <a:ext cx="4297363" cy="1450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df" id="141" name="Google Shape;14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225" y="3967162"/>
            <a:ext cx="4157663" cy="17430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df" id="142" name="Google Shape;14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62550" y="2473325"/>
            <a:ext cx="3103563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148" name="Google Shape;148;p13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Building the Datapath</a:t>
            </a:r>
            <a:endParaRPr/>
          </a:p>
        </p:txBody>
      </p:sp>
      <p:sp>
        <p:nvSpPr>
          <p:cNvPr id="149" name="Google Shape;149;p13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Use multiplexors to stitch them together</a:t>
            </a:r>
            <a:endParaRPr/>
          </a:p>
        </p:txBody>
      </p:sp>
      <p:pic>
        <p:nvPicPr>
          <p:cNvPr descr="image.pdf" id="150" name="Google Shape;1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2650" y="1897062"/>
            <a:ext cx="7683500" cy="3970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156" name="Google Shape;156;p14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/>
          </a:p>
        </p:txBody>
      </p:sp>
      <p:sp>
        <p:nvSpPr>
          <p:cNvPr id="157" name="Google Shape;157;p14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❑"/>
            </a:pPr>
            <a:r>
              <a:rPr lang="en-US" sz="1800"/>
              <a:t>Selecting the operations to perform (ALU, read/write, etc.)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❑"/>
            </a:pPr>
            <a:r>
              <a:rPr lang="en-US" sz="1800"/>
              <a:t>Controlling the flow of data (multiplexor inputs)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❑"/>
            </a:pPr>
            <a:r>
              <a:rPr lang="en-US" sz="1800"/>
              <a:t>Information comes from the 32 bits of the instruction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❑"/>
            </a:pPr>
            <a:r>
              <a:rPr lang="en-US" sz="1800"/>
              <a:t>Example:</a:t>
            </a:r>
            <a:br>
              <a:rPr lang="en-US" sz="1800"/>
            </a:br>
            <a:br>
              <a:rPr lang="en-US" sz="1800"/>
            </a:br>
            <a:r>
              <a:rPr lang="en-US" sz="1800"/>
              <a:t>	 add $8, $17, $18 	Instruction Format:</a:t>
            </a:r>
            <a:br>
              <a:rPr lang="en-US" sz="1800"/>
            </a:br>
            <a:r>
              <a:rPr lang="en-US" sz="1800"/>
              <a:t>	</a:t>
            </a:r>
            <a:br>
              <a:rPr lang="en-US" sz="1800"/>
            </a:br>
            <a:br>
              <a:rPr lang="en-US" sz="1800"/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en-US" sz="1800"/>
              <a:t>	</a:t>
            </a:r>
            <a:endParaRPr/>
          </a:p>
          <a:p>
            <a:pPr indent="-2286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2286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❑"/>
            </a:pPr>
            <a:r>
              <a:rPr lang="en-US" sz="1800"/>
              <a:t>ALU's operation based on instruction type and function code</a:t>
            </a:r>
            <a:endParaRPr/>
          </a:p>
        </p:txBody>
      </p:sp>
      <p:grpSp>
        <p:nvGrpSpPr>
          <p:cNvPr id="158" name="Google Shape;158;p14"/>
          <p:cNvGrpSpPr/>
          <p:nvPr/>
        </p:nvGrpSpPr>
        <p:grpSpPr>
          <a:xfrm>
            <a:off x="1306511" y="4394197"/>
            <a:ext cx="5549902" cy="368306"/>
            <a:chOff x="-1" y="-2"/>
            <a:chExt cx="5549901" cy="368304"/>
          </a:xfrm>
        </p:grpSpPr>
        <p:grpSp>
          <p:nvGrpSpPr>
            <p:cNvPr id="159" name="Google Shape;159;p14"/>
            <p:cNvGrpSpPr/>
            <p:nvPr/>
          </p:nvGrpSpPr>
          <p:grpSpPr>
            <a:xfrm>
              <a:off x="-1" y="-2"/>
              <a:ext cx="977901" cy="368304"/>
              <a:chOff x="0" y="-1"/>
              <a:chExt cx="977900" cy="368302"/>
            </a:xfrm>
          </p:grpSpPr>
          <p:sp>
            <p:nvSpPr>
              <p:cNvPr id="160" name="Google Shape;160;p14"/>
              <p:cNvSpPr/>
              <p:nvPr/>
            </p:nvSpPr>
            <p:spPr>
              <a:xfrm>
                <a:off x="0" y="-1"/>
                <a:ext cx="977900" cy="368302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4"/>
              <p:cNvSpPr txBox="1"/>
              <p:nvPr/>
            </p:nvSpPr>
            <p:spPr>
              <a:xfrm>
                <a:off x="0" y="8819"/>
                <a:ext cx="383416" cy="350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0000FF"/>
                    </a:solidFill>
                    <a:latin typeface="Arial"/>
                    <a:ea typeface="Arial"/>
                    <a:cs typeface="Arial"/>
                    <a:sym typeface="Arial"/>
                  </a:rPr>
                  <a:t>op</a:t>
                </a:r>
                <a:endParaRPr/>
              </a:p>
            </p:txBody>
          </p:sp>
        </p:grpSp>
        <p:grpSp>
          <p:nvGrpSpPr>
            <p:cNvPr id="162" name="Google Shape;162;p14"/>
            <p:cNvGrpSpPr/>
            <p:nvPr/>
          </p:nvGrpSpPr>
          <p:grpSpPr>
            <a:xfrm>
              <a:off x="990599" y="-2"/>
              <a:ext cx="901701" cy="368304"/>
              <a:chOff x="0" y="-1"/>
              <a:chExt cx="901700" cy="368302"/>
            </a:xfrm>
          </p:grpSpPr>
          <p:sp>
            <p:nvSpPr>
              <p:cNvPr id="163" name="Google Shape;163;p14"/>
              <p:cNvSpPr/>
              <p:nvPr/>
            </p:nvSpPr>
            <p:spPr>
              <a:xfrm>
                <a:off x="0" y="-1"/>
                <a:ext cx="901700" cy="368302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4"/>
              <p:cNvSpPr txBox="1"/>
              <p:nvPr/>
            </p:nvSpPr>
            <p:spPr>
              <a:xfrm>
                <a:off x="0" y="8819"/>
                <a:ext cx="320239" cy="350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0000FF"/>
                    </a:solidFill>
                    <a:latin typeface="Arial"/>
                    <a:ea typeface="Arial"/>
                    <a:cs typeface="Arial"/>
                    <a:sym typeface="Arial"/>
                  </a:rPr>
                  <a:t>rs</a:t>
                </a:r>
                <a:endParaRPr/>
              </a:p>
            </p:txBody>
          </p:sp>
        </p:grpSp>
        <p:grpSp>
          <p:nvGrpSpPr>
            <p:cNvPr id="165" name="Google Shape;165;p14"/>
            <p:cNvGrpSpPr/>
            <p:nvPr/>
          </p:nvGrpSpPr>
          <p:grpSpPr>
            <a:xfrm>
              <a:off x="1904999" y="-2"/>
              <a:ext cx="901701" cy="368304"/>
              <a:chOff x="0" y="-1"/>
              <a:chExt cx="901700" cy="368302"/>
            </a:xfrm>
          </p:grpSpPr>
          <p:sp>
            <p:nvSpPr>
              <p:cNvPr id="166" name="Google Shape;166;p14"/>
              <p:cNvSpPr/>
              <p:nvPr/>
            </p:nvSpPr>
            <p:spPr>
              <a:xfrm>
                <a:off x="0" y="-1"/>
                <a:ext cx="901700" cy="368302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4"/>
              <p:cNvSpPr txBox="1"/>
              <p:nvPr/>
            </p:nvSpPr>
            <p:spPr>
              <a:xfrm>
                <a:off x="0" y="8819"/>
                <a:ext cx="269228" cy="350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0000FF"/>
                    </a:solidFill>
                    <a:latin typeface="Arial"/>
                    <a:ea typeface="Arial"/>
                    <a:cs typeface="Arial"/>
                    <a:sym typeface="Arial"/>
                  </a:rPr>
                  <a:t>rt</a:t>
                </a:r>
                <a:endParaRPr/>
              </a:p>
            </p:txBody>
          </p:sp>
        </p:grpSp>
        <p:grpSp>
          <p:nvGrpSpPr>
            <p:cNvPr id="168" name="Google Shape;168;p14"/>
            <p:cNvGrpSpPr/>
            <p:nvPr/>
          </p:nvGrpSpPr>
          <p:grpSpPr>
            <a:xfrm>
              <a:off x="2819399" y="-2"/>
              <a:ext cx="901701" cy="368304"/>
              <a:chOff x="0" y="-1"/>
              <a:chExt cx="901700" cy="368302"/>
            </a:xfrm>
          </p:grpSpPr>
          <p:sp>
            <p:nvSpPr>
              <p:cNvPr id="169" name="Google Shape;169;p14"/>
              <p:cNvSpPr/>
              <p:nvPr/>
            </p:nvSpPr>
            <p:spPr>
              <a:xfrm>
                <a:off x="0" y="-1"/>
                <a:ext cx="901700" cy="368302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4"/>
              <p:cNvSpPr txBox="1"/>
              <p:nvPr/>
            </p:nvSpPr>
            <p:spPr>
              <a:xfrm>
                <a:off x="0" y="8819"/>
                <a:ext cx="332740" cy="350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0000FF"/>
                    </a:solidFill>
                    <a:latin typeface="Arial"/>
                    <a:ea typeface="Arial"/>
                    <a:cs typeface="Arial"/>
                    <a:sym typeface="Arial"/>
                  </a:rPr>
                  <a:t>rd</a:t>
                </a:r>
                <a:endParaRPr/>
              </a:p>
            </p:txBody>
          </p:sp>
        </p:grpSp>
        <p:grpSp>
          <p:nvGrpSpPr>
            <p:cNvPr id="171" name="Google Shape;171;p14"/>
            <p:cNvGrpSpPr/>
            <p:nvPr/>
          </p:nvGrpSpPr>
          <p:grpSpPr>
            <a:xfrm>
              <a:off x="3733799" y="-2"/>
              <a:ext cx="901701" cy="368304"/>
              <a:chOff x="0" y="-1"/>
              <a:chExt cx="901700" cy="368302"/>
            </a:xfrm>
          </p:grpSpPr>
          <p:sp>
            <p:nvSpPr>
              <p:cNvPr id="172" name="Google Shape;172;p14"/>
              <p:cNvSpPr/>
              <p:nvPr/>
            </p:nvSpPr>
            <p:spPr>
              <a:xfrm>
                <a:off x="0" y="-1"/>
                <a:ext cx="901700" cy="368302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4"/>
              <p:cNvSpPr txBox="1"/>
              <p:nvPr/>
            </p:nvSpPr>
            <p:spPr>
              <a:xfrm>
                <a:off x="0" y="8819"/>
                <a:ext cx="777439" cy="350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0000FF"/>
                    </a:solidFill>
                    <a:latin typeface="Arial"/>
                    <a:ea typeface="Arial"/>
                    <a:cs typeface="Arial"/>
                    <a:sym typeface="Arial"/>
                  </a:rPr>
                  <a:t>shamt</a:t>
                </a:r>
                <a:endParaRPr/>
              </a:p>
            </p:txBody>
          </p:sp>
        </p:grpSp>
        <p:grpSp>
          <p:nvGrpSpPr>
            <p:cNvPr id="174" name="Google Shape;174;p14"/>
            <p:cNvGrpSpPr/>
            <p:nvPr/>
          </p:nvGrpSpPr>
          <p:grpSpPr>
            <a:xfrm>
              <a:off x="4648199" y="-2"/>
              <a:ext cx="901701" cy="368304"/>
              <a:chOff x="0" y="-1"/>
              <a:chExt cx="901700" cy="368302"/>
            </a:xfrm>
          </p:grpSpPr>
          <p:sp>
            <p:nvSpPr>
              <p:cNvPr id="175" name="Google Shape;175;p14"/>
              <p:cNvSpPr/>
              <p:nvPr/>
            </p:nvSpPr>
            <p:spPr>
              <a:xfrm>
                <a:off x="0" y="-1"/>
                <a:ext cx="901700" cy="368302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4"/>
              <p:cNvSpPr txBox="1"/>
              <p:nvPr/>
            </p:nvSpPr>
            <p:spPr>
              <a:xfrm>
                <a:off x="0" y="8819"/>
                <a:ext cx="586678" cy="350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0000FF"/>
                    </a:solidFill>
                    <a:latin typeface="Arial"/>
                    <a:ea typeface="Arial"/>
                    <a:cs typeface="Arial"/>
                    <a:sym typeface="Arial"/>
                  </a:rPr>
                  <a:t>func</a:t>
                </a:r>
                <a:endParaRPr/>
              </a:p>
            </p:txBody>
          </p:sp>
        </p:grpSp>
      </p:grpSp>
      <p:grpSp>
        <p:nvGrpSpPr>
          <p:cNvPr id="177" name="Google Shape;177;p14"/>
          <p:cNvGrpSpPr/>
          <p:nvPr/>
        </p:nvGrpSpPr>
        <p:grpSpPr>
          <a:xfrm>
            <a:off x="1285873" y="3965572"/>
            <a:ext cx="5549902" cy="368306"/>
            <a:chOff x="-1" y="-2"/>
            <a:chExt cx="5549901" cy="368304"/>
          </a:xfrm>
        </p:grpSpPr>
        <p:grpSp>
          <p:nvGrpSpPr>
            <p:cNvPr id="178" name="Google Shape;178;p14"/>
            <p:cNvGrpSpPr/>
            <p:nvPr/>
          </p:nvGrpSpPr>
          <p:grpSpPr>
            <a:xfrm>
              <a:off x="-1" y="-2"/>
              <a:ext cx="977901" cy="368304"/>
              <a:chOff x="0" y="-1"/>
              <a:chExt cx="977900" cy="368302"/>
            </a:xfrm>
          </p:grpSpPr>
          <p:sp>
            <p:nvSpPr>
              <p:cNvPr id="179" name="Google Shape;179;p14"/>
              <p:cNvSpPr/>
              <p:nvPr/>
            </p:nvSpPr>
            <p:spPr>
              <a:xfrm>
                <a:off x="0" y="-1"/>
                <a:ext cx="977900" cy="368302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4"/>
              <p:cNvSpPr txBox="1"/>
              <p:nvPr/>
            </p:nvSpPr>
            <p:spPr>
              <a:xfrm>
                <a:off x="0" y="8819"/>
                <a:ext cx="866959" cy="350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0000FF"/>
                    </a:solidFill>
                    <a:latin typeface="Arial"/>
                    <a:ea typeface="Arial"/>
                    <a:cs typeface="Arial"/>
                    <a:sym typeface="Arial"/>
                  </a:rPr>
                  <a:t>000000</a:t>
                </a:r>
                <a:endParaRPr/>
              </a:p>
            </p:txBody>
          </p:sp>
        </p:grpSp>
        <p:grpSp>
          <p:nvGrpSpPr>
            <p:cNvPr id="181" name="Google Shape;181;p14"/>
            <p:cNvGrpSpPr/>
            <p:nvPr/>
          </p:nvGrpSpPr>
          <p:grpSpPr>
            <a:xfrm>
              <a:off x="990599" y="-2"/>
              <a:ext cx="901701" cy="368304"/>
              <a:chOff x="0" y="-1"/>
              <a:chExt cx="901700" cy="368302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0" y="-1"/>
                <a:ext cx="901700" cy="368302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4"/>
              <p:cNvSpPr txBox="1"/>
              <p:nvPr/>
            </p:nvSpPr>
            <p:spPr>
              <a:xfrm>
                <a:off x="0" y="8819"/>
                <a:ext cx="739823" cy="350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0000FF"/>
                    </a:solidFill>
                    <a:latin typeface="Arial"/>
                    <a:ea typeface="Arial"/>
                    <a:cs typeface="Arial"/>
                    <a:sym typeface="Arial"/>
                  </a:rPr>
                  <a:t>10001</a:t>
                </a:r>
                <a:endParaRPr/>
              </a:p>
            </p:txBody>
          </p:sp>
        </p:grpSp>
        <p:grpSp>
          <p:nvGrpSpPr>
            <p:cNvPr id="184" name="Google Shape;184;p14"/>
            <p:cNvGrpSpPr/>
            <p:nvPr/>
          </p:nvGrpSpPr>
          <p:grpSpPr>
            <a:xfrm>
              <a:off x="1904999" y="-2"/>
              <a:ext cx="901701" cy="368304"/>
              <a:chOff x="0" y="-1"/>
              <a:chExt cx="901700" cy="368302"/>
            </a:xfrm>
          </p:grpSpPr>
          <p:sp>
            <p:nvSpPr>
              <p:cNvPr id="185" name="Google Shape;185;p14"/>
              <p:cNvSpPr/>
              <p:nvPr/>
            </p:nvSpPr>
            <p:spPr>
              <a:xfrm>
                <a:off x="0" y="-1"/>
                <a:ext cx="901700" cy="368302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4"/>
              <p:cNvSpPr txBox="1"/>
              <p:nvPr/>
            </p:nvSpPr>
            <p:spPr>
              <a:xfrm>
                <a:off x="0" y="8819"/>
                <a:ext cx="739823" cy="350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0000FF"/>
                    </a:solidFill>
                    <a:latin typeface="Arial"/>
                    <a:ea typeface="Arial"/>
                    <a:cs typeface="Arial"/>
                    <a:sym typeface="Arial"/>
                  </a:rPr>
                  <a:t>10010</a:t>
                </a:r>
                <a:endParaRPr/>
              </a:p>
            </p:txBody>
          </p:sp>
        </p:grpSp>
        <p:grpSp>
          <p:nvGrpSpPr>
            <p:cNvPr id="187" name="Google Shape;187;p14"/>
            <p:cNvGrpSpPr/>
            <p:nvPr/>
          </p:nvGrpSpPr>
          <p:grpSpPr>
            <a:xfrm>
              <a:off x="2819399" y="-2"/>
              <a:ext cx="901701" cy="368304"/>
              <a:chOff x="0" y="-1"/>
              <a:chExt cx="901700" cy="368302"/>
            </a:xfrm>
          </p:grpSpPr>
          <p:sp>
            <p:nvSpPr>
              <p:cNvPr id="188" name="Google Shape;188;p14"/>
              <p:cNvSpPr/>
              <p:nvPr/>
            </p:nvSpPr>
            <p:spPr>
              <a:xfrm>
                <a:off x="0" y="-1"/>
                <a:ext cx="901700" cy="368302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4"/>
              <p:cNvSpPr txBox="1"/>
              <p:nvPr/>
            </p:nvSpPr>
            <p:spPr>
              <a:xfrm>
                <a:off x="0" y="8819"/>
                <a:ext cx="739823" cy="350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0000FF"/>
                    </a:solidFill>
                    <a:latin typeface="Arial"/>
                    <a:ea typeface="Arial"/>
                    <a:cs typeface="Arial"/>
                    <a:sym typeface="Arial"/>
                  </a:rPr>
                  <a:t>01000</a:t>
                </a:r>
                <a:endParaRPr/>
              </a:p>
            </p:txBody>
          </p:sp>
        </p:grpSp>
        <p:grpSp>
          <p:nvGrpSpPr>
            <p:cNvPr id="190" name="Google Shape;190;p14"/>
            <p:cNvGrpSpPr/>
            <p:nvPr/>
          </p:nvGrpSpPr>
          <p:grpSpPr>
            <a:xfrm>
              <a:off x="3733799" y="-2"/>
              <a:ext cx="901701" cy="368304"/>
              <a:chOff x="0" y="-1"/>
              <a:chExt cx="901700" cy="368302"/>
            </a:xfrm>
          </p:grpSpPr>
          <p:sp>
            <p:nvSpPr>
              <p:cNvPr id="191" name="Google Shape;191;p14"/>
              <p:cNvSpPr/>
              <p:nvPr/>
            </p:nvSpPr>
            <p:spPr>
              <a:xfrm>
                <a:off x="0" y="-1"/>
                <a:ext cx="901700" cy="368302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4"/>
              <p:cNvSpPr txBox="1"/>
              <p:nvPr/>
            </p:nvSpPr>
            <p:spPr>
              <a:xfrm>
                <a:off x="0" y="8819"/>
                <a:ext cx="739823" cy="350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0000FF"/>
                    </a:solidFill>
                    <a:latin typeface="Arial"/>
                    <a:ea typeface="Arial"/>
                    <a:cs typeface="Arial"/>
                    <a:sym typeface="Arial"/>
                  </a:rPr>
                  <a:t>00000</a:t>
                </a:r>
                <a:endParaRPr/>
              </a:p>
            </p:txBody>
          </p:sp>
        </p:grpSp>
        <p:grpSp>
          <p:nvGrpSpPr>
            <p:cNvPr id="193" name="Google Shape;193;p14"/>
            <p:cNvGrpSpPr/>
            <p:nvPr/>
          </p:nvGrpSpPr>
          <p:grpSpPr>
            <a:xfrm>
              <a:off x="4648200" y="-2"/>
              <a:ext cx="901700" cy="368304"/>
              <a:chOff x="0" y="-1"/>
              <a:chExt cx="901700" cy="368302"/>
            </a:xfrm>
          </p:grpSpPr>
          <p:sp>
            <p:nvSpPr>
              <p:cNvPr id="194" name="Google Shape;194;p14"/>
              <p:cNvSpPr/>
              <p:nvPr/>
            </p:nvSpPr>
            <p:spPr>
              <a:xfrm>
                <a:off x="0" y="-1"/>
                <a:ext cx="901700" cy="368302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4"/>
              <p:cNvSpPr txBox="1"/>
              <p:nvPr/>
            </p:nvSpPr>
            <p:spPr>
              <a:xfrm>
                <a:off x="0" y="8819"/>
                <a:ext cx="866959" cy="350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0000FF"/>
                    </a:solidFill>
                    <a:latin typeface="Arial"/>
                    <a:ea typeface="Arial"/>
                    <a:cs typeface="Arial"/>
                    <a:sym typeface="Arial"/>
                  </a:rPr>
                  <a:t>100000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201" name="Google Shape;201;p15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❑"/>
            </a:pPr>
            <a:r>
              <a:rPr lang="en-US" sz="1800"/>
              <a:t>e.g., what should the ALU do with this instruction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❑"/>
            </a:pPr>
            <a:r>
              <a:rPr lang="en-US" sz="1800"/>
              <a:t>Example:  lw $1, 100($2)</a:t>
            </a:r>
            <a:br>
              <a:rPr lang="en-US" sz="1800"/>
            </a:br>
            <a:br>
              <a:rPr lang="en-US" sz="1800"/>
            </a:br>
            <a:r>
              <a:rPr lang="en-US" sz="1800"/>
              <a:t>	  </a:t>
            </a:r>
            <a:br>
              <a:rPr lang="en-US" sz="1800"/>
            </a:br>
            <a:br>
              <a:rPr lang="en-US" sz="1800"/>
            </a:br>
            <a:br>
              <a:rPr lang="en-US" sz="1800"/>
            </a:br>
            <a:r>
              <a:rPr lang="en-US" sz="1800"/>
              <a:t>	 </a:t>
            </a:r>
            <a:br>
              <a:rPr lang="en-US" sz="1800"/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❑"/>
            </a:pPr>
            <a:r>
              <a:rPr lang="en-US" sz="1800"/>
              <a:t>ALU control input</a:t>
            </a:r>
            <a:br>
              <a:rPr lang="en-US" sz="1800"/>
            </a:br>
            <a:br>
              <a:rPr lang="en-US" sz="1800"/>
            </a:br>
            <a:r>
              <a:rPr lang="en-US" sz="1800"/>
              <a:t>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000 	AND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001	   OR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010	   add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110	   subtract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111	   set-on-less-than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❑"/>
            </a:pPr>
            <a:r>
              <a:rPr lang="en-US" sz="1800"/>
              <a:t>Why is the code for subtract 110 and not 011?</a:t>
            </a:r>
            <a:endParaRPr/>
          </a:p>
        </p:txBody>
      </p:sp>
      <p:grpSp>
        <p:nvGrpSpPr>
          <p:cNvPr id="202" name="Google Shape;202;p15"/>
          <p:cNvGrpSpPr/>
          <p:nvPr/>
        </p:nvGrpSpPr>
        <p:grpSpPr>
          <a:xfrm>
            <a:off x="932388" y="2117287"/>
            <a:ext cx="6088063" cy="1016000"/>
            <a:chOff x="0" y="0"/>
            <a:chExt cx="6088063" cy="1016000"/>
          </a:xfrm>
        </p:grpSpPr>
        <p:sp>
          <p:nvSpPr>
            <p:cNvPr id="203" name="Google Shape;203;p15"/>
            <p:cNvSpPr/>
            <p:nvPr/>
          </p:nvSpPr>
          <p:spPr>
            <a:xfrm>
              <a:off x="0" y="0"/>
              <a:ext cx="1014413" cy="339725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/>
                <a:t>35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1014412" y="0"/>
              <a:ext cx="1014300" cy="3396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/>
                <a:t>2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2028825" y="0"/>
              <a:ext cx="1014413" cy="339725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/>
                <a:t>1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0" y="677862"/>
              <a:ext cx="1014413" cy="338138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/>
                <a:t>op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1014412" y="677862"/>
              <a:ext cx="1014413" cy="338138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/>
                <a:t>rs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2028825" y="677862"/>
              <a:ext cx="1014413" cy="338138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/>
                <a:t>rt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3043237" y="677862"/>
              <a:ext cx="3044826" cy="338138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/>
                <a:t>16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3043237" y="0"/>
              <a:ext cx="3044826" cy="339725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/>
                <a:t>100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p15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217" name="Google Shape;217;p16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Must describe hardware to compute 3-bit ALU control input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given instruction type </a:t>
            </a:r>
            <a:br>
              <a:rPr lang="en-US" sz="1800">
                <a:solidFill>
                  <a:srgbClr val="000000"/>
                </a:solidFill>
              </a:rPr>
            </a:br>
            <a:r>
              <a:rPr lang="en-US" sz="1800">
                <a:solidFill>
                  <a:srgbClr val="000000"/>
                </a:solidFill>
              </a:rPr>
              <a:t>		00 = lw, sw</a:t>
            </a:r>
            <a:br>
              <a:rPr lang="en-US" sz="1800">
                <a:solidFill>
                  <a:srgbClr val="000000"/>
                </a:solidFill>
              </a:rPr>
            </a:br>
            <a:r>
              <a:rPr lang="en-US" sz="1800">
                <a:solidFill>
                  <a:srgbClr val="000000"/>
                </a:solidFill>
              </a:rPr>
              <a:t>		01 = beq, </a:t>
            </a:r>
            <a:br>
              <a:rPr lang="en-US" sz="1800">
                <a:solidFill>
                  <a:srgbClr val="000000"/>
                </a:solidFill>
              </a:rPr>
            </a:br>
            <a:r>
              <a:rPr lang="en-US" sz="1800">
                <a:solidFill>
                  <a:srgbClr val="000000"/>
                </a:solidFill>
              </a:rPr>
              <a:t>		11 = arithmetic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function code for arithmetic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Describe it using a truth table (can turn into gates):</a:t>
            </a: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grpSp>
        <p:nvGrpSpPr>
          <p:cNvPr id="218" name="Google Shape;218;p16"/>
          <p:cNvGrpSpPr/>
          <p:nvPr/>
        </p:nvGrpSpPr>
        <p:grpSpPr>
          <a:xfrm>
            <a:off x="4116387" y="1989136"/>
            <a:ext cx="4626113" cy="712791"/>
            <a:chOff x="0" y="-1"/>
            <a:chExt cx="4626112" cy="712789"/>
          </a:xfrm>
        </p:grpSpPr>
        <p:sp>
          <p:nvSpPr>
            <p:cNvPr id="219" name="Google Shape;219;p16"/>
            <p:cNvSpPr txBox="1"/>
            <p:nvPr/>
          </p:nvSpPr>
          <p:spPr>
            <a:xfrm>
              <a:off x="1133474" y="55562"/>
              <a:ext cx="3492638" cy="566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ALUOp </a:t>
              </a:r>
              <a:endParaRPr/>
            </a:p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computed from instruction type</a:t>
              </a:r>
              <a:endParaRPr/>
            </a:p>
          </p:txBody>
        </p:sp>
        <p:cxnSp>
          <p:nvCxnSpPr>
            <p:cNvPr id="220" name="Google Shape;220;p16"/>
            <p:cNvCxnSpPr/>
            <p:nvPr/>
          </p:nvCxnSpPr>
          <p:spPr>
            <a:xfrm>
              <a:off x="14287" y="-1"/>
              <a:ext cx="923926" cy="261939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1" name="Google Shape;221;p16"/>
            <p:cNvCxnSpPr/>
            <p:nvPr/>
          </p:nvCxnSpPr>
          <p:spPr>
            <a:xfrm flipH="1" rot="10800000">
              <a:off x="0" y="312737"/>
              <a:ext cx="923925" cy="400051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2" name="Google Shape;222;p16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/>
          </a:p>
        </p:txBody>
      </p:sp>
      <p:pic>
        <p:nvPicPr>
          <p:cNvPr descr="image.pdf" id="223" name="Google Shape;2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3787" y="3829050"/>
            <a:ext cx="4705351" cy="2179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229" name="Google Shape;229;p17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/>
          </a:p>
        </p:txBody>
      </p:sp>
      <p:sp>
        <p:nvSpPr>
          <p:cNvPr id="230" name="Google Shape;230;p17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endParaRPr/>
          </a:p>
        </p:txBody>
      </p:sp>
      <p:pic>
        <p:nvPicPr>
          <p:cNvPr descr="image.pdf" id="231" name="Google Shape;2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350" y="4679950"/>
            <a:ext cx="7248525" cy="13668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df" id="232" name="Google Shape;23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1750" y="877887"/>
            <a:ext cx="6507163" cy="364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238" name="Google Shape;238;p18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/>
          </a:p>
        </p:txBody>
      </p:sp>
      <p:sp>
        <p:nvSpPr>
          <p:cNvPr id="239" name="Google Shape;239;p18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Simple combinational logic (truth tables)</a:t>
            </a:r>
            <a:endParaRPr/>
          </a:p>
        </p:txBody>
      </p:sp>
      <p:pic>
        <p:nvPicPr>
          <p:cNvPr descr="image.pdf" id="240" name="Google Shape;24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362" y="2462212"/>
            <a:ext cx="3660776" cy="1947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df" id="241" name="Google Shape;24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3975" y="1738312"/>
            <a:ext cx="3219450" cy="3395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247" name="Google Shape;247;p19"/>
          <p:cNvSpPr txBox="1"/>
          <p:nvPr/>
        </p:nvSpPr>
        <p:spPr>
          <a:xfrm>
            <a:off x="225425" y="312737"/>
            <a:ext cx="127000" cy="37102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48" name="Google Shape;248;p19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All of the logic is combinational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We wait for everything to settle down, and the right thing to be done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ALU might not produce “right answer” right away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we use write signals along with clock to determine when to write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Cycle time determined by length of the longest path</a:t>
            </a:r>
            <a:endParaRPr/>
          </a:p>
        </p:txBody>
      </p:sp>
      <p:sp>
        <p:nvSpPr>
          <p:cNvPr id="249" name="Google Shape;249;p19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Our Simple Control Structure</a:t>
            </a:r>
            <a:endParaRPr/>
          </a:p>
        </p:txBody>
      </p:sp>
      <p:sp>
        <p:nvSpPr>
          <p:cNvPr id="250" name="Google Shape;250;p19"/>
          <p:cNvSpPr txBox="1"/>
          <p:nvPr/>
        </p:nvSpPr>
        <p:spPr>
          <a:xfrm>
            <a:off x="1228725" y="5656262"/>
            <a:ext cx="6067748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ignoring some details like setup and hold times</a:t>
            </a:r>
            <a:endParaRPr/>
          </a:p>
        </p:txBody>
      </p:sp>
      <p:pic>
        <p:nvPicPr>
          <p:cNvPr descr="image.pdf" id="251" name="Google Shape;2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9412" y="4154487"/>
            <a:ext cx="3636963" cy="1350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8520112" y="6310312"/>
            <a:ext cx="228737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28" name="Google Shape;28;p2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The Processor:  Datapath &amp; Control</a:t>
            </a:r>
            <a:endParaRPr/>
          </a:p>
        </p:txBody>
      </p:sp>
      <p:sp>
        <p:nvSpPr>
          <p:cNvPr id="29" name="Google Shape;29;p2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MIPS implementation, simplified to only: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memory-reference instructions:  </a:t>
            </a:r>
            <a:r>
              <a:rPr lang="en-US">
                <a:solidFill>
                  <a:srgbClr val="FF0000"/>
                </a:solidFill>
              </a:rPr>
              <a:t>lw, sw </a:t>
            </a:r>
            <a:endParaRPr>
              <a:solidFill>
                <a:srgbClr val="FF0000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arithmetic-logical instructions:  </a:t>
            </a:r>
            <a:r>
              <a:rPr lang="en-US">
                <a:solidFill>
                  <a:srgbClr val="FF0000"/>
                </a:solidFill>
              </a:rPr>
              <a:t>add, sub, and, or, slt</a:t>
            </a:r>
            <a:endParaRPr>
              <a:solidFill>
                <a:srgbClr val="FF0000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control flow instructions:  </a:t>
            </a:r>
            <a:r>
              <a:rPr lang="en-US">
                <a:solidFill>
                  <a:srgbClr val="FF0000"/>
                </a:solidFill>
              </a:rPr>
              <a:t>beq, j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Generic Implementation: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use the program counter (PC) to supply instruction address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get the instruction from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read registers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use the instruction to decide exactly what to do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All instructions use the ALU after reading the registers</a:t>
            </a: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	Why?  memory-reference?  arithmetic? control flow?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257" name="Google Shape;257;p20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Review – R-type Instructions</a:t>
            </a:r>
            <a:endParaRPr/>
          </a:p>
        </p:txBody>
      </p:sp>
      <p:pic>
        <p:nvPicPr>
          <p:cNvPr descr="image.pdf" id="258" name="Google Shape;25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143000"/>
            <a:ext cx="8537575" cy="4241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" name="Google Shape;259;p20"/>
          <p:cNvGrpSpPr/>
          <p:nvPr/>
        </p:nvGrpSpPr>
        <p:grpSpPr>
          <a:xfrm>
            <a:off x="6796087" y="3487737"/>
            <a:ext cx="1557339" cy="836614"/>
            <a:chOff x="0" y="0"/>
            <a:chExt cx="1557338" cy="836613"/>
          </a:xfrm>
        </p:grpSpPr>
        <p:cxnSp>
          <p:nvCxnSpPr>
            <p:cNvPr id="260" name="Google Shape;260;p20"/>
            <p:cNvCxnSpPr/>
            <p:nvPr/>
          </p:nvCxnSpPr>
          <p:spPr>
            <a:xfrm>
              <a:off x="0" y="0"/>
              <a:ext cx="101600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1" name="Google Shape;261;p20"/>
            <p:cNvCxnSpPr/>
            <p:nvPr/>
          </p:nvCxnSpPr>
          <p:spPr>
            <a:xfrm flipH="1">
              <a:off x="101599" y="0"/>
              <a:ext cx="2" cy="836613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2" name="Google Shape;262;p20"/>
            <p:cNvCxnSpPr/>
            <p:nvPr/>
          </p:nvCxnSpPr>
          <p:spPr>
            <a:xfrm>
              <a:off x="123825" y="825500"/>
              <a:ext cx="1331913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3" name="Google Shape;263;p20"/>
            <p:cNvCxnSpPr/>
            <p:nvPr/>
          </p:nvCxnSpPr>
          <p:spPr>
            <a:xfrm flipH="1" rot="10800000">
              <a:off x="1455737" y="474662"/>
              <a:ext cx="1" cy="338138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" name="Google Shape;264;p20"/>
            <p:cNvCxnSpPr/>
            <p:nvPr/>
          </p:nvCxnSpPr>
          <p:spPr>
            <a:xfrm flipH="1" rot="10800000">
              <a:off x="1455737" y="463549"/>
              <a:ext cx="101601" cy="11114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65" name="Google Shape;265;p20"/>
          <p:cNvGrpSpPr/>
          <p:nvPr/>
        </p:nvGrpSpPr>
        <p:grpSpPr>
          <a:xfrm>
            <a:off x="3646486" y="3702050"/>
            <a:ext cx="5013011" cy="1649414"/>
            <a:chOff x="-1" y="0"/>
            <a:chExt cx="5013009" cy="1649413"/>
          </a:xfrm>
        </p:grpSpPr>
        <p:cxnSp>
          <p:nvCxnSpPr>
            <p:cNvPr id="266" name="Google Shape;266;p20"/>
            <p:cNvCxnSpPr/>
            <p:nvPr/>
          </p:nvCxnSpPr>
          <p:spPr>
            <a:xfrm>
              <a:off x="4910137" y="0"/>
              <a:ext cx="90489" cy="1270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7" name="Google Shape;267;p20"/>
            <p:cNvCxnSpPr/>
            <p:nvPr/>
          </p:nvCxnSpPr>
          <p:spPr>
            <a:xfrm>
              <a:off x="5013007" y="46037"/>
              <a:ext cx="1" cy="1603376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" name="Google Shape;268;p20"/>
            <p:cNvCxnSpPr/>
            <p:nvPr/>
          </p:nvCxnSpPr>
          <p:spPr>
            <a:xfrm rot="10800000">
              <a:off x="22224" y="1647825"/>
              <a:ext cx="4978402" cy="1588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" name="Google Shape;269;p20"/>
            <p:cNvCxnSpPr/>
            <p:nvPr/>
          </p:nvCxnSpPr>
          <p:spPr>
            <a:xfrm flipH="1" rot="10800000">
              <a:off x="11112" y="101600"/>
              <a:ext cx="1" cy="152400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0" name="Google Shape;270;p20"/>
            <p:cNvCxnSpPr/>
            <p:nvPr/>
          </p:nvCxnSpPr>
          <p:spPr>
            <a:xfrm>
              <a:off x="-1" y="101600"/>
              <a:ext cx="146052" cy="1270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271" name="Google Shape;271;p20"/>
          <p:cNvCxnSpPr/>
          <p:nvPr/>
        </p:nvCxnSpPr>
        <p:spPr>
          <a:xfrm flipH="1" rot="10800000">
            <a:off x="4945062" y="1546224"/>
            <a:ext cx="11114" cy="249239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2" name="Google Shape;272;p20"/>
          <p:cNvGrpSpPr/>
          <p:nvPr/>
        </p:nvGrpSpPr>
        <p:grpSpPr>
          <a:xfrm>
            <a:off x="260350" y="1174748"/>
            <a:ext cx="7315203" cy="1839916"/>
            <a:chOff x="0" y="-1"/>
            <a:chExt cx="7315201" cy="1839914"/>
          </a:xfrm>
        </p:grpSpPr>
        <p:cxnSp>
          <p:nvCxnSpPr>
            <p:cNvPr id="273" name="Google Shape;273;p20"/>
            <p:cNvCxnSpPr/>
            <p:nvPr/>
          </p:nvCxnSpPr>
          <p:spPr>
            <a:xfrm>
              <a:off x="382587" y="1816099"/>
              <a:ext cx="282576" cy="23814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4" name="Google Shape;274;p20"/>
            <p:cNvCxnSpPr/>
            <p:nvPr/>
          </p:nvCxnSpPr>
          <p:spPr>
            <a:xfrm flipH="1" rot="10800000">
              <a:off x="507999" y="292100"/>
              <a:ext cx="1" cy="152400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5" name="Google Shape;275;p20"/>
            <p:cNvCxnSpPr/>
            <p:nvPr/>
          </p:nvCxnSpPr>
          <p:spPr>
            <a:xfrm>
              <a:off x="530225" y="304800"/>
              <a:ext cx="587375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6" name="Google Shape;276;p20"/>
            <p:cNvCxnSpPr/>
            <p:nvPr/>
          </p:nvCxnSpPr>
          <p:spPr>
            <a:xfrm>
              <a:off x="1612900" y="631825"/>
              <a:ext cx="4098925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7" name="Google Shape;277;p20"/>
            <p:cNvCxnSpPr/>
            <p:nvPr/>
          </p:nvCxnSpPr>
          <p:spPr>
            <a:xfrm>
              <a:off x="4706937" y="371475"/>
              <a:ext cx="2279651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" name="Google Shape;278;p20"/>
            <p:cNvCxnSpPr/>
            <p:nvPr/>
          </p:nvCxnSpPr>
          <p:spPr>
            <a:xfrm flipH="1" rot="10800000">
              <a:off x="7189787" y="654050"/>
              <a:ext cx="112714" cy="11113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" name="Google Shape;279;p20"/>
            <p:cNvCxnSpPr/>
            <p:nvPr/>
          </p:nvCxnSpPr>
          <p:spPr>
            <a:xfrm flipH="1" rot="10800000">
              <a:off x="7315200" y="-1"/>
              <a:ext cx="1" cy="642939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" name="Google Shape;280;p20"/>
            <p:cNvCxnSpPr/>
            <p:nvPr/>
          </p:nvCxnSpPr>
          <p:spPr>
            <a:xfrm flipH="1">
              <a:off x="22224" y="-1"/>
              <a:ext cx="7280276" cy="22227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1" name="Google Shape;281;p20"/>
            <p:cNvCxnSpPr/>
            <p:nvPr/>
          </p:nvCxnSpPr>
          <p:spPr>
            <a:xfrm flipH="1">
              <a:off x="0" y="33337"/>
              <a:ext cx="11113" cy="1806576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" name="Google Shape;282;p20"/>
            <p:cNvCxnSpPr/>
            <p:nvPr/>
          </p:nvCxnSpPr>
          <p:spPr>
            <a:xfrm>
              <a:off x="22225" y="1828800"/>
              <a:ext cx="123825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83" name="Google Shape;283;p20"/>
          <p:cNvGrpSpPr/>
          <p:nvPr/>
        </p:nvGrpSpPr>
        <p:grpSpPr>
          <a:xfrm>
            <a:off x="2190748" y="2822575"/>
            <a:ext cx="1601791" cy="981076"/>
            <a:chOff x="-1" y="0"/>
            <a:chExt cx="1601789" cy="981075"/>
          </a:xfrm>
        </p:grpSpPr>
        <p:cxnSp>
          <p:nvCxnSpPr>
            <p:cNvPr id="284" name="Google Shape;284;p20"/>
            <p:cNvCxnSpPr/>
            <p:nvPr/>
          </p:nvCxnSpPr>
          <p:spPr>
            <a:xfrm flipH="1" rot="10800000">
              <a:off x="-1" y="0"/>
              <a:ext cx="1590676" cy="11113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5" name="Google Shape;285;p20"/>
            <p:cNvCxnSpPr/>
            <p:nvPr/>
          </p:nvCxnSpPr>
          <p:spPr>
            <a:xfrm>
              <a:off x="11112" y="338137"/>
              <a:ext cx="1590676" cy="11114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6" name="Google Shape;286;p20"/>
            <p:cNvCxnSpPr/>
            <p:nvPr/>
          </p:nvCxnSpPr>
          <p:spPr>
            <a:xfrm>
              <a:off x="22224" y="969962"/>
              <a:ext cx="1173164" cy="11113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7" name="Google Shape;287;p20"/>
            <p:cNvCxnSpPr/>
            <p:nvPr/>
          </p:nvCxnSpPr>
          <p:spPr>
            <a:xfrm flipH="1" rot="10800000">
              <a:off x="1398587" y="654050"/>
              <a:ext cx="180976" cy="11113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88" name="Google Shape;288;p20"/>
          <p:cNvGrpSpPr/>
          <p:nvPr/>
        </p:nvGrpSpPr>
        <p:grpSpPr>
          <a:xfrm>
            <a:off x="4945061" y="3014662"/>
            <a:ext cx="998540" cy="642939"/>
            <a:chOff x="-1" y="0"/>
            <a:chExt cx="998539" cy="642938"/>
          </a:xfrm>
        </p:grpSpPr>
        <p:cxnSp>
          <p:nvCxnSpPr>
            <p:cNvPr id="289" name="Google Shape;289;p20"/>
            <p:cNvCxnSpPr/>
            <p:nvPr/>
          </p:nvCxnSpPr>
          <p:spPr>
            <a:xfrm>
              <a:off x="7937" y="0"/>
              <a:ext cx="990601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90" name="Google Shape;290;p20"/>
            <p:cNvCxnSpPr/>
            <p:nvPr/>
          </p:nvCxnSpPr>
          <p:spPr>
            <a:xfrm>
              <a:off x="-1" y="417512"/>
              <a:ext cx="619127" cy="1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91" name="Google Shape;291;p20"/>
            <p:cNvCxnSpPr/>
            <p:nvPr/>
          </p:nvCxnSpPr>
          <p:spPr>
            <a:xfrm flipH="1" rot="10800000">
              <a:off x="777874" y="620712"/>
              <a:ext cx="214314" cy="22226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297" name="Google Shape;297;p21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Review – Lw Instruction</a:t>
            </a:r>
            <a:endParaRPr/>
          </a:p>
        </p:txBody>
      </p:sp>
      <p:pic>
        <p:nvPicPr>
          <p:cNvPr descr="image.pdf" id="298" name="Google Shape;29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143000"/>
            <a:ext cx="8537575" cy="424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21"/>
          <p:cNvCxnSpPr/>
          <p:nvPr/>
        </p:nvCxnSpPr>
        <p:spPr>
          <a:xfrm>
            <a:off x="4953000" y="3014662"/>
            <a:ext cx="990600" cy="1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00" name="Google Shape;300;p21"/>
          <p:cNvGrpSpPr/>
          <p:nvPr/>
        </p:nvGrpSpPr>
        <p:grpSpPr>
          <a:xfrm>
            <a:off x="3646486" y="3702050"/>
            <a:ext cx="5013011" cy="1649414"/>
            <a:chOff x="-1" y="0"/>
            <a:chExt cx="5013009" cy="1649413"/>
          </a:xfrm>
        </p:grpSpPr>
        <p:cxnSp>
          <p:nvCxnSpPr>
            <p:cNvPr id="301" name="Google Shape;301;p21"/>
            <p:cNvCxnSpPr/>
            <p:nvPr/>
          </p:nvCxnSpPr>
          <p:spPr>
            <a:xfrm>
              <a:off x="4910137" y="0"/>
              <a:ext cx="90489" cy="1270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" name="Google Shape;302;p21"/>
            <p:cNvCxnSpPr/>
            <p:nvPr/>
          </p:nvCxnSpPr>
          <p:spPr>
            <a:xfrm>
              <a:off x="5013007" y="46037"/>
              <a:ext cx="1" cy="1603376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3" name="Google Shape;303;p21"/>
            <p:cNvCxnSpPr/>
            <p:nvPr/>
          </p:nvCxnSpPr>
          <p:spPr>
            <a:xfrm rot="10800000">
              <a:off x="22224" y="1647825"/>
              <a:ext cx="4978402" cy="1588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21"/>
            <p:cNvCxnSpPr/>
            <p:nvPr/>
          </p:nvCxnSpPr>
          <p:spPr>
            <a:xfrm flipH="1" rot="10800000">
              <a:off x="11112" y="101600"/>
              <a:ext cx="1" cy="152400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21"/>
            <p:cNvCxnSpPr/>
            <p:nvPr/>
          </p:nvCxnSpPr>
          <p:spPr>
            <a:xfrm>
              <a:off x="-1" y="101600"/>
              <a:ext cx="146052" cy="1270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06" name="Google Shape;306;p21"/>
          <p:cNvCxnSpPr/>
          <p:nvPr/>
        </p:nvCxnSpPr>
        <p:spPr>
          <a:xfrm flipH="1" rot="10800000">
            <a:off x="4945062" y="1546224"/>
            <a:ext cx="11114" cy="249239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07" name="Google Shape;307;p21"/>
          <p:cNvGrpSpPr/>
          <p:nvPr/>
        </p:nvGrpSpPr>
        <p:grpSpPr>
          <a:xfrm>
            <a:off x="260350" y="1174748"/>
            <a:ext cx="7315203" cy="1839916"/>
            <a:chOff x="0" y="-1"/>
            <a:chExt cx="7315201" cy="1839914"/>
          </a:xfrm>
        </p:grpSpPr>
        <p:cxnSp>
          <p:nvCxnSpPr>
            <p:cNvPr id="308" name="Google Shape;308;p21"/>
            <p:cNvCxnSpPr/>
            <p:nvPr/>
          </p:nvCxnSpPr>
          <p:spPr>
            <a:xfrm>
              <a:off x="382587" y="1816099"/>
              <a:ext cx="282576" cy="23814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09" name="Google Shape;309;p21"/>
            <p:cNvCxnSpPr/>
            <p:nvPr/>
          </p:nvCxnSpPr>
          <p:spPr>
            <a:xfrm flipH="1" rot="10800000">
              <a:off x="507999" y="292100"/>
              <a:ext cx="1" cy="152400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21"/>
            <p:cNvCxnSpPr/>
            <p:nvPr/>
          </p:nvCxnSpPr>
          <p:spPr>
            <a:xfrm>
              <a:off x="530225" y="304800"/>
              <a:ext cx="587375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11" name="Google Shape;311;p21"/>
            <p:cNvCxnSpPr/>
            <p:nvPr/>
          </p:nvCxnSpPr>
          <p:spPr>
            <a:xfrm>
              <a:off x="1612900" y="631825"/>
              <a:ext cx="4098925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2" name="Google Shape;312;p21"/>
            <p:cNvCxnSpPr/>
            <p:nvPr/>
          </p:nvCxnSpPr>
          <p:spPr>
            <a:xfrm>
              <a:off x="4706937" y="371475"/>
              <a:ext cx="2279651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3" name="Google Shape;313;p21"/>
            <p:cNvCxnSpPr/>
            <p:nvPr/>
          </p:nvCxnSpPr>
          <p:spPr>
            <a:xfrm flipH="1" rot="10800000">
              <a:off x="7189787" y="654050"/>
              <a:ext cx="112714" cy="11113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4" name="Google Shape;314;p21"/>
            <p:cNvCxnSpPr/>
            <p:nvPr/>
          </p:nvCxnSpPr>
          <p:spPr>
            <a:xfrm flipH="1" rot="10800000">
              <a:off x="7315200" y="-1"/>
              <a:ext cx="1" cy="642939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" name="Google Shape;315;p21"/>
            <p:cNvCxnSpPr/>
            <p:nvPr/>
          </p:nvCxnSpPr>
          <p:spPr>
            <a:xfrm flipH="1">
              <a:off x="22224" y="-1"/>
              <a:ext cx="7280276" cy="22227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6" name="Google Shape;316;p21"/>
            <p:cNvCxnSpPr/>
            <p:nvPr/>
          </p:nvCxnSpPr>
          <p:spPr>
            <a:xfrm flipH="1">
              <a:off x="0" y="33337"/>
              <a:ext cx="11113" cy="1806576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7" name="Google Shape;317;p21"/>
            <p:cNvCxnSpPr/>
            <p:nvPr/>
          </p:nvCxnSpPr>
          <p:spPr>
            <a:xfrm>
              <a:off x="22225" y="1828800"/>
              <a:ext cx="123825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18" name="Google Shape;318;p21"/>
          <p:cNvCxnSpPr/>
          <p:nvPr/>
        </p:nvCxnSpPr>
        <p:spPr>
          <a:xfrm flipH="1" rot="10800000">
            <a:off x="6784974" y="3465512"/>
            <a:ext cx="282576" cy="22226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9" name="Google Shape;319;p21"/>
          <p:cNvCxnSpPr/>
          <p:nvPr/>
        </p:nvCxnSpPr>
        <p:spPr>
          <a:xfrm>
            <a:off x="8048624" y="3454400"/>
            <a:ext cx="293689" cy="11113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20" name="Google Shape;320;p21"/>
          <p:cNvGrpSpPr/>
          <p:nvPr/>
        </p:nvGrpSpPr>
        <p:grpSpPr>
          <a:xfrm>
            <a:off x="2190748" y="3363912"/>
            <a:ext cx="3340103" cy="1027114"/>
            <a:chOff x="-1" y="0"/>
            <a:chExt cx="3340101" cy="1027113"/>
          </a:xfrm>
        </p:grpSpPr>
        <p:cxnSp>
          <p:nvCxnSpPr>
            <p:cNvPr id="321" name="Google Shape;321;p21"/>
            <p:cNvCxnSpPr/>
            <p:nvPr/>
          </p:nvCxnSpPr>
          <p:spPr>
            <a:xfrm>
              <a:off x="-1" y="0"/>
              <a:ext cx="11114" cy="1027113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2" name="Google Shape;322;p21"/>
            <p:cNvCxnSpPr/>
            <p:nvPr/>
          </p:nvCxnSpPr>
          <p:spPr>
            <a:xfrm>
              <a:off x="22225" y="1016000"/>
              <a:ext cx="2257425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3" name="Google Shape;323;p21"/>
            <p:cNvCxnSpPr/>
            <p:nvPr/>
          </p:nvCxnSpPr>
          <p:spPr>
            <a:xfrm flipH="1" rot="10800000">
              <a:off x="2844799" y="1004887"/>
              <a:ext cx="280989" cy="11113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4" name="Google Shape;324;p21"/>
            <p:cNvCxnSpPr/>
            <p:nvPr/>
          </p:nvCxnSpPr>
          <p:spPr>
            <a:xfrm flipH="1" rot="10800000">
              <a:off x="3125787" y="496887"/>
              <a:ext cx="23814" cy="496889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5" name="Google Shape;325;p21"/>
            <p:cNvCxnSpPr/>
            <p:nvPr/>
          </p:nvCxnSpPr>
          <p:spPr>
            <a:xfrm flipH="1" rot="10800000">
              <a:off x="3160712" y="474662"/>
              <a:ext cx="179388" cy="22226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326" name="Google Shape;326;p21"/>
          <p:cNvCxnSpPr/>
          <p:nvPr/>
        </p:nvCxnSpPr>
        <p:spPr>
          <a:xfrm flipH="1" rot="10800000">
            <a:off x="5768975" y="3624262"/>
            <a:ext cx="168276" cy="22226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7" name="Google Shape;327;p21"/>
          <p:cNvCxnSpPr/>
          <p:nvPr/>
        </p:nvCxnSpPr>
        <p:spPr>
          <a:xfrm>
            <a:off x="2190750" y="2833687"/>
            <a:ext cx="1568451" cy="1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8" name="Google Shape;328;p21"/>
          <p:cNvCxnSpPr/>
          <p:nvPr/>
        </p:nvCxnSpPr>
        <p:spPr>
          <a:xfrm>
            <a:off x="2190750" y="3171825"/>
            <a:ext cx="1016000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21"/>
          <p:cNvCxnSpPr/>
          <p:nvPr/>
        </p:nvCxnSpPr>
        <p:spPr>
          <a:xfrm>
            <a:off x="3194050" y="3171825"/>
            <a:ext cx="0" cy="169863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0" name="Google Shape;330;p21"/>
          <p:cNvCxnSpPr/>
          <p:nvPr/>
        </p:nvCxnSpPr>
        <p:spPr>
          <a:xfrm>
            <a:off x="3217862" y="3352799"/>
            <a:ext cx="157163" cy="22227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1" name="Google Shape;331;p21"/>
          <p:cNvCxnSpPr/>
          <p:nvPr/>
        </p:nvCxnSpPr>
        <p:spPr>
          <a:xfrm>
            <a:off x="3589337" y="3498850"/>
            <a:ext cx="180976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337" name="Google Shape;337;p22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Review – Branch Instructions</a:t>
            </a:r>
            <a:endParaRPr/>
          </a:p>
        </p:txBody>
      </p:sp>
      <p:pic>
        <p:nvPicPr>
          <p:cNvPr descr="image.pdf" id="338" name="Google Shape;3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143000"/>
            <a:ext cx="8537575" cy="424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9" name="Google Shape;339;p22"/>
          <p:cNvCxnSpPr/>
          <p:nvPr/>
        </p:nvCxnSpPr>
        <p:spPr>
          <a:xfrm>
            <a:off x="4953000" y="3014662"/>
            <a:ext cx="990600" cy="1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0" name="Google Shape;340;p22"/>
          <p:cNvCxnSpPr/>
          <p:nvPr/>
        </p:nvCxnSpPr>
        <p:spPr>
          <a:xfrm>
            <a:off x="2190750" y="2833687"/>
            <a:ext cx="1568451" cy="1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1" name="Google Shape;341;p22"/>
          <p:cNvCxnSpPr/>
          <p:nvPr/>
        </p:nvCxnSpPr>
        <p:spPr>
          <a:xfrm>
            <a:off x="2190750" y="3171825"/>
            <a:ext cx="1577975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42" name="Google Shape;342;p22"/>
          <p:cNvGrpSpPr/>
          <p:nvPr/>
        </p:nvGrpSpPr>
        <p:grpSpPr>
          <a:xfrm>
            <a:off x="260350" y="1174748"/>
            <a:ext cx="7315203" cy="3216277"/>
            <a:chOff x="0" y="-1"/>
            <a:chExt cx="7315201" cy="3216276"/>
          </a:xfrm>
        </p:grpSpPr>
        <p:cxnSp>
          <p:nvCxnSpPr>
            <p:cNvPr id="343" name="Google Shape;343;p22"/>
            <p:cNvCxnSpPr/>
            <p:nvPr/>
          </p:nvCxnSpPr>
          <p:spPr>
            <a:xfrm>
              <a:off x="382587" y="1816099"/>
              <a:ext cx="282576" cy="23814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4" name="Google Shape;344;p22"/>
            <p:cNvCxnSpPr/>
            <p:nvPr/>
          </p:nvCxnSpPr>
          <p:spPr>
            <a:xfrm flipH="1" rot="10800000">
              <a:off x="507999" y="292100"/>
              <a:ext cx="1" cy="152400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5" name="Google Shape;345;p22"/>
            <p:cNvCxnSpPr/>
            <p:nvPr/>
          </p:nvCxnSpPr>
          <p:spPr>
            <a:xfrm>
              <a:off x="530225" y="304800"/>
              <a:ext cx="587375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6" name="Google Shape;346;p22"/>
            <p:cNvCxnSpPr/>
            <p:nvPr/>
          </p:nvCxnSpPr>
          <p:spPr>
            <a:xfrm>
              <a:off x="1612900" y="631825"/>
              <a:ext cx="4098925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7" name="Google Shape;347;p22"/>
            <p:cNvCxnSpPr/>
            <p:nvPr/>
          </p:nvCxnSpPr>
          <p:spPr>
            <a:xfrm flipH="1" rot="10800000">
              <a:off x="7189787" y="654050"/>
              <a:ext cx="112714" cy="11113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8" name="Google Shape;348;p22"/>
            <p:cNvCxnSpPr/>
            <p:nvPr/>
          </p:nvCxnSpPr>
          <p:spPr>
            <a:xfrm flipH="1" rot="10800000">
              <a:off x="7315200" y="-1"/>
              <a:ext cx="1" cy="642939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9" name="Google Shape;349;p22"/>
            <p:cNvCxnSpPr/>
            <p:nvPr/>
          </p:nvCxnSpPr>
          <p:spPr>
            <a:xfrm flipH="1">
              <a:off x="22224" y="-1"/>
              <a:ext cx="7280276" cy="22227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0" name="Google Shape;350;p22"/>
            <p:cNvCxnSpPr/>
            <p:nvPr/>
          </p:nvCxnSpPr>
          <p:spPr>
            <a:xfrm flipH="1">
              <a:off x="0" y="33337"/>
              <a:ext cx="11113" cy="1806576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1" name="Google Shape;351;p22"/>
            <p:cNvCxnSpPr/>
            <p:nvPr/>
          </p:nvCxnSpPr>
          <p:spPr>
            <a:xfrm>
              <a:off x="22225" y="1828800"/>
              <a:ext cx="123825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2" name="Google Shape;352;p22"/>
            <p:cNvCxnSpPr/>
            <p:nvPr/>
          </p:nvCxnSpPr>
          <p:spPr>
            <a:xfrm>
              <a:off x="1930399" y="2189162"/>
              <a:ext cx="11114" cy="1027113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3" name="Google Shape;353;p22"/>
            <p:cNvCxnSpPr/>
            <p:nvPr/>
          </p:nvCxnSpPr>
          <p:spPr>
            <a:xfrm>
              <a:off x="1952625" y="3205162"/>
              <a:ext cx="2257425" cy="1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4" name="Google Shape;354;p22"/>
            <p:cNvCxnSpPr/>
            <p:nvPr/>
          </p:nvCxnSpPr>
          <p:spPr>
            <a:xfrm flipH="1" rot="10800000">
              <a:off x="4775200" y="3194050"/>
              <a:ext cx="280988" cy="11113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5" name="Google Shape;355;p22"/>
            <p:cNvCxnSpPr/>
            <p:nvPr/>
          </p:nvCxnSpPr>
          <p:spPr>
            <a:xfrm flipH="1" rot="10800000">
              <a:off x="5056187" y="1252537"/>
              <a:ext cx="12701" cy="1930401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6" name="Google Shape;356;p22"/>
            <p:cNvCxnSpPr/>
            <p:nvPr/>
          </p:nvCxnSpPr>
          <p:spPr>
            <a:xfrm flipH="1" rot="10800000">
              <a:off x="5079999" y="1219200"/>
              <a:ext cx="77789" cy="11113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7" name="Google Shape;357;p22"/>
            <p:cNvCxnSpPr/>
            <p:nvPr/>
          </p:nvCxnSpPr>
          <p:spPr>
            <a:xfrm flipH="1" rot="10800000">
              <a:off x="5632449" y="1195387"/>
              <a:ext cx="101601" cy="11114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8" name="Google Shape;358;p22"/>
            <p:cNvCxnSpPr/>
            <p:nvPr/>
          </p:nvCxnSpPr>
          <p:spPr>
            <a:xfrm flipH="1" rot="10800000">
              <a:off x="6524624" y="914400"/>
              <a:ext cx="485776" cy="22225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359" name="Google Shape;359;p22"/>
          <p:cNvCxnSpPr/>
          <p:nvPr/>
        </p:nvCxnSpPr>
        <p:spPr>
          <a:xfrm>
            <a:off x="6767512" y="3222625"/>
            <a:ext cx="180976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0" name="Google Shape;360;p22"/>
          <p:cNvCxnSpPr/>
          <p:nvPr/>
        </p:nvCxnSpPr>
        <p:spPr>
          <a:xfrm flipH="1" rot="10800000">
            <a:off x="4943474" y="3438524"/>
            <a:ext cx="581026" cy="9527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366" name="Google Shape;366;p23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Single Cycle Implementation</a:t>
            </a:r>
            <a:endParaRPr/>
          </a:p>
        </p:txBody>
      </p:sp>
      <p:sp>
        <p:nvSpPr>
          <p:cNvPr id="367" name="Google Shape;367;p23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Calculate cycle time assuming negligible delays except: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memory (2ns), ALU and adders (2ns), register file access (1ns)</a:t>
            </a:r>
            <a:endParaRPr/>
          </a:p>
        </p:txBody>
      </p:sp>
      <p:pic>
        <p:nvPicPr>
          <p:cNvPr descr="image.pdf" id="368" name="Google Shape;36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600" y="2339975"/>
            <a:ext cx="7140575" cy="3516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4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374" name="Google Shape;374;p24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Single Cycle – Steps of each instruction</a:t>
            </a:r>
            <a:endParaRPr/>
          </a:p>
        </p:txBody>
      </p:sp>
      <p:graphicFrame>
        <p:nvGraphicFramePr>
          <p:cNvPr id="375" name="Google Shape;375;p24"/>
          <p:cNvGraphicFramePr/>
          <p:nvPr/>
        </p:nvGraphicFramePr>
        <p:xfrm>
          <a:off x="10668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{155A9191-7F8C-41A0-A45E-0012BFC5DFB5}</a:tableStyleId>
              </a:tblPr>
              <a:tblGrid>
                <a:gridCol w="990600"/>
                <a:gridCol w="1143000"/>
                <a:gridCol w="1066800"/>
                <a:gridCol w="609600"/>
                <a:gridCol w="1143000"/>
                <a:gridCol w="1447800"/>
              </a:tblGrid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CC"/>
                          </a:solidFill>
                        </a:rPr>
                        <a:t>Inst. Type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CC"/>
                          </a:solidFill>
                        </a:rPr>
                        <a:t>Functional Units Used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CC"/>
                          </a:solidFill>
                        </a:rPr>
                        <a:t>R-type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Instruction fetch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Register read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ALU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Register write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0000CC"/>
                        </a:solidFill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CC"/>
                          </a:solidFill>
                        </a:rPr>
                        <a:t>Load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Instruction fetch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Register read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ALU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Memory access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Register write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CC"/>
                          </a:solidFill>
                        </a:rPr>
                        <a:t>Store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Instruction fetch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Register read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ALU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Memory access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0000CC"/>
                        </a:solidFill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CC"/>
                          </a:solidFill>
                        </a:rPr>
                        <a:t>Branch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Instruction fetch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Register read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ALU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0000CC"/>
                        </a:solidFill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0000CC"/>
                        </a:solidFill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CC"/>
                          </a:solidFill>
                        </a:rPr>
                        <a:t>Jump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Instruction fetch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0000CC"/>
                        </a:solidFill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0000CC"/>
                        </a:solidFill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0000CC"/>
                        </a:solidFill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0000CC"/>
                        </a:solidFill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381" name="Google Shape;381;p25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Single Cycle – How long is the cycle?</a:t>
            </a:r>
            <a:endParaRPr/>
          </a:p>
        </p:txBody>
      </p:sp>
      <p:graphicFrame>
        <p:nvGraphicFramePr>
          <p:cNvPr id="382" name="Google Shape;382;p25"/>
          <p:cNvGraphicFramePr/>
          <p:nvPr/>
        </p:nvGraphicFramePr>
        <p:xfrm>
          <a:off x="838200" y="10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{155A9191-7F8C-41A0-A45E-0012BFC5DFB5}</a:tableStyleId>
              </a:tblPr>
              <a:tblGrid>
                <a:gridCol w="990600"/>
                <a:gridCol w="838200"/>
                <a:gridCol w="1143000"/>
                <a:gridCol w="838200"/>
                <a:gridCol w="762000"/>
                <a:gridCol w="1066800"/>
                <a:gridCol w="762000"/>
              </a:tblGrid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CC"/>
                          </a:solidFill>
                        </a:rPr>
                        <a:t>Inst. Type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CC"/>
                          </a:solidFill>
                        </a:rPr>
                        <a:t>Inst. Mem.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CC"/>
                          </a:solidFill>
                        </a:rPr>
                        <a:t>Reg. File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CC"/>
                          </a:solidFill>
                        </a:rPr>
                        <a:t>(read)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CC"/>
                          </a:solidFill>
                        </a:rPr>
                        <a:t>ALU (s)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CC"/>
                          </a:solidFill>
                        </a:rPr>
                        <a:t>Data Mem.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CC"/>
                          </a:solidFill>
                        </a:rPr>
                        <a:t>Reg. File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CC"/>
                          </a:solidFill>
                        </a:rPr>
                        <a:t>(write)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CC"/>
                          </a:solidFill>
                        </a:rPr>
                        <a:t>Total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CC"/>
                          </a:solidFill>
                        </a:rPr>
                        <a:t>R-type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6 ns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CC"/>
                          </a:solidFill>
                        </a:rPr>
                        <a:t>Load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8 ns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CC"/>
                          </a:solidFill>
                        </a:rPr>
                        <a:t>Store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7 ns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CC"/>
                          </a:solidFill>
                        </a:rPr>
                        <a:t>Branch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5 ns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CC"/>
                          </a:solidFill>
                        </a:rPr>
                        <a:t>Jump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CC"/>
                          </a:solidFill>
                        </a:rPr>
                        <a:t>2 ns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3" name="Google Shape;383;p25"/>
          <p:cNvSpPr txBox="1"/>
          <p:nvPr/>
        </p:nvSpPr>
        <p:spPr>
          <a:xfrm>
            <a:off x="822325" y="3962400"/>
            <a:ext cx="7788275" cy="221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cycle time must accommodate the longest operation: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lw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Cycle time = 8 ns but the CPI = 1.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we can accommodate variable number of cycles for each instruction and a cycle time of 1ns.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CPI = 6*44% + 8*24% + 7*12% + 5*18% + 2*2% = </a:t>
            </a:r>
            <a:r>
              <a:rPr b="0" i="0" lang="en-US" sz="18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6.3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How much faster would this machine be?</a:t>
            </a:r>
            <a:endParaRPr/>
          </a:p>
        </p:txBody>
      </p:sp>
      <p:graphicFrame>
        <p:nvGraphicFramePr>
          <p:cNvPr id="384" name="Google Shape;384;p25"/>
          <p:cNvGraphicFramePr/>
          <p:nvPr/>
        </p:nvGraphicFramePr>
        <p:xfrm>
          <a:off x="7315200" y="10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{155A9191-7F8C-41A0-A45E-0012BFC5DFB5}</a:tableStyleId>
              </a:tblPr>
              <a:tblGrid>
                <a:gridCol w="914400"/>
              </a:tblGrid>
              <a:tr h="6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FF3300"/>
                          </a:solidFill>
                        </a:rPr>
                        <a:t>Inst. %</a:t>
                      </a:r>
                      <a:endParaRPr/>
                    </a:p>
                  </a:txBody>
                  <a:tcPr marT="45700" marB="45700" marR="45700" marL="457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FF3300"/>
                          </a:solidFill>
                        </a:rPr>
                        <a:t>44</a:t>
                      </a:r>
                      <a:endParaRPr/>
                    </a:p>
                  </a:txBody>
                  <a:tcPr marT="45700" marB="45700" marR="45700" marL="457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FF3300"/>
                          </a:solidFill>
                        </a:rPr>
                        <a:t>24</a:t>
                      </a:r>
                      <a:endParaRPr/>
                    </a:p>
                  </a:txBody>
                  <a:tcPr marT="45700" marB="45700" marR="45700" marL="457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5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FF3300"/>
                          </a:solidFill>
                        </a:rPr>
                        <a:t>12</a:t>
                      </a:r>
                      <a:endParaRPr/>
                    </a:p>
                  </a:txBody>
                  <a:tcPr marT="45700" marB="45700" marR="45700" marL="457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FF3300"/>
                          </a:solidFill>
                        </a:rPr>
                        <a:t>18</a:t>
                      </a:r>
                      <a:endParaRPr/>
                    </a:p>
                  </a:txBody>
                  <a:tcPr marT="45700" marB="45700" marR="45700" marL="457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FF3300"/>
                          </a:solidFill>
                        </a:rPr>
                        <a:t>2</a:t>
                      </a:r>
                      <a:endParaRPr/>
                    </a:p>
                  </a:txBody>
                  <a:tcPr marT="45700" marB="45700" marR="45700" marL="457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6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390" name="Google Shape;390;p26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Where we are headed</a:t>
            </a:r>
            <a:endParaRPr/>
          </a:p>
        </p:txBody>
      </p:sp>
      <p:sp>
        <p:nvSpPr>
          <p:cNvPr id="391" name="Google Shape;391;p26"/>
          <p:cNvSpPr txBox="1"/>
          <p:nvPr>
            <p:ph idx="4294967295" type="body"/>
          </p:nvPr>
        </p:nvSpPr>
        <p:spPr>
          <a:xfrm>
            <a:off x="356958" y="1271357"/>
            <a:ext cx="8125284" cy="237377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❑"/>
            </a:pPr>
            <a:r>
              <a:rPr lang="en-US" sz="1800"/>
              <a:t>Single Cycle Problems: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what if we had a more complicated instruction like floating point?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wasteful of area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❑"/>
            </a:pPr>
            <a:r>
              <a:rPr lang="en-US" sz="1800"/>
              <a:t>One Solution: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use a “smaller” cycle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have different instructions take different numbers of cycles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a “multicycle” datapath:</a:t>
            </a:r>
            <a:endParaRPr/>
          </a:p>
        </p:txBody>
      </p:sp>
      <p:pic>
        <p:nvPicPr>
          <p:cNvPr descr="image.pdf" id="392" name="Google Shape;39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3810000"/>
            <a:ext cx="5715000" cy="2633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7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398" name="Google Shape;398;p27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We will be reusing functional units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ALU used to compute address and to increment PC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Memory used for instruction and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Our control signals will not be determined solely by instruction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e.g., what should the ALU do for a “subtract” instruction?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We’ll use a finite state machine for control</a:t>
            </a:r>
            <a:endParaRPr/>
          </a:p>
        </p:txBody>
      </p:sp>
      <p:sp>
        <p:nvSpPr>
          <p:cNvPr id="399" name="Google Shape;399;p27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Multicycle Approach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8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405" name="Google Shape;405;p28"/>
          <p:cNvSpPr txBox="1"/>
          <p:nvPr>
            <p:ph idx="4294967295" type="body"/>
          </p:nvPr>
        </p:nvSpPr>
        <p:spPr>
          <a:xfrm>
            <a:off x="524806" y="186592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Finite state machines: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a set of states and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next state function (determined by current state and the input)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output function (determined by current state and possibly input)</a:t>
            </a:r>
            <a:br>
              <a:rPr lang="en-US" sz="1800">
                <a:solidFill>
                  <a:srgbClr val="000000"/>
                </a:solidFill>
              </a:rPr>
            </a:br>
            <a:br>
              <a:rPr lang="en-US" sz="1800">
                <a:solidFill>
                  <a:srgbClr val="000000"/>
                </a:solidFill>
              </a:rPr>
            </a:br>
            <a:br>
              <a:rPr lang="en-US" sz="1800">
                <a:solidFill>
                  <a:srgbClr val="000000"/>
                </a:solidFill>
              </a:rPr>
            </a:br>
            <a:br>
              <a:rPr lang="en-US" sz="1800">
                <a:solidFill>
                  <a:srgbClr val="000000"/>
                </a:solidFill>
              </a:rPr>
            </a:br>
            <a:br>
              <a:rPr lang="en-US" sz="1800">
                <a:solidFill>
                  <a:srgbClr val="000000"/>
                </a:solidFill>
              </a:rPr>
            </a:br>
            <a:br>
              <a:rPr lang="en-US" sz="1800">
                <a:solidFill>
                  <a:srgbClr val="000000"/>
                </a:solidFill>
              </a:rPr>
            </a:br>
            <a:br>
              <a:rPr lang="en-US" sz="1800">
                <a:solidFill>
                  <a:srgbClr val="000000"/>
                </a:solidFill>
              </a:rPr>
            </a:br>
            <a:br>
              <a:rPr lang="en-US" sz="1800">
                <a:solidFill>
                  <a:srgbClr val="000000"/>
                </a:solidFill>
              </a:rPr>
            </a:b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We’ll use a Moore machine (output based only on current state)</a:t>
            </a:r>
            <a:endParaRPr/>
          </a:p>
        </p:txBody>
      </p:sp>
      <p:sp>
        <p:nvSpPr>
          <p:cNvPr id="406" name="Google Shape;406;p28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Review:  finite state machines</a:t>
            </a:r>
            <a:endParaRPr/>
          </a:p>
        </p:txBody>
      </p:sp>
      <p:pic>
        <p:nvPicPr>
          <p:cNvPr descr="image.pdf" id="407" name="Google Shape;40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8550" y="3009900"/>
            <a:ext cx="4373563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413" name="Google Shape;413;p29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Break up the instructions into steps, each step takes a cycle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balance the amount of work to be done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restrict each cycle to use only one major functional unit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At the end of a cycle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store values for use in later cycles (easiest thing to do)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introduce additional “internal” registers</a:t>
            </a:r>
            <a:br>
              <a:rPr lang="en-US" sz="1800">
                <a:solidFill>
                  <a:srgbClr val="000000"/>
                </a:solidFill>
              </a:rPr>
            </a:br>
            <a:endParaRPr/>
          </a:p>
        </p:txBody>
      </p:sp>
      <p:sp>
        <p:nvSpPr>
          <p:cNvPr id="414" name="Google Shape;414;p29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Multicycle Approach</a:t>
            </a:r>
            <a:endParaRPr/>
          </a:p>
        </p:txBody>
      </p:sp>
      <p:pic>
        <p:nvPicPr>
          <p:cNvPr descr="image.pdf" id="415" name="Google Shape;41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2450" y="3695700"/>
            <a:ext cx="5465763" cy="2100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8520112" y="6310312"/>
            <a:ext cx="228737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35" name="Google Shape;35;p3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Abstract / Simplified View:</a:t>
            </a: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Two types of functional units: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elements that operate on data values (combinational)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elements that contain state (sequential)</a:t>
            </a:r>
            <a:endParaRPr/>
          </a:p>
        </p:txBody>
      </p:sp>
      <p:sp>
        <p:nvSpPr>
          <p:cNvPr id="36" name="Google Shape;36;p3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More Implementation Details</a:t>
            </a:r>
            <a:endParaRPr/>
          </a:p>
        </p:txBody>
      </p:sp>
      <p:pic>
        <p:nvPicPr>
          <p:cNvPr descr="image.pdf" id="37" name="Google Shape;3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5662" y="2052637"/>
            <a:ext cx="4906963" cy="1655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0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421" name="Google Shape;421;p30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Muticyle Datapath</a:t>
            </a:r>
            <a:endParaRPr/>
          </a:p>
        </p:txBody>
      </p:sp>
      <p:pic>
        <p:nvPicPr>
          <p:cNvPr descr="image.pdf" id="422" name="Google Shape;42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225" y="1257300"/>
            <a:ext cx="8564563" cy="3290888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0"/>
          <p:cNvSpPr txBox="1"/>
          <p:nvPr/>
        </p:nvSpPr>
        <p:spPr>
          <a:xfrm>
            <a:off x="4152900" y="2005012"/>
            <a:ext cx="217151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24" name="Google Shape;424;p30"/>
          <p:cNvSpPr txBox="1"/>
          <p:nvPr/>
        </p:nvSpPr>
        <p:spPr>
          <a:xfrm>
            <a:off x="5076825" y="2757487"/>
            <a:ext cx="217151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25" name="Google Shape;425;p30"/>
          <p:cNvSpPr txBox="1"/>
          <p:nvPr/>
        </p:nvSpPr>
        <p:spPr>
          <a:xfrm>
            <a:off x="6610350" y="1366837"/>
            <a:ext cx="217151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26" name="Google Shape;426;p30"/>
          <p:cNvSpPr txBox="1"/>
          <p:nvPr/>
        </p:nvSpPr>
        <p:spPr>
          <a:xfrm>
            <a:off x="1733550" y="2757487"/>
            <a:ext cx="217151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27" name="Google Shape;427;p30"/>
          <p:cNvSpPr txBox="1"/>
          <p:nvPr/>
        </p:nvSpPr>
        <p:spPr>
          <a:xfrm>
            <a:off x="4257675" y="3386137"/>
            <a:ext cx="217151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28" name="Google Shape;428;p30"/>
          <p:cNvSpPr txBox="1"/>
          <p:nvPr/>
        </p:nvSpPr>
        <p:spPr>
          <a:xfrm>
            <a:off x="895350" y="1338262"/>
            <a:ext cx="217151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429" name="Google Shape;429;p30"/>
          <p:cNvSpPr txBox="1"/>
          <p:nvPr/>
        </p:nvSpPr>
        <p:spPr>
          <a:xfrm>
            <a:off x="2990850" y="1433512"/>
            <a:ext cx="217151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430" name="Google Shape;430;p30"/>
          <p:cNvSpPr txBox="1"/>
          <p:nvPr/>
        </p:nvSpPr>
        <p:spPr>
          <a:xfrm>
            <a:off x="339725" y="1109662"/>
            <a:ext cx="386616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8/9</a:t>
            </a:r>
            <a:endParaRPr/>
          </a:p>
        </p:txBody>
      </p:sp>
      <p:sp>
        <p:nvSpPr>
          <p:cNvPr id="431" name="Google Shape;431;p30"/>
          <p:cNvSpPr txBox="1"/>
          <p:nvPr/>
        </p:nvSpPr>
        <p:spPr>
          <a:xfrm>
            <a:off x="7273925" y="1614487"/>
            <a:ext cx="330161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432" name="Google Shape;432;p30"/>
          <p:cNvSpPr txBox="1"/>
          <p:nvPr/>
        </p:nvSpPr>
        <p:spPr>
          <a:xfrm>
            <a:off x="6569075" y="3186112"/>
            <a:ext cx="318949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1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438" name="Google Shape;438;p31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Instruction Fetch (F)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Instruction Decode and Register Fetch (D)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Execution, Memory Address Computation, or Branch Completion (EX)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Memory Access or R-type instruction completion (M)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Write-back step (W)</a:t>
            </a: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-US"/>
              <a:t>		INSTRUCTIONS TAKE FROM 3 - 5 CYCLES!</a:t>
            </a:r>
            <a:endParaRPr/>
          </a:p>
        </p:txBody>
      </p:sp>
      <p:sp>
        <p:nvSpPr>
          <p:cNvPr id="439" name="Google Shape;439;p31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Five Execution Steps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445" name="Google Shape;445;p32"/>
          <p:cNvSpPr txBox="1"/>
          <p:nvPr>
            <p:ph idx="4294967295" type="body"/>
          </p:nvPr>
        </p:nvSpPr>
        <p:spPr>
          <a:xfrm>
            <a:off x="429386" y="1343786"/>
            <a:ext cx="8285228" cy="371322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Use PC to get instruction and put it in the Instruction Register.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Increment the PC by 4 and put the result back in the PC.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Can be described succinctly using RTL "Register-Transfer Language"</a:t>
            </a: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IR = Memory[PC];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PC = PC + 4;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Can we figure out the values of the control signals?</a:t>
            </a:r>
            <a:b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What is the advantage of updating the PC now?</a:t>
            </a:r>
            <a:endParaRPr/>
          </a:p>
        </p:txBody>
      </p:sp>
      <p:sp>
        <p:nvSpPr>
          <p:cNvPr id="446" name="Google Shape;446;p32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Step 1:  Instruction Fetch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3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452" name="Google Shape;452;p33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Read registers rs and rt in case we need them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Compute the branch address in case the instruction is a branch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RTL:</a:t>
            </a: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A = Reg[IR[25-21]];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B = Reg[IR[20-16]];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ALUOut = PC + (sign-extend(IR[15-0]) &lt;&lt; 2);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We aren't setting any control lines based on the instruction type </a:t>
            </a: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	(we are busy "decoding" it in our control logic)</a:t>
            </a: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53" name="Google Shape;453;p33"/>
          <p:cNvSpPr txBox="1"/>
          <p:nvPr>
            <p:ph idx="4294967295" type="title"/>
          </p:nvPr>
        </p:nvSpPr>
        <p:spPr>
          <a:xfrm>
            <a:off x="228600" y="1524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Step 2:  Instruction Decode and Register Fetch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4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459" name="Google Shape;459;p34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ALU is performing one of three functions, based on instruction type</a:t>
            </a: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Memory Reference:</a:t>
            </a: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ALUOut = A + sign-extend(IR[15-0]);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R-type:</a:t>
            </a: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ALUOut = A op B;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Branch:</a:t>
            </a: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if (A==B) PC = ALUOut;</a:t>
            </a:r>
            <a:endParaRPr/>
          </a:p>
        </p:txBody>
      </p:sp>
      <p:sp>
        <p:nvSpPr>
          <p:cNvPr id="460" name="Google Shape;460;p34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Step 3 (instruction dependent)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5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466" name="Google Shape;466;p35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Loads and stores access memory</a:t>
            </a: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MDR = Memory[ALUOut];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or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Memory[ALUOut] = B;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R-type instructions finish</a:t>
            </a: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Reg[IR[15-11]] = ALUOut;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-US"/>
              <a:t>The write actually takes place at the end of the cycle on the edge</a:t>
            </a:r>
            <a:br>
              <a:rPr i="1" lang="en-US"/>
            </a:br>
            <a:endParaRPr/>
          </a:p>
        </p:txBody>
      </p:sp>
      <p:sp>
        <p:nvSpPr>
          <p:cNvPr id="467" name="Google Shape;467;p35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Step 4 (R-type or memory-access)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6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473" name="Google Shape;473;p36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❑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Reg[IR[20-16]]= MDR;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What about all the other instructions?</a:t>
            </a:r>
            <a:endParaRPr/>
          </a:p>
        </p:txBody>
      </p:sp>
      <p:sp>
        <p:nvSpPr>
          <p:cNvPr id="474" name="Google Shape;474;p36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Step 5 Write-back step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7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480" name="Google Shape;480;p37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0000"/>
                </a:solidFill>
              </a:rPr>
              <a:t>Summary:</a:t>
            </a:r>
            <a:endParaRPr/>
          </a:p>
        </p:txBody>
      </p:sp>
      <p:pic>
        <p:nvPicPr>
          <p:cNvPr descr="image.pdf" id="481" name="Google Shape;48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162" y="1954212"/>
            <a:ext cx="8335963" cy="296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8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487" name="Google Shape;487;p38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❑"/>
            </a:pPr>
            <a:r>
              <a:rPr lang="en-US" sz="1800"/>
              <a:t>How many cycles will it take to execute this code? </a:t>
            </a:r>
            <a:br>
              <a:rPr lang="en-US" sz="1800"/>
            </a:br>
            <a:br>
              <a:rPr lang="en-US" sz="1800"/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lw $t2, 0($t3)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lw $t3, 4($t3)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beq $t2, $t3, Label		#assume not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add $t5, $t2, $t3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sw $t5, 8($t3)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Label:	...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❑"/>
            </a:pPr>
            <a:r>
              <a:rPr lang="en-US" sz="1800"/>
              <a:t>What is going on during the 8th cycle of execution?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❑"/>
            </a:pPr>
            <a:r>
              <a:rPr lang="en-US" sz="1800"/>
              <a:t>In what cycle does the actual addition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$t2 </a:t>
            </a:r>
            <a:r>
              <a:rPr lang="en-US" sz="1800"/>
              <a:t>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$t3 </a:t>
            </a:r>
            <a:r>
              <a:rPr lang="en-US" sz="1800"/>
              <a:t>takes place?</a:t>
            </a:r>
            <a:br>
              <a:rPr lang="en-US" sz="1800"/>
            </a:br>
            <a:br>
              <a:rPr lang="en-US" sz="1800"/>
            </a:br>
            <a:r>
              <a:rPr lang="en-US" sz="1800"/>
              <a:t>	</a:t>
            </a:r>
            <a:br>
              <a:rPr lang="en-US" sz="1800"/>
            </a:br>
            <a:r>
              <a:rPr lang="en-US" sz="1800"/>
              <a:t>	</a:t>
            </a:r>
            <a:endParaRPr/>
          </a:p>
        </p:txBody>
      </p:sp>
      <p:cxnSp>
        <p:nvCxnSpPr>
          <p:cNvPr id="488" name="Google Shape;488;p38"/>
          <p:cNvCxnSpPr/>
          <p:nvPr/>
        </p:nvCxnSpPr>
        <p:spPr>
          <a:xfrm flipH="1">
            <a:off x="4953000" y="2590800"/>
            <a:ext cx="838201" cy="793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89" name="Google Shape;489;p38"/>
          <p:cNvGrpSpPr/>
          <p:nvPr/>
        </p:nvGrpSpPr>
        <p:grpSpPr>
          <a:xfrm>
            <a:off x="1239836" y="5332412"/>
            <a:ext cx="6732591" cy="236541"/>
            <a:chOff x="-1" y="0"/>
            <a:chExt cx="6732590" cy="236540"/>
          </a:xfrm>
        </p:grpSpPr>
        <p:grpSp>
          <p:nvGrpSpPr>
            <p:cNvPr id="490" name="Google Shape;490;p38"/>
            <p:cNvGrpSpPr/>
            <p:nvPr/>
          </p:nvGrpSpPr>
          <p:grpSpPr>
            <a:xfrm>
              <a:off x="-1" y="0"/>
              <a:ext cx="2224090" cy="236540"/>
              <a:chOff x="-1" y="0"/>
              <a:chExt cx="2224089" cy="236539"/>
            </a:xfrm>
          </p:grpSpPr>
          <p:grpSp>
            <p:nvGrpSpPr>
              <p:cNvPr id="491" name="Google Shape;491;p38"/>
              <p:cNvGrpSpPr/>
              <p:nvPr/>
            </p:nvGrpSpPr>
            <p:grpSpPr>
              <a:xfrm>
                <a:off x="-1" y="0"/>
                <a:ext cx="269876" cy="236539"/>
                <a:chOff x="-1" y="0"/>
                <a:chExt cx="269876" cy="236538"/>
              </a:xfrm>
            </p:grpSpPr>
            <p:cxnSp>
              <p:nvCxnSpPr>
                <p:cNvPr id="492" name="Google Shape;492;p38"/>
                <p:cNvCxnSpPr/>
                <p:nvPr/>
              </p:nvCxnSpPr>
              <p:spPr>
                <a:xfrm flipH="1" rot="10800000">
                  <a:off x="-1" y="0"/>
                  <a:ext cx="2" cy="2365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93" name="Google Shape;493;p38"/>
                <p:cNvCxnSpPr/>
                <p:nvPr/>
              </p:nvCxnSpPr>
              <p:spPr>
                <a:xfrm>
                  <a:off x="7937" y="4762"/>
                  <a:ext cx="123826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94" name="Google Shape;494;p38"/>
                <p:cNvCxnSpPr/>
                <p:nvPr/>
              </p:nvCxnSpPr>
              <p:spPr>
                <a:xfrm flipH="1">
                  <a:off x="138112" y="12700"/>
                  <a:ext cx="1" cy="211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95" name="Google Shape;495;p38"/>
                <p:cNvCxnSpPr/>
                <p:nvPr/>
              </p:nvCxnSpPr>
              <p:spPr>
                <a:xfrm>
                  <a:off x="146050" y="230187"/>
                  <a:ext cx="123825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96" name="Google Shape;496;p38"/>
              <p:cNvGrpSpPr/>
              <p:nvPr/>
            </p:nvGrpSpPr>
            <p:grpSpPr>
              <a:xfrm>
                <a:off x="276224" y="0"/>
                <a:ext cx="268290" cy="236539"/>
                <a:chOff x="-1" y="0"/>
                <a:chExt cx="268289" cy="236538"/>
              </a:xfrm>
            </p:grpSpPr>
            <p:cxnSp>
              <p:nvCxnSpPr>
                <p:cNvPr id="497" name="Google Shape;497;p38"/>
                <p:cNvCxnSpPr/>
                <p:nvPr/>
              </p:nvCxnSpPr>
              <p:spPr>
                <a:xfrm flipH="1" rot="10800000">
                  <a:off x="-1" y="0"/>
                  <a:ext cx="2" cy="2365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98" name="Google Shape;498;p38"/>
                <p:cNvCxnSpPr/>
                <p:nvPr/>
              </p:nvCxnSpPr>
              <p:spPr>
                <a:xfrm>
                  <a:off x="7937" y="4762"/>
                  <a:ext cx="123826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99" name="Google Shape;499;p38"/>
                <p:cNvCxnSpPr/>
                <p:nvPr/>
              </p:nvCxnSpPr>
              <p:spPr>
                <a:xfrm flipH="1">
                  <a:off x="138112" y="12700"/>
                  <a:ext cx="1" cy="211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00" name="Google Shape;500;p38"/>
                <p:cNvCxnSpPr/>
                <p:nvPr/>
              </p:nvCxnSpPr>
              <p:spPr>
                <a:xfrm>
                  <a:off x="146050" y="230187"/>
                  <a:ext cx="122238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01" name="Google Shape;501;p38"/>
              <p:cNvGrpSpPr/>
              <p:nvPr/>
            </p:nvGrpSpPr>
            <p:grpSpPr>
              <a:xfrm>
                <a:off x="550861" y="0"/>
                <a:ext cx="282577" cy="236539"/>
                <a:chOff x="-1" y="0"/>
                <a:chExt cx="282576" cy="236538"/>
              </a:xfrm>
            </p:grpSpPr>
            <p:cxnSp>
              <p:nvCxnSpPr>
                <p:cNvPr id="502" name="Google Shape;502;p38"/>
                <p:cNvCxnSpPr/>
                <p:nvPr/>
              </p:nvCxnSpPr>
              <p:spPr>
                <a:xfrm flipH="1" rot="10800000">
                  <a:off x="-1" y="0"/>
                  <a:ext cx="2" cy="2365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03" name="Google Shape;503;p38"/>
                <p:cNvCxnSpPr/>
                <p:nvPr/>
              </p:nvCxnSpPr>
              <p:spPr>
                <a:xfrm>
                  <a:off x="7937" y="4762"/>
                  <a:ext cx="123826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04" name="Google Shape;504;p38"/>
                <p:cNvCxnSpPr/>
                <p:nvPr/>
              </p:nvCxnSpPr>
              <p:spPr>
                <a:xfrm flipH="1">
                  <a:off x="138112" y="12700"/>
                  <a:ext cx="1" cy="211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05" name="Google Shape;505;p38"/>
                <p:cNvCxnSpPr/>
                <p:nvPr/>
              </p:nvCxnSpPr>
              <p:spPr>
                <a:xfrm>
                  <a:off x="146050" y="230187"/>
                  <a:ext cx="136525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06" name="Google Shape;506;p38"/>
              <p:cNvGrpSpPr/>
              <p:nvPr/>
            </p:nvGrpSpPr>
            <p:grpSpPr>
              <a:xfrm>
                <a:off x="839786" y="0"/>
                <a:ext cx="268290" cy="236539"/>
                <a:chOff x="-1" y="0"/>
                <a:chExt cx="268289" cy="236538"/>
              </a:xfrm>
            </p:grpSpPr>
            <p:cxnSp>
              <p:nvCxnSpPr>
                <p:cNvPr id="507" name="Google Shape;507;p38"/>
                <p:cNvCxnSpPr/>
                <p:nvPr/>
              </p:nvCxnSpPr>
              <p:spPr>
                <a:xfrm flipH="1" rot="10800000">
                  <a:off x="-1" y="0"/>
                  <a:ext cx="2" cy="2365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08" name="Google Shape;508;p38"/>
                <p:cNvCxnSpPr/>
                <p:nvPr/>
              </p:nvCxnSpPr>
              <p:spPr>
                <a:xfrm>
                  <a:off x="7937" y="4762"/>
                  <a:ext cx="123826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09" name="Google Shape;509;p38"/>
                <p:cNvCxnSpPr/>
                <p:nvPr/>
              </p:nvCxnSpPr>
              <p:spPr>
                <a:xfrm flipH="1">
                  <a:off x="138112" y="12700"/>
                  <a:ext cx="1" cy="211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10" name="Google Shape;510;p38"/>
                <p:cNvCxnSpPr/>
                <p:nvPr/>
              </p:nvCxnSpPr>
              <p:spPr>
                <a:xfrm>
                  <a:off x="146050" y="230187"/>
                  <a:ext cx="122238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11" name="Google Shape;511;p38"/>
              <p:cNvGrpSpPr/>
              <p:nvPr/>
            </p:nvGrpSpPr>
            <p:grpSpPr>
              <a:xfrm>
                <a:off x="1114424" y="0"/>
                <a:ext cx="269876" cy="236539"/>
                <a:chOff x="-1" y="0"/>
                <a:chExt cx="269876" cy="236538"/>
              </a:xfrm>
            </p:grpSpPr>
            <p:cxnSp>
              <p:nvCxnSpPr>
                <p:cNvPr id="512" name="Google Shape;512;p38"/>
                <p:cNvCxnSpPr/>
                <p:nvPr/>
              </p:nvCxnSpPr>
              <p:spPr>
                <a:xfrm flipH="1" rot="10800000">
                  <a:off x="-1" y="0"/>
                  <a:ext cx="2" cy="2365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13" name="Google Shape;513;p38"/>
                <p:cNvCxnSpPr/>
                <p:nvPr/>
              </p:nvCxnSpPr>
              <p:spPr>
                <a:xfrm>
                  <a:off x="7937" y="4762"/>
                  <a:ext cx="123826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14" name="Google Shape;514;p38"/>
                <p:cNvCxnSpPr/>
                <p:nvPr/>
              </p:nvCxnSpPr>
              <p:spPr>
                <a:xfrm flipH="1">
                  <a:off x="138112" y="12700"/>
                  <a:ext cx="1" cy="211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15" name="Google Shape;515;p38"/>
                <p:cNvCxnSpPr/>
                <p:nvPr/>
              </p:nvCxnSpPr>
              <p:spPr>
                <a:xfrm>
                  <a:off x="146050" y="230187"/>
                  <a:ext cx="123825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16" name="Google Shape;516;p38"/>
              <p:cNvGrpSpPr/>
              <p:nvPr/>
            </p:nvGrpSpPr>
            <p:grpSpPr>
              <a:xfrm>
                <a:off x="1390649" y="0"/>
                <a:ext cx="280990" cy="236539"/>
                <a:chOff x="-1" y="0"/>
                <a:chExt cx="280989" cy="236538"/>
              </a:xfrm>
            </p:grpSpPr>
            <p:cxnSp>
              <p:nvCxnSpPr>
                <p:cNvPr id="517" name="Google Shape;517;p38"/>
                <p:cNvCxnSpPr/>
                <p:nvPr/>
              </p:nvCxnSpPr>
              <p:spPr>
                <a:xfrm flipH="1" rot="10800000">
                  <a:off x="-1" y="0"/>
                  <a:ext cx="2" cy="2365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18" name="Google Shape;518;p38"/>
                <p:cNvCxnSpPr/>
                <p:nvPr/>
              </p:nvCxnSpPr>
              <p:spPr>
                <a:xfrm>
                  <a:off x="7937" y="4762"/>
                  <a:ext cx="123826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19" name="Google Shape;519;p38"/>
                <p:cNvCxnSpPr/>
                <p:nvPr/>
              </p:nvCxnSpPr>
              <p:spPr>
                <a:xfrm flipH="1">
                  <a:off x="138112" y="12700"/>
                  <a:ext cx="1" cy="211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0" name="Google Shape;520;p38"/>
                <p:cNvCxnSpPr/>
                <p:nvPr/>
              </p:nvCxnSpPr>
              <p:spPr>
                <a:xfrm>
                  <a:off x="146050" y="230187"/>
                  <a:ext cx="134938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21" name="Google Shape;521;p38"/>
              <p:cNvGrpSpPr/>
              <p:nvPr/>
            </p:nvGrpSpPr>
            <p:grpSpPr>
              <a:xfrm>
                <a:off x="1677986" y="0"/>
                <a:ext cx="269877" cy="236539"/>
                <a:chOff x="-1" y="0"/>
                <a:chExt cx="269876" cy="236538"/>
              </a:xfrm>
            </p:grpSpPr>
            <p:cxnSp>
              <p:nvCxnSpPr>
                <p:cNvPr id="522" name="Google Shape;522;p38"/>
                <p:cNvCxnSpPr/>
                <p:nvPr/>
              </p:nvCxnSpPr>
              <p:spPr>
                <a:xfrm flipH="1" rot="10800000">
                  <a:off x="-1" y="0"/>
                  <a:ext cx="2" cy="2365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3" name="Google Shape;523;p38"/>
                <p:cNvCxnSpPr/>
                <p:nvPr/>
              </p:nvCxnSpPr>
              <p:spPr>
                <a:xfrm>
                  <a:off x="7937" y="4762"/>
                  <a:ext cx="123826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4" name="Google Shape;524;p38"/>
                <p:cNvCxnSpPr/>
                <p:nvPr/>
              </p:nvCxnSpPr>
              <p:spPr>
                <a:xfrm flipH="1">
                  <a:off x="138112" y="12700"/>
                  <a:ext cx="1" cy="211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5" name="Google Shape;525;p38"/>
                <p:cNvCxnSpPr/>
                <p:nvPr/>
              </p:nvCxnSpPr>
              <p:spPr>
                <a:xfrm>
                  <a:off x="146050" y="230187"/>
                  <a:ext cx="123825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26" name="Google Shape;526;p38"/>
              <p:cNvGrpSpPr/>
              <p:nvPr/>
            </p:nvGrpSpPr>
            <p:grpSpPr>
              <a:xfrm>
                <a:off x="1954211" y="0"/>
                <a:ext cx="269877" cy="236539"/>
                <a:chOff x="-1" y="0"/>
                <a:chExt cx="269876" cy="236538"/>
              </a:xfrm>
            </p:grpSpPr>
            <p:cxnSp>
              <p:nvCxnSpPr>
                <p:cNvPr id="527" name="Google Shape;527;p38"/>
                <p:cNvCxnSpPr/>
                <p:nvPr/>
              </p:nvCxnSpPr>
              <p:spPr>
                <a:xfrm flipH="1" rot="10800000">
                  <a:off x="-1" y="0"/>
                  <a:ext cx="2" cy="2365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8" name="Google Shape;528;p38"/>
                <p:cNvCxnSpPr/>
                <p:nvPr/>
              </p:nvCxnSpPr>
              <p:spPr>
                <a:xfrm>
                  <a:off x="7937" y="4762"/>
                  <a:ext cx="123826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9" name="Google Shape;529;p38"/>
                <p:cNvCxnSpPr/>
                <p:nvPr/>
              </p:nvCxnSpPr>
              <p:spPr>
                <a:xfrm flipH="1">
                  <a:off x="138112" y="12700"/>
                  <a:ext cx="1" cy="211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30" name="Google Shape;530;p38"/>
                <p:cNvCxnSpPr/>
                <p:nvPr/>
              </p:nvCxnSpPr>
              <p:spPr>
                <a:xfrm>
                  <a:off x="146050" y="230187"/>
                  <a:ext cx="123825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531" name="Google Shape;531;p38"/>
            <p:cNvGrpSpPr/>
            <p:nvPr/>
          </p:nvGrpSpPr>
          <p:grpSpPr>
            <a:xfrm>
              <a:off x="2254249" y="0"/>
              <a:ext cx="2224090" cy="236540"/>
              <a:chOff x="-1" y="0"/>
              <a:chExt cx="2224089" cy="236539"/>
            </a:xfrm>
          </p:grpSpPr>
          <p:grpSp>
            <p:nvGrpSpPr>
              <p:cNvPr id="532" name="Google Shape;532;p38"/>
              <p:cNvGrpSpPr/>
              <p:nvPr/>
            </p:nvGrpSpPr>
            <p:grpSpPr>
              <a:xfrm>
                <a:off x="-1" y="0"/>
                <a:ext cx="269876" cy="236539"/>
                <a:chOff x="-1" y="0"/>
                <a:chExt cx="269876" cy="236538"/>
              </a:xfrm>
            </p:grpSpPr>
            <p:cxnSp>
              <p:nvCxnSpPr>
                <p:cNvPr id="533" name="Google Shape;533;p38"/>
                <p:cNvCxnSpPr/>
                <p:nvPr/>
              </p:nvCxnSpPr>
              <p:spPr>
                <a:xfrm flipH="1" rot="10800000">
                  <a:off x="-1" y="0"/>
                  <a:ext cx="2" cy="2365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34" name="Google Shape;534;p38"/>
                <p:cNvCxnSpPr/>
                <p:nvPr/>
              </p:nvCxnSpPr>
              <p:spPr>
                <a:xfrm>
                  <a:off x="7937" y="4762"/>
                  <a:ext cx="123826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35" name="Google Shape;535;p38"/>
                <p:cNvCxnSpPr/>
                <p:nvPr/>
              </p:nvCxnSpPr>
              <p:spPr>
                <a:xfrm flipH="1">
                  <a:off x="138112" y="12700"/>
                  <a:ext cx="1" cy="211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36" name="Google Shape;536;p38"/>
                <p:cNvCxnSpPr/>
                <p:nvPr/>
              </p:nvCxnSpPr>
              <p:spPr>
                <a:xfrm>
                  <a:off x="146050" y="230187"/>
                  <a:ext cx="123825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37" name="Google Shape;537;p38"/>
              <p:cNvGrpSpPr/>
              <p:nvPr/>
            </p:nvGrpSpPr>
            <p:grpSpPr>
              <a:xfrm>
                <a:off x="276224" y="0"/>
                <a:ext cx="269876" cy="236539"/>
                <a:chOff x="-1" y="0"/>
                <a:chExt cx="269876" cy="236538"/>
              </a:xfrm>
            </p:grpSpPr>
            <p:cxnSp>
              <p:nvCxnSpPr>
                <p:cNvPr id="538" name="Google Shape;538;p38"/>
                <p:cNvCxnSpPr/>
                <p:nvPr/>
              </p:nvCxnSpPr>
              <p:spPr>
                <a:xfrm flipH="1" rot="10800000">
                  <a:off x="-1" y="0"/>
                  <a:ext cx="2" cy="2365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39" name="Google Shape;539;p38"/>
                <p:cNvCxnSpPr/>
                <p:nvPr/>
              </p:nvCxnSpPr>
              <p:spPr>
                <a:xfrm>
                  <a:off x="7937" y="4762"/>
                  <a:ext cx="123826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0" name="Google Shape;540;p38"/>
                <p:cNvCxnSpPr/>
                <p:nvPr/>
              </p:nvCxnSpPr>
              <p:spPr>
                <a:xfrm flipH="1">
                  <a:off x="138112" y="12700"/>
                  <a:ext cx="1" cy="211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1" name="Google Shape;541;p38"/>
                <p:cNvCxnSpPr/>
                <p:nvPr/>
              </p:nvCxnSpPr>
              <p:spPr>
                <a:xfrm>
                  <a:off x="146050" y="230187"/>
                  <a:ext cx="123825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42" name="Google Shape;542;p38"/>
              <p:cNvGrpSpPr/>
              <p:nvPr/>
            </p:nvGrpSpPr>
            <p:grpSpPr>
              <a:xfrm>
                <a:off x="552449" y="0"/>
                <a:ext cx="280990" cy="236539"/>
                <a:chOff x="-1" y="0"/>
                <a:chExt cx="280989" cy="236538"/>
              </a:xfrm>
            </p:grpSpPr>
            <p:cxnSp>
              <p:nvCxnSpPr>
                <p:cNvPr id="543" name="Google Shape;543;p38"/>
                <p:cNvCxnSpPr/>
                <p:nvPr/>
              </p:nvCxnSpPr>
              <p:spPr>
                <a:xfrm flipH="1" rot="10800000">
                  <a:off x="-1" y="0"/>
                  <a:ext cx="2" cy="2365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4" name="Google Shape;544;p38"/>
                <p:cNvCxnSpPr/>
                <p:nvPr/>
              </p:nvCxnSpPr>
              <p:spPr>
                <a:xfrm>
                  <a:off x="7937" y="4762"/>
                  <a:ext cx="122238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5" name="Google Shape;545;p38"/>
                <p:cNvCxnSpPr/>
                <p:nvPr/>
              </p:nvCxnSpPr>
              <p:spPr>
                <a:xfrm flipH="1">
                  <a:off x="136524" y="12700"/>
                  <a:ext cx="1" cy="211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6" name="Google Shape;546;p38"/>
                <p:cNvCxnSpPr/>
                <p:nvPr/>
              </p:nvCxnSpPr>
              <p:spPr>
                <a:xfrm>
                  <a:off x="144462" y="230187"/>
                  <a:ext cx="136526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47" name="Google Shape;547;p38"/>
              <p:cNvGrpSpPr/>
              <p:nvPr/>
            </p:nvGrpSpPr>
            <p:grpSpPr>
              <a:xfrm>
                <a:off x="839786" y="0"/>
                <a:ext cx="269877" cy="236539"/>
                <a:chOff x="-1" y="0"/>
                <a:chExt cx="269876" cy="236538"/>
              </a:xfrm>
            </p:grpSpPr>
            <p:cxnSp>
              <p:nvCxnSpPr>
                <p:cNvPr id="548" name="Google Shape;548;p38"/>
                <p:cNvCxnSpPr/>
                <p:nvPr/>
              </p:nvCxnSpPr>
              <p:spPr>
                <a:xfrm flipH="1" rot="10800000">
                  <a:off x="-1" y="0"/>
                  <a:ext cx="2" cy="2365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9" name="Google Shape;549;p38"/>
                <p:cNvCxnSpPr/>
                <p:nvPr/>
              </p:nvCxnSpPr>
              <p:spPr>
                <a:xfrm>
                  <a:off x="7937" y="4762"/>
                  <a:ext cx="123826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50" name="Google Shape;550;p38"/>
                <p:cNvCxnSpPr/>
                <p:nvPr/>
              </p:nvCxnSpPr>
              <p:spPr>
                <a:xfrm flipH="1">
                  <a:off x="138112" y="12700"/>
                  <a:ext cx="1" cy="211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51" name="Google Shape;551;p38"/>
                <p:cNvCxnSpPr/>
                <p:nvPr/>
              </p:nvCxnSpPr>
              <p:spPr>
                <a:xfrm>
                  <a:off x="146050" y="230187"/>
                  <a:ext cx="123825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52" name="Google Shape;552;p38"/>
              <p:cNvGrpSpPr/>
              <p:nvPr/>
            </p:nvGrpSpPr>
            <p:grpSpPr>
              <a:xfrm>
                <a:off x="1116011" y="0"/>
                <a:ext cx="268290" cy="236539"/>
                <a:chOff x="-1" y="0"/>
                <a:chExt cx="268289" cy="236538"/>
              </a:xfrm>
            </p:grpSpPr>
            <p:cxnSp>
              <p:nvCxnSpPr>
                <p:cNvPr id="553" name="Google Shape;553;p38"/>
                <p:cNvCxnSpPr/>
                <p:nvPr/>
              </p:nvCxnSpPr>
              <p:spPr>
                <a:xfrm flipH="1" rot="10800000">
                  <a:off x="-1" y="0"/>
                  <a:ext cx="2" cy="2365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54" name="Google Shape;554;p38"/>
                <p:cNvCxnSpPr/>
                <p:nvPr/>
              </p:nvCxnSpPr>
              <p:spPr>
                <a:xfrm>
                  <a:off x="7937" y="4762"/>
                  <a:ext cx="122238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55" name="Google Shape;555;p38"/>
                <p:cNvCxnSpPr/>
                <p:nvPr/>
              </p:nvCxnSpPr>
              <p:spPr>
                <a:xfrm flipH="1">
                  <a:off x="136524" y="12700"/>
                  <a:ext cx="1" cy="211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56" name="Google Shape;556;p38"/>
                <p:cNvCxnSpPr/>
                <p:nvPr/>
              </p:nvCxnSpPr>
              <p:spPr>
                <a:xfrm>
                  <a:off x="144462" y="230187"/>
                  <a:ext cx="123826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57" name="Google Shape;557;p38"/>
              <p:cNvGrpSpPr/>
              <p:nvPr/>
            </p:nvGrpSpPr>
            <p:grpSpPr>
              <a:xfrm>
                <a:off x="1390649" y="0"/>
                <a:ext cx="282576" cy="236539"/>
                <a:chOff x="-1" y="0"/>
                <a:chExt cx="282576" cy="236538"/>
              </a:xfrm>
            </p:grpSpPr>
            <p:cxnSp>
              <p:nvCxnSpPr>
                <p:cNvPr id="558" name="Google Shape;558;p38"/>
                <p:cNvCxnSpPr/>
                <p:nvPr/>
              </p:nvCxnSpPr>
              <p:spPr>
                <a:xfrm flipH="1" rot="10800000">
                  <a:off x="-1" y="0"/>
                  <a:ext cx="2" cy="2365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59" name="Google Shape;559;p38"/>
                <p:cNvCxnSpPr/>
                <p:nvPr/>
              </p:nvCxnSpPr>
              <p:spPr>
                <a:xfrm>
                  <a:off x="7937" y="4762"/>
                  <a:ext cx="123826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60" name="Google Shape;560;p38"/>
                <p:cNvCxnSpPr/>
                <p:nvPr/>
              </p:nvCxnSpPr>
              <p:spPr>
                <a:xfrm flipH="1">
                  <a:off x="138112" y="12700"/>
                  <a:ext cx="1" cy="211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61" name="Google Shape;561;p38"/>
                <p:cNvCxnSpPr/>
                <p:nvPr/>
              </p:nvCxnSpPr>
              <p:spPr>
                <a:xfrm>
                  <a:off x="146050" y="230187"/>
                  <a:ext cx="136525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62" name="Google Shape;562;p38"/>
              <p:cNvGrpSpPr/>
              <p:nvPr/>
            </p:nvGrpSpPr>
            <p:grpSpPr>
              <a:xfrm>
                <a:off x="1679574" y="0"/>
                <a:ext cx="268290" cy="236539"/>
                <a:chOff x="-1" y="0"/>
                <a:chExt cx="268289" cy="236538"/>
              </a:xfrm>
            </p:grpSpPr>
            <p:cxnSp>
              <p:nvCxnSpPr>
                <p:cNvPr id="563" name="Google Shape;563;p38"/>
                <p:cNvCxnSpPr/>
                <p:nvPr/>
              </p:nvCxnSpPr>
              <p:spPr>
                <a:xfrm flipH="1" rot="10800000">
                  <a:off x="-1" y="0"/>
                  <a:ext cx="2" cy="2365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64" name="Google Shape;564;p38"/>
                <p:cNvCxnSpPr/>
                <p:nvPr/>
              </p:nvCxnSpPr>
              <p:spPr>
                <a:xfrm>
                  <a:off x="7937" y="4762"/>
                  <a:ext cx="123826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65" name="Google Shape;565;p38"/>
                <p:cNvCxnSpPr/>
                <p:nvPr/>
              </p:nvCxnSpPr>
              <p:spPr>
                <a:xfrm flipH="1">
                  <a:off x="138112" y="12700"/>
                  <a:ext cx="1" cy="211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66" name="Google Shape;566;p38"/>
                <p:cNvCxnSpPr/>
                <p:nvPr/>
              </p:nvCxnSpPr>
              <p:spPr>
                <a:xfrm>
                  <a:off x="146050" y="230187"/>
                  <a:ext cx="122238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67" name="Google Shape;567;p38"/>
              <p:cNvGrpSpPr/>
              <p:nvPr/>
            </p:nvGrpSpPr>
            <p:grpSpPr>
              <a:xfrm>
                <a:off x="1954211" y="0"/>
                <a:ext cx="269877" cy="236539"/>
                <a:chOff x="-1" y="0"/>
                <a:chExt cx="269876" cy="236538"/>
              </a:xfrm>
            </p:grpSpPr>
            <p:cxnSp>
              <p:nvCxnSpPr>
                <p:cNvPr id="568" name="Google Shape;568;p38"/>
                <p:cNvCxnSpPr/>
                <p:nvPr/>
              </p:nvCxnSpPr>
              <p:spPr>
                <a:xfrm flipH="1" rot="10800000">
                  <a:off x="-1" y="0"/>
                  <a:ext cx="2" cy="2365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69" name="Google Shape;569;p38"/>
                <p:cNvCxnSpPr/>
                <p:nvPr/>
              </p:nvCxnSpPr>
              <p:spPr>
                <a:xfrm>
                  <a:off x="7937" y="4762"/>
                  <a:ext cx="123826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70" name="Google Shape;570;p38"/>
                <p:cNvCxnSpPr/>
                <p:nvPr/>
              </p:nvCxnSpPr>
              <p:spPr>
                <a:xfrm flipH="1">
                  <a:off x="138112" y="12700"/>
                  <a:ext cx="1" cy="211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71" name="Google Shape;571;p38"/>
                <p:cNvCxnSpPr/>
                <p:nvPr/>
              </p:nvCxnSpPr>
              <p:spPr>
                <a:xfrm>
                  <a:off x="146050" y="230187"/>
                  <a:ext cx="123825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572" name="Google Shape;572;p38"/>
            <p:cNvGrpSpPr/>
            <p:nvPr/>
          </p:nvGrpSpPr>
          <p:grpSpPr>
            <a:xfrm>
              <a:off x="4510086" y="0"/>
              <a:ext cx="2222503" cy="236540"/>
              <a:chOff x="-1" y="0"/>
              <a:chExt cx="2222502" cy="236539"/>
            </a:xfrm>
          </p:grpSpPr>
          <p:grpSp>
            <p:nvGrpSpPr>
              <p:cNvPr id="573" name="Google Shape;573;p38"/>
              <p:cNvGrpSpPr/>
              <p:nvPr/>
            </p:nvGrpSpPr>
            <p:grpSpPr>
              <a:xfrm>
                <a:off x="-1" y="0"/>
                <a:ext cx="268290" cy="236539"/>
                <a:chOff x="-1" y="0"/>
                <a:chExt cx="268289" cy="236538"/>
              </a:xfrm>
            </p:grpSpPr>
            <p:cxnSp>
              <p:nvCxnSpPr>
                <p:cNvPr id="574" name="Google Shape;574;p38"/>
                <p:cNvCxnSpPr/>
                <p:nvPr/>
              </p:nvCxnSpPr>
              <p:spPr>
                <a:xfrm flipH="1" rot="10800000">
                  <a:off x="-1" y="0"/>
                  <a:ext cx="2" cy="2365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75" name="Google Shape;575;p38"/>
                <p:cNvCxnSpPr/>
                <p:nvPr/>
              </p:nvCxnSpPr>
              <p:spPr>
                <a:xfrm>
                  <a:off x="7937" y="4762"/>
                  <a:ext cx="122238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76" name="Google Shape;576;p38"/>
                <p:cNvCxnSpPr/>
                <p:nvPr/>
              </p:nvCxnSpPr>
              <p:spPr>
                <a:xfrm flipH="1">
                  <a:off x="136524" y="12700"/>
                  <a:ext cx="1" cy="211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77" name="Google Shape;577;p38"/>
                <p:cNvCxnSpPr/>
                <p:nvPr/>
              </p:nvCxnSpPr>
              <p:spPr>
                <a:xfrm>
                  <a:off x="144462" y="230187"/>
                  <a:ext cx="123826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78" name="Google Shape;578;p38"/>
              <p:cNvGrpSpPr/>
              <p:nvPr/>
            </p:nvGrpSpPr>
            <p:grpSpPr>
              <a:xfrm>
                <a:off x="274636" y="0"/>
                <a:ext cx="269877" cy="236539"/>
                <a:chOff x="-1" y="0"/>
                <a:chExt cx="269876" cy="236538"/>
              </a:xfrm>
            </p:grpSpPr>
            <p:cxnSp>
              <p:nvCxnSpPr>
                <p:cNvPr id="579" name="Google Shape;579;p38"/>
                <p:cNvCxnSpPr/>
                <p:nvPr/>
              </p:nvCxnSpPr>
              <p:spPr>
                <a:xfrm flipH="1" rot="10800000">
                  <a:off x="-1" y="0"/>
                  <a:ext cx="2" cy="2365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80" name="Google Shape;580;p38"/>
                <p:cNvCxnSpPr/>
                <p:nvPr/>
              </p:nvCxnSpPr>
              <p:spPr>
                <a:xfrm>
                  <a:off x="7937" y="4762"/>
                  <a:ext cx="123826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81" name="Google Shape;581;p38"/>
                <p:cNvCxnSpPr/>
                <p:nvPr/>
              </p:nvCxnSpPr>
              <p:spPr>
                <a:xfrm flipH="1">
                  <a:off x="138112" y="12700"/>
                  <a:ext cx="1" cy="211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82" name="Google Shape;582;p38"/>
                <p:cNvCxnSpPr/>
                <p:nvPr/>
              </p:nvCxnSpPr>
              <p:spPr>
                <a:xfrm>
                  <a:off x="146050" y="230187"/>
                  <a:ext cx="123825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83" name="Google Shape;583;p38"/>
              <p:cNvGrpSpPr/>
              <p:nvPr/>
            </p:nvGrpSpPr>
            <p:grpSpPr>
              <a:xfrm>
                <a:off x="550861" y="0"/>
                <a:ext cx="280990" cy="236539"/>
                <a:chOff x="-1" y="0"/>
                <a:chExt cx="280989" cy="236538"/>
              </a:xfrm>
            </p:grpSpPr>
            <p:cxnSp>
              <p:nvCxnSpPr>
                <p:cNvPr id="584" name="Google Shape;584;p38"/>
                <p:cNvCxnSpPr/>
                <p:nvPr/>
              </p:nvCxnSpPr>
              <p:spPr>
                <a:xfrm flipH="1" rot="10800000">
                  <a:off x="-1" y="0"/>
                  <a:ext cx="2" cy="2365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85" name="Google Shape;585;p38"/>
                <p:cNvCxnSpPr/>
                <p:nvPr/>
              </p:nvCxnSpPr>
              <p:spPr>
                <a:xfrm>
                  <a:off x="7937" y="4762"/>
                  <a:ext cx="123826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86" name="Google Shape;586;p38"/>
                <p:cNvCxnSpPr/>
                <p:nvPr/>
              </p:nvCxnSpPr>
              <p:spPr>
                <a:xfrm flipH="1">
                  <a:off x="138112" y="12700"/>
                  <a:ext cx="1" cy="211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87" name="Google Shape;587;p38"/>
                <p:cNvCxnSpPr/>
                <p:nvPr/>
              </p:nvCxnSpPr>
              <p:spPr>
                <a:xfrm>
                  <a:off x="146050" y="230187"/>
                  <a:ext cx="134938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88" name="Google Shape;588;p38"/>
              <p:cNvGrpSpPr/>
              <p:nvPr/>
            </p:nvGrpSpPr>
            <p:grpSpPr>
              <a:xfrm>
                <a:off x="838199" y="0"/>
                <a:ext cx="269876" cy="236539"/>
                <a:chOff x="-1" y="0"/>
                <a:chExt cx="269876" cy="236538"/>
              </a:xfrm>
            </p:grpSpPr>
            <p:cxnSp>
              <p:nvCxnSpPr>
                <p:cNvPr id="589" name="Google Shape;589;p38"/>
                <p:cNvCxnSpPr/>
                <p:nvPr/>
              </p:nvCxnSpPr>
              <p:spPr>
                <a:xfrm flipH="1" rot="10800000">
                  <a:off x="-1" y="0"/>
                  <a:ext cx="2" cy="2365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90" name="Google Shape;590;p38"/>
                <p:cNvCxnSpPr/>
                <p:nvPr/>
              </p:nvCxnSpPr>
              <p:spPr>
                <a:xfrm>
                  <a:off x="7937" y="4762"/>
                  <a:ext cx="123826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91" name="Google Shape;591;p38"/>
                <p:cNvCxnSpPr/>
                <p:nvPr/>
              </p:nvCxnSpPr>
              <p:spPr>
                <a:xfrm flipH="1">
                  <a:off x="138112" y="12700"/>
                  <a:ext cx="1" cy="211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92" name="Google Shape;592;p38"/>
                <p:cNvCxnSpPr/>
                <p:nvPr/>
              </p:nvCxnSpPr>
              <p:spPr>
                <a:xfrm>
                  <a:off x="146050" y="230187"/>
                  <a:ext cx="123825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93" name="Google Shape;593;p38"/>
              <p:cNvGrpSpPr/>
              <p:nvPr/>
            </p:nvGrpSpPr>
            <p:grpSpPr>
              <a:xfrm>
                <a:off x="1114424" y="0"/>
                <a:ext cx="269876" cy="236539"/>
                <a:chOff x="-1" y="0"/>
                <a:chExt cx="269876" cy="236538"/>
              </a:xfrm>
            </p:grpSpPr>
            <p:cxnSp>
              <p:nvCxnSpPr>
                <p:cNvPr id="594" name="Google Shape;594;p38"/>
                <p:cNvCxnSpPr/>
                <p:nvPr/>
              </p:nvCxnSpPr>
              <p:spPr>
                <a:xfrm flipH="1" rot="10800000">
                  <a:off x="-1" y="0"/>
                  <a:ext cx="2" cy="2365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95" name="Google Shape;595;p38"/>
                <p:cNvCxnSpPr/>
                <p:nvPr/>
              </p:nvCxnSpPr>
              <p:spPr>
                <a:xfrm>
                  <a:off x="7937" y="4762"/>
                  <a:ext cx="123826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96" name="Google Shape;596;p38"/>
                <p:cNvCxnSpPr/>
                <p:nvPr/>
              </p:nvCxnSpPr>
              <p:spPr>
                <a:xfrm flipH="1">
                  <a:off x="138112" y="12700"/>
                  <a:ext cx="1" cy="211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97" name="Google Shape;597;p38"/>
                <p:cNvCxnSpPr/>
                <p:nvPr/>
              </p:nvCxnSpPr>
              <p:spPr>
                <a:xfrm>
                  <a:off x="146050" y="230187"/>
                  <a:ext cx="123825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98" name="Google Shape;598;p38"/>
              <p:cNvGrpSpPr/>
              <p:nvPr/>
            </p:nvGrpSpPr>
            <p:grpSpPr>
              <a:xfrm>
                <a:off x="1390649" y="0"/>
                <a:ext cx="280990" cy="236539"/>
                <a:chOff x="-1" y="0"/>
                <a:chExt cx="280989" cy="236538"/>
              </a:xfrm>
            </p:grpSpPr>
            <p:cxnSp>
              <p:nvCxnSpPr>
                <p:cNvPr id="599" name="Google Shape;599;p38"/>
                <p:cNvCxnSpPr/>
                <p:nvPr/>
              </p:nvCxnSpPr>
              <p:spPr>
                <a:xfrm flipH="1" rot="10800000">
                  <a:off x="-1" y="0"/>
                  <a:ext cx="2" cy="2365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00" name="Google Shape;600;p38"/>
                <p:cNvCxnSpPr/>
                <p:nvPr/>
              </p:nvCxnSpPr>
              <p:spPr>
                <a:xfrm>
                  <a:off x="7937" y="4762"/>
                  <a:ext cx="122238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01" name="Google Shape;601;p38"/>
                <p:cNvCxnSpPr/>
                <p:nvPr/>
              </p:nvCxnSpPr>
              <p:spPr>
                <a:xfrm flipH="1">
                  <a:off x="136524" y="12700"/>
                  <a:ext cx="1" cy="211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02" name="Google Shape;602;p38"/>
                <p:cNvCxnSpPr/>
                <p:nvPr/>
              </p:nvCxnSpPr>
              <p:spPr>
                <a:xfrm>
                  <a:off x="144462" y="230187"/>
                  <a:ext cx="136526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03" name="Google Shape;603;p38"/>
              <p:cNvGrpSpPr/>
              <p:nvPr/>
            </p:nvGrpSpPr>
            <p:grpSpPr>
              <a:xfrm>
                <a:off x="1677986" y="0"/>
                <a:ext cx="269877" cy="236539"/>
                <a:chOff x="-1" y="0"/>
                <a:chExt cx="269876" cy="236538"/>
              </a:xfrm>
            </p:grpSpPr>
            <p:cxnSp>
              <p:nvCxnSpPr>
                <p:cNvPr id="604" name="Google Shape;604;p38"/>
                <p:cNvCxnSpPr/>
                <p:nvPr/>
              </p:nvCxnSpPr>
              <p:spPr>
                <a:xfrm flipH="1" rot="10800000">
                  <a:off x="-1" y="0"/>
                  <a:ext cx="2" cy="2365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05" name="Google Shape;605;p38"/>
                <p:cNvCxnSpPr/>
                <p:nvPr/>
              </p:nvCxnSpPr>
              <p:spPr>
                <a:xfrm>
                  <a:off x="7937" y="4762"/>
                  <a:ext cx="123826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06" name="Google Shape;606;p38"/>
                <p:cNvCxnSpPr/>
                <p:nvPr/>
              </p:nvCxnSpPr>
              <p:spPr>
                <a:xfrm flipH="1">
                  <a:off x="138112" y="12700"/>
                  <a:ext cx="1" cy="211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07" name="Google Shape;607;p38"/>
                <p:cNvCxnSpPr/>
                <p:nvPr/>
              </p:nvCxnSpPr>
              <p:spPr>
                <a:xfrm>
                  <a:off x="146050" y="230187"/>
                  <a:ext cx="123825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08" name="Google Shape;608;p38"/>
              <p:cNvGrpSpPr/>
              <p:nvPr/>
            </p:nvGrpSpPr>
            <p:grpSpPr>
              <a:xfrm>
                <a:off x="1954211" y="0"/>
                <a:ext cx="268290" cy="236539"/>
                <a:chOff x="-1" y="0"/>
                <a:chExt cx="268289" cy="236538"/>
              </a:xfrm>
            </p:grpSpPr>
            <p:cxnSp>
              <p:nvCxnSpPr>
                <p:cNvPr id="609" name="Google Shape;609;p38"/>
                <p:cNvCxnSpPr/>
                <p:nvPr/>
              </p:nvCxnSpPr>
              <p:spPr>
                <a:xfrm flipH="1" rot="10800000">
                  <a:off x="-1" y="0"/>
                  <a:ext cx="2" cy="2365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10" name="Google Shape;610;p38"/>
                <p:cNvCxnSpPr/>
                <p:nvPr/>
              </p:nvCxnSpPr>
              <p:spPr>
                <a:xfrm>
                  <a:off x="7937" y="4762"/>
                  <a:ext cx="122238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11" name="Google Shape;611;p38"/>
                <p:cNvCxnSpPr/>
                <p:nvPr/>
              </p:nvCxnSpPr>
              <p:spPr>
                <a:xfrm flipH="1">
                  <a:off x="136524" y="12700"/>
                  <a:ext cx="1" cy="211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12" name="Google Shape;612;p38"/>
                <p:cNvCxnSpPr/>
                <p:nvPr/>
              </p:nvCxnSpPr>
              <p:spPr>
                <a:xfrm>
                  <a:off x="144462" y="230187"/>
                  <a:ext cx="123826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sp>
        <p:nvSpPr>
          <p:cNvPr id="613" name="Google Shape;613;p38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Simple Questions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9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619" name="Google Shape;619;p39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Datapath of Multicycle Implementation</a:t>
            </a:r>
            <a:endParaRPr/>
          </a:p>
        </p:txBody>
      </p:sp>
      <p:pic>
        <p:nvPicPr>
          <p:cNvPr descr="T:\TEACHING\Materiel\COD-fig\F0533.wmf" id="620" name="Google Shape;62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212" y="1089025"/>
            <a:ext cx="8215313" cy="45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8520112" y="6310312"/>
            <a:ext cx="228737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43" name="Google Shape;43;p4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Unclocked vs. Clocked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Clocks used in synchronous logic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 when should an element that contains state be updated?</a:t>
            </a:r>
            <a:endParaRPr/>
          </a:p>
        </p:txBody>
      </p:sp>
      <p:grpSp>
        <p:nvGrpSpPr>
          <p:cNvPr id="44" name="Google Shape;44;p4"/>
          <p:cNvGrpSpPr/>
          <p:nvPr/>
        </p:nvGrpSpPr>
        <p:grpSpPr>
          <a:xfrm>
            <a:off x="1306512" y="2635249"/>
            <a:ext cx="6261102" cy="2104894"/>
            <a:chOff x="0" y="0"/>
            <a:chExt cx="6261101" cy="2104892"/>
          </a:xfrm>
        </p:grpSpPr>
        <p:grpSp>
          <p:nvGrpSpPr>
            <p:cNvPr id="45" name="Google Shape;45;p4"/>
            <p:cNvGrpSpPr/>
            <p:nvPr/>
          </p:nvGrpSpPr>
          <p:grpSpPr>
            <a:xfrm>
              <a:off x="0" y="565150"/>
              <a:ext cx="6261101" cy="500065"/>
              <a:chOff x="0" y="0"/>
              <a:chExt cx="6261101" cy="500064"/>
            </a:xfrm>
          </p:grpSpPr>
          <p:cxnSp>
            <p:nvCxnSpPr>
              <p:cNvPr id="46" name="Google Shape;46;p4"/>
              <p:cNvCxnSpPr/>
              <p:nvPr/>
            </p:nvCxnSpPr>
            <p:spPr>
              <a:xfrm flipH="1" rot="10800000">
                <a:off x="423862" y="0"/>
                <a:ext cx="1" cy="500063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4"/>
              <p:cNvCxnSpPr/>
              <p:nvPr/>
            </p:nvCxnSpPr>
            <p:spPr>
              <a:xfrm>
                <a:off x="450850" y="23812"/>
                <a:ext cx="962025" cy="1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4"/>
              <p:cNvCxnSpPr/>
              <p:nvPr/>
            </p:nvCxnSpPr>
            <p:spPr>
              <a:xfrm>
                <a:off x="1438275" y="50800"/>
                <a:ext cx="0" cy="398463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4"/>
              <p:cNvCxnSpPr/>
              <p:nvPr/>
            </p:nvCxnSpPr>
            <p:spPr>
              <a:xfrm>
                <a:off x="1465262" y="474662"/>
                <a:ext cx="398463" cy="1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0" name="Google Shape;50;p4"/>
              <p:cNvGrpSpPr/>
              <p:nvPr/>
            </p:nvGrpSpPr>
            <p:grpSpPr>
              <a:xfrm>
                <a:off x="1889124" y="0"/>
                <a:ext cx="1441451" cy="500064"/>
                <a:chOff x="-1" y="0"/>
                <a:chExt cx="1441451" cy="500063"/>
              </a:xfrm>
            </p:grpSpPr>
            <p:cxnSp>
              <p:nvCxnSpPr>
                <p:cNvPr id="51" name="Google Shape;51;p4"/>
                <p:cNvCxnSpPr/>
                <p:nvPr/>
              </p:nvCxnSpPr>
              <p:spPr>
                <a:xfrm flipH="1" rot="10800000">
                  <a:off x="-1" y="0"/>
                  <a:ext cx="2" cy="500063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" name="Google Shape;52;p4"/>
                <p:cNvCxnSpPr/>
                <p:nvPr/>
              </p:nvCxnSpPr>
              <p:spPr>
                <a:xfrm>
                  <a:off x="26987" y="23812"/>
                  <a:ext cx="962026" cy="1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4"/>
                <p:cNvCxnSpPr/>
                <p:nvPr/>
              </p:nvCxnSpPr>
              <p:spPr>
                <a:xfrm>
                  <a:off x="1014412" y="50800"/>
                  <a:ext cx="1" cy="398463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" name="Google Shape;54;p4"/>
                <p:cNvCxnSpPr/>
                <p:nvPr/>
              </p:nvCxnSpPr>
              <p:spPr>
                <a:xfrm>
                  <a:off x="1041400" y="474662"/>
                  <a:ext cx="400050" cy="1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5" name="Google Shape;55;p4"/>
              <p:cNvGrpSpPr/>
              <p:nvPr/>
            </p:nvGrpSpPr>
            <p:grpSpPr>
              <a:xfrm>
                <a:off x="3355974" y="0"/>
                <a:ext cx="1439865" cy="500064"/>
                <a:chOff x="-1" y="0"/>
                <a:chExt cx="1439864" cy="500063"/>
              </a:xfrm>
            </p:grpSpPr>
            <p:cxnSp>
              <p:nvCxnSpPr>
                <p:cNvPr id="56" name="Google Shape;56;p4"/>
                <p:cNvCxnSpPr/>
                <p:nvPr/>
              </p:nvCxnSpPr>
              <p:spPr>
                <a:xfrm flipH="1" rot="10800000">
                  <a:off x="-1" y="0"/>
                  <a:ext cx="2" cy="500063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7" name="Google Shape;57;p4"/>
                <p:cNvCxnSpPr/>
                <p:nvPr/>
              </p:nvCxnSpPr>
              <p:spPr>
                <a:xfrm>
                  <a:off x="26987" y="23812"/>
                  <a:ext cx="962026" cy="1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>
                  <a:off x="1014412" y="50800"/>
                  <a:ext cx="1" cy="398463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9" name="Google Shape;59;p4"/>
                <p:cNvCxnSpPr/>
                <p:nvPr/>
              </p:nvCxnSpPr>
              <p:spPr>
                <a:xfrm>
                  <a:off x="1041400" y="474662"/>
                  <a:ext cx="398463" cy="1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0" name="Google Shape;60;p4"/>
              <p:cNvGrpSpPr/>
              <p:nvPr/>
            </p:nvGrpSpPr>
            <p:grpSpPr>
              <a:xfrm>
                <a:off x="4821236" y="0"/>
                <a:ext cx="1439865" cy="500064"/>
                <a:chOff x="-1" y="0"/>
                <a:chExt cx="1439864" cy="500063"/>
              </a:xfrm>
            </p:grpSpPr>
            <p:cxnSp>
              <p:nvCxnSpPr>
                <p:cNvPr id="61" name="Google Shape;61;p4"/>
                <p:cNvCxnSpPr/>
                <p:nvPr/>
              </p:nvCxnSpPr>
              <p:spPr>
                <a:xfrm flipH="1" rot="10800000">
                  <a:off x="-1" y="0"/>
                  <a:ext cx="2" cy="500063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2" name="Google Shape;62;p4"/>
                <p:cNvCxnSpPr/>
                <p:nvPr/>
              </p:nvCxnSpPr>
              <p:spPr>
                <a:xfrm>
                  <a:off x="26987" y="23812"/>
                  <a:ext cx="962026" cy="1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" name="Google Shape;63;p4"/>
                <p:cNvCxnSpPr/>
                <p:nvPr/>
              </p:nvCxnSpPr>
              <p:spPr>
                <a:xfrm>
                  <a:off x="1014412" y="50800"/>
                  <a:ext cx="1" cy="398463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4" name="Google Shape;64;p4"/>
                <p:cNvCxnSpPr/>
                <p:nvPr/>
              </p:nvCxnSpPr>
              <p:spPr>
                <a:xfrm>
                  <a:off x="1041400" y="474662"/>
                  <a:ext cx="398463" cy="1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65" name="Google Shape;65;p4"/>
              <p:cNvCxnSpPr/>
              <p:nvPr/>
            </p:nvCxnSpPr>
            <p:spPr>
              <a:xfrm>
                <a:off x="0" y="474662"/>
                <a:ext cx="398463" cy="1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66" name="Google Shape;66;p4"/>
            <p:cNvCxnSpPr/>
            <p:nvPr/>
          </p:nvCxnSpPr>
          <p:spPr>
            <a:xfrm>
              <a:off x="431799" y="1490662"/>
              <a:ext cx="1450977" cy="1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67" name="Google Shape;67;p4"/>
            <p:cNvSpPr txBox="1"/>
            <p:nvPr/>
          </p:nvSpPr>
          <p:spPr>
            <a:xfrm>
              <a:off x="661987" y="1466850"/>
              <a:ext cx="1156408" cy="299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cycle time</a:t>
              </a:r>
              <a:endParaRPr/>
            </a:p>
          </p:txBody>
        </p:sp>
        <p:cxnSp>
          <p:nvCxnSpPr>
            <p:cNvPr id="68" name="Google Shape;68;p4"/>
            <p:cNvCxnSpPr/>
            <p:nvPr/>
          </p:nvCxnSpPr>
          <p:spPr>
            <a:xfrm>
              <a:off x="2009775" y="822324"/>
              <a:ext cx="1001713" cy="1001714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69" name="Google Shape;69;p4"/>
            <p:cNvSpPr txBox="1"/>
            <p:nvPr/>
          </p:nvSpPr>
          <p:spPr>
            <a:xfrm>
              <a:off x="2690812" y="1804987"/>
              <a:ext cx="1270261" cy="299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rising edge</a:t>
              </a:r>
              <a:endParaRPr/>
            </a:p>
          </p:txBody>
        </p:sp>
        <p:cxnSp>
          <p:nvCxnSpPr>
            <p:cNvPr id="70" name="Google Shape;70;p4"/>
            <p:cNvCxnSpPr/>
            <p:nvPr/>
          </p:nvCxnSpPr>
          <p:spPr>
            <a:xfrm flipH="1" rot="10800000">
              <a:off x="2911475" y="133350"/>
              <a:ext cx="776288" cy="68738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71" name="Google Shape;71;p4"/>
            <p:cNvSpPr txBox="1"/>
            <p:nvPr/>
          </p:nvSpPr>
          <p:spPr>
            <a:xfrm>
              <a:off x="3705225" y="0"/>
              <a:ext cx="1320937" cy="299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falling edge</a:t>
              </a:r>
              <a:endParaRPr/>
            </a:p>
          </p:txBody>
        </p:sp>
      </p:grpSp>
      <p:sp>
        <p:nvSpPr>
          <p:cNvPr id="72" name="Google Shape;72;p4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State Elements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0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626" name="Google Shape;626;p40"/>
          <p:cNvSpPr txBox="1"/>
          <p:nvPr>
            <p:ph idx="4294967295" type="body"/>
          </p:nvPr>
        </p:nvSpPr>
        <p:spPr>
          <a:xfrm>
            <a:off x="429386" y="1343786"/>
            <a:ext cx="8285228" cy="371322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Value of control signals is dependent upon: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what instruction is being executed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which step is being performed</a:t>
            </a:r>
            <a:br>
              <a:rPr lang="en-US" sz="1800">
                <a:solidFill>
                  <a:srgbClr val="000000"/>
                </a:solidFill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Use the information we’ve accumulated to specify a finite state machine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specify the finite state machine graphically, 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use microprogramming</a:t>
            </a:r>
            <a:br>
              <a:rPr lang="en-US" sz="1800">
                <a:solidFill>
                  <a:srgbClr val="000000"/>
                </a:solidFill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Implementation can be derived from specification</a:t>
            </a: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627" name="Google Shape;627;p40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Implementing the Control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1"/>
          <p:cNvSpPr txBox="1"/>
          <p:nvPr>
            <p:ph idx="4294967295" type="body"/>
          </p:nvPr>
        </p:nvSpPr>
        <p:spPr>
          <a:xfrm>
            <a:off x="261134" y="5890409"/>
            <a:ext cx="8316932" cy="60168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137160" lvl="0" marL="1371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"/>
              <a:buFont typeface="Noto Sans Symbols"/>
              <a:buNone/>
            </a:pPr>
            <a:br>
              <a:rPr lang="en-US" sz="720"/>
            </a:br>
            <a:br>
              <a:rPr lang="en-US" sz="720"/>
            </a:br>
            <a:br>
              <a:rPr lang="en-US" sz="720"/>
            </a:br>
            <a:br>
              <a:rPr lang="en-US" sz="720"/>
            </a:br>
            <a:br>
              <a:rPr lang="en-US" sz="720"/>
            </a:br>
            <a:br>
              <a:rPr lang="en-US" sz="720"/>
            </a:br>
            <a:br>
              <a:rPr lang="en-US" sz="720"/>
            </a:br>
            <a:br>
              <a:rPr lang="en-US" sz="720"/>
            </a:br>
            <a:br>
              <a:rPr lang="en-US" sz="720"/>
            </a:br>
            <a:br>
              <a:rPr lang="en-US" sz="720"/>
            </a:br>
            <a:br>
              <a:rPr lang="en-US" sz="720"/>
            </a:br>
            <a:br>
              <a:rPr lang="en-US" sz="720"/>
            </a:br>
            <a:br>
              <a:rPr lang="en-US" sz="720"/>
            </a:br>
            <a:br>
              <a:rPr lang="en-US" sz="720"/>
            </a:b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SzPts val="720"/>
              <a:buFont typeface="Noto Sans Symbols"/>
              <a:buNone/>
            </a:pPr>
            <a:br>
              <a:rPr lang="en-US" sz="720"/>
            </a:b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SzPts val="720"/>
              <a:buFont typeface="Noto Sans Symbols"/>
              <a:buNone/>
            </a:pPr>
            <a:r>
              <a:t/>
            </a:r>
            <a:endParaRPr sz="720"/>
          </a:p>
          <a:p>
            <a:pPr indent="-137160" lvl="0" marL="13716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SzPts val="720"/>
              <a:buFont typeface="Arial"/>
              <a:buChar char="❑"/>
            </a:pPr>
            <a:r>
              <a:rPr lang="en-US" sz="720"/>
              <a:t>How many state bits will we need?</a:t>
            </a:r>
            <a:endParaRPr/>
          </a:p>
        </p:txBody>
      </p:sp>
      <p:sp>
        <p:nvSpPr>
          <p:cNvPr id="633" name="Google Shape;633;p41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Graphical Specification of FSM</a:t>
            </a:r>
            <a:endParaRPr/>
          </a:p>
        </p:txBody>
      </p:sp>
      <p:cxnSp>
        <p:nvCxnSpPr>
          <p:cNvPr id="634" name="Google Shape;634;p41"/>
          <p:cNvCxnSpPr/>
          <p:nvPr/>
        </p:nvCxnSpPr>
        <p:spPr>
          <a:xfrm>
            <a:off x="354012" y="828675"/>
            <a:ext cx="4637088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35" name="Google Shape;635;p41"/>
          <p:cNvGrpSpPr/>
          <p:nvPr/>
        </p:nvGrpSpPr>
        <p:grpSpPr>
          <a:xfrm>
            <a:off x="1647822" y="1436687"/>
            <a:ext cx="6097590" cy="4622803"/>
            <a:chOff x="-2" y="0"/>
            <a:chExt cx="6097589" cy="4622802"/>
          </a:xfrm>
        </p:grpSpPr>
        <p:grpSp>
          <p:nvGrpSpPr>
            <p:cNvPr id="636" name="Google Shape;636;p41"/>
            <p:cNvGrpSpPr/>
            <p:nvPr/>
          </p:nvGrpSpPr>
          <p:grpSpPr>
            <a:xfrm>
              <a:off x="2414587" y="239710"/>
              <a:ext cx="806452" cy="792167"/>
              <a:chOff x="0" y="-1"/>
              <a:chExt cx="806451" cy="792165"/>
            </a:xfrm>
          </p:grpSpPr>
          <p:sp>
            <p:nvSpPr>
              <p:cNvPr id="637" name="Google Shape;637;p41"/>
              <p:cNvSpPr/>
              <p:nvPr/>
            </p:nvSpPr>
            <p:spPr>
              <a:xfrm>
                <a:off x="0" y="-1"/>
                <a:ext cx="806451" cy="792165"/>
              </a:xfrm>
              <a:prstGeom prst="ellipse">
                <a:avLst/>
              </a:prstGeom>
              <a:noFill/>
              <a:ln cap="flat" cmpd="sng" w="28575">
                <a:solidFill>
                  <a:srgbClr val="FF33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41"/>
              <p:cNvSpPr txBox="1"/>
              <p:nvPr/>
            </p:nvSpPr>
            <p:spPr>
              <a:xfrm>
                <a:off x="22927" y="65088"/>
                <a:ext cx="760597" cy="544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Instruction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Fetch</a:t>
                </a:r>
                <a:endParaRPr/>
              </a:p>
            </p:txBody>
          </p:sp>
        </p:grpSp>
        <p:grpSp>
          <p:nvGrpSpPr>
            <p:cNvPr id="639" name="Google Shape;639;p41"/>
            <p:cNvGrpSpPr/>
            <p:nvPr/>
          </p:nvGrpSpPr>
          <p:grpSpPr>
            <a:xfrm>
              <a:off x="4822825" y="230185"/>
              <a:ext cx="806452" cy="792167"/>
              <a:chOff x="0" y="-1"/>
              <a:chExt cx="806451" cy="792165"/>
            </a:xfrm>
          </p:grpSpPr>
          <p:sp>
            <p:nvSpPr>
              <p:cNvPr id="640" name="Google Shape;640;p41"/>
              <p:cNvSpPr/>
              <p:nvPr/>
            </p:nvSpPr>
            <p:spPr>
              <a:xfrm>
                <a:off x="0" y="-1"/>
                <a:ext cx="806451" cy="792165"/>
              </a:xfrm>
              <a:prstGeom prst="ellipse">
                <a:avLst/>
              </a:prstGeom>
              <a:noFill/>
              <a:ln cap="flat" cmpd="sng" w="28575">
                <a:solidFill>
                  <a:srgbClr val="FF33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41"/>
              <p:cNvSpPr txBox="1"/>
              <p:nvPr/>
            </p:nvSpPr>
            <p:spPr>
              <a:xfrm>
                <a:off x="14286" y="96838"/>
                <a:ext cx="760598" cy="544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Instruction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Decode</a:t>
                </a:r>
                <a:endParaRPr/>
              </a:p>
            </p:txBody>
          </p:sp>
        </p:grpSp>
        <p:grpSp>
          <p:nvGrpSpPr>
            <p:cNvPr id="642" name="Google Shape;642;p41"/>
            <p:cNvGrpSpPr/>
            <p:nvPr/>
          </p:nvGrpSpPr>
          <p:grpSpPr>
            <a:xfrm>
              <a:off x="-2" y="1436687"/>
              <a:ext cx="951099" cy="793751"/>
              <a:chOff x="-1" y="0"/>
              <a:chExt cx="951098" cy="793750"/>
            </a:xfrm>
          </p:grpSpPr>
          <p:sp>
            <p:nvSpPr>
              <p:cNvPr id="643" name="Google Shape;643;p41"/>
              <p:cNvSpPr/>
              <p:nvPr/>
            </p:nvSpPr>
            <p:spPr>
              <a:xfrm>
                <a:off x="95431" y="0"/>
                <a:ext cx="806086" cy="793750"/>
              </a:xfrm>
              <a:prstGeom prst="ellipse">
                <a:avLst/>
              </a:prstGeom>
              <a:noFill/>
              <a:ln cap="flat" cmpd="sng" w="28575">
                <a:solidFill>
                  <a:srgbClr val="FF33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41"/>
              <p:cNvSpPr txBox="1"/>
              <p:nvPr/>
            </p:nvSpPr>
            <p:spPr>
              <a:xfrm>
                <a:off x="-1" y="96838"/>
                <a:ext cx="951098" cy="544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Mem. Address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Compute </a:t>
                </a:r>
                <a:endParaRPr/>
              </a:p>
            </p:txBody>
          </p:sp>
        </p:grpSp>
        <p:grpSp>
          <p:nvGrpSpPr>
            <p:cNvPr id="645" name="Google Shape;645;p41"/>
            <p:cNvGrpSpPr/>
            <p:nvPr/>
          </p:nvGrpSpPr>
          <p:grpSpPr>
            <a:xfrm>
              <a:off x="25398" y="2706687"/>
              <a:ext cx="894545" cy="793752"/>
              <a:chOff x="-1" y="0"/>
              <a:chExt cx="894543" cy="793750"/>
            </a:xfrm>
          </p:grpSpPr>
          <p:sp>
            <p:nvSpPr>
              <p:cNvPr id="646" name="Google Shape;646;p41"/>
              <p:cNvSpPr/>
              <p:nvPr/>
            </p:nvSpPr>
            <p:spPr>
              <a:xfrm>
                <a:off x="70391" y="0"/>
                <a:ext cx="805370" cy="793750"/>
              </a:xfrm>
              <a:prstGeom prst="ellipse">
                <a:avLst/>
              </a:prstGeom>
              <a:noFill/>
              <a:ln cap="flat" cmpd="sng" w="28575">
                <a:solidFill>
                  <a:srgbClr val="FF33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41"/>
              <p:cNvSpPr txBox="1"/>
              <p:nvPr/>
            </p:nvSpPr>
            <p:spPr>
              <a:xfrm>
                <a:off x="-1" y="96838"/>
                <a:ext cx="894543" cy="544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Mem. 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Read</a:t>
                </a:r>
                <a:endParaRPr/>
              </a:p>
            </p:txBody>
          </p:sp>
        </p:grpSp>
        <p:grpSp>
          <p:nvGrpSpPr>
            <p:cNvPr id="648" name="Google Shape;648;p41"/>
            <p:cNvGrpSpPr/>
            <p:nvPr/>
          </p:nvGrpSpPr>
          <p:grpSpPr>
            <a:xfrm>
              <a:off x="1333499" y="2706687"/>
              <a:ext cx="894544" cy="793752"/>
              <a:chOff x="-1" y="0"/>
              <a:chExt cx="894543" cy="793750"/>
            </a:xfrm>
          </p:grpSpPr>
          <p:sp>
            <p:nvSpPr>
              <p:cNvPr id="649" name="Google Shape;649;p41"/>
              <p:cNvSpPr/>
              <p:nvPr/>
            </p:nvSpPr>
            <p:spPr>
              <a:xfrm>
                <a:off x="70509" y="0"/>
                <a:ext cx="806721" cy="793750"/>
              </a:xfrm>
              <a:prstGeom prst="ellipse">
                <a:avLst/>
              </a:prstGeom>
              <a:noFill/>
              <a:ln cap="flat" cmpd="sng" w="28575">
                <a:solidFill>
                  <a:srgbClr val="FF33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41"/>
              <p:cNvSpPr txBox="1"/>
              <p:nvPr/>
            </p:nvSpPr>
            <p:spPr>
              <a:xfrm>
                <a:off x="-1" y="96838"/>
                <a:ext cx="894543" cy="544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Mem. 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Write</a:t>
                </a:r>
                <a:endParaRPr/>
              </a:p>
            </p:txBody>
          </p:sp>
        </p:grpSp>
        <p:grpSp>
          <p:nvGrpSpPr>
            <p:cNvPr id="651" name="Google Shape;651;p41"/>
            <p:cNvGrpSpPr/>
            <p:nvPr/>
          </p:nvGrpSpPr>
          <p:grpSpPr>
            <a:xfrm>
              <a:off x="93660" y="3830637"/>
              <a:ext cx="808073" cy="792165"/>
              <a:chOff x="-1" y="0"/>
              <a:chExt cx="808071" cy="792164"/>
            </a:xfrm>
          </p:grpSpPr>
          <p:sp>
            <p:nvSpPr>
              <p:cNvPr id="652" name="Google Shape;652;p41"/>
              <p:cNvSpPr/>
              <p:nvPr/>
            </p:nvSpPr>
            <p:spPr>
              <a:xfrm>
                <a:off x="1554" y="0"/>
                <a:ext cx="806516" cy="792164"/>
              </a:xfrm>
              <a:prstGeom prst="ellipse">
                <a:avLst/>
              </a:prstGeom>
              <a:noFill/>
              <a:ln cap="flat" cmpd="sng" w="28575">
                <a:solidFill>
                  <a:srgbClr val="FF33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41"/>
              <p:cNvSpPr txBox="1"/>
              <p:nvPr/>
            </p:nvSpPr>
            <p:spPr>
              <a:xfrm>
                <a:off x="-1" y="96838"/>
                <a:ext cx="722770" cy="4047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Write-Back</a:t>
                </a:r>
                <a:endParaRPr/>
              </a:p>
            </p:txBody>
          </p:sp>
        </p:grpSp>
        <p:grpSp>
          <p:nvGrpSpPr>
            <p:cNvPr id="654" name="Google Shape;654;p41"/>
            <p:cNvGrpSpPr/>
            <p:nvPr/>
          </p:nvGrpSpPr>
          <p:grpSpPr>
            <a:xfrm>
              <a:off x="2481262" y="1436687"/>
              <a:ext cx="806452" cy="793751"/>
              <a:chOff x="0" y="0"/>
              <a:chExt cx="806451" cy="793750"/>
            </a:xfrm>
          </p:grpSpPr>
          <p:sp>
            <p:nvSpPr>
              <p:cNvPr id="655" name="Google Shape;655;p41"/>
              <p:cNvSpPr/>
              <p:nvPr/>
            </p:nvSpPr>
            <p:spPr>
              <a:xfrm>
                <a:off x="0" y="0"/>
                <a:ext cx="806451" cy="793750"/>
              </a:xfrm>
              <a:prstGeom prst="ellipse">
                <a:avLst/>
              </a:prstGeom>
              <a:noFill/>
              <a:ln cap="flat" cmpd="sng" w="28575">
                <a:solidFill>
                  <a:srgbClr val="FF33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41"/>
              <p:cNvSpPr txBox="1"/>
              <p:nvPr/>
            </p:nvSpPr>
            <p:spPr>
              <a:xfrm>
                <a:off x="79374" y="96838"/>
                <a:ext cx="563028" cy="544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ALU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Execute</a:t>
                </a:r>
                <a:endParaRPr/>
              </a:p>
            </p:txBody>
          </p:sp>
        </p:grpSp>
        <p:grpSp>
          <p:nvGrpSpPr>
            <p:cNvPr id="657" name="Google Shape;657;p41"/>
            <p:cNvGrpSpPr/>
            <p:nvPr/>
          </p:nvGrpSpPr>
          <p:grpSpPr>
            <a:xfrm>
              <a:off x="2505075" y="2722560"/>
              <a:ext cx="806452" cy="792166"/>
              <a:chOff x="0" y="-1"/>
              <a:chExt cx="806451" cy="792165"/>
            </a:xfrm>
          </p:grpSpPr>
          <p:sp>
            <p:nvSpPr>
              <p:cNvPr id="658" name="Google Shape;658;p41"/>
              <p:cNvSpPr/>
              <p:nvPr/>
            </p:nvSpPr>
            <p:spPr>
              <a:xfrm>
                <a:off x="0" y="-1"/>
                <a:ext cx="806451" cy="792165"/>
              </a:xfrm>
              <a:prstGeom prst="ellipse">
                <a:avLst/>
              </a:prstGeom>
              <a:noFill/>
              <a:ln cap="flat" cmpd="sng" w="28575">
                <a:solidFill>
                  <a:srgbClr val="FF33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41"/>
              <p:cNvSpPr txBox="1"/>
              <p:nvPr/>
            </p:nvSpPr>
            <p:spPr>
              <a:xfrm>
                <a:off x="36512" y="96838"/>
                <a:ext cx="682958" cy="544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Complete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R-type</a:t>
                </a:r>
                <a:endParaRPr/>
              </a:p>
            </p:txBody>
          </p:sp>
        </p:grpSp>
        <p:grpSp>
          <p:nvGrpSpPr>
            <p:cNvPr id="660" name="Google Shape;660;p41"/>
            <p:cNvGrpSpPr/>
            <p:nvPr/>
          </p:nvGrpSpPr>
          <p:grpSpPr>
            <a:xfrm>
              <a:off x="3649662" y="1435100"/>
              <a:ext cx="806452" cy="793751"/>
              <a:chOff x="0" y="0"/>
              <a:chExt cx="806451" cy="793750"/>
            </a:xfrm>
          </p:grpSpPr>
          <p:sp>
            <p:nvSpPr>
              <p:cNvPr id="661" name="Google Shape;661;p41"/>
              <p:cNvSpPr/>
              <p:nvPr/>
            </p:nvSpPr>
            <p:spPr>
              <a:xfrm>
                <a:off x="0" y="0"/>
                <a:ext cx="806451" cy="793750"/>
              </a:xfrm>
              <a:prstGeom prst="ellipse">
                <a:avLst/>
              </a:prstGeom>
              <a:noFill/>
              <a:ln cap="flat" cmpd="sng" w="28575">
                <a:solidFill>
                  <a:srgbClr val="FF33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41"/>
              <p:cNvSpPr txBox="1"/>
              <p:nvPr/>
            </p:nvSpPr>
            <p:spPr>
              <a:xfrm>
                <a:off x="36513" y="96837"/>
                <a:ext cx="682958" cy="544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Complete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Branch</a:t>
                </a:r>
                <a:endParaRPr/>
              </a:p>
            </p:txBody>
          </p:sp>
        </p:grpSp>
        <p:grpSp>
          <p:nvGrpSpPr>
            <p:cNvPr id="663" name="Google Shape;663;p41"/>
            <p:cNvGrpSpPr/>
            <p:nvPr/>
          </p:nvGrpSpPr>
          <p:grpSpPr>
            <a:xfrm>
              <a:off x="4829175" y="1436687"/>
              <a:ext cx="806452" cy="793751"/>
              <a:chOff x="0" y="0"/>
              <a:chExt cx="806451" cy="793750"/>
            </a:xfrm>
          </p:grpSpPr>
          <p:sp>
            <p:nvSpPr>
              <p:cNvPr id="664" name="Google Shape;664;p41"/>
              <p:cNvSpPr/>
              <p:nvPr/>
            </p:nvSpPr>
            <p:spPr>
              <a:xfrm>
                <a:off x="0" y="0"/>
                <a:ext cx="806451" cy="793750"/>
              </a:xfrm>
              <a:prstGeom prst="ellipse">
                <a:avLst/>
              </a:prstGeom>
              <a:noFill/>
              <a:ln cap="flat" cmpd="sng" w="28575">
                <a:solidFill>
                  <a:srgbClr val="FF33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41"/>
              <p:cNvSpPr txBox="1"/>
              <p:nvPr/>
            </p:nvSpPr>
            <p:spPr>
              <a:xfrm>
                <a:off x="36512" y="96838"/>
                <a:ext cx="718243" cy="544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Complete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Jump</a:t>
                </a:r>
                <a:endParaRPr/>
              </a:p>
            </p:txBody>
          </p:sp>
        </p:grpSp>
        <p:cxnSp>
          <p:nvCxnSpPr>
            <p:cNvPr id="666" name="Google Shape;666;p41"/>
            <p:cNvCxnSpPr/>
            <p:nvPr/>
          </p:nvCxnSpPr>
          <p:spPr>
            <a:xfrm flipH="1" rot="10800000">
              <a:off x="3221037" y="627061"/>
              <a:ext cx="1601789" cy="7939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67" name="Google Shape;667;p41"/>
            <p:cNvCxnSpPr/>
            <p:nvPr/>
          </p:nvCxnSpPr>
          <p:spPr>
            <a:xfrm flipH="1">
              <a:off x="784224" y="769936"/>
              <a:ext cx="4051302" cy="782639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68" name="Google Shape;668;p41"/>
            <p:cNvCxnSpPr/>
            <p:nvPr/>
          </p:nvCxnSpPr>
          <p:spPr>
            <a:xfrm flipH="1">
              <a:off x="3170237" y="847724"/>
              <a:ext cx="1711326" cy="70485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69" name="Google Shape;669;p41"/>
            <p:cNvCxnSpPr/>
            <p:nvPr/>
          </p:nvCxnSpPr>
          <p:spPr>
            <a:xfrm flipH="1">
              <a:off x="4338637" y="906462"/>
              <a:ext cx="601664" cy="64452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70" name="Google Shape;670;p41"/>
            <p:cNvCxnSpPr/>
            <p:nvPr/>
          </p:nvCxnSpPr>
          <p:spPr>
            <a:xfrm>
              <a:off x="5226050" y="1022349"/>
              <a:ext cx="6351" cy="41433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71" name="Google Shape;671;p41"/>
            <p:cNvCxnSpPr/>
            <p:nvPr/>
          </p:nvCxnSpPr>
          <p:spPr>
            <a:xfrm flipH="1">
              <a:off x="499744" y="2230436"/>
              <a:ext cx="1" cy="476251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72" name="Google Shape;672;p41"/>
            <p:cNvCxnSpPr/>
            <p:nvPr/>
          </p:nvCxnSpPr>
          <p:spPr>
            <a:xfrm flipH="1">
              <a:off x="498474" y="3500437"/>
              <a:ext cx="1" cy="330201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73" name="Google Shape;673;p41"/>
            <p:cNvCxnSpPr/>
            <p:nvPr/>
          </p:nvCxnSpPr>
          <p:spPr>
            <a:xfrm>
              <a:off x="784225" y="2112961"/>
              <a:ext cx="738188" cy="70961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74" name="Google Shape;674;p41"/>
            <p:cNvCxnSpPr/>
            <p:nvPr/>
          </p:nvCxnSpPr>
          <p:spPr>
            <a:xfrm>
              <a:off x="2884487" y="2230436"/>
              <a:ext cx="23814" cy="49212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75" name="Google Shape;675;p41"/>
            <p:cNvCxnSpPr/>
            <p:nvPr/>
          </p:nvCxnSpPr>
          <p:spPr>
            <a:xfrm>
              <a:off x="1820862" y="3505199"/>
              <a:ext cx="4764" cy="720727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76" name="Google Shape;676;p41"/>
            <p:cNvCxnSpPr/>
            <p:nvPr/>
          </p:nvCxnSpPr>
          <p:spPr>
            <a:xfrm>
              <a:off x="2908300" y="3514724"/>
              <a:ext cx="3176" cy="71913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77" name="Google Shape;677;p41"/>
            <p:cNvCxnSpPr/>
            <p:nvPr/>
          </p:nvCxnSpPr>
          <p:spPr>
            <a:xfrm flipH="1" rot="10800000">
              <a:off x="901700" y="4217987"/>
              <a:ext cx="5187951" cy="952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8" name="Google Shape;678;p41"/>
            <p:cNvCxnSpPr/>
            <p:nvPr/>
          </p:nvCxnSpPr>
          <p:spPr>
            <a:xfrm>
              <a:off x="4052887" y="2228849"/>
              <a:ext cx="12701" cy="48895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79" name="Google Shape;679;p41"/>
            <p:cNvCxnSpPr/>
            <p:nvPr/>
          </p:nvCxnSpPr>
          <p:spPr>
            <a:xfrm>
              <a:off x="5232400" y="2230436"/>
              <a:ext cx="14288" cy="482601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80" name="Google Shape;680;p41"/>
            <p:cNvCxnSpPr/>
            <p:nvPr/>
          </p:nvCxnSpPr>
          <p:spPr>
            <a:xfrm flipH="1" rot="10800000">
              <a:off x="4048125" y="2701925"/>
              <a:ext cx="2017713" cy="1428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81" name="Google Shape;681;p41"/>
            <p:cNvCxnSpPr/>
            <p:nvPr/>
          </p:nvCxnSpPr>
          <p:spPr>
            <a:xfrm>
              <a:off x="5997575" y="0"/>
              <a:ext cx="100012" cy="422592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2" name="Google Shape;682;p41"/>
            <p:cNvCxnSpPr/>
            <p:nvPr/>
          </p:nvCxnSpPr>
          <p:spPr>
            <a:xfrm>
              <a:off x="2817812" y="7936"/>
              <a:ext cx="3187701" cy="1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3" name="Google Shape;683;p41"/>
            <p:cNvCxnSpPr/>
            <p:nvPr/>
          </p:nvCxnSpPr>
          <p:spPr>
            <a:xfrm flipH="1">
              <a:off x="2817812" y="1586"/>
              <a:ext cx="1589" cy="23812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84" name="Google Shape;684;p41"/>
            <p:cNvCxnSpPr/>
            <p:nvPr/>
          </p:nvCxnSpPr>
          <p:spPr>
            <a:xfrm flipH="1" rot="10800000">
              <a:off x="1801812" y="633411"/>
              <a:ext cx="611189" cy="6351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85" name="Google Shape;685;p41"/>
            <p:cNvSpPr txBox="1"/>
            <p:nvPr/>
          </p:nvSpPr>
          <p:spPr>
            <a:xfrm>
              <a:off x="1322387" y="485774"/>
              <a:ext cx="399161" cy="239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  <p:sp>
          <p:nvSpPr>
            <p:cNvPr id="686" name="Google Shape;686;p41"/>
            <p:cNvSpPr txBox="1"/>
            <p:nvPr/>
          </p:nvSpPr>
          <p:spPr>
            <a:xfrm rot="-685360">
              <a:off x="1256098" y="1117142"/>
              <a:ext cx="1075766" cy="239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Op = LW or SW</a:t>
              </a:r>
              <a:endParaRPr/>
            </a:p>
          </p:txBody>
        </p:sp>
        <p:sp>
          <p:nvSpPr>
            <p:cNvPr id="687" name="Google Shape;687;p41"/>
            <p:cNvSpPr txBox="1"/>
            <p:nvPr/>
          </p:nvSpPr>
          <p:spPr>
            <a:xfrm rot="-1364399">
              <a:off x="3270882" y="1092656"/>
              <a:ext cx="861167" cy="239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Op = R-type</a:t>
              </a:r>
              <a:endParaRPr/>
            </a:p>
          </p:txBody>
        </p:sp>
        <p:sp>
          <p:nvSpPr>
            <p:cNvPr id="688" name="Google Shape;688;p41"/>
            <p:cNvSpPr txBox="1"/>
            <p:nvPr/>
          </p:nvSpPr>
          <p:spPr>
            <a:xfrm rot="-2585541">
              <a:off x="4134468" y="1075262"/>
              <a:ext cx="744728" cy="239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Op = BEQ</a:t>
              </a:r>
              <a:endParaRPr/>
            </a:p>
          </p:txBody>
        </p:sp>
        <p:sp>
          <p:nvSpPr>
            <p:cNvPr id="689" name="Google Shape;689;p41"/>
            <p:cNvSpPr txBox="1"/>
            <p:nvPr/>
          </p:nvSpPr>
          <p:spPr>
            <a:xfrm rot="5400000">
              <a:off x="5104034" y="1103533"/>
              <a:ext cx="719138" cy="239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Op = J</a:t>
              </a:r>
              <a:endParaRPr/>
            </a:p>
          </p:txBody>
        </p:sp>
        <p:sp>
          <p:nvSpPr>
            <p:cNvPr id="690" name="Google Shape;690;p41"/>
            <p:cNvSpPr txBox="1"/>
            <p:nvPr/>
          </p:nvSpPr>
          <p:spPr>
            <a:xfrm rot="2512273">
              <a:off x="829715" y="2188864"/>
              <a:ext cx="674742" cy="239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Op = SW</a:t>
              </a:r>
              <a:endParaRPr/>
            </a:p>
          </p:txBody>
        </p:sp>
        <p:sp>
          <p:nvSpPr>
            <p:cNvPr id="691" name="Google Shape;691;p41"/>
            <p:cNvSpPr txBox="1"/>
            <p:nvPr/>
          </p:nvSpPr>
          <p:spPr>
            <a:xfrm rot="-5400000">
              <a:off x="-123848" y="2383258"/>
              <a:ext cx="648889" cy="239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Op = LW</a:t>
              </a: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2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697" name="Google Shape;697;p42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Detailed FSM</a:t>
            </a:r>
            <a:endParaRPr/>
          </a:p>
        </p:txBody>
      </p:sp>
      <p:pic>
        <p:nvPicPr>
          <p:cNvPr descr="image.pdf" id="698" name="Google Shape;69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0150" y="1285875"/>
            <a:ext cx="5457825" cy="47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3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704" name="Google Shape;704;p43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Implementation:</a:t>
            </a:r>
            <a:endParaRPr/>
          </a:p>
        </p:txBody>
      </p:sp>
      <p:sp>
        <p:nvSpPr>
          <p:cNvPr id="705" name="Google Shape;705;p43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Finite State Machine for Control</a:t>
            </a:r>
            <a:endParaRPr/>
          </a:p>
        </p:txBody>
      </p:sp>
      <p:pic>
        <p:nvPicPr>
          <p:cNvPr descr="image.pdf" id="706" name="Google Shape;70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8625" y="1257300"/>
            <a:ext cx="4873625" cy="46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4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712" name="Google Shape;712;p44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:\TEACHING\Materiel\C05.wmf" id="713" name="Google Shape;71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4175" y="1009650"/>
            <a:ext cx="4859338" cy="5126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5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719" name="Google Shape;719;p45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:\TEACHING\Materiel\C03.wmf" id="720" name="Google Shape;72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0" y="1225550"/>
            <a:ext cx="8120063" cy="43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6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726" name="Google Shape;726;p46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PLA Implementation</a:t>
            </a:r>
            <a:endParaRPr/>
          </a:p>
        </p:txBody>
      </p:sp>
      <p:sp>
        <p:nvSpPr>
          <p:cNvPr id="727" name="Google Shape;727;p46"/>
          <p:cNvSpPr txBox="1"/>
          <p:nvPr>
            <p:ph idx="4294967295" type="body"/>
          </p:nvPr>
        </p:nvSpPr>
        <p:spPr>
          <a:xfrm>
            <a:off x="400412" y="900474"/>
            <a:ext cx="8295551" cy="79937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If I picked a horizontal or vertical line could you explain it?</a:t>
            </a:r>
            <a:endParaRPr/>
          </a:p>
        </p:txBody>
      </p:sp>
      <p:pic>
        <p:nvPicPr>
          <p:cNvPr descr="image.pdf" id="728" name="Google Shape;72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7162" y="1352550"/>
            <a:ext cx="3763963" cy="5237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7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734" name="Google Shape;734;p47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❑"/>
            </a:pPr>
            <a:r>
              <a:rPr lang="en-US" sz="1800"/>
              <a:t>ROM = "Read Only Memory"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values of memory locations are fixed ahead of time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❑"/>
            </a:pPr>
            <a:r>
              <a:rPr lang="en-US" sz="1800"/>
              <a:t>A ROM can be used to implement a truth table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if the address is m-bits, we can address 2</a:t>
            </a:r>
            <a:r>
              <a:rPr baseline="30000" lang="en-US"/>
              <a:t>m</a:t>
            </a:r>
            <a:r>
              <a:rPr lang="en-US" sz="1800">
                <a:solidFill>
                  <a:srgbClr val="000000"/>
                </a:solidFill>
              </a:rPr>
              <a:t> entries in the ROM.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our outputs are the bits of data that the address points to.</a:t>
            </a:r>
            <a:br>
              <a:rPr lang="en-US" sz="1800">
                <a:solidFill>
                  <a:srgbClr val="000000"/>
                </a:solidFill>
              </a:rPr>
            </a:br>
            <a:br>
              <a:rPr lang="en-US" sz="1800">
                <a:solidFill>
                  <a:srgbClr val="000000"/>
                </a:solidFill>
              </a:rPr>
            </a:br>
            <a:br>
              <a:rPr lang="en-US" sz="1800">
                <a:solidFill>
                  <a:srgbClr val="000000"/>
                </a:solidFill>
              </a:rPr>
            </a:br>
            <a:br>
              <a:rPr lang="en-US" sz="1800">
                <a:solidFill>
                  <a:srgbClr val="000000"/>
                </a:solidFill>
              </a:rPr>
            </a:br>
            <a:br>
              <a:rPr lang="en-US" sz="1800">
                <a:solidFill>
                  <a:srgbClr val="000000"/>
                </a:solidFill>
              </a:rPr>
            </a:br>
            <a:br>
              <a:rPr lang="en-US" sz="1800">
                <a:solidFill>
                  <a:srgbClr val="000000"/>
                </a:solidFill>
              </a:rPr>
            </a:br>
            <a:br>
              <a:rPr lang="en-US" sz="1800">
                <a:solidFill>
                  <a:srgbClr val="000000"/>
                </a:solidFill>
              </a:rPr>
            </a:br>
            <a:br>
              <a:rPr lang="en-US" sz="1800">
                <a:solidFill>
                  <a:srgbClr val="000000"/>
                </a:solidFill>
              </a:rPr>
            </a:br>
            <a:br>
              <a:rPr lang="en-US" sz="1800">
                <a:solidFill>
                  <a:srgbClr val="000000"/>
                </a:solidFill>
              </a:rPr>
            </a:br>
            <a:br>
              <a:rPr lang="en-US" sz="1800">
                <a:solidFill>
                  <a:srgbClr val="000000"/>
                </a:solidFill>
              </a:rPr>
            </a:br>
            <a:br>
              <a:rPr lang="en-US" sz="1800">
                <a:solidFill>
                  <a:srgbClr val="000000"/>
                </a:solidFill>
              </a:rPr>
            </a:br>
            <a:br>
              <a:rPr lang="en-US" sz="1800">
                <a:solidFill>
                  <a:srgbClr val="000000"/>
                </a:solidFill>
              </a:rPr>
            </a:br>
            <a:r>
              <a:rPr lang="en-US" sz="1800">
                <a:solidFill>
                  <a:srgbClr val="000000"/>
                </a:solidFill>
              </a:rPr>
              <a:t>m is the "heigth", and n is the "width"</a:t>
            </a:r>
            <a:endParaRPr/>
          </a:p>
        </p:txBody>
      </p:sp>
      <p:sp>
        <p:nvSpPr>
          <p:cNvPr id="735" name="Google Shape;735;p47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ROM Implementation</a:t>
            </a:r>
            <a:endParaRPr/>
          </a:p>
        </p:txBody>
      </p:sp>
      <p:grpSp>
        <p:nvGrpSpPr>
          <p:cNvPr id="736" name="Google Shape;736;p47"/>
          <p:cNvGrpSpPr/>
          <p:nvPr/>
        </p:nvGrpSpPr>
        <p:grpSpPr>
          <a:xfrm>
            <a:off x="1531937" y="3690937"/>
            <a:ext cx="2652714" cy="1466851"/>
            <a:chOff x="0" y="0"/>
            <a:chExt cx="2652713" cy="1466850"/>
          </a:xfrm>
        </p:grpSpPr>
        <p:sp>
          <p:nvSpPr>
            <p:cNvPr id="737" name="Google Shape;737;p47"/>
            <p:cNvSpPr/>
            <p:nvPr/>
          </p:nvSpPr>
          <p:spPr>
            <a:xfrm>
              <a:off x="893762" y="0"/>
              <a:ext cx="901701" cy="146685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38" name="Google Shape;738;p47"/>
            <p:cNvCxnSpPr/>
            <p:nvPr/>
          </p:nvCxnSpPr>
          <p:spPr>
            <a:xfrm flipH="1">
              <a:off x="431799" y="565150"/>
              <a:ext cx="123826" cy="21113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9" name="Google Shape;739;p47"/>
            <p:cNvCxnSpPr/>
            <p:nvPr/>
          </p:nvCxnSpPr>
          <p:spPr>
            <a:xfrm flipH="1">
              <a:off x="1897062" y="565150"/>
              <a:ext cx="123826" cy="21113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40" name="Google Shape;740;p47"/>
            <p:cNvSpPr txBox="1"/>
            <p:nvPr/>
          </p:nvSpPr>
          <p:spPr>
            <a:xfrm>
              <a:off x="411162" y="257175"/>
              <a:ext cx="186309" cy="212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741" name="Google Shape;741;p47"/>
            <p:cNvSpPr txBox="1"/>
            <p:nvPr/>
          </p:nvSpPr>
          <p:spPr>
            <a:xfrm>
              <a:off x="1878012" y="257175"/>
              <a:ext cx="143893" cy="212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cxnSp>
          <p:nvCxnSpPr>
            <p:cNvPr id="742" name="Google Shape;742;p47"/>
            <p:cNvCxnSpPr/>
            <p:nvPr/>
          </p:nvCxnSpPr>
          <p:spPr>
            <a:xfrm>
              <a:off x="0" y="652462"/>
              <a:ext cx="823913" cy="1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43" name="Google Shape;743;p47"/>
            <p:cNvCxnSpPr/>
            <p:nvPr/>
          </p:nvCxnSpPr>
          <p:spPr>
            <a:xfrm>
              <a:off x="1828800" y="652462"/>
              <a:ext cx="823913" cy="1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744" name="Google Shape;744;p47"/>
          <p:cNvSpPr txBox="1"/>
          <p:nvPr/>
        </p:nvSpPr>
        <p:spPr>
          <a:xfrm>
            <a:off x="5319712" y="3509962"/>
            <a:ext cx="1612901" cy="17145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0 0 0 0 0 1 1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0 0 1 1 1 0 0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0 1 0 1 1 0 0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0 1 1 1 0 0 0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1 0 0 0 0 0 0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1 0 1 0 0 0 1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1 1 0 0 1 1 0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1 1 1 0 1 1 1</a:t>
            </a:r>
            <a:endParaRPr/>
          </a:p>
        </p:txBody>
      </p:sp>
      <p:cxnSp>
        <p:nvCxnSpPr>
          <p:cNvPr id="745" name="Google Shape;745;p47"/>
          <p:cNvCxnSpPr/>
          <p:nvPr/>
        </p:nvCxnSpPr>
        <p:spPr>
          <a:xfrm rot="10800000">
            <a:off x="5981700" y="3519487"/>
            <a:ext cx="0" cy="1687513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6" name="Google Shape;746;p47"/>
          <p:cNvSpPr/>
          <p:nvPr/>
        </p:nvSpPr>
        <p:spPr>
          <a:xfrm>
            <a:off x="5302250" y="3530600"/>
            <a:ext cx="1549400" cy="17018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8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752" name="Google Shape;752;p48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How many inputs are there?</a:t>
            </a: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	6 bits for opcode, 4 bits for state = 10 address lines</a:t>
            </a: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	(i.e., 2</a:t>
            </a:r>
            <a:r>
              <a:rPr baseline="30000" lang="en-US"/>
              <a:t>10</a:t>
            </a: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 = 1024 different addresses)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How many outputs are there?</a:t>
            </a: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	16 datapath-control outputs, 4 state bits = 20 outputs</a:t>
            </a: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ROM is 2</a:t>
            </a:r>
            <a:r>
              <a:rPr baseline="30000" lang="en-US"/>
              <a:t>10</a:t>
            </a: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x 20 = 20K bits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Rather wasteful, since for lots of the entries, the outputs are the same</a:t>
            </a: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	— i.e., opcode is often ignored</a:t>
            </a:r>
            <a:endParaRPr/>
          </a:p>
        </p:txBody>
      </p:sp>
      <p:sp>
        <p:nvSpPr>
          <p:cNvPr id="753" name="Google Shape;753;p48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ROM Implementation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9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759" name="Google Shape;759;p49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❑"/>
            </a:pPr>
            <a:r>
              <a:rPr lang="en-US" sz="1800"/>
              <a:t>Break up the table into two parts</a:t>
            </a:r>
            <a:br>
              <a:rPr lang="en-US" sz="1800"/>
            </a:br>
            <a:r>
              <a:rPr lang="en-US" sz="1800"/>
              <a:t>	— 4 state bits tell you the 16 outputs,    2</a:t>
            </a:r>
            <a:r>
              <a:rPr baseline="30000" lang="en-US"/>
              <a:t>4</a:t>
            </a:r>
            <a:r>
              <a:rPr lang="en-US" sz="1800"/>
              <a:t> x 16 bits of ROM</a:t>
            </a:r>
            <a:br>
              <a:rPr lang="en-US" sz="1800"/>
            </a:br>
            <a:r>
              <a:rPr lang="en-US" sz="1800"/>
              <a:t>	— 10 bits tell you the 4 next state bits,  2</a:t>
            </a:r>
            <a:r>
              <a:rPr baseline="30000" lang="en-US"/>
              <a:t>10</a:t>
            </a:r>
            <a:r>
              <a:rPr lang="en-US" sz="1800"/>
              <a:t> x 4 bits of ROM</a:t>
            </a:r>
            <a:br>
              <a:rPr lang="en-US" sz="1800"/>
            </a:br>
            <a:r>
              <a:rPr lang="en-US" sz="1800"/>
              <a:t>	— Total:  4.3K bits of ROM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❑"/>
            </a:pPr>
            <a:r>
              <a:rPr lang="en-US" sz="1800"/>
              <a:t>PLA is much smaller</a:t>
            </a:r>
            <a:br>
              <a:rPr lang="en-US" sz="1800"/>
            </a:br>
            <a:r>
              <a:rPr lang="en-US" sz="1800"/>
              <a:t>	— can share product terms</a:t>
            </a:r>
            <a:br>
              <a:rPr lang="en-US" sz="1800"/>
            </a:br>
            <a:r>
              <a:rPr lang="en-US" sz="1800"/>
              <a:t>	— only need entries that produce an active output</a:t>
            </a:r>
            <a:br>
              <a:rPr lang="en-US" sz="1800"/>
            </a:br>
            <a:r>
              <a:rPr lang="en-US" sz="1800"/>
              <a:t>	— can take into account don't cares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❑"/>
            </a:pPr>
            <a:r>
              <a:rPr lang="en-US" sz="1800"/>
              <a:t>Size is (#inputs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lang="en-US" sz="1800"/>
              <a:t> #product-terms) + (#outputs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lang="en-US" sz="1800"/>
              <a:t> #product-terms)</a:t>
            </a:r>
            <a:br>
              <a:rPr lang="en-US" sz="1800"/>
            </a:br>
            <a:r>
              <a:rPr lang="en-US" sz="1800"/>
              <a:t>	For this example  =  (10x17)+(20x17) = 460 PLA cells</a:t>
            </a:r>
            <a:br>
              <a:rPr lang="en-US" sz="1800"/>
            </a:br>
            <a:r>
              <a:rPr lang="en-US" sz="1800"/>
              <a:t>	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❑"/>
            </a:pPr>
            <a:r>
              <a:rPr lang="en-US" sz="1800"/>
              <a:t>PLA cells usually about the size of a ROM cell (slightly bigger)</a:t>
            </a:r>
            <a:endParaRPr/>
          </a:p>
        </p:txBody>
      </p:sp>
      <p:sp>
        <p:nvSpPr>
          <p:cNvPr id="760" name="Google Shape;760;p49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ROM vs PLA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idx="12" type="sldNum"/>
          </p:nvPr>
        </p:nvSpPr>
        <p:spPr>
          <a:xfrm>
            <a:off x="8520112" y="6310312"/>
            <a:ext cx="228737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78" name="Google Shape;78;p5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The set-reset latch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output depends on present inputs and also on past inputs</a:t>
            </a:r>
            <a:endParaRPr/>
          </a:p>
        </p:txBody>
      </p:sp>
      <p:sp>
        <p:nvSpPr>
          <p:cNvPr id="79" name="Google Shape;79;p5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An unclocked state element</a:t>
            </a:r>
            <a:endParaRPr/>
          </a:p>
        </p:txBody>
      </p:sp>
      <p:pic>
        <p:nvPicPr>
          <p:cNvPr descr="image.pdf" id="80" name="Google Shape;8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6150" y="2921000"/>
            <a:ext cx="21844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50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766" name="Google Shape;766;p50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Complex instructions:  the "next state" is often current state + 1</a:t>
            </a:r>
            <a:endParaRPr/>
          </a:p>
        </p:txBody>
      </p:sp>
      <p:sp>
        <p:nvSpPr>
          <p:cNvPr id="767" name="Google Shape;767;p50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Another Implementation Style</a:t>
            </a:r>
            <a:endParaRPr/>
          </a:p>
        </p:txBody>
      </p:sp>
      <p:pic>
        <p:nvPicPr>
          <p:cNvPr descr="image.pdf" id="768" name="Google Shape;76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6362" y="2009775"/>
            <a:ext cx="3865563" cy="3992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1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774" name="Google Shape;774;p51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Details</a:t>
            </a:r>
            <a:endParaRPr/>
          </a:p>
        </p:txBody>
      </p:sp>
      <p:pic>
        <p:nvPicPr>
          <p:cNvPr descr="image.pdf" id="775" name="Google Shape;77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350" y="898525"/>
            <a:ext cx="6594475" cy="1222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df" id="776" name="Google Shape;776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4267200"/>
            <a:ext cx="6062663" cy="2054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df" id="777" name="Google Shape;777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6025" y="1600200"/>
            <a:ext cx="411797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52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783" name="Google Shape;783;p52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Microprogramming</a:t>
            </a:r>
            <a:endParaRPr/>
          </a:p>
        </p:txBody>
      </p:sp>
      <p:sp>
        <p:nvSpPr>
          <p:cNvPr id="784" name="Google Shape;784;p52"/>
          <p:cNvSpPr txBox="1"/>
          <p:nvPr>
            <p:ph idx="4294967295" type="body"/>
          </p:nvPr>
        </p:nvSpPr>
        <p:spPr>
          <a:xfrm>
            <a:off x="447979" y="2276778"/>
            <a:ext cx="7943242" cy="405704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What are the “microinstructions” ?</a:t>
            </a:r>
            <a:endParaRPr/>
          </a:p>
        </p:txBody>
      </p:sp>
      <p:pic>
        <p:nvPicPr>
          <p:cNvPr descr="image.pdf" id="785" name="Google Shape;78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9312" y="1330325"/>
            <a:ext cx="4919663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53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791" name="Google Shape;791;p53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Microprogramming</a:t>
            </a:r>
            <a:endParaRPr/>
          </a:p>
        </p:txBody>
      </p:sp>
      <p:sp>
        <p:nvSpPr>
          <p:cNvPr id="792" name="Google Shape;792;p53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How all CISC ISAs were built.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μ-store: RAM-memory with N bits/word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N = number of control lines in CPU.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Execution of each instruction starts IF and ID.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Instruction Opcode points to a location in μ-store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Output consecutive control words until DONE.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μ-store is updatable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μ-controller is = a mini-CPU running the main CPU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Μ-programming worked when CPU = multiple boards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μ-controller on one board: much faster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54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798" name="Google Shape;798;p54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29184" lvl="0" marL="32918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27"/>
              <a:buFont typeface="Arial"/>
              <a:buChar char="❑"/>
            </a:pPr>
            <a:r>
              <a:rPr lang="en-US" sz="1727"/>
              <a:t>A specification methodology</a:t>
            </a:r>
            <a:endParaRPr/>
          </a:p>
          <a:p>
            <a:pPr indent="-274319" lvl="1" marL="71323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7"/>
              <a:buFont typeface="Arial"/>
              <a:buChar char="–"/>
            </a:pPr>
            <a:r>
              <a:rPr lang="en-US" sz="1727">
                <a:solidFill>
                  <a:srgbClr val="000000"/>
                </a:solidFill>
              </a:rPr>
              <a:t>appropriate if hundreds of opcodes, modes, cycles, etc.</a:t>
            </a:r>
            <a:endParaRPr/>
          </a:p>
          <a:p>
            <a:pPr indent="-274319" lvl="1" marL="71323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7"/>
              <a:buFont typeface="Arial"/>
              <a:buChar char="–"/>
            </a:pPr>
            <a:r>
              <a:rPr lang="en-US" sz="1727">
                <a:solidFill>
                  <a:srgbClr val="000000"/>
                </a:solidFill>
              </a:rPr>
              <a:t>signals specified symbolically using microinstructions</a:t>
            </a:r>
            <a:br>
              <a:rPr lang="en-US" sz="1727">
                <a:solidFill>
                  <a:srgbClr val="000000"/>
                </a:solidFill>
              </a:rPr>
            </a:br>
            <a:br>
              <a:rPr lang="en-US" sz="1727">
                <a:solidFill>
                  <a:srgbClr val="000000"/>
                </a:solidFill>
              </a:rPr>
            </a:br>
            <a:br>
              <a:rPr lang="en-US" sz="1727">
                <a:solidFill>
                  <a:srgbClr val="000000"/>
                </a:solidFill>
              </a:rPr>
            </a:br>
            <a:br>
              <a:rPr lang="en-US" sz="1727">
                <a:solidFill>
                  <a:srgbClr val="000000"/>
                </a:solidFill>
              </a:rPr>
            </a:br>
            <a:br>
              <a:rPr lang="en-US" sz="1727">
                <a:solidFill>
                  <a:srgbClr val="000000"/>
                </a:solidFill>
              </a:rPr>
            </a:br>
            <a:br>
              <a:rPr lang="en-US" sz="1727">
                <a:solidFill>
                  <a:srgbClr val="000000"/>
                </a:solidFill>
              </a:rPr>
            </a:br>
            <a:br>
              <a:rPr lang="en-US" sz="1727">
                <a:solidFill>
                  <a:srgbClr val="000000"/>
                </a:solidFill>
              </a:rPr>
            </a:br>
            <a:br>
              <a:rPr lang="en-US" sz="1727">
                <a:solidFill>
                  <a:srgbClr val="000000"/>
                </a:solidFill>
              </a:rPr>
            </a:br>
            <a:br>
              <a:rPr lang="en-US" sz="1727">
                <a:solidFill>
                  <a:srgbClr val="000000"/>
                </a:solidFill>
              </a:rPr>
            </a:br>
            <a:br>
              <a:rPr lang="en-US" sz="1727">
                <a:solidFill>
                  <a:srgbClr val="000000"/>
                </a:solidFill>
              </a:rPr>
            </a:br>
            <a:br>
              <a:rPr lang="en-US" sz="1727">
                <a:solidFill>
                  <a:srgbClr val="000000"/>
                </a:solidFill>
              </a:rPr>
            </a:br>
            <a:endParaRPr/>
          </a:p>
          <a:p>
            <a:pPr indent="164592" lvl="1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27"/>
              <a:buFont typeface="Noto Sans Symbols"/>
              <a:buNone/>
            </a:pPr>
            <a:r>
              <a:t/>
            </a:r>
            <a:endParaRPr sz="1727">
              <a:solidFill>
                <a:srgbClr val="000000"/>
              </a:solidFill>
            </a:endParaRPr>
          </a:p>
          <a:p>
            <a:pPr indent="164592" lvl="1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27"/>
              <a:buFont typeface="Noto Sans Symbols"/>
              <a:buNone/>
            </a:pPr>
            <a:r>
              <a:t/>
            </a:r>
            <a:endParaRPr sz="1727">
              <a:solidFill>
                <a:srgbClr val="000000"/>
              </a:solidFill>
            </a:endParaRPr>
          </a:p>
          <a:p>
            <a:pPr indent="-329184" lvl="0" marL="329184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27"/>
              <a:buFont typeface="Times New Roman"/>
              <a:buChar char="❑"/>
            </a:pPr>
            <a:r>
              <a:rPr i="1" lang="en-US" sz="1727">
                <a:latin typeface="Times New Roman"/>
                <a:ea typeface="Times New Roman"/>
                <a:cs typeface="Times New Roman"/>
                <a:sym typeface="Times New Roman"/>
              </a:rPr>
              <a:t>Will two implementations of the same architecture have the same microcode?</a:t>
            </a:r>
            <a:endParaRPr/>
          </a:p>
          <a:p>
            <a:pPr indent="-329184" lvl="0" marL="329184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27"/>
              <a:buFont typeface="Times New Roman"/>
              <a:buChar char="❑"/>
            </a:pPr>
            <a:r>
              <a:rPr i="1" lang="en-US" sz="1727">
                <a:latin typeface="Times New Roman"/>
                <a:ea typeface="Times New Roman"/>
                <a:cs typeface="Times New Roman"/>
                <a:sym typeface="Times New Roman"/>
              </a:rPr>
              <a:t>What would a microassembler do?</a:t>
            </a:r>
            <a:endParaRPr/>
          </a:p>
        </p:txBody>
      </p:sp>
      <p:sp>
        <p:nvSpPr>
          <p:cNvPr id="799" name="Google Shape;799;p54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Microprogramming</a:t>
            </a:r>
            <a:endParaRPr/>
          </a:p>
        </p:txBody>
      </p:sp>
      <p:pic>
        <p:nvPicPr>
          <p:cNvPr descr="image.pdf" id="800" name="Google Shape;80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125" y="2390775"/>
            <a:ext cx="766445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55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Microinstruction format</a:t>
            </a:r>
            <a:endParaRPr/>
          </a:p>
        </p:txBody>
      </p:sp>
      <p:pic>
        <p:nvPicPr>
          <p:cNvPr descr="image.pdf" id="806" name="Google Shape;80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975" y="688975"/>
            <a:ext cx="8796338" cy="5837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56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812" name="Google Shape;812;p56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❑"/>
            </a:pPr>
            <a:r>
              <a:rPr lang="en-US" sz="1800"/>
              <a:t>No encoding: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1 bit for each datapath operation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faster, requires more memory (logic)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used for Vax 780 — an astonishing 400K of memory!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❑"/>
            </a:pPr>
            <a:r>
              <a:rPr lang="en-US" sz="1800"/>
              <a:t>Lots of encoding: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send the microinstructions through logic to get control signals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uses less memory, slower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❑"/>
            </a:pPr>
            <a:r>
              <a:rPr lang="en-US" sz="1800"/>
              <a:t>Historical context of CISC: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Too much logic to put on a single chip with everything else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Use a ROM (or even RAM) to hold the microcode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It’s easy to add new instructions</a:t>
            </a:r>
            <a:endParaRPr/>
          </a:p>
        </p:txBody>
      </p:sp>
      <p:sp>
        <p:nvSpPr>
          <p:cNvPr id="813" name="Google Shape;813;p56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Maximally vs. Minimally Encoded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57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819" name="Google Shape;819;p57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Microcode:  Trade-offs</a:t>
            </a:r>
            <a:endParaRPr/>
          </a:p>
        </p:txBody>
      </p:sp>
      <p:sp>
        <p:nvSpPr>
          <p:cNvPr id="820" name="Google Shape;820;p57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❑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Distinction between specification and implementation is sometimes blurred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❑"/>
            </a:pPr>
            <a:r>
              <a:rPr lang="en-US" sz="1800"/>
              <a:t>Specification Advantages: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Easy to design and write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Design architecture and microcode in parallel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❑"/>
            </a:pPr>
            <a:r>
              <a:rPr lang="en-US" sz="1800"/>
              <a:t>Implementation (off-chip ROM) Advantages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Easy to change since values are in memory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Can emulate other architectures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Can make use of internal registers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❑"/>
            </a:pPr>
            <a:r>
              <a:rPr lang="en-US" sz="1800"/>
              <a:t>Implementation Disadvantages,  SLOWER now  that: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Control is implemented on same chip as processor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ROM is no longer faster than RAM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No need to go back and make changes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58"/>
          <p:cNvSpPr txBox="1"/>
          <p:nvPr>
            <p:ph idx="12" type="sldNum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826" name="Google Shape;826;p58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The Big Picture</a:t>
            </a:r>
            <a:endParaRPr/>
          </a:p>
        </p:txBody>
      </p:sp>
      <p:pic>
        <p:nvPicPr>
          <p:cNvPr descr="image.pdf" id="827" name="Google Shape;82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00200"/>
            <a:ext cx="64008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idx="12" type="sldNum"/>
          </p:nvPr>
        </p:nvSpPr>
        <p:spPr>
          <a:xfrm>
            <a:off x="8520112" y="6310312"/>
            <a:ext cx="228737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86" name="Google Shape;86;p6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Output is equal to the stored value inside the element</a:t>
            </a: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	(don't need to ask for permission to look at the value)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Change of state (value) is based on the clock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Latches:  whenever the inputs change, and the clock is asserted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Flip-flop:  state changes only on a clock edge</a:t>
            </a:r>
            <a:b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	(edge-triggered methodology)</a:t>
            </a:r>
            <a:endParaRPr/>
          </a:p>
        </p:txBody>
      </p:sp>
      <p:sp>
        <p:nvSpPr>
          <p:cNvPr id="87" name="Google Shape;87;p6"/>
          <p:cNvSpPr txBox="1"/>
          <p:nvPr/>
        </p:nvSpPr>
        <p:spPr>
          <a:xfrm>
            <a:off x="776287" y="4738687"/>
            <a:ext cx="7739932" cy="83330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clocking methodology defines when signals can be read and written</a:t>
            </a:r>
            <a:endParaRPr/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 wouldn't want to read a signal at the same time it was being written</a:t>
            </a:r>
            <a:endParaRPr/>
          </a:p>
        </p:txBody>
      </p:sp>
      <p:sp>
        <p:nvSpPr>
          <p:cNvPr id="88" name="Google Shape;88;p6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Latches and Flip-flops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>
            <p:ph idx="12" type="sldNum"/>
          </p:nvPr>
        </p:nvSpPr>
        <p:spPr>
          <a:xfrm>
            <a:off x="8520112" y="6310312"/>
            <a:ext cx="228737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94" name="Google Shape;94;p7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Two inputs: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the data value to be stored (D)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the clock signal (C) indicating when to read &amp; store 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Two outputs: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the value of the internal state (Q) and it's complement</a:t>
            </a:r>
            <a:endParaRPr/>
          </a:p>
        </p:txBody>
      </p:sp>
      <p:sp>
        <p:nvSpPr>
          <p:cNvPr id="95" name="Google Shape;95;p7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D-latch</a:t>
            </a:r>
            <a:endParaRPr/>
          </a:p>
        </p:txBody>
      </p:sp>
      <p:pic>
        <p:nvPicPr>
          <p:cNvPr descr="image.pdf" id="96" name="Google Shape;9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4162" y="3862387"/>
            <a:ext cx="1831976" cy="1096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df" id="97" name="Google Shape;9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7337" y="3900487"/>
            <a:ext cx="3038476" cy="1020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idx="12" type="sldNum"/>
          </p:nvPr>
        </p:nvSpPr>
        <p:spPr>
          <a:xfrm>
            <a:off x="8520112" y="6310312"/>
            <a:ext cx="228737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103" name="Google Shape;103;p8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 flip-flop</a:t>
            </a:r>
            <a:endParaRPr/>
          </a:p>
        </p:txBody>
      </p:sp>
      <p:sp>
        <p:nvSpPr>
          <p:cNvPr id="104" name="Google Shape;104;p8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Output changes only on the clock edge</a:t>
            </a:r>
            <a:endParaRPr/>
          </a:p>
        </p:txBody>
      </p:sp>
      <p:pic>
        <p:nvPicPr>
          <p:cNvPr descr="image.pdf" id="105" name="Google Shape;10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2162" y="2085975"/>
            <a:ext cx="2493963" cy="969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df" id="106" name="Google Shape;10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9112" y="4164012"/>
            <a:ext cx="3038476" cy="1020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>
            <p:ph idx="12" type="sldNum"/>
          </p:nvPr>
        </p:nvSpPr>
        <p:spPr>
          <a:xfrm>
            <a:off x="8520112" y="6310312"/>
            <a:ext cx="228737" cy="34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112" name="Google Shape;112;p9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Our Implementation</a:t>
            </a:r>
            <a:endParaRPr/>
          </a:p>
        </p:txBody>
      </p:sp>
      <p:sp>
        <p:nvSpPr>
          <p:cNvPr id="113" name="Google Shape;113;p9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An edge triggered methodology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Typical execution: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read contents of some state elements,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send values through some combinational logic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</a:rPr>
              <a:t>write results to one or more state elements</a:t>
            </a:r>
            <a:endParaRPr/>
          </a:p>
        </p:txBody>
      </p:sp>
      <p:pic>
        <p:nvPicPr>
          <p:cNvPr descr="image.pdf" id="114" name="Google Shape;11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0662" y="4062412"/>
            <a:ext cx="3636963" cy="1350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cr-cse-cs161">
  <a:themeElements>
    <a:clrScheme name="ucr-cse-cs16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553E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cr-cse-cs161">
  <a:themeElements>
    <a:clrScheme name="ucr-cse-cs16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553E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