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2" roundtripDataSignature="AMtx7mgnA1m5dyatFSHI6Nu/IT9R2mRa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FF4F08D-C4D7-44C1-83A4-579C15D823C2}">
  <a:tblStyle styleId="{EFF4F08D-C4D7-44C1-83A4-579C15D823C2}" styleName="Table_0">
    <a:wholeTbl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CACACA"/>
          </a:solidFill>
        </a:fill>
      </a:tcStyle>
    </a:wholeTbl>
    <a:band1H>
      <a:tcTxStyle/>
    </a:band1H>
    <a:band2H>
      <a:tcTxStyle b="off" i="off"/>
      <a:tcStyle>
        <a:fill>
          <a:solidFill>
            <a:srgbClr val="E6E6E6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000000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0000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2" Type="http://customschemas.google.com/relationships/presentationmetadata" Target="meta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Rule: Each resource can only be used in one stage of the pipeline or it will create structural hazard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8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87"/>
          <p:cNvCxnSpPr/>
          <p:nvPr/>
        </p:nvCxnSpPr>
        <p:spPr>
          <a:xfrm>
            <a:off x="344487" y="838200"/>
            <a:ext cx="8456613" cy="0"/>
          </a:xfrm>
          <a:prstGeom prst="straightConnector1">
            <a:avLst/>
          </a:prstGeom>
          <a:noFill/>
          <a:ln cap="flat" cmpd="sng" w="76200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87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87"/>
          <p:cNvSpPr txBox="1"/>
          <p:nvPr/>
        </p:nvSpPr>
        <p:spPr>
          <a:xfrm>
            <a:off x="1608137" y="6276975"/>
            <a:ext cx="1309688" cy="324473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15EBA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15EBA"/>
                </a:solidFill>
                <a:latin typeface="Arial"/>
                <a:ea typeface="Arial"/>
                <a:cs typeface="Arial"/>
                <a:sym typeface="Arial"/>
              </a:rPr>
              <a:t>COMPUTER</a:t>
            </a:r>
            <a:r>
              <a:rPr b="1" i="0" lang="en-US" sz="1000" u="none" cap="none" strike="noStrike">
                <a:solidFill>
                  <a:srgbClr val="015EBA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400"/>
              </a:spcBef>
              <a:spcAft>
                <a:spcPts val="0"/>
              </a:spcAft>
              <a:buClr>
                <a:srgbClr val="FB9902"/>
              </a:buClr>
              <a:buSzPts val="900"/>
              <a:buFont typeface="Arial Narrow"/>
              <a:buNone/>
            </a:pPr>
            <a:r>
              <a:rPr b="1" i="0" lang="en-US" sz="900" u="none" cap="none" strike="noStrike">
                <a:solidFill>
                  <a:srgbClr val="FB9902"/>
                </a:solidFill>
                <a:latin typeface="Arial Narrow"/>
                <a:ea typeface="Arial Narrow"/>
                <a:cs typeface="Arial Narrow"/>
                <a:sym typeface="Arial Narrow"/>
              </a:rPr>
              <a:t>SCIENCE &amp;ENGINEERING</a:t>
            </a:r>
            <a:endParaRPr/>
          </a:p>
        </p:txBody>
      </p:sp>
      <p:pic>
        <p:nvPicPr>
          <p:cNvPr descr="image.png" id="9" name="Google Shape;9;p8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1650" y="6251575"/>
            <a:ext cx="1092200" cy="38576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87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7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0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7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41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8520112" y="6310312"/>
            <a:ext cx="228737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19" name="Google Shape;19;p1"/>
          <p:cNvSpPr txBox="1"/>
          <p:nvPr>
            <p:ph idx="4294967295" type="body"/>
          </p:nvPr>
        </p:nvSpPr>
        <p:spPr>
          <a:xfrm>
            <a:off x="1457120" y="3989449"/>
            <a:ext cx="6229760" cy="158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Pipelined CPU</a:t>
            </a:r>
            <a:endParaRPr/>
          </a:p>
        </p:txBody>
      </p:sp>
      <p:sp>
        <p:nvSpPr>
          <p:cNvPr id="20" name="Google Shape;20;p1"/>
          <p:cNvSpPr txBox="1"/>
          <p:nvPr/>
        </p:nvSpPr>
        <p:spPr>
          <a:xfrm>
            <a:off x="685800" y="2412466"/>
            <a:ext cx="7772400" cy="890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CSE 161 – Design and Architecture of Computer Systems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35-P374493" id="103" name="Google Shape;10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2492375"/>
            <a:ext cx="7993063" cy="368141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0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pipeline registers</a:t>
            </a:r>
            <a:endParaRPr/>
          </a:p>
        </p:txBody>
      </p:sp>
      <p:sp>
        <p:nvSpPr>
          <p:cNvPr id="105" name="Google Shape;105;p10"/>
          <p:cNvSpPr txBox="1"/>
          <p:nvPr>
            <p:ph idx="4294967295" type="body"/>
          </p:nvPr>
        </p:nvSpPr>
        <p:spPr>
          <a:xfrm>
            <a:off x="747965" y="1189290"/>
            <a:ext cx="8224332" cy="117900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 registers between stages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To hold information produced in previous cycle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520112" y="6310312"/>
            <a:ext cx="339019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111" name="Google Shape;111;p11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pipeline operation</a:t>
            </a:r>
            <a:endParaRPr/>
          </a:p>
        </p:txBody>
      </p:sp>
      <p:sp>
        <p:nvSpPr>
          <p:cNvPr id="112" name="Google Shape;112;p11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Cycle-by-cycle flow of instructions through the pipelined datapath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“Single-clock-cycle” pipeline diagram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</a:pPr>
            <a:r>
              <a:rPr lang="en-US" sz="1800">
                <a:solidFill>
                  <a:srgbClr val="000000"/>
                </a:solidFill>
              </a:rPr>
              <a:t>Shows pipeline usage in a single cycle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</a:pPr>
            <a:r>
              <a:rPr lang="en-US" sz="1800">
                <a:solidFill>
                  <a:srgbClr val="000000"/>
                </a:solidFill>
              </a:rPr>
              <a:t>Highlight resources used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c.f. “multi-clock-cycle” diagram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</a:pPr>
            <a:r>
              <a:rPr lang="en-US" sz="1800">
                <a:solidFill>
                  <a:srgbClr val="000000"/>
                </a:solidFill>
              </a:rPr>
              <a:t>Graph of operation over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We’ll look at “single-clock-cycle” diagrams for load &amp; store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36-P374493-IF" id="118" name="Google Shape;1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1420812"/>
            <a:ext cx="8186738" cy="439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2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IF for Load, Store, …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36-P374493-ID" id="125" name="Google Shape;12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1452562"/>
            <a:ext cx="8183563" cy="438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3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ID for Load, Store, …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37-P374493" id="132" name="Google Shape;13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1341437"/>
            <a:ext cx="8137525" cy="446246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EX for Load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38-P374493-MEM" id="139" name="Google Shape;13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137" y="1463675"/>
            <a:ext cx="8183563" cy="44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5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MEM for Load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38-P374493-WB" id="146" name="Google Shape;1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475" y="1511300"/>
            <a:ext cx="8191500" cy="43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WB for Load</a:t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3059112" y="4076700"/>
            <a:ext cx="865188" cy="431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9" name="Google Shape;149;p16"/>
          <p:cNvGrpSpPr/>
          <p:nvPr/>
        </p:nvGrpSpPr>
        <p:grpSpPr>
          <a:xfrm>
            <a:off x="1187450" y="4632340"/>
            <a:ext cx="1785956" cy="1317612"/>
            <a:chOff x="0" y="-1"/>
            <a:chExt cx="1785955" cy="1317610"/>
          </a:xfrm>
        </p:grpSpPr>
        <p:sp>
          <p:nvSpPr>
            <p:cNvPr id="150" name="Google Shape;150;p16"/>
            <p:cNvSpPr/>
            <p:nvPr/>
          </p:nvSpPr>
          <p:spPr>
            <a:xfrm>
              <a:off x="0" y="452420"/>
              <a:ext cx="1063625" cy="865189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imes New Roman"/>
                <a:buNone/>
              </a:pPr>
              <a:r>
                <a:t/>
              </a:r>
              <a:endParaRPr b="0" i="0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1" name="Google Shape;151;p16"/>
            <p:cNvCxnSpPr/>
            <p:nvPr/>
          </p:nvCxnSpPr>
          <p:spPr>
            <a:xfrm flipH="1">
              <a:off x="1139802" y="-1"/>
              <a:ext cx="646153" cy="566739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52" name="Google Shape;152;p16"/>
            <p:cNvSpPr txBox="1"/>
            <p:nvPr/>
          </p:nvSpPr>
          <p:spPr>
            <a:xfrm>
              <a:off x="0" y="452420"/>
              <a:ext cx="1063625" cy="768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Wrong</a:t>
              </a:r>
              <a:br>
                <a:rPr b="0" i="0" lang="en-US" sz="16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en-US" sz="16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register</a:t>
              </a:r>
              <a:br>
                <a:rPr b="0" i="0" lang="en-US" sz="16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en-US" sz="16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number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41-P374493"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537" y="2057400"/>
            <a:ext cx="8183563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corrected datapath for load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39-P374493" id="165" name="Google Shape;16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1346200"/>
            <a:ext cx="8137525" cy="4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EX for Store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40-P374493-MEM" id="172" name="Google Shape;17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1414462"/>
            <a:ext cx="8183563" cy="442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MEM for Store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8520112" y="6310312"/>
            <a:ext cx="228737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26" name="Google Shape;26;p2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Helvetica Neue"/>
              <a:buNone/>
            </a:pPr>
            <a:r>
              <a:rPr b="0" lang="en-US">
                <a:latin typeface="Helvetica Neue"/>
                <a:ea typeface="Helvetica Neue"/>
                <a:cs typeface="Helvetica Neue"/>
                <a:sym typeface="Helvetica Neue"/>
              </a:rPr>
              <a:t>performance issues</a:t>
            </a:r>
            <a:endParaRPr/>
          </a:p>
        </p:txBody>
      </p:sp>
      <p:sp>
        <p:nvSpPr>
          <p:cNvPr id="27" name="Google Shape;27;p2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Longest delay determines clock period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Critical path: load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Instruction memory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000">
                <a:solidFill>
                  <a:srgbClr val="000000"/>
                </a:solidFill>
              </a:rPr>
              <a:t> register file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000">
                <a:solidFill>
                  <a:srgbClr val="000000"/>
                </a:solidFill>
              </a:rPr>
              <a:t> ALU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000">
                <a:solidFill>
                  <a:srgbClr val="000000"/>
                </a:solidFill>
              </a:rPr>
              <a:t> data memory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000">
                <a:solidFill>
                  <a:srgbClr val="000000"/>
                </a:solidFill>
              </a:rPr>
              <a:t> register file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feasible to vary period for different instructions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Violates design principle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Making the common case fast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will improve performance by pipelining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40-P374493-WB" id="179" name="Google Shape;17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475" y="1520825"/>
            <a:ext cx="8191500" cy="428148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WB for Store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43-P374493" id="186" name="Google Shape;18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1849437"/>
            <a:ext cx="6337301" cy="44069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pipeline diagram</a:t>
            </a:r>
            <a:endParaRPr/>
          </a:p>
        </p:txBody>
      </p:sp>
      <p:sp>
        <p:nvSpPr>
          <p:cNvPr id="188" name="Google Shape;188;p21"/>
          <p:cNvSpPr txBox="1"/>
          <p:nvPr>
            <p:ph idx="4294967295" type="body"/>
          </p:nvPr>
        </p:nvSpPr>
        <p:spPr>
          <a:xfrm>
            <a:off x="717909" y="1159234"/>
            <a:ext cx="8203482" cy="62317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 showing resource usage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194" name="Google Shape;194;p22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pipeline diagram</a:t>
            </a:r>
            <a:endParaRPr/>
          </a:p>
        </p:txBody>
      </p:sp>
      <p:sp>
        <p:nvSpPr>
          <p:cNvPr id="195" name="Google Shape;195;p22"/>
          <p:cNvSpPr txBox="1"/>
          <p:nvPr>
            <p:ph idx="4294967295" type="body"/>
          </p:nvPr>
        </p:nvSpPr>
        <p:spPr>
          <a:xfrm>
            <a:off x="717909" y="1159234"/>
            <a:ext cx="8203482" cy="62317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Traditional form</a:t>
            </a:r>
            <a:endParaRPr/>
          </a:p>
        </p:txBody>
      </p:sp>
      <p:pic>
        <p:nvPicPr>
          <p:cNvPr descr="f04-44-P374493" id="196" name="Google Shape;19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512" y="2009775"/>
            <a:ext cx="7978776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45-P374493" id="202" name="Google Shape;20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975" y="1911350"/>
            <a:ext cx="7927975" cy="430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pipeline diagram</a:t>
            </a:r>
            <a:endParaRPr/>
          </a:p>
        </p:txBody>
      </p:sp>
      <p:sp>
        <p:nvSpPr>
          <p:cNvPr id="204" name="Google Shape;204;p23"/>
          <p:cNvSpPr txBox="1"/>
          <p:nvPr>
            <p:ph idx="4294967295" type="body"/>
          </p:nvPr>
        </p:nvSpPr>
        <p:spPr>
          <a:xfrm>
            <a:off x="715817" y="1157142"/>
            <a:ext cx="8207666" cy="58449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 of pipeline in a given cycle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46-P374493" id="210" name="Google Shape;21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1484312"/>
            <a:ext cx="8015288" cy="45116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pipelined control (Simplified)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50-P374493" id="217" name="Google Shape;21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2275" y="2492375"/>
            <a:ext cx="5462588" cy="340201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pipelined control</a:t>
            </a:r>
            <a:endParaRPr/>
          </a:p>
        </p:txBody>
      </p:sp>
      <p:sp>
        <p:nvSpPr>
          <p:cNvPr id="219" name="Google Shape;219;p25"/>
          <p:cNvSpPr txBox="1"/>
          <p:nvPr>
            <p:ph idx="4294967295" type="body"/>
          </p:nvPr>
        </p:nvSpPr>
        <p:spPr>
          <a:xfrm>
            <a:off x="740374" y="1181698"/>
            <a:ext cx="8158552" cy="103861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 signals derived from instruction, in ID stage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As in single-cycle implementation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51-P374493" id="225" name="Google Shape;22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1125537"/>
            <a:ext cx="7362826" cy="522763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pipelined control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232" name="Google Shape;232;p27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hazards</a:t>
            </a:r>
            <a:endParaRPr/>
          </a:p>
        </p:txBody>
      </p:sp>
      <p:sp>
        <p:nvSpPr>
          <p:cNvPr id="233" name="Google Shape;233;p27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Situations that prevent starting the next instruction in the next cycle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0000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 hazards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A required resource is busy: why we have I$ and D$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hazard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Need to wait for previous instruction to complete its data read/write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 hazard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Deciding on control action depends on previous instruction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239" name="Google Shape;239;p28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structure hazards</a:t>
            </a:r>
            <a:endParaRPr/>
          </a:p>
        </p:txBody>
      </p:sp>
      <p:sp>
        <p:nvSpPr>
          <p:cNvPr id="240" name="Google Shape;240;p28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Conflict for use of a resource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MIPS pipeline with a single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Load/store requires data access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 fetch would have to </a:t>
            </a:r>
            <a:r>
              <a:rPr i="1" lang="en-US"/>
              <a:t>stall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that cycle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</a:pPr>
            <a:r>
              <a:rPr lang="en-US" sz="1800">
                <a:solidFill>
                  <a:srgbClr val="000000"/>
                </a:solidFill>
              </a:rPr>
              <a:t>Would cause a pipeline “bubble”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Hence, pipelined datapaths require separate instruction/data memories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separate instruction/data caches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data-hazard-bubble-no-forwarding" id="246" name="Google Shape;2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3429000"/>
            <a:ext cx="7964488" cy="27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data hazards</a:t>
            </a:r>
            <a:endParaRPr/>
          </a:p>
        </p:txBody>
      </p:sp>
      <p:sp>
        <p:nvSpPr>
          <p:cNvPr id="248" name="Google Shape;248;p29"/>
          <p:cNvSpPr txBox="1"/>
          <p:nvPr>
            <p:ph idx="4294967295" type="body"/>
          </p:nvPr>
        </p:nvSpPr>
        <p:spPr>
          <a:xfrm>
            <a:off x="792894" y="1234219"/>
            <a:ext cx="8053512" cy="200989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instruction depends on completion of data access by a previous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roid Sans Mono"/>
              <a:buChar char="–"/>
            </a:pP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add	</a:t>
            </a:r>
            <a:r>
              <a:rPr lang="en-US">
                <a:solidFill>
                  <a:srgbClr val="FF0000"/>
                </a:solidFill>
              </a:rPr>
              <a:t>$s0</a:t>
            </a: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$t0, $t1</a:t>
            </a:r>
            <a:b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sub	$t2, </a:t>
            </a:r>
            <a:r>
              <a:rPr lang="en-US">
                <a:solidFill>
                  <a:srgbClr val="FF0000"/>
                </a:solidFill>
              </a:rPr>
              <a:t>$s0</a:t>
            </a: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$t3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520112" y="6310312"/>
            <a:ext cx="228737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33" name="Google Shape;33;p3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pipelining analysis</a:t>
            </a:r>
            <a:endParaRPr/>
          </a:p>
        </p:txBody>
      </p:sp>
      <p:sp>
        <p:nvSpPr>
          <p:cNvPr id="34" name="Google Shape;34;p3"/>
          <p:cNvSpPr txBox="1"/>
          <p:nvPr>
            <p:ph idx="4294967295" type="body"/>
          </p:nvPr>
        </p:nvSpPr>
        <p:spPr>
          <a:xfrm>
            <a:off x="723874" y="1165199"/>
            <a:ext cx="5548365" cy="73347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Helvetica Neue"/>
              <a:buChar char="❑"/>
            </a:pPr>
            <a:r>
              <a:rPr lang="en-US" sz="2000"/>
              <a:t>Pipelined laundry: overlapping execution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–"/>
            </a:pPr>
            <a:r>
              <a:rPr lang="en-US" sz="1800">
                <a:solidFill>
                  <a:srgbClr val="000000"/>
                </a:solidFill>
              </a:rPr>
              <a:t>Parallelism improves performance</a:t>
            </a: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547687" y="2090737"/>
            <a:ext cx="2481264" cy="3351215"/>
            <a:chOff x="0" y="0"/>
            <a:chExt cx="2481263" cy="3351214"/>
          </a:xfrm>
        </p:grpSpPr>
        <p:pic>
          <p:nvPicPr>
            <p:cNvPr descr="f04-25-P374493" id="36" name="Google Shape;36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481263" cy="2111406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37" name="Google Shape;37;p3"/>
            <p:cNvGrpSpPr/>
            <p:nvPr/>
          </p:nvGrpSpPr>
          <p:grpSpPr>
            <a:xfrm>
              <a:off x="29988" y="2164179"/>
              <a:ext cx="2388690" cy="1187035"/>
              <a:chOff x="0" y="0"/>
              <a:chExt cx="2388689" cy="1187033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0" y="0"/>
                <a:ext cx="2388689" cy="1187033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" name="Google Shape;39;p3"/>
              <p:cNvSpPr txBox="1"/>
              <p:nvPr/>
            </p:nvSpPr>
            <p:spPr>
              <a:xfrm>
                <a:off x="0" y="0"/>
                <a:ext cx="2388689" cy="1089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-342900" lvl="0" marL="3429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60"/>
                  <a:buFont typeface="Times New Roman"/>
                  <a:buChar char="■"/>
                </a:pPr>
                <a:r>
                  <a:rPr b="0" i="0" lang="en-US" sz="11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Four loads:</a:t>
                </a:r>
                <a:endParaRPr/>
              </a:p>
              <a:p>
                <a:pPr indent="-285750" lvl="1" marL="7429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50"/>
                  <a:buFont typeface="Times New Roman"/>
                  <a:buChar char="■"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Speedup</a:t>
                </a:r>
                <a:br>
                  <a:rPr b="0" i="0" lang="en-US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 8/3.5 = 2.3</a:t>
                </a:r>
                <a:endParaRPr/>
              </a:p>
              <a:p>
                <a:pPr indent="-342900" lvl="0" marL="3429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60"/>
                  <a:buFont typeface="Times New Roman"/>
                  <a:buChar char="■"/>
                </a:pPr>
                <a:r>
                  <a:rPr b="0" i="0" lang="en-US" sz="11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Non-stop:</a:t>
                </a:r>
                <a:endParaRPr/>
              </a:p>
              <a:p>
                <a:pPr indent="-285750" lvl="1" marL="7429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50"/>
                  <a:buFont typeface="Times New Roman"/>
                  <a:buChar char="■"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Speedup</a:t>
                </a:r>
                <a:br>
                  <a:rPr b="0" i="0" lang="en-US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 2n/0.5n + 1.5 ≈ 4</a:t>
                </a:r>
                <a:br>
                  <a:rPr b="0" i="0" lang="en-US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 number of stages</a:t>
                </a:r>
                <a:endParaRPr/>
              </a:p>
            </p:txBody>
          </p:sp>
        </p:grpSp>
      </p:grpSp>
      <p:sp>
        <p:nvSpPr>
          <p:cNvPr id="40" name="Google Shape;40;p3"/>
          <p:cNvSpPr txBox="1"/>
          <p:nvPr/>
        </p:nvSpPr>
        <p:spPr>
          <a:xfrm>
            <a:off x="4616450" y="1938337"/>
            <a:ext cx="4108450" cy="1618743"/>
          </a:xfrm>
          <a:prstGeom prst="rect">
            <a:avLst/>
          </a:prstGeom>
          <a:solidFill>
            <a:srgbClr val="FFF4D5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Helvetica Neue"/>
              <a:buNone/>
            </a:pPr>
            <a:r>
              <a:rPr b="0" i="1" lang="en-US" sz="18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b="0" i="0" lang="en-US" sz="18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stages pipeline; </a:t>
            </a:r>
            <a:r>
              <a:rPr b="0" i="1" lang="en-US" sz="18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time per stage;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Helvetica Neue"/>
              <a:buNone/>
            </a:pPr>
            <a:r>
              <a:rPr b="0" i="1" lang="en-US" sz="18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0" i="0" lang="en-US" sz="18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jobs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Non-pipelined time: T</a:t>
            </a:r>
            <a:r>
              <a:rPr b="0" baseline="-25000" i="0" lang="en-US" sz="18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1" lang="en-US" sz="18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n.k.t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Pipelined time: T</a:t>
            </a:r>
            <a:r>
              <a:rPr b="0" baseline="-25000" i="0" lang="en-US" sz="18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8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(k + n – 1).t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Speedup = T</a:t>
            </a:r>
            <a:r>
              <a:rPr b="0" baseline="-25000" i="0" lang="en-US" sz="18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/T</a:t>
            </a:r>
            <a:r>
              <a:rPr b="0" baseline="-25000" i="0" lang="en-US" sz="18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endParaRPr/>
          </a:p>
        </p:txBody>
      </p:sp>
      <p:pic>
        <p:nvPicPr>
          <p:cNvPr descr="image.pdf" id="41" name="Google Shape;4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5533" y="3768725"/>
            <a:ext cx="4752167" cy="88950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"/>
          <p:cNvSpPr txBox="1"/>
          <p:nvPr/>
        </p:nvSpPr>
        <p:spPr>
          <a:xfrm>
            <a:off x="4754562" y="5053012"/>
            <a:ext cx="3894138" cy="1117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an ideal case: 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job depends on a previous job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jobs behave exactly the same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realistic.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254" name="Google Shape;254;p30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general framework of data hazards</a:t>
            </a:r>
            <a:endParaRPr/>
          </a:p>
        </p:txBody>
      </p:sp>
      <p:sp>
        <p:nvSpPr>
          <p:cNvPr id="255" name="Google Shape;255;p30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Range and Domain of 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–"/>
            </a:pPr>
            <a:r>
              <a:rPr lang="en-US" sz="1800">
                <a:solidFill>
                  <a:srgbClr val="000000"/>
                </a:solidFill>
              </a:rPr>
              <a:t>D(i): domain of i = all values read by I prior to execution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–"/>
            </a:pPr>
            <a:r>
              <a:rPr lang="en-US" sz="1800">
                <a:solidFill>
                  <a:srgbClr val="000000"/>
                </a:solidFill>
              </a:rPr>
              <a:t>R(i): range of instruction i = all values written by I, after execution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After Write (RAW), true, or dataflow, dependence</a:t>
            </a:r>
            <a:endParaRPr/>
          </a:p>
          <a:p>
            <a:pPr indent="9144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1800">
                <a:solidFill>
                  <a:srgbClr val="000000"/>
                </a:solidFill>
              </a:rPr>
              <a:t>i: add r1, r2, r3</a:t>
            </a:r>
            <a:endParaRPr/>
          </a:p>
          <a:p>
            <a:pPr indent="9144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1800">
                <a:solidFill>
                  <a:srgbClr val="000000"/>
                </a:solidFill>
              </a:rPr>
              <a:t>j: add r4, r1, r5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After Read (WAR), anti dependence</a:t>
            </a:r>
            <a:endParaRPr/>
          </a:p>
          <a:p>
            <a:pPr indent="9144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1800">
                <a:solidFill>
                  <a:srgbClr val="000000"/>
                </a:solidFill>
              </a:rPr>
              <a:t>i: add r1, r2, r3</a:t>
            </a:r>
            <a:endParaRPr/>
          </a:p>
          <a:p>
            <a:pPr indent="9144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1800">
                <a:solidFill>
                  <a:srgbClr val="000000"/>
                </a:solidFill>
              </a:rPr>
              <a:t>j: add r2, r4, r5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After Write (WAW), output dependence</a:t>
            </a:r>
            <a:endParaRPr/>
          </a:p>
          <a:p>
            <a:pPr indent="9144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1800">
                <a:solidFill>
                  <a:srgbClr val="000000"/>
                </a:solidFill>
              </a:rPr>
              <a:t>i: add r1, r2, r3</a:t>
            </a:r>
            <a:endParaRPr/>
          </a:p>
          <a:p>
            <a:pPr indent="9144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1800">
                <a:solidFill>
                  <a:srgbClr val="000000"/>
                </a:solidFill>
              </a:rPr>
              <a:t>j: add r1, r4, r5</a:t>
            </a:r>
            <a:endParaRPr/>
          </a:p>
        </p:txBody>
      </p:sp>
      <p:sp>
        <p:nvSpPr>
          <p:cNvPr id="256" name="Google Shape;256;p30"/>
          <p:cNvSpPr txBox="1"/>
          <p:nvPr/>
        </p:nvSpPr>
        <p:spPr>
          <a:xfrm>
            <a:off x="5067300" y="5200650"/>
            <a:ext cx="2468610" cy="933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RAW: R(i) ∩ D(j) ¬ = ∅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WAR: D(i) ∩ R(j) ¬ = ∅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WAW: R(i) ∩ R(j) ¬ = ∅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262" name="Google Shape;262;p31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WAR &amp; WAW</a:t>
            </a:r>
            <a:endParaRPr/>
          </a:p>
        </p:txBody>
      </p:sp>
      <p:sp>
        <p:nvSpPr>
          <p:cNvPr id="263" name="Google Shape;263;p31"/>
          <p:cNvSpPr txBox="1"/>
          <p:nvPr>
            <p:ph idx="4294967295" type="body"/>
          </p:nvPr>
        </p:nvSpPr>
        <p:spPr>
          <a:xfrm>
            <a:off x="597264" y="1194163"/>
            <a:ext cx="8051072" cy="305997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WAR &amp; WAW are name dependencies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Dependence is on the container’s name not on the value contained.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eliminated by renaming, static (in software) or dynamic (in hardware)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WAW &amp; WAR cannot occur in the 5-stage pipeline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the writing happens in WB stage, in order issue of all instructions</a:t>
            </a:r>
            <a:endParaRPr/>
          </a:p>
        </p:txBody>
      </p:sp>
      <p:grpSp>
        <p:nvGrpSpPr>
          <p:cNvPr id="264" name="Google Shape;264;p31"/>
          <p:cNvGrpSpPr/>
          <p:nvPr/>
        </p:nvGrpSpPr>
        <p:grpSpPr>
          <a:xfrm>
            <a:off x="2019296" y="4368798"/>
            <a:ext cx="5232407" cy="901702"/>
            <a:chOff x="-3" y="-1"/>
            <a:chExt cx="5232406" cy="901701"/>
          </a:xfrm>
        </p:grpSpPr>
        <p:grpSp>
          <p:nvGrpSpPr>
            <p:cNvPr id="265" name="Google Shape;265;p31"/>
            <p:cNvGrpSpPr/>
            <p:nvPr/>
          </p:nvGrpSpPr>
          <p:grpSpPr>
            <a:xfrm>
              <a:off x="-3" y="-1"/>
              <a:ext cx="3733806" cy="304801"/>
              <a:chOff x="-2" y="0"/>
              <a:chExt cx="3733804" cy="304800"/>
            </a:xfrm>
          </p:grpSpPr>
          <p:grpSp>
            <p:nvGrpSpPr>
              <p:cNvPr id="266" name="Google Shape;266;p31"/>
              <p:cNvGrpSpPr/>
              <p:nvPr/>
            </p:nvGrpSpPr>
            <p:grpSpPr>
              <a:xfrm>
                <a:off x="-2" y="0"/>
                <a:ext cx="736604" cy="304800"/>
                <a:chOff x="-1" y="0"/>
                <a:chExt cx="736602" cy="304800"/>
              </a:xfrm>
            </p:grpSpPr>
            <p:sp>
              <p:nvSpPr>
                <p:cNvPr id="267" name="Google Shape;267;p31"/>
                <p:cNvSpPr/>
                <p:nvPr/>
              </p:nvSpPr>
              <p:spPr>
                <a:xfrm>
                  <a:off x="-1" y="0"/>
                  <a:ext cx="736602" cy="304800"/>
                </a:xfrm>
                <a:prstGeom prst="rect">
                  <a:avLst/>
                </a:prstGeom>
                <a:noFill/>
                <a:ln cap="flat" cmpd="sng" w="28575">
                  <a:solidFill>
                    <a:srgbClr val="FF33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68" name="Google Shape;268;p31"/>
                <p:cNvSpPr txBox="1"/>
                <p:nvPr/>
              </p:nvSpPr>
              <p:spPr>
                <a:xfrm>
                  <a:off x="-1" y="0"/>
                  <a:ext cx="736602" cy="2569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IF</a:t>
                  </a:r>
                  <a:endParaRPr/>
                </a:p>
              </p:txBody>
            </p:sp>
          </p:grpSp>
          <p:grpSp>
            <p:nvGrpSpPr>
              <p:cNvPr id="269" name="Google Shape;269;p31"/>
              <p:cNvGrpSpPr/>
              <p:nvPr/>
            </p:nvGrpSpPr>
            <p:grpSpPr>
              <a:xfrm>
                <a:off x="749298" y="0"/>
                <a:ext cx="736604" cy="304800"/>
                <a:chOff x="-1" y="0"/>
                <a:chExt cx="736602" cy="304800"/>
              </a:xfrm>
            </p:grpSpPr>
            <p:sp>
              <p:nvSpPr>
                <p:cNvPr id="270" name="Google Shape;270;p31"/>
                <p:cNvSpPr/>
                <p:nvPr/>
              </p:nvSpPr>
              <p:spPr>
                <a:xfrm>
                  <a:off x="-1" y="0"/>
                  <a:ext cx="736602" cy="304800"/>
                </a:xfrm>
                <a:prstGeom prst="rect">
                  <a:avLst/>
                </a:prstGeom>
                <a:noFill/>
                <a:ln cap="flat" cmpd="sng" w="28575">
                  <a:solidFill>
                    <a:srgbClr val="FF33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71" name="Google Shape;271;p31"/>
                <p:cNvSpPr txBox="1"/>
                <p:nvPr/>
              </p:nvSpPr>
              <p:spPr>
                <a:xfrm>
                  <a:off x="-1" y="0"/>
                  <a:ext cx="736602" cy="2569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ID</a:t>
                  </a:r>
                  <a:endParaRPr/>
                </a:p>
              </p:txBody>
            </p:sp>
          </p:grpSp>
          <p:grpSp>
            <p:nvGrpSpPr>
              <p:cNvPr id="272" name="Google Shape;272;p31"/>
              <p:cNvGrpSpPr/>
              <p:nvPr/>
            </p:nvGrpSpPr>
            <p:grpSpPr>
              <a:xfrm>
                <a:off x="1498598" y="0"/>
                <a:ext cx="736604" cy="304800"/>
                <a:chOff x="-1" y="0"/>
                <a:chExt cx="736602" cy="304800"/>
              </a:xfrm>
            </p:grpSpPr>
            <p:sp>
              <p:nvSpPr>
                <p:cNvPr id="273" name="Google Shape;273;p31"/>
                <p:cNvSpPr/>
                <p:nvPr/>
              </p:nvSpPr>
              <p:spPr>
                <a:xfrm>
                  <a:off x="-1" y="0"/>
                  <a:ext cx="736602" cy="304800"/>
                </a:xfrm>
                <a:prstGeom prst="rect">
                  <a:avLst/>
                </a:prstGeom>
                <a:noFill/>
                <a:ln cap="flat" cmpd="sng" w="28575">
                  <a:solidFill>
                    <a:srgbClr val="FF33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74" name="Google Shape;274;p31"/>
                <p:cNvSpPr txBox="1"/>
                <p:nvPr/>
              </p:nvSpPr>
              <p:spPr>
                <a:xfrm>
                  <a:off x="-1" y="0"/>
                  <a:ext cx="736602" cy="2569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EX</a:t>
                  </a:r>
                  <a:endParaRPr/>
                </a:p>
              </p:txBody>
            </p:sp>
          </p:grpSp>
          <p:grpSp>
            <p:nvGrpSpPr>
              <p:cNvPr id="275" name="Google Shape;275;p31"/>
              <p:cNvGrpSpPr/>
              <p:nvPr/>
            </p:nvGrpSpPr>
            <p:grpSpPr>
              <a:xfrm>
                <a:off x="2997198" y="0"/>
                <a:ext cx="736604" cy="304800"/>
                <a:chOff x="-1" y="0"/>
                <a:chExt cx="736602" cy="304800"/>
              </a:xfrm>
            </p:grpSpPr>
            <p:sp>
              <p:nvSpPr>
                <p:cNvPr id="276" name="Google Shape;276;p31"/>
                <p:cNvSpPr/>
                <p:nvPr/>
              </p:nvSpPr>
              <p:spPr>
                <a:xfrm>
                  <a:off x="-1" y="0"/>
                  <a:ext cx="736602" cy="304800"/>
                </a:xfrm>
                <a:prstGeom prst="rect">
                  <a:avLst/>
                </a:prstGeom>
                <a:noFill/>
                <a:ln cap="flat" cmpd="sng" w="28575">
                  <a:solidFill>
                    <a:srgbClr val="FF33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77" name="Google Shape;277;p31"/>
                <p:cNvSpPr txBox="1"/>
                <p:nvPr/>
              </p:nvSpPr>
              <p:spPr>
                <a:xfrm>
                  <a:off x="-1" y="0"/>
                  <a:ext cx="736602" cy="2569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WB</a:t>
                  </a:r>
                  <a:endParaRPr/>
                </a:p>
              </p:txBody>
            </p:sp>
          </p:grpSp>
          <p:grpSp>
            <p:nvGrpSpPr>
              <p:cNvPr id="278" name="Google Shape;278;p31"/>
              <p:cNvGrpSpPr/>
              <p:nvPr/>
            </p:nvGrpSpPr>
            <p:grpSpPr>
              <a:xfrm>
                <a:off x="2247898" y="0"/>
                <a:ext cx="736604" cy="304800"/>
                <a:chOff x="-1" y="0"/>
                <a:chExt cx="736602" cy="304800"/>
              </a:xfrm>
            </p:grpSpPr>
            <p:sp>
              <p:nvSpPr>
                <p:cNvPr id="279" name="Google Shape;279;p31"/>
                <p:cNvSpPr/>
                <p:nvPr/>
              </p:nvSpPr>
              <p:spPr>
                <a:xfrm>
                  <a:off x="-1" y="0"/>
                  <a:ext cx="736602" cy="304800"/>
                </a:xfrm>
                <a:prstGeom prst="rect">
                  <a:avLst/>
                </a:prstGeom>
                <a:noFill/>
                <a:ln cap="flat" cmpd="sng" w="28575">
                  <a:solidFill>
                    <a:srgbClr val="FF33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80" name="Google Shape;280;p31"/>
                <p:cNvSpPr txBox="1"/>
                <p:nvPr/>
              </p:nvSpPr>
              <p:spPr>
                <a:xfrm>
                  <a:off x="-1" y="0"/>
                  <a:ext cx="736602" cy="2569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MEM</a:t>
                  </a:r>
                  <a:endParaRPr/>
                </a:p>
              </p:txBody>
            </p:sp>
          </p:grpSp>
        </p:grpSp>
        <p:grpSp>
          <p:nvGrpSpPr>
            <p:cNvPr id="281" name="Google Shape;281;p31"/>
            <p:cNvGrpSpPr/>
            <p:nvPr/>
          </p:nvGrpSpPr>
          <p:grpSpPr>
            <a:xfrm>
              <a:off x="749297" y="304800"/>
              <a:ext cx="3733806" cy="304800"/>
              <a:chOff x="-2" y="0"/>
              <a:chExt cx="3733804" cy="304800"/>
            </a:xfrm>
          </p:grpSpPr>
          <p:grpSp>
            <p:nvGrpSpPr>
              <p:cNvPr id="282" name="Google Shape;282;p31"/>
              <p:cNvGrpSpPr/>
              <p:nvPr/>
            </p:nvGrpSpPr>
            <p:grpSpPr>
              <a:xfrm>
                <a:off x="-2" y="0"/>
                <a:ext cx="736604" cy="304800"/>
                <a:chOff x="-1" y="0"/>
                <a:chExt cx="736602" cy="304800"/>
              </a:xfrm>
            </p:grpSpPr>
            <p:sp>
              <p:nvSpPr>
                <p:cNvPr id="283" name="Google Shape;283;p31"/>
                <p:cNvSpPr/>
                <p:nvPr/>
              </p:nvSpPr>
              <p:spPr>
                <a:xfrm>
                  <a:off x="-1" y="0"/>
                  <a:ext cx="736602" cy="304800"/>
                </a:xfrm>
                <a:prstGeom prst="rect">
                  <a:avLst/>
                </a:prstGeom>
                <a:noFill/>
                <a:ln cap="flat" cmpd="sng" w="28575">
                  <a:solidFill>
                    <a:srgbClr val="FF33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84" name="Google Shape;284;p31"/>
                <p:cNvSpPr txBox="1"/>
                <p:nvPr/>
              </p:nvSpPr>
              <p:spPr>
                <a:xfrm>
                  <a:off x="-1" y="0"/>
                  <a:ext cx="736602" cy="2569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IF</a:t>
                  </a:r>
                  <a:endParaRPr/>
                </a:p>
              </p:txBody>
            </p:sp>
          </p:grpSp>
          <p:grpSp>
            <p:nvGrpSpPr>
              <p:cNvPr id="285" name="Google Shape;285;p31"/>
              <p:cNvGrpSpPr/>
              <p:nvPr/>
            </p:nvGrpSpPr>
            <p:grpSpPr>
              <a:xfrm>
                <a:off x="749298" y="0"/>
                <a:ext cx="736604" cy="304800"/>
                <a:chOff x="-1" y="0"/>
                <a:chExt cx="736602" cy="304800"/>
              </a:xfrm>
            </p:grpSpPr>
            <p:sp>
              <p:nvSpPr>
                <p:cNvPr id="286" name="Google Shape;286;p31"/>
                <p:cNvSpPr/>
                <p:nvPr/>
              </p:nvSpPr>
              <p:spPr>
                <a:xfrm>
                  <a:off x="-1" y="0"/>
                  <a:ext cx="736602" cy="304800"/>
                </a:xfrm>
                <a:prstGeom prst="rect">
                  <a:avLst/>
                </a:prstGeom>
                <a:noFill/>
                <a:ln cap="flat" cmpd="sng" w="28575">
                  <a:solidFill>
                    <a:srgbClr val="FF33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87" name="Google Shape;287;p31"/>
                <p:cNvSpPr txBox="1"/>
                <p:nvPr/>
              </p:nvSpPr>
              <p:spPr>
                <a:xfrm>
                  <a:off x="-1" y="0"/>
                  <a:ext cx="736602" cy="2569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ID</a:t>
                  </a:r>
                  <a:endParaRPr/>
                </a:p>
              </p:txBody>
            </p:sp>
          </p:grpSp>
          <p:grpSp>
            <p:nvGrpSpPr>
              <p:cNvPr id="288" name="Google Shape;288;p31"/>
              <p:cNvGrpSpPr/>
              <p:nvPr/>
            </p:nvGrpSpPr>
            <p:grpSpPr>
              <a:xfrm>
                <a:off x="1498598" y="0"/>
                <a:ext cx="736604" cy="304800"/>
                <a:chOff x="-1" y="0"/>
                <a:chExt cx="736602" cy="304800"/>
              </a:xfrm>
            </p:grpSpPr>
            <p:sp>
              <p:nvSpPr>
                <p:cNvPr id="289" name="Google Shape;289;p31"/>
                <p:cNvSpPr/>
                <p:nvPr/>
              </p:nvSpPr>
              <p:spPr>
                <a:xfrm>
                  <a:off x="-1" y="0"/>
                  <a:ext cx="736602" cy="304800"/>
                </a:xfrm>
                <a:prstGeom prst="rect">
                  <a:avLst/>
                </a:prstGeom>
                <a:noFill/>
                <a:ln cap="flat" cmpd="sng" w="28575">
                  <a:solidFill>
                    <a:srgbClr val="FF33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90" name="Google Shape;290;p31"/>
                <p:cNvSpPr txBox="1"/>
                <p:nvPr/>
              </p:nvSpPr>
              <p:spPr>
                <a:xfrm>
                  <a:off x="-1" y="0"/>
                  <a:ext cx="736602" cy="2569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EX</a:t>
                  </a:r>
                  <a:endParaRPr/>
                </a:p>
              </p:txBody>
            </p:sp>
          </p:grpSp>
          <p:grpSp>
            <p:nvGrpSpPr>
              <p:cNvPr id="291" name="Google Shape;291;p31"/>
              <p:cNvGrpSpPr/>
              <p:nvPr/>
            </p:nvGrpSpPr>
            <p:grpSpPr>
              <a:xfrm>
                <a:off x="2997198" y="0"/>
                <a:ext cx="736604" cy="304800"/>
                <a:chOff x="-1" y="0"/>
                <a:chExt cx="736602" cy="304800"/>
              </a:xfrm>
            </p:grpSpPr>
            <p:sp>
              <p:nvSpPr>
                <p:cNvPr id="292" name="Google Shape;292;p31"/>
                <p:cNvSpPr/>
                <p:nvPr/>
              </p:nvSpPr>
              <p:spPr>
                <a:xfrm>
                  <a:off x="-1" y="0"/>
                  <a:ext cx="736602" cy="304800"/>
                </a:xfrm>
                <a:prstGeom prst="rect">
                  <a:avLst/>
                </a:prstGeom>
                <a:noFill/>
                <a:ln cap="flat" cmpd="sng" w="28575">
                  <a:solidFill>
                    <a:srgbClr val="FF33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93" name="Google Shape;293;p31"/>
                <p:cNvSpPr txBox="1"/>
                <p:nvPr/>
              </p:nvSpPr>
              <p:spPr>
                <a:xfrm>
                  <a:off x="-1" y="0"/>
                  <a:ext cx="736602" cy="2569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WB</a:t>
                  </a:r>
                  <a:endParaRPr/>
                </a:p>
              </p:txBody>
            </p:sp>
          </p:grpSp>
          <p:grpSp>
            <p:nvGrpSpPr>
              <p:cNvPr id="294" name="Google Shape;294;p31"/>
              <p:cNvGrpSpPr/>
              <p:nvPr/>
            </p:nvGrpSpPr>
            <p:grpSpPr>
              <a:xfrm>
                <a:off x="2247898" y="0"/>
                <a:ext cx="736604" cy="304800"/>
                <a:chOff x="-1" y="0"/>
                <a:chExt cx="736602" cy="304800"/>
              </a:xfrm>
            </p:grpSpPr>
            <p:sp>
              <p:nvSpPr>
                <p:cNvPr id="295" name="Google Shape;295;p31"/>
                <p:cNvSpPr/>
                <p:nvPr/>
              </p:nvSpPr>
              <p:spPr>
                <a:xfrm>
                  <a:off x="-1" y="0"/>
                  <a:ext cx="736602" cy="304800"/>
                </a:xfrm>
                <a:prstGeom prst="rect">
                  <a:avLst/>
                </a:prstGeom>
                <a:noFill/>
                <a:ln cap="flat" cmpd="sng" w="28575">
                  <a:solidFill>
                    <a:srgbClr val="FF33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96" name="Google Shape;296;p31"/>
                <p:cNvSpPr txBox="1"/>
                <p:nvPr/>
              </p:nvSpPr>
              <p:spPr>
                <a:xfrm>
                  <a:off x="-1" y="0"/>
                  <a:ext cx="736602" cy="2569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MEM</a:t>
                  </a:r>
                  <a:endParaRPr/>
                </a:p>
              </p:txBody>
            </p:sp>
          </p:grpSp>
        </p:grpSp>
        <p:grpSp>
          <p:nvGrpSpPr>
            <p:cNvPr id="297" name="Google Shape;297;p31"/>
            <p:cNvGrpSpPr/>
            <p:nvPr/>
          </p:nvGrpSpPr>
          <p:grpSpPr>
            <a:xfrm>
              <a:off x="1498597" y="596900"/>
              <a:ext cx="3733806" cy="304800"/>
              <a:chOff x="-2" y="0"/>
              <a:chExt cx="3733804" cy="304800"/>
            </a:xfrm>
          </p:grpSpPr>
          <p:grpSp>
            <p:nvGrpSpPr>
              <p:cNvPr id="298" name="Google Shape;298;p31"/>
              <p:cNvGrpSpPr/>
              <p:nvPr/>
            </p:nvGrpSpPr>
            <p:grpSpPr>
              <a:xfrm>
                <a:off x="-2" y="0"/>
                <a:ext cx="736604" cy="304800"/>
                <a:chOff x="-1" y="0"/>
                <a:chExt cx="736602" cy="304800"/>
              </a:xfrm>
            </p:grpSpPr>
            <p:sp>
              <p:nvSpPr>
                <p:cNvPr id="299" name="Google Shape;299;p31"/>
                <p:cNvSpPr/>
                <p:nvPr/>
              </p:nvSpPr>
              <p:spPr>
                <a:xfrm>
                  <a:off x="-1" y="0"/>
                  <a:ext cx="736602" cy="304800"/>
                </a:xfrm>
                <a:prstGeom prst="rect">
                  <a:avLst/>
                </a:prstGeom>
                <a:noFill/>
                <a:ln cap="flat" cmpd="sng" w="28575">
                  <a:solidFill>
                    <a:srgbClr val="FF33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00" name="Google Shape;300;p31"/>
                <p:cNvSpPr txBox="1"/>
                <p:nvPr/>
              </p:nvSpPr>
              <p:spPr>
                <a:xfrm>
                  <a:off x="-1" y="0"/>
                  <a:ext cx="736602" cy="2569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IF</a:t>
                  </a:r>
                  <a:endParaRPr/>
                </a:p>
              </p:txBody>
            </p:sp>
          </p:grpSp>
          <p:grpSp>
            <p:nvGrpSpPr>
              <p:cNvPr id="301" name="Google Shape;301;p31"/>
              <p:cNvGrpSpPr/>
              <p:nvPr/>
            </p:nvGrpSpPr>
            <p:grpSpPr>
              <a:xfrm>
                <a:off x="749298" y="0"/>
                <a:ext cx="736604" cy="304800"/>
                <a:chOff x="-1" y="0"/>
                <a:chExt cx="736602" cy="304800"/>
              </a:xfrm>
            </p:grpSpPr>
            <p:sp>
              <p:nvSpPr>
                <p:cNvPr id="302" name="Google Shape;302;p31"/>
                <p:cNvSpPr/>
                <p:nvPr/>
              </p:nvSpPr>
              <p:spPr>
                <a:xfrm>
                  <a:off x="-1" y="0"/>
                  <a:ext cx="736602" cy="304800"/>
                </a:xfrm>
                <a:prstGeom prst="rect">
                  <a:avLst/>
                </a:prstGeom>
                <a:noFill/>
                <a:ln cap="flat" cmpd="sng" w="28575">
                  <a:solidFill>
                    <a:srgbClr val="FF33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03" name="Google Shape;303;p31"/>
                <p:cNvSpPr txBox="1"/>
                <p:nvPr/>
              </p:nvSpPr>
              <p:spPr>
                <a:xfrm>
                  <a:off x="-1" y="0"/>
                  <a:ext cx="736602" cy="2569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ID</a:t>
                  </a:r>
                  <a:endParaRPr/>
                </a:p>
              </p:txBody>
            </p:sp>
          </p:grpSp>
          <p:grpSp>
            <p:nvGrpSpPr>
              <p:cNvPr id="304" name="Google Shape;304;p31"/>
              <p:cNvGrpSpPr/>
              <p:nvPr/>
            </p:nvGrpSpPr>
            <p:grpSpPr>
              <a:xfrm>
                <a:off x="1498598" y="0"/>
                <a:ext cx="736604" cy="304800"/>
                <a:chOff x="-1" y="0"/>
                <a:chExt cx="736602" cy="304800"/>
              </a:xfrm>
            </p:grpSpPr>
            <p:sp>
              <p:nvSpPr>
                <p:cNvPr id="305" name="Google Shape;305;p31"/>
                <p:cNvSpPr/>
                <p:nvPr/>
              </p:nvSpPr>
              <p:spPr>
                <a:xfrm>
                  <a:off x="-1" y="0"/>
                  <a:ext cx="736602" cy="304800"/>
                </a:xfrm>
                <a:prstGeom prst="rect">
                  <a:avLst/>
                </a:prstGeom>
                <a:noFill/>
                <a:ln cap="flat" cmpd="sng" w="28575">
                  <a:solidFill>
                    <a:srgbClr val="FF33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06" name="Google Shape;306;p31"/>
                <p:cNvSpPr txBox="1"/>
                <p:nvPr/>
              </p:nvSpPr>
              <p:spPr>
                <a:xfrm>
                  <a:off x="-1" y="0"/>
                  <a:ext cx="736602" cy="2569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EX</a:t>
                  </a:r>
                  <a:endParaRPr/>
                </a:p>
              </p:txBody>
            </p:sp>
          </p:grpSp>
          <p:grpSp>
            <p:nvGrpSpPr>
              <p:cNvPr id="307" name="Google Shape;307;p31"/>
              <p:cNvGrpSpPr/>
              <p:nvPr/>
            </p:nvGrpSpPr>
            <p:grpSpPr>
              <a:xfrm>
                <a:off x="2997198" y="0"/>
                <a:ext cx="736604" cy="304800"/>
                <a:chOff x="-1" y="0"/>
                <a:chExt cx="736602" cy="304800"/>
              </a:xfrm>
            </p:grpSpPr>
            <p:sp>
              <p:nvSpPr>
                <p:cNvPr id="308" name="Google Shape;308;p31"/>
                <p:cNvSpPr/>
                <p:nvPr/>
              </p:nvSpPr>
              <p:spPr>
                <a:xfrm>
                  <a:off x="-1" y="0"/>
                  <a:ext cx="736602" cy="304800"/>
                </a:xfrm>
                <a:prstGeom prst="rect">
                  <a:avLst/>
                </a:prstGeom>
                <a:noFill/>
                <a:ln cap="flat" cmpd="sng" w="28575">
                  <a:solidFill>
                    <a:srgbClr val="FF33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09" name="Google Shape;309;p31"/>
                <p:cNvSpPr txBox="1"/>
                <p:nvPr/>
              </p:nvSpPr>
              <p:spPr>
                <a:xfrm>
                  <a:off x="-1" y="0"/>
                  <a:ext cx="736602" cy="2569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WB</a:t>
                  </a:r>
                  <a:endParaRPr/>
                </a:p>
              </p:txBody>
            </p:sp>
          </p:grpSp>
          <p:grpSp>
            <p:nvGrpSpPr>
              <p:cNvPr id="310" name="Google Shape;310;p31"/>
              <p:cNvGrpSpPr/>
              <p:nvPr/>
            </p:nvGrpSpPr>
            <p:grpSpPr>
              <a:xfrm>
                <a:off x="2247898" y="0"/>
                <a:ext cx="736604" cy="304800"/>
                <a:chOff x="-1" y="0"/>
                <a:chExt cx="736602" cy="304800"/>
              </a:xfrm>
            </p:grpSpPr>
            <p:sp>
              <p:nvSpPr>
                <p:cNvPr id="311" name="Google Shape;311;p31"/>
                <p:cNvSpPr/>
                <p:nvPr/>
              </p:nvSpPr>
              <p:spPr>
                <a:xfrm>
                  <a:off x="-1" y="0"/>
                  <a:ext cx="736602" cy="304800"/>
                </a:xfrm>
                <a:prstGeom prst="rect">
                  <a:avLst/>
                </a:prstGeom>
                <a:noFill/>
                <a:ln cap="flat" cmpd="sng" w="28575">
                  <a:solidFill>
                    <a:srgbClr val="FF33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12" name="Google Shape;312;p31"/>
                <p:cNvSpPr txBox="1"/>
                <p:nvPr/>
              </p:nvSpPr>
              <p:spPr>
                <a:xfrm>
                  <a:off x="-1" y="0"/>
                  <a:ext cx="736602" cy="2569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MEM</a:t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29-P374493" id="318" name="Google Shape;31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3284537"/>
            <a:ext cx="6340476" cy="218440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2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forwarding (or bypassing)</a:t>
            </a:r>
            <a:endParaRPr/>
          </a:p>
        </p:txBody>
      </p:sp>
      <p:sp>
        <p:nvSpPr>
          <p:cNvPr id="320" name="Google Shape;320;p32"/>
          <p:cNvSpPr txBox="1"/>
          <p:nvPr>
            <p:ph idx="4294967295" type="body"/>
          </p:nvPr>
        </p:nvSpPr>
        <p:spPr>
          <a:xfrm>
            <a:off x="770429" y="1211755"/>
            <a:ext cx="8098442" cy="159445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 result when it is computed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Don’t wait for it to be stored in a register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Requires extra connections in the datapath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30-P374493" id="326" name="Google Shape;3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3141662"/>
            <a:ext cx="6586538" cy="2598738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3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Load-use data hazard</a:t>
            </a:r>
            <a:endParaRPr/>
          </a:p>
        </p:txBody>
      </p:sp>
      <p:sp>
        <p:nvSpPr>
          <p:cNvPr id="328" name="Google Shape;328;p33"/>
          <p:cNvSpPr txBox="1"/>
          <p:nvPr>
            <p:ph idx="4294967295" type="body"/>
          </p:nvPr>
        </p:nvSpPr>
        <p:spPr>
          <a:xfrm>
            <a:off x="774148" y="1215473"/>
            <a:ext cx="8091004" cy="166321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Can’t always avoid stalls by forwarding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value not computed when needed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Can’t forward backward in time!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334" name="Google Shape;334;p34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code scheduling to avoid stalls</a:t>
            </a:r>
            <a:endParaRPr/>
          </a:p>
        </p:txBody>
      </p:sp>
      <p:sp>
        <p:nvSpPr>
          <p:cNvPr id="335" name="Google Shape;335;p34"/>
          <p:cNvSpPr txBox="1"/>
          <p:nvPr>
            <p:ph idx="4294967295" type="body"/>
          </p:nvPr>
        </p:nvSpPr>
        <p:spPr>
          <a:xfrm>
            <a:off x="963060" y="1215473"/>
            <a:ext cx="8091005" cy="166321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Reorder code to avoid use of load result in the next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C code for </a:t>
            </a:r>
            <a:r>
              <a:rPr lang="en-US">
                <a:latin typeface="Droid Sans Mono"/>
                <a:ea typeface="Droid Sans Mono"/>
                <a:cs typeface="Droid Sans Mono"/>
                <a:sym typeface="Droid Sans Mono"/>
              </a:rPr>
              <a:t>A = B + E; C = B + F;</a:t>
            </a:r>
            <a:endParaRPr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roid Sans Mono"/>
              <a:buChar char="–"/>
            </a:pP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Reordering is commonly done by modern compilers</a:t>
            </a:r>
            <a:endParaRPr/>
          </a:p>
        </p:txBody>
      </p:sp>
      <p:sp>
        <p:nvSpPr>
          <p:cNvPr id="336" name="Google Shape;336;p34"/>
          <p:cNvSpPr txBox="1"/>
          <p:nvPr/>
        </p:nvSpPr>
        <p:spPr>
          <a:xfrm>
            <a:off x="2146300" y="3225800"/>
            <a:ext cx="2875419" cy="2235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roid Sans Mon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lw	$t1, 0($t0)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roid Sans Mon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lw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$t2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4($t0)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roid Sans Mon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add	$t3, $t1,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$t2</a:t>
            </a:r>
            <a:endParaRPr b="0" i="0" sz="2400" u="none" cap="none" strike="no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roid Sans Mon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	$t3, 12($t0)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roid Sans Mon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lw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$t4</a:t>
            </a:r>
            <a:r>
              <a:rPr b="0" i="0" lang="en-US" sz="2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8($t0)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roid Sans Mon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add	$t5, $t1,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$t4</a:t>
            </a:r>
            <a:endParaRPr b="0" i="0" sz="2400" u="none" cap="none" strike="no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roid Sans Mon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	$t5, 16($t0)</a:t>
            </a:r>
            <a:endParaRPr/>
          </a:p>
        </p:txBody>
      </p:sp>
      <p:grpSp>
        <p:nvGrpSpPr>
          <p:cNvPr id="337" name="Google Shape;337;p34"/>
          <p:cNvGrpSpPr/>
          <p:nvPr/>
        </p:nvGrpSpPr>
        <p:grpSpPr>
          <a:xfrm>
            <a:off x="811212" y="4078287"/>
            <a:ext cx="1352552" cy="401639"/>
            <a:chOff x="0" y="0"/>
            <a:chExt cx="1352551" cy="401638"/>
          </a:xfrm>
        </p:grpSpPr>
        <p:sp>
          <p:nvSpPr>
            <p:cNvPr id="338" name="Google Shape;338;p34"/>
            <p:cNvSpPr/>
            <p:nvPr/>
          </p:nvSpPr>
          <p:spPr>
            <a:xfrm>
              <a:off x="0" y="0"/>
              <a:ext cx="914400" cy="401638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339" name="Google Shape;339;p34"/>
            <p:cNvCxnSpPr/>
            <p:nvPr/>
          </p:nvCxnSpPr>
          <p:spPr>
            <a:xfrm flipH="1">
              <a:off x="990600" y="101599"/>
              <a:ext cx="361951" cy="1270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340" name="Google Shape;340;p34"/>
            <p:cNvSpPr txBox="1"/>
            <p:nvPr/>
          </p:nvSpPr>
          <p:spPr>
            <a:xfrm>
              <a:off x="0" y="0"/>
              <a:ext cx="914400" cy="370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stall</a:t>
              </a:r>
              <a:endParaRPr/>
            </a:p>
          </p:txBody>
        </p:sp>
      </p:grpSp>
      <p:grpSp>
        <p:nvGrpSpPr>
          <p:cNvPr id="341" name="Google Shape;341;p34"/>
          <p:cNvGrpSpPr/>
          <p:nvPr/>
        </p:nvGrpSpPr>
        <p:grpSpPr>
          <a:xfrm>
            <a:off x="811212" y="5157787"/>
            <a:ext cx="1352552" cy="401639"/>
            <a:chOff x="0" y="0"/>
            <a:chExt cx="1352551" cy="401638"/>
          </a:xfrm>
        </p:grpSpPr>
        <p:sp>
          <p:nvSpPr>
            <p:cNvPr id="342" name="Google Shape;342;p34"/>
            <p:cNvSpPr/>
            <p:nvPr/>
          </p:nvSpPr>
          <p:spPr>
            <a:xfrm>
              <a:off x="0" y="0"/>
              <a:ext cx="914400" cy="401638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343" name="Google Shape;343;p34"/>
            <p:cNvCxnSpPr/>
            <p:nvPr/>
          </p:nvCxnSpPr>
          <p:spPr>
            <a:xfrm flipH="1">
              <a:off x="990600" y="101599"/>
              <a:ext cx="361951" cy="1270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344" name="Google Shape;344;p34"/>
            <p:cNvSpPr txBox="1"/>
            <p:nvPr/>
          </p:nvSpPr>
          <p:spPr>
            <a:xfrm>
              <a:off x="0" y="0"/>
              <a:ext cx="914400" cy="370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stall</a:t>
              </a:r>
              <a:endParaRPr/>
            </a:p>
          </p:txBody>
        </p:sp>
      </p:grpSp>
      <p:sp>
        <p:nvSpPr>
          <p:cNvPr id="345" name="Google Shape;345;p34"/>
          <p:cNvSpPr txBox="1"/>
          <p:nvPr/>
        </p:nvSpPr>
        <p:spPr>
          <a:xfrm>
            <a:off x="5457825" y="3225800"/>
            <a:ext cx="2875419" cy="2235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roid Sans Mon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lw	$t1, 0($t0)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roid Sans Mon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lw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$t2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4($t0)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roid Sans Mon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lw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$t4</a:t>
            </a:r>
            <a:r>
              <a:rPr b="0" i="0" lang="en-US" sz="2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8($t0)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roid Sans Mon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add	$t3, $t1,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$t2</a:t>
            </a:r>
            <a:endParaRPr b="0" i="0" sz="2400" u="none" cap="none" strike="no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roid Sans Mon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	$t3, 12($t0)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roid Sans Mon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add	$t5, $t1,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$t4</a:t>
            </a:r>
            <a:endParaRPr b="0" i="0" sz="2400" u="none" cap="none" strike="no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roid Sans Mon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	$t5, 16($t0)</a:t>
            </a:r>
            <a:endParaRPr/>
          </a:p>
        </p:txBody>
      </p:sp>
      <p:cxnSp>
        <p:nvCxnSpPr>
          <p:cNvPr id="346" name="Google Shape;346;p34"/>
          <p:cNvCxnSpPr/>
          <p:nvPr/>
        </p:nvCxnSpPr>
        <p:spPr>
          <a:xfrm flipH="1" rot="10800000">
            <a:off x="4572000" y="4221162"/>
            <a:ext cx="936626" cy="647701"/>
          </a:xfrm>
          <a:prstGeom prst="straightConnector1">
            <a:avLst/>
          </a:prstGeom>
          <a:noFill/>
          <a:ln cap="flat" cmpd="sng" w="28575">
            <a:solidFill>
              <a:srgbClr val="3D55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7" name="Google Shape;347;p34"/>
          <p:cNvSpPr/>
          <p:nvPr/>
        </p:nvSpPr>
        <p:spPr>
          <a:xfrm>
            <a:off x="2771775" y="3573462"/>
            <a:ext cx="647700" cy="431801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34"/>
          <p:cNvSpPr/>
          <p:nvPr/>
        </p:nvSpPr>
        <p:spPr>
          <a:xfrm>
            <a:off x="4284662" y="3933825"/>
            <a:ext cx="647701" cy="431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34"/>
          <p:cNvSpPr/>
          <p:nvPr/>
        </p:nvSpPr>
        <p:spPr>
          <a:xfrm>
            <a:off x="2771775" y="4652962"/>
            <a:ext cx="647700" cy="431801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34"/>
          <p:cNvSpPr/>
          <p:nvPr/>
        </p:nvSpPr>
        <p:spPr>
          <a:xfrm>
            <a:off x="4284662" y="5013325"/>
            <a:ext cx="647701" cy="431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34"/>
          <p:cNvSpPr/>
          <p:nvPr/>
        </p:nvSpPr>
        <p:spPr>
          <a:xfrm>
            <a:off x="6084887" y="3573462"/>
            <a:ext cx="647701" cy="431801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34"/>
          <p:cNvSpPr/>
          <p:nvPr/>
        </p:nvSpPr>
        <p:spPr>
          <a:xfrm>
            <a:off x="7596187" y="4292600"/>
            <a:ext cx="647701" cy="431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34"/>
          <p:cNvSpPr/>
          <p:nvPr/>
        </p:nvSpPr>
        <p:spPr>
          <a:xfrm>
            <a:off x="7596187" y="5013325"/>
            <a:ext cx="647701" cy="431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34"/>
          <p:cNvSpPr/>
          <p:nvPr/>
        </p:nvSpPr>
        <p:spPr>
          <a:xfrm>
            <a:off x="6084887" y="3933825"/>
            <a:ext cx="647701" cy="431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5" name="Google Shape;355;p34"/>
          <p:cNvCxnSpPr/>
          <p:nvPr/>
        </p:nvCxnSpPr>
        <p:spPr>
          <a:xfrm>
            <a:off x="3409949" y="3819525"/>
            <a:ext cx="879477" cy="292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34"/>
          <p:cNvCxnSpPr/>
          <p:nvPr/>
        </p:nvCxnSpPr>
        <p:spPr>
          <a:xfrm>
            <a:off x="3400425" y="4918074"/>
            <a:ext cx="903288" cy="21590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" name="Google Shape;357;p34"/>
          <p:cNvCxnSpPr/>
          <p:nvPr/>
        </p:nvCxnSpPr>
        <p:spPr>
          <a:xfrm>
            <a:off x="6726237" y="3829049"/>
            <a:ext cx="895351" cy="608014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8" name="Google Shape;358;p34"/>
          <p:cNvCxnSpPr/>
          <p:nvPr/>
        </p:nvCxnSpPr>
        <p:spPr>
          <a:xfrm>
            <a:off x="6654800" y="4287837"/>
            <a:ext cx="966788" cy="84613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9" name="Google Shape;359;p34"/>
          <p:cNvSpPr txBox="1"/>
          <p:nvPr/>
        </p:nvSpPr>
        <p:spPr>
          <a:xfrm>
            <a:off x="6300787" y="5876925"/>
            <a:ext cx="1049720" cy="38036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 cycles</a:t>
            </a:r>
            <a:endParaRPr/>
          </a:p>
        </p:txBody>
      </p:sp>
      <p:sp>
        <p:nvSpPr>
          <p:cNvPr id="360" name="Google Shape;360;p34"/>
          <p:cNvSpPr txBox="1"/>
          <p:nvPr/>
        </p:nvSpPr>
        <p:spPr>
          <a:xfrm>
            <a:off x="2987675" y="5876925"/>
            <a:ext cx="1066575" cy="38036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 cycles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366" name="Google Shape;366;p35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control hazards</a:t>
            </a:r>
            <a:endParaRPr/>
          </a:p>
        </p:txBody>
      </p:sp>
      <p:sp>
        <p:nvSpPr>
          <p:cNvPr id="367" name="Google Shape;367;p35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Branch determines flow of control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Fetching next instruction depends on branch outcome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Pipeline can’t always fetch correct instruction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</a:pPr>
            <a:r>
              <a:rPr lang="en-US" sz="1800">
                <a:solidFill>
                  <a:srgbClr val="000000"/>
                </a:solidFill>
              </a:rPr>
              <a:t>Still working on ID stage of branch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MIPS pipeline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to compare registers and compute target early in the pipeline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hardware to do it in ID stage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6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31-P374493" id="373" name="Google Shape;37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103437"/>
            <a:ext cx="4740275" cy="181927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6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stall on branch</a:t>
            </a:r>
            <a:endParaRPr/>
          </a:p>
        </p:txBody>
      </p:sp>
      <p:sp>
        <p:nvSpPr>
          <p:cNvPr id="375" name="Google Shape;375;p36"/>
          <p:cNvSpPr txBox="1"/>
          <p:nvPr>
            <p:ph idx="4294967295" type="body"/>
          </p:nvPr>
        </p:nvSpPr>
        <p:spPr>
          <a:xfrm>
            <a:off x="747965" y="1189290"/>
            <a:ext cx="8143370" cy="117900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 until branch outcome determined before fetching next instruction</a:t>
            </a:r>
            <a:endParaRPr/>
          </a:p>
        </p:txBody>
      </p:sp>
      <p:graphicFrame>
        <p:nvGraphicFramePr>
          <p:cNvPr id="376" name="Google Shape;376;p36"/>
          <p:cNvGraphicFramePr/>
          <p:nvPr/>
        </p:nvGraphicFramePr>
        <p:xfrm>
          <a:off x="684212" y="455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{EFF4F08D-C4D7-44C1-83A4-579C15D823C2}</a:tableStyleId>
              </a:tblPr>
              <a:tblGrid>
                <a:gridCol w="1585900"/>
                <a:gridCol w="598475"/>
                <a:gridCol w="598475"/>
                <a:gridCol w="598475"/>
                <a:gridCol w="598475"/>
                <a:gridCol w="598475"/>
                <a:gridCol w="598475"/>
                <a:gridCol w="598475"/>
                <a:gridCol w="598475"/>
                <a:gridCol w="598475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45725" marL="45725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45725" marL="45725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45725" marL="45725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45725" marL="45725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45725" marL="45725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45725" marL="45725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45725" marL="45725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45725" marL="45725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45725" marL="45725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add $4, $5, $6</a:t>
                      </a:r>
                      <a:endParaRPr/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/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beq $1, $2, 40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or    $7, $8, $9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382" name="Google Shape;382;p37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branch prediction</a:t>
            </a:r>
            <a:endParaRPr/>
          </a:p>
        </p:txBody>
      </p:sp>
      <p:sp>
        <p:nvSpPr>
          <p:cNvPr id="383" name="Google Shape;383;p37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Longer pipelines can’t readily determine branch outcome early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Stall penalty becomes unacceptable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Predict outcome of branch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stall if prediction is wrong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MIPS pipeline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predict branches not taken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 instruction after branch, with no delay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8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32-P374493" id="389" name="Google Shape;38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412" y="1268412"/>
            <a:ext cx="6035676" cy="4979988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8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MIPS with predict not-taken</a:t>
            </a:r>
            <a:endParaRPr/>
          </a:p>
        </p:txBody>
      </p:sp>
      <p:sp>
        <p:nvSpPr>
          <p:cNvPr id="391" name="Google Shape;391;p38"/>
          <p:cNvSpPr txBox="1"/>
          <p:nvPr/>
        </p:nvSpPr>
        <p:spPr>
          <a:xfrm>
            <a:off x="755650" y="2133600"/>
            <a:ext cx="1295400" cy="65976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 correct</a:t>
            </a:r>
            <a:endParaRPr/>
          </a:p>
        </p:txBody>
      </p:sp>
      <p:sp>
        <p:nvSpPr>
          <p:cNvPr id="392" name="Google Shape;392;p38"/>
          <p:cNvSpPr txBox="1"/>
          <p:nvPr/>
        </p:nvSpPr>
        <p:spPr>
          <a:xfrm>
            <a:off x="755650" y="4797425"/>
            <a:ext cx="1295400" cy="65976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 incorrect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398" name="Google Shape;398;p39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MIPS with predict not-taken</a:t>
            </a:r>
            <a:endParaRPr/>
          </a:p>
        </p:txBody>
      </p:sp>
      <p:graphicFrame>
        <p:nvGraphicFramePr>
          <p:cNvPr id="399" name="Google Shape;399;p39"/>
          <p:cNvGraphicFramePr/>
          <p:nvPr/>
        </p:nvGraphicFramePr>
        <p:xfrm>
          <a:off x="552450" y="15287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{EFF4F08D-C4D7-44C1-83A4-579C15D823C2}</a:tableStyleId>
              </a:tblPr>
              <a:tblGrid>
                <a:gridCol w="1584325"/>
                <a:gridCol w="598475"/>
                <a:gridCol w="598475"/>
                <a:gridCol w="598475"/>
                <a:gridCol w="600075"/>
                <a:gridCol w="598475"/>
                <a:gridCol w="598475"/>
                <a:gridCol w="598475"/>
                <a:gridCol w="598475"/>
                <a:gridCol w="59847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45725" marL="45725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45725" marL="45725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45725" marL="45725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45725" marL="45725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45725" marL="45725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45725" marL="45725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45725" marL="45725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45725" marL="45725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45725" marL="45725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add $4, $5, $6</a:t>
                      </a:r>
                      <a:endParaRPr/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/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beq $1, $2, 40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lw   $3, 300($0)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0" name="Google Shape;400;p39"/>
          <p:cNvGraphicFramePr/>
          <p:nvPr/>
        </p:nvGraphicFramePr>
        <p:xfrm>
          <a:off x="552450" y="4183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{EFF4F08D-C4D7-44C1-83A4-579C15D823C2}</a:tableStyleId>
              </a:tblPr>
              <a:tblGrid>
                <a:gridCol w="1584325"/>
                <a:gridCol w="598475"/>
                <a:gridCol w="598475"/>
                <a:gridCol w="598475"/>
                <a:gridCol w="600075"/>
                <a:gridCol w="598475"/>
                <a:gridCol w="598475"/>
                <a:gridCol w="598475"/>
                <a:gridCol w="598475"/>
                <a:gridCol w="598475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45725" marL="45725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45725" marL="45725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45725" marL="45725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45725" marL="45725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45725" marL="45725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45725" marL="45725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45725" marL="45725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45725" marL="45725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45725" marL="45725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add $4, $5, $6</a:t>
                      </a:r>
                      <a:endParaRPr/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/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BCBCB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beq $1, $2, 40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---------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or    $7, $8, $9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401" name="Google Shape;401;p39"/>
          <p:cNvSpPr txBox="1"/>
          <p:nvPr/>
        </p:nvSpPr>
        <p:spPr>
          <a:xfrm>
            <a:off x="552450" y="1030287"/>
            <a:ext cx="2813050" cy="38036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 correct</a:t>
            </a:r>
            <a:endParaRPr/>
          </a:p>
        </p:txBody>
      </p:sp>
      <p:sp>
        <p:nvSpPr>
          <p:cNvPr id="402" name="Google Shape;402;p39"/>
          <p:cNvSpPr txBox="1"/>
          <p:nvPr/>
        </p:nvSpPr>
        <p:spPr>
          <a:xfrm>
            <a:off x="552450" y="3595687"/>
            <a:ext cx="2813050" cy="38036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 not correct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520112" y="6310312"/>
            <a:ext cx="228737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48" name="Google Shape;48;p4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MIPS pipeline</a:t>
            </a:r>
            <a:endParaRPr/>
          </a:p>
        </p:txBody>
      </p:sp>
      <p:sp>
        <p:nvSpPr>
          <p:cNvPr id="49" name="Google Shape;49;p4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Five stages, one step per stage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IF: Instruction fetch from memory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ID: Instruction decode &amp; register read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EX: Execute operation or calculate address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MEM: Access memory operand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WB: Write result back to register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0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408" name="Google Shape;408;p40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More-Realistic Branch Prediction</a:t>
            </a:r>
            <a:endParaRPr/>
          </a:p>
        </p:txBody>
      </p:sp>
      <p:sp>
        <p:nvSpPr>
          <p:cNvPr id="409" name="Google Shape;409;p40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Static branch prediction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Based on typical branch behavior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Example: loop and if-statement branches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</a:pPr>
            <a:r>
              <a:rPr lang="en-US" sz="1800">
                <a:solidFill>
                  <a:srgbClr val="000000"/>
                </a:solidFill>
              </a:rPr>
              <a:t>Predict backward branches taken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</a:pPr>
            <a:r>
              <a:rPr lang="en-US" sz="1800">
                <a:solidFill>
                  <a:srgbClr val="000000"/>
                </a:solidFill>
              </a:rPr>
              <a:t>Predict forward branches not taken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branch prediction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Hardware measures actual branch behavior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</a:pPr>
            <a:r>
              <a:rPr lang="en-US" sz="1800">
                <a:solidFill>
                  <a:srgbClr val="000000"/>
                </a:solidFill>
              </a:rPr>
              <a:t>e.g., record recent history of each branch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Assume future behavior will continue the trend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</a:pPr>
            <a:r>
              <a:rPr lang="en-US" sz="1800">
                <a:solidFill>
                  <a:srgbClr val="000000"/>
                </a:solidFill>
              </a:rPr>
              <a:t>When wrong, stall while re-fetching, and update history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1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415" name="Google Shape;415;p41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Pipeline Summary</a:t>
            </a:r>
            <a:endParaRPr/>
          </a:p>
        </p:txBody>
      </p:sp>
      <p:sp>
        <p:nvSpPr>
          <p:cNvPr id="416" name="Google Shape;416;p41"/>
          <p:cNvSpPr txBox="1"/>
          <p:nvPr>
            <p:ph idx="4294967295" type="body"/>
          </p:nvPr>
        </p:nvSpPr>
        <p:spPr>
          <a:xfrm>
            <a:off x="898554" y="2059018"/>
            <a:ext cx="7842192" cy="396392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Pipelining improves performance by increasing instruction throughput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Executes multiple instructions in parallel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Each instruction has the same latency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Subject to hazards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Structure, data, control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Instruction set design affects complexity of pipeline implementation</a:t>
            </a:r>
            <a:endParaRPr/>
          </a:p>
        </p:txBody>
      </p:sp>
      <p:sp>
        <p:nvSpPr>
          <p:cNvPr id="417" name="Google Shape;417;p41"/>
          <p:cNvSpPr txBox="1"/>
          <p:nvPr/>
        </p:nvSpPr>
        <p:spPr>
          <a:xfrm>
            <a:off x="684212" y="1258887"/>
            <a:ext cx="2758937" cy="510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528"/>
              </a:buClr>
              <a:buSzPts val="2400"/>
              <a:buFont typeface="Arial Black"/>
              <a:buNone/>
            </a:pPr>
            <a:r>
              <a:rPr b="0" i="0" lang="en-US" sz="2400" u="none" cap="none" strike="noStrike">
                <a:solidFill>
                  <a:srgbClr val="005528"/>
                </a:solidFill>
                <a:latin typeface="Arial Black"/>
                <a:ea typeface="Arial Black"/>
                <a:cs typeface="Arial Black"/>
                <a:sym typeface="Arial Black"/>
              </a:rPr>
              <a:t>The BIG Picture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2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423" name="Google Shape;423;p42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data hazards in ALU instructions</a:t>
            </a:r>
            <a:endParaRPr/>
          </a:p>
        </p:txBody>
      </p:sp>
      <p:sp>
        <p:nvSpPr>
          <p:cNvPr id="424" name="Google Shape;424;p42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Consider this sequence:</a:t>
            </a:r>
            <a:endParaRPr/>
          </a:p>
          <a:p>
            <a:pPr indent="0" lvl="1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sub </a:t>
            </a:r>
            <a:r>
              <a:rPr lang="en-US">
                <a:solidFill>
                  <a:srgbClr val="3D5500"/>
                </a:solidFill>
              </a:rPr>
              <a:t>$2</a:t>
            </a: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$1,$3</a:t>
            </a:r>
            <a:b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and $12,</a:t>
            </a:r>
            <a:r>
              <a:rPr lang="en-US">
                <a:solidFill>
                  <a:srgbClr val="3D5500"/>
                </a:solidFill>
              </a:rPr>
              <a:t>$2</a:t>
            </a: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,$5</a:t>
            </a:r>
            <a:b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or  $13,$6,</a:t>
            </a:r>
            <a:r>
              <a:rPr lang="en-US">
                <a:solidFill>
                  <a:srgbClr val="3D5500"/>
                </a:solidFill>
              </a:rPr>
              <a:t>$2</a:t>
            </a:r>
            <a:br>
              <a:rPr lang="en-US">
                <a:solidFill>
                  <a:srgbClr val="3D5500"/>
                </a:solidFill>
              </a:rPr>
            </a:b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add $14,</a:t>
            </a:r>
            <a:r>
              <a:rPr lang="en-US">
                <a:solidFill>
                  <a:srgbClr val="3D5500"/>
                </a:solidFill>
              </a:rPr>
              <a:t>$2</a:t>
            </a: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</a:t>
            </a:r>
            <a:r>
              <a:rPr lang="en-US">
                <a:solidFill>
                  <a:srgbClr val="3D5500"/>
                </a:solidFill>
              </a:rPr>
              <a:t>$2</a:t>
            </a:r>
            <a:br>
              <a:rPr lang="en-US">
                <a:solidFill>
                  <a:srgbClr val="3D5500"/>
                </a:solidFill>
              </a:rPr>
            </a:b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  $15,100(</a:t>
            </a:r>
            <a:r>
              <a:rPr lang="en-US">
                <a:solidFill>
                  <a:srgbClr val="3D5500"/>
                </a:solidFill>
              </a:rPr>
              <a:t>$2</a:t>
            </a: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 can resolve hazards with forwarding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we detect when to forward?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3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52-P374493" id="430" name="Google Shape;43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312" y="1346200"/>
            <a:ext cx="6999288" cy="4881563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3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dependencies &amp; forwarding</a:t>
            </a:r>
            <a:endParaRPr/>
          </a:p>
        </p:txBody>
      </p:sp>
      <p:cxnSp>
        <p:nvCxnSpPr>
          <p:cNvPr id="432" name="Google Shape;432;p43"/>
          <p:cNvCxnSpPr/>
          <p:nvPr/>
        </p:nvCxnSpPr>
        <p:spPr>
          <a:xfrm>
            <a:off x="3781425" y="2959099"/>
            <a:ext cx="136525" cy="63182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3" name="Google Shape;433;p43"/>
          <p:cNvCxnSpPr/>
          <p:nvPr/>
        </p:nvCxnSpPr>
        <p:spPr>
          <a:xfrm>
            <a:off x="4502943" y="2905125"/>
            <a:ext cx="138114" cy="1485008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4" name="Google Shape;434;p43"/>
          <p:cNvCxnSpPr/>
          <p:nvPr/>
        </p:nvCxnSpPr>
        <p:spPr>
          <a:xfrm>
            <a:off x="6461125" y="2513012"/>
            <a:ext cx="144463" cy="865188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5" name="Google Shape;435;p43"/>
          <p:cNvSpPr txBox="1"/>
          <p:nvPr/>
        </p:nvSpPr>
        <p:spPr>
          <a:xfrm>
            <a:off x="6804025" y="2714625"/>
            <a:ext cx="2098675" cy="437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Forwarding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4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441" name="Google Shape;441;p44"/>
          <p:cNvSpPr txBox="1"/>
          <p:nvPr>
            <p:ph idx="4294967295" type="title"/>
          </p:nvPr>
        </p:nvSpPr>
        <p:spPr>
          <a:xfrm>
            <a:off x="403225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detecting the need to forward</a:t>
            </a:r>
            <a:endParaRPr/>
          </a:p>
        </p:txBody>
      </p:sp>
      <p:sp>
        <p:nvSpPr>
          <p:cNvPr id="442" name="Google Shape;442;p44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 register numbers along pipeline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e.g., ID/EX.RegisterRs = register number for Rs sitting in ID/EX pipeline register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ALU operand register numbers in EX stage are given by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ID/EX.RegisterRs, ID/EX.RegisterRt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hazards when</a:t>
            </a:r>
            <a:endParaRPr/>
          </a:p>
          <a:p>
            <a:pPr indent="171450" lvl="1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1800">
                <a:solidFill>
                  <a:srgbClr val="3D5500"/>
                </a:solidFill>
              </a:rPr>
              <a:t>1a.</a:t>
            </a:r>
            <a:r>
              <a:rPr lang="en-US">
                <a:solidFill>
                  <a:srgbClr val="000000"/>
                </a:solidFill>
              </a:rPr>
              <a:t> EX/MEM.RegisterRd = ID/EX.RegisterRs</a:t>
            </a:r>
            <a:endParaRPr>
              <a:solidFill>
                <a:srgbClr val="000000"/>
              </a:solidFill>
            </a:endParaRPr>
          </a:p>
          <a:p>
            <a:pPr indent="171450" lvl="1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1800">
                <a:solidFill>
                  <a:srgbClr val="3D5500"/>
                </a:solidFill>
              </a:rPr>
              <a:t>1b.</a:t>
            </a:r>
            <a:r>
              <a:rPr lang="en-US">
                <a:solidFill>
                  <a:srgbClr val="000000"/>
                </a:solidFill>
              </a:rPr>
              <a:t> EX/MEM.RegisterRd = ID/EX.RegisterRt</a:t>
            </a:r>
            <a:endParaRPr>
              <a:solidFill>
                <a:srgbClr val="000000"/>
              </a:solidFill>
            </a:endParaRPr>
          </a:p>
          <a:p>
            <a:pPr indent="171450" lvl="1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171450" lvl="1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171450" lvl="1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1800">
                <a:solidFill>
                  <a:srgbClr val="3D5500"/>
                </a:solidFill>
              </a:rPr>
              <a:t>2a.</a:t>
            </a:r>
            <a:r>
              <a:rPr lang="en-US">
                <a:solidFill>
                  <a:srgbClr val="000000"/>
                </a:solidFill>
              </a:rPr>
              <a:t> MEM/WB.RegisterRd = ID/EX.RegisterRs</a:t>
            </a:r>
            <a:endParaRPr>
              <a:solidFill>
                <a:srgbClr val="000000"/>
              </a:solidFill>
            </a:endParaRPr>
          </a:p>
          <a:p>
            <a:pPr indent="171450" lvl="1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1800">
                <a:solidFill>
                  <a:srgbClr val="3D5500"/>
                </a:solidFill>
              </a:rPr>
              <a:t>2b.</a:t>
            </a:r>
            <a:r>
              <a:rPr lang="en-US">
                <a:solidFill>
                  <a:srgbClr val="000000"/>
                </a:solidFill>
              </a:rPr>
              <a:t> MEM/WB.RegisterRd = ID/EX.RegisterRt</a:t>
            </a:r>
            <a:endParaRPr/>
          </a:p>
        </p:txBody>
      </p:sp>
      <p:sp>
        <p:nvSpPr>
          <p:cNvPr id="443" name="Google Shape;443;p44"/>
          <p:cNvSpPr txBox="1"/>
          <p:nvPr/>
        </p:nvSpPr>
        <p:spPr>
          <a:xfrm>
            <a:off x="6175700" y="2888138"/>
            <a:ext cx="2806800" cy="8250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dest == either src 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Fwd from EX/MEM pipeline reg</a:t>
            </a:r>
            <a:endParaRPr/>
          </a:p>
        </p:txBody>
      </p:sp>
      <p:sp>
        <p:nvSpPr>
          <p:cNvPr id="444" name="Google Shape;444;p44"/>
          <p:cNvSpPr/>
          <p:nvPr/>
        </p:nvSpPr>
        <p:spPr>
          <a:xfrm>
            <a:off x="7012600" y="5102987"/>
            <a:ext cx="209574" cy="65561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1312"/>
                  <a:pt x="10800" y="2931"/>
                </a:cubicBezTo>
                <a:lnTo>
                  <a:pt x="10800" y="7869"/>
                </a:lnTo>
                <a:cubicBezTo>
                  <a:pt x="10800" y="9488"/>
                  <a:pt x="15635" y="10800"/>
                  <a:pt x="21600" y="10800"/>
                </a:cubicBezTo>
                <a:cubicBezTo>
                  <a:pt x="15635" y="10800"/>
                  <a:pt x="10800" y="12112"/>
                  <a:pt x="10800" y="13731"/>
                </a:cubicBezTo>
                <a:lnTo>
                  <a:pt x="10800" y="18669"/>
                </a:lnTo>
                <a:cubicBezTo>
                  <a:pt x="10800" y="20288"/>
                  <a:pt x="5965" y="21600"/>
                  <a:pt x="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44"/>
          <p:cNvSpPr txBox="1"/>
          <p:nvPr/>
        </p:nvSpPr>
        <p:spPr>
          <a:xfrm>
            <a:off x="5905687" y="5926800"/>
            <a:ext cx="2741700" cy="8250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dest == src 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Fwd from MEM/WB pipeline reg</a:t>
            </a:r>
            <a:endParaRPr/>
          </a:p>
        </p:txBody>
      </p:sp>
      <p:sp>
        <p:nvSpPr>
          <p:cNvPr id="446" name="Google Shape;446;p44"/>
          <p:cNvSpPr/>
          <p:nvPr/>
        </p:nvSpPr>
        <p:spPr>
          <a:xfrm>
            <a:off x="6863275" y="3764662"/>
            <a:ext cx="209574" cy="65561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1312"/>
                  <a:pt x="10800" y="2931"/>
                </a:cubicBezTo>
                <a:lnTo>
                  <a:pt x="10800" y="7869"/>
                </a:lnTo>
                <a:cubicBezTo>
                  <a:pt x="10800" y="9488"/>
                  <a:pt x="15635" y="10800"/>
                  <a:pt x="21600" y="10800"/>
                </a:cubicBezTo>
                <a:cubicBezTo>
                  <a:pt x="15635" y="10800"/>
                  <a:pt x="10800" y="12112"/>
                  <a:pt x="10800" y="13731"/>
                </a:cubicBezTo>
                <a:lnTo>
                  <a:pt x="10800" y="18669"/>
                </a:lnTo>
                <a:cubicBezTo>
                  <a:pt x="10800" y="20288"/>
                  <a:pt x="5965" y="21600"/>
                  <a:pt x="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452" name="Google Shape;452;p45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detecting the need to forward</a:t>
            </a:r>
            <a:endParaRPr/>
          </a:p>
        </p:txBody>
      </p:sp>
      <p:sp>
        <p:nvSpPr>
          <p:cNvPr id="453" name="Google Shape;453;p45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But only if forwarding instruction will write to a register!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EX/MEM.RegWrite, MEM/WB.RegWrite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And only if Rd for that instruction is not $zero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EX/MEM.RegisterRd ≠ 0,</a:t>
            </a:r>
            <a:b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MEM/WB.RegisterRd ≠ 0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54-P374493-bottom" id="459" name="Google Shape;45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1628775"/>
            <a:ext cx="6618288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6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forwarding paths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466" name="Google Shape;466;p47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forwarding conditions</a:t>
            </a:r>
            <a:endParaRPr/>
          </a:p>
        </p:txBody>
      </p:sp>
      <p:sp>
        <p:nvSpPr>
          <p:cNvPr id="467" name="Google Shape;467;p47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 hazard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(EX/MEM.RegWrite and (EX/MEM.RegisterRd ≠ 0)</a:t>
            </a:r>
            <a:b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and (EX/MEM.RegisterRd = ID/EX.RegisterRs))</a:t>
            </a:r>
            <a:b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>
                <a:solidFill>
                  <a:srgbClr val="3D5500"/>
                </a:solidFill>
              </a:rPr>
              <a:t>ForwardA = 10</a:t>
            </a:r>
            <a:endParaRPr>
              <a:solidFill>
                <a:srgbClr val="3D550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(EX/MEM.RegWrite and (EX/MEM.RegisterRd ≠ 0)</a:t>
            </a:r>
            <a:b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and (EX/MEM.RegisterRd = ID/EX.RegisterRt))</a:t>
            </a:r>
            <a:b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>
                <a:solidFill>
                  <a:srgbClr val="3D5500"/>
                </a:solidFill>
              </a:rPr>
              <a:t>ForwardB = 10</a:t>
            </a:r>
            <a:endParaRPr>
              <a:solidFill>
                <a:srgbClr val="3D55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MEM hazard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(MEM/WB.RegWrite and (MEM/WB.RegisterRd ≠ 0)</a:t>
            </a:r>
            <a:b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and (MEM/WB.RegisterRd = ID/EX.RegisterRs))</a:t>
            </a:r>
            <a:b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>
                <a:solidFill>
                  <a:srgbClr val="3D5500"/>
                </a:solidFill>
              </a:rPr>
              <a:t>ForwardA = 01</a:t>
            </a:r>
            <a:endParaRPr>
              <a:solidFill>
                <a:srgbClr val="3D550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(MEM/WB.RegWrite and (MEM/WB.RegisterRd ≠ 0)</a:t>
            </a:r>
            <a:b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and (MEM/WB.RegisterRd = ID/EX.RegisterRt))</a:t>
            </a:r>
            <a:b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>
                <a:solidFill>
                  <a:srgbClr val="3D5500"/>
                </a:solidFill>
              </a:rPr>
              <a:t>ForwardB = 01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473" name="Google Shape;473;p48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double data hazard</a:t>
            </a:r>
            <a:endParaRPr/>
          </a:p>
        </p:txBody>
      </p:sp>
      <p:sp>
        <p:nvSpPr>
          <p:cNvPr id="474" name="Google Shape;474;p48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Consider the sequence:</a:t>
            </a:r>
            <a:endParaRPr/>
          </a:p>
          <a:p>
            <a:pPr indent="882650" lvl="2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add </a:t>
            </a:r>
            <a:r>
              <a:rPr lang="en-US">
                <a:solidFill>
                  <a:srgbClr val="3D5500"/>
                </a:solidFill>
              </a:rPr>
              <a:t>$1</a:t>
            </a: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,$1,$2</a:t>
            </a:r>
            <a:endParaRPr/>
          </a:p>
          <a:p>
            <a:pPr indent="882650" lvl="2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add </a:t>
            </a:r>
            <a:r>
              <a:rPr lang="en-US">
                <a:solidFill>
                  <a:srgbClr val="3D5500"/>
                </a:solidFill>
              </a:rPr>
              <a:t>$1</a:t>
            </a: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</a:t>
            </a:r>
            <a:r>
              <a:rPr lang="en-US">
                <a:solidFill>
                  <a:srgbClr val="3D5500"/>
                </a:solidFill>
              </a:rPr>
              <a:t>$1</a:t>
            </a: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,$3</a:t>
            </a:r>
            <a:endParaRPr/>
          </a:p>
          <a:p>
            <a:pPr indent="882650" lvl="2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add $1,</a:t>
            </a:r>
            <a:r>
              <a:rPr lang="en-US">
                <a:solidFill>
                  <a:srgbClr val="3D5500"/>
                </a:solidFill>
              </a:rPr>
              <a:t>$1</a:t>
            </a: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,$4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Both hazards occur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Want to use the most recent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Revise MEM hazard condition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fwd if EX hazard condition isn’t true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9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480" name="Google Shape;480;p49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revised forwarding condition</a:t>
            </a:r>
            <a:endParaRPr/>
          </a:p>
        </p:txBody>
      </p:sp>
      <p:sp>
        <p:nvSpPr>
          <p:cNvPr id="481" name="Google Shape;481;p49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MEM hazard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(MEM/WB.RegWrite and (MEM/WB.RegisterRd ≠ 0)</a:t>
            </a:r>
            <a:b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>
                <a:solidFill>
                  <a:srgbClr val="0433FF"/>
                </a:solidFill>
              </a:rPr>
              <a:t>and not (EX/MEM.RegWrite and (EX/MEM.RegisterRd ≠ 0)</a:t>
            </a:r>
            <a:br>
              <a:rPr lang="en-US">
                <a:solidFill>
                  <a:srgbClr val="0433FF"/>
                </a:solidFill>
              </a:rPr>
            </a:br>
            <a:r>
              <a:rPr lang="en-US">
                <a:solidFill>
                  <a:srgbClr val="0433FF"/>
                </a:solidFill>
              </a:rPr>
              <a:t>                 and (EX/MEM.RegisterRd = ID/EX.RegisterRs))</a:t>
            </a:r>
            <a:br>
              <a:rPr lang="en-US">
                <a:solidFill>
                  <a:srgbClr val="0433FF"/>
                </a:solidFill>
              </a:rPr>
            </a:b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and (MEM/WB.RegisterRd = ID/EX.RegisterRs))</a:t>
            </a:r>
            <a:b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ForwardA = 01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(MEM/WB.RegWrite and (MEM/WB.RegisterRd ≠ 0)</a:t>
            </a:r>
            <a:b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>
                <a:solidFill>
                  <a:srgbClr val="0433FF"/>
                </a:solidFill>
              </a:rPr>
              <a:t>and not (EX/MEM.RegWrite and (EX/MEM.RegisterRd ≠ 0)</a:t>
            </a:r>
            <a:br>
              <a:rPr lang="en-US">
                <a:solidFill>
                  <a:srgbClr val="0433FF"/>
                </a:solidFill>
              </a:rPr>
            </a:br>
            <a:r>
              <a:rPr lang="en-US">
                <a:solidFill>
                  <a:srgbClr val="0433FF"/>
                </a:solidFill>
              </a:rPr>
              <a:t>                 and (EX/MEM.RegisterRd = ID/EX.RegisterRt))</a:t>
            </a:r>
            <a:br>
              <a:rPr lang="en-US">
                <a:solidFill>
                  <a:srgbClr val="0433FF"/>
                </a:solidFill>
              </a:rPr>
            </a:b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and (MEM/WB.RegisterRd = ID/EX.RegisterRt))</a:t>
            </a:r>
            <a:b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ForwardB = 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8520112" y="6310312"/>
            <a:ext cx="228737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55" name="Google Shape;55;p5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pipeline performance</a:t>
            </a:r>
            <a:endParaRPr/>
          </a:p>
        </p:txBody>
      </p:sp>
      <p:sp>
        <p:nvSpPr>
          <p:cNvPr id="56" name="Google Shape;56;p5"/>
          <p:cNvSpPr txBox="1"/>
          <p:nvPr>
            <p:ph idx="4294967295" type="body"/>
          </p:nvPr>
        </p:nvSpPr>
        <p:spPr>
          <a:xfrm>
            <a:off x="504633" y="1160270"/>
            <a:ext cx="8023609" cy="228638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❑"/>
            </a:pPr>
            <a:r>
              <a:rPr lang="en-US" sz="2000"/>
              <a:t>Assume time for stages is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–"/>
            </a:pPr>
            <a:r>
              <a:rPr lang="en-US" sz="1800">
                <a:solidFill>
                  <a:srgbClr val="000000"/>
                </a:solidFill>
              </a:rPr>
              <a:t>100ps for register read or write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–"/>
            </a:pPr>
            <a:r>
              <a:rPr lang="en-US" sz="1800">
                <a:solidFill>
                  <a:srgbClr val="000000"/>
                </a:solidFill>
              </a:rPr>
              <a:t>200ps for other stages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Helvetica Neue"/>
              <a:buChar char="❑"/>
            </a:pPr>
            <a:r>
              <a:rPr lang="en-US" sz="2000"/>
              <a:t>Compare pipelined datapath with single-cycle datapath</a:t>
            </a:r>
            <a:endParaRPr/>
          </a:p>
        </p:txBody>
      </p:sp>
      <p:graphicFrame>
        <p:nvGraphicFramePr>
          <p:cNvPr id="57" name="Google Shape;57;p5"/>
          <p:cNvGraphicFramePr/>
          <p:nvPr/>
        </p:nvGraphicFramePr>
        <p:xfrm>
          <a:off x="395287" y="3846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{EFF4F08D-C4D7-44C1-83A4-579C15D823C2}</a:tableStyleId>
              </a:tblPr>
              <a:tblGrid>
                <a:gridCol w="1193800"/>
                <a:gridCol w="1192200"/>
                <a:gridCol w="1195375"/>
                <a:gridCol w="1190625"/>
                <a:gridCol w="1195375"/>
                <a:gridCol w="1192200"/>
                <a:gridCol w="1193800"/>
              </a:tblGrid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Instr</a:t>
                      </a:r>
                      <a:endParaRPr/>
                    </a:p>
                  </a:txBody>
                  <a:tcPr marT="45700" marB="45700" marR="45700" marL="457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Instr fetch</a:t>
                      </a:r>
                      <a:endParaRPr/>
                    </a:p>
                  </a:txBody>
                  <a:tcPr marT="45700" marB="45700" marR="45700" marL="4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 read</a:t>
                      </a:r>
                      <a:endParaRPr/>
                    </a:p>
                  </a:txBody>
                  <a:tcPr marT="45700" marB="45700" marR="45700" marL="4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ALU op</a:t>
                      </a:r>
                      <a:endParaRPr/>
                    </a:p>
                  </a:txBody>
                  <a:tcPr marT="45700" marB="45700" marR="45700" marL="4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Memory access</a:t>
                      </a:r>
                      <a:endParaRPr/>
                    </a:p>
                  </a:txBody>
                  <a:tcPr marT="45700" marB="45700" marR="45700" marL="4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 write</a:t>
                      </a:r>
                      <a:endParaRPr/>
                    </a:p>
                  </a:txBody>
                  <a:tcPr marT="45700" marB="45700" marR="45700" marL="4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Total time</a:t>
                      </a:r>
                      <a:endParaRPr/>
                    </a:p>
                  </a:txBody>
                  <a:tcPr marT="45700" marB="45700" marR="45700" marL="4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lw</a:t>
                      </a:r>
                      <a:endParaRPr/>
                    </a:p>
                  </a:txBody>
                  <a:tcPr marT="45700" marB="45700" marR="45700" marL="457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/>
                    </a:p>
                  </a:txBody>
                  <a:tcPr marT="45700" marB="45700" marR="45700" marL="4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/>
                    </a:p>
                  </a:txBody>
                  <a:tcPr marT="45700" marB="45700" marR="45700" marL="4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/>
                    </a:p>
                  </a:txBody>
                  <a:tcPr marT="45700" marB="45700" marR="45700" marL="4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/>
                    </a:p>
                  </a:txBody>
                  <a:tcPr marT="45700" marB="45700" marR="45700" marL="4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/>
                    </a:p>
                  </a:txBody>
                  <a:tcPr marT="45700" marB="45700" marR="45700" marL="4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800ps</a:t>
                      </a:r>
                      <a:endParaRPr/>
                    </a:p>
                  </a:txBody>
                  <a:tcPr marT="45700" marB="45700" marR="45700" marL="4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sw</a:t>
                      </a:r>
                      <a:endParaRPr/>
                    </a:p>
                  </a:txBody>
                  <a:tcPr marT="45700" marB="45700" marR="45700" marL="457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/>
                    </a:p>
                  </a:txBody>
                  <a:tcPr marT="45700" marB="45700" marR="45700" marL="4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/>
                    </a:p>
                  </a:txBody>
                  <a:tcPr marT="45700" marB="45700" marR="45700" marL="4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/>
                    </a:p>
                  </a:txBody>
                  <a:tcPr marT="45700" marB="45700" marR="45700" marL="4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/>
                    </a:p>
                  </a:txBody>
                  <a:tcPr marT="45700" marB="45700" marR="45700" marL="4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45700" marL="4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700ps</a:t>
                      </a:r>
                      <a:endParaRPr/>
                    </a:p>
                  </a:txBody>
                  <a:tcPr marT="45700" marB="45700" marR="45700" marL="4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R-format</a:t>
                      </a:r>
                      <a:endParaRPr/>
                    </a:p>
                  </a:txBody>
                  <a:tcPr marT="45700" marB="45700" marR="45700" marL="457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/>
                    </a:p>
                  </a:txBody>
                  <a:tcPr marT="45700" marB="45700" marR="45700" marL="4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/>
                    </a:p>
                  </a:txBody>
                  <a:tcPr marT="45700" marB="45700" marR="45700" marL="4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/>
                    </a:p>
                  </a:txBody>
                  <a:tcPr marT="45700" marB="45700" marR="45700" marL="4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45700" marL="4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/>
                    </a:p>
                  </a:txBody>
                  <a:tcPr marT="45700" marB="45700" marR="45700" marL="4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600ps</a:t>
                      </a:r>
                      <a:endParaRPr/>
                    </a:p>
                  </a:txBody>
                  <a:tcPr marT="45700" marB="45700" marR="45700" marL="4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beq</a:t>
                      </a:r>
                      <a:endParaRPr/>
                    </a:p>
                  </a:txBody>
                  <a:tcPr marT="45700" marB="45700" marR="45700" marL="457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/>
                    </a:p>
                  </a:txBody>
                  <a:tcPr marT="45700" marB="45700" marR="45700" marL="4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/>
                    </a:p>
                  </a:txBody>
                  <a:tcPr marT="45700" marB="45700" marR="45700" marL="4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/>
                    </a:p>
                  </a:txBody>
                  <a:tcPr marT="45700" marB="45700" marR="45700" marL="4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45700" marL="4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45700" marL="4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500ps</a:t>
                      </a:r>
                      <a:endParaRPr/>
                    </a:p>
                  </a:txBody>
                  <a:tcPr marT="45700" marB="45700" marR="45700" marL="4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0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487" name="Google Shape;487;p50"/>
          <p:cNvSpPr/>
          <p:nvPr/>
        </p:nvSpPr>
        <p:spPr>
          <a:xfrm>
            <a:off x="323850" y="1773237"/>
            <a:ext cx="360363" cy="187166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04-56-P374493" id="488" name="Google Shape;48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341437"/>
            <a:ext cx="8648701" cy="4811713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0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datapath with forwarding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1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58-P374493" id="495" name="Google Shape;49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1346200"/>
            <a:ext cx="6834188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51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Load-use data hazard</a:t>
            </a:r>
            <a:endParaRPr/>
          </a:p>
        </p:txBody>
      </p:sp>
      <p:sp>
        <p:nvSpPr>
          <p:cNvPr id="497" name="Google Shape;497;p51"/>
          <p:cNvSpPr/>
          <p:nvPr/>
        </p:nvSpPr>
        <p:spPr>
          <a:xfrm rot="2714808">
            <a:off x="4352131" y="2715418"/>
            <a:ext cx="360363" cy="1069976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98" name="Google Shape;498;p51"/>
          <p:cNvGrpSpPr/>
          <p:nvPr/>
        </p:nvGrpSpPr>
        <p:grpSpPr>
          <a:xfrm>
            <a:off x="5348310" y="2593974"/>
            <a:ext cx="3184504" cy="690565"/>
            <a:chOff x="-1" y="0"/>
            <a:chExt cx="3184502" cy="690563"/>
          </a:xfrm>
        </p:grpSpPr>
        <p:sp>
          <p:nvSpPr>
            <p:cNvPr id="499" name="Google Shape;499;p51"/>
            <p:cNvSpPr/>
            <p:nvPr/>
          </p:nvSpPr>
          <p:spPr>
            <a:xfrm>
              <a:off x="1604937" y="0"/>
              <a:ext cx="1579564" cy="690563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00" name="Google Shape;500;p51"/>
            <p:cNvCxnSpPr/>
            <p:nvPr/>
          </p:nvCxnSpPr>
          <p:spPr>
            <a:xfrm flipH="1" rot="10800000">
              <a:off x="-1" y="114294"/>
              <a:ext cx="1528740" cy="41277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501" name="Google Shape;501;p51"/>
            <p:cNvSpPr txBox="1"/>
            <p:nvPr/>
          </p:nvSpPr>
          <p:spPr>
            <a:xfrm>
              <a:off x="1604937" y="0"/>
              <a:ext cx="1579564" cy="6151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Need to stall for one cycle</a:t>
              </a:r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2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507" name="Google Shape;507;p52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Load-use hazard detection</a:t>
            </a:r>
            <a:endParaRPr/>
          </a:p>
        </p:txBody>
      </p:sp>
      <p:sp>
        <p:nvSpPr>
          <p:cNvPr id="508" name="Google Shape;508;p52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when using instruction is decoded in ID stage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ALU operand register numbers in ID stage are given by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IF/ID.RegisterRs, IF/ID.RegisterRt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Load-use hazard when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ID/EX.MemRead and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 ((ID/EX.RegisterRt = IF/ID.RegisterRs) or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  (ID/EX.RegisterRt = IF/ID.RegisterRt))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lang="en-US">
                <a:solidFill>
                  <a:srgbClr val="FF3300"/>
                </a:solidFill>
              </a:rPr>
              <a:t>If detected, stall and insert bubble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3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514" name="Google Shape;514;p53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how to stall the pipeline</a:t>
            </a:r>
            <a:endParaRPr/>
          </a:p>
        </p:txBody>
      </p:sp>
      <p:sp>
        <p:nvSpPr>
          <p:cNvPr id="515" name="Google Shape;515;p53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Force control values in ID/EX register to 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EX, MEM and WB do </a:t>
            </a:r>
            <a:r>
              <a:rPr lang="en-US">
                <a:latin typeface="Droid Sans Mono"/>
                <a:ea typeface="Droid Sans Mono"/>
                <a:cs typeface="Droid Sans Mono"/>
                <a:sym typeface="Droid Sans Mono"/>
              </a:rPr>
              <a:t>nop</a:t>
            </a:r>
            <a:r>
              <a:rPr lang="en-US" sz="2000">
                <a:solidFill>
                  <a:srgbClr val="000000"/>
                </a:solidFill>
              </a:rPr>
              <a:t> (no-operation)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Prevent update of PC and IF/ID register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Current instruction is decoded again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Following instruction is fetched again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1-cycle stall allows MEM to read data for </a:t>
            </a:r>
            <a:r>
              <a:rPr lang="en-US">
                <a:latin typeface="Droid Sans Mono"/>
                <a:ea typeface="Droid Sans Mono"/>
                <a:cs typeface="Droid Sans Mono"/>
                <a:sym typeface="Droid Sans Mono"/>
              </a:rPr>
              <a:t>lw</a:t>
            </a:r>
            <a:endParaRPr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</a:pPr>
            <a:r>
              <a:rPr lang="en-US" sz="1800">
                <a:solidFill>
                  <a:srgbClr val="000000"/>
                </a:solidFill>
              </a:rPr>
              <a:t>Can subsequently forward to EX stage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59-P374493" id="521" name="Google Shape;52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1366837"/>
            <a:ext cx="7524751" cy="4830763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4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stall/bubble in the pipeline</a:t>
            </a:r>
            <a:endParaRPr/>
          </a:p>
        </p:txBody>
      </p:sp>
      <p:grpSp>
        <p:nvGrpSpPr>
          <p:cNvPr id="523" name="Google Shape;523;p54"/>
          <p:cNvGrpSpPr/>
          <p:nvPr/>
        </p:nvGrpSpPr>
        <p:grpSpPr>
          <a:xfrm>
            <a:off x="6234119" y="3068637"/>
            <a:ext cx="2581270" cy="690564"/>
            <a:chOff x="0" y="0"/>
            <a:chExt cx="2581269" cy="690563"/>
          </a:xfrm>
        </p:grpSpPr>
        <p:sp>
          <p:nvSpPr>
            <p:cNvPr id="524" name="Google Shape;524;p54"/>
            <p:cNvSpPr/>
            <p:nvPr/>
          </p:nvSpPr>
          <p:spPr>
            <a:xfrm>
              <a:off x="1001705" y="0"/>
              <a:ext cx="1579564" cy="690563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525" name="Google Shape;525;p54"/>
            <p:cNvCxnSpPr/>
            <p:nvPr/>
          </p:nvCxnSpPr>
          <p:spPr>
            <a:xfrm flipH="1" rot="10800000">
              <a:off x="0" y="114294"/>
              <a:ext cx="925507" cy="39528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526" name="Google Shape;526;p54"/>
            <p:cNvSpPr txBox="1"/>
            <p:nvPr/>
          </p:nvSpPr>
          <p:spPr>
            <a:xfrm>
              <a:off x="1001705" y="0"/>
              <a:ext cx="1579564" cy="650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Stall inserted here</a:t>
              </a:r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5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59-P374493-what-really-happens" id="532" name="Google Shape;53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1379537"/>
            <a:ext cx="7597776" cy="4819651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55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stall/bubble in the pipeline</a:t>
            </a:r>
            <a:endParaRPr/>
          </a:p>
        </p:txBody>
      </p:sp>
      <p:grpSp>
        <p:nvGrpSpPr>
          <p:cNvPr id="534" name="Google Shape;534;p55"/>
          <p:cNvGrpSpPr/>
          <p:nvPr/>
        </p:nvGrpSpPr>
        <p:grpSpPr>
          <a:xfrm>
            <a:off x="2051050" y="5076824"/>
            <a:ext cx="1754193" cy="1243015"/>
            <a:chOff x="0" y="-1"/>
            <a:chExt cx="1754192" cy="1243014"/>
          </a:xfrm>
        </p:grpSpPr>
        <p:sp>
          <p:nvSpPr>
            <p:cNvPr id="535" name="Google Shape;535;p55"/>
            <p:cNvSpPr/>
            <p:nvPr/>
          </p:nvSpPr>
          <p:spPr>
            <a:xfrm>
              <a:off x="0" y="552450"/>
              <a:ext cx="1579563" cy="690563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536" name="Google Shape;536;p55"/>
            <p:cNvCxnSpPr/>
            <p:nvPr/>
          </p:nvCxnSpPr>
          <p:spPr>
            <a:xfrm flipH="1">
              <a:off x="1655761" y="-1"/>
              <a:ext cx="98431" cy="66674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537" name="Google Shape;537;p55"/>
            <p:cNvSpPr txBox="1"/>
            <p:nvPr/>
          </p:nvSpPr>
          <p:spPr>
            <a:xfrm>
              <a:off x="0" y="552450"/>
              <a:ext cx="1579563" cy="5740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Or, more accurately…</a:t>
              </a:r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6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60-P374493" id="543" name="Google Shape;54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975" y="1273175"/>
            <a:ext cx="8201025" cy="49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56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datapath with hazard detection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7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550" name="Google Shape;550;p57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stalls and performance</a:t>
            </a:r>
            <a:endParaRPr/>
          </a:p>
        </p:txBody>
      </p:sp>
      <p:sp>
        <p:nvSpPr>
          <p:cNvPr id="551" name="Google Shape;551;p57"/>
          <p:cNvSpPr txBox="1"/>
          <p:nvPr>
            <p:ph idx="4294967295" type="body"/>
          </p:nvPr>
        </p:nvSpPr>
        <p:spPr>
          <a:xfrm>
            <a:off x="898554" y="2059018"/>
            <a:ext cx="7842192" cy="396392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Stalls reduce performance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But are required to get correct results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Compiler can arrange code to avoid hazards and stalls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Requires knowledge of the pipeline structure</a:t>
            </a:r>
            <a:endParaRPr/>
          </a:p>
        </p:txBody>
      </p:sp>
      <p:sp>
        <p:nvSpPr>
          <p:cNvPr id="552" name="Google Shape;552;p57"/>
          <p:cNvSpPr txBox="1"/>
          <p:nvPr/>
        </p:nvSpPr>
        <p:spPr>
          <a:xfrm>
            <a:off x="684212" y="1258887"/>
            <a:ext cx="2758937" cy="5105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528"/>
              </a:buClr>
              <a:buSzPts val="2400"/>
              <a:buFont typeface="Arial Black"/>
              <a:buNone/>
            </a:pPr>
            <a:r>
              <a:rPr b="0" i="0" lang="en-US" sz="2400" u="none" cap="none" strike="noStrike">
                <a:solidFill>
                  <a:srgbClr val="005528"/>
                </a:solidFill>
                <a:latin typeface="Arial Black"/>
                <a:ea typeface="Arial Black"/>
                <a:cs typeface="Arial Black"/>
                <a:sym typeface="Arial Black"/>
              </a:rPr>
              <a:t>The BIG Picture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8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61-P374493" id="558" name="Google Shape;55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1898650"/>
            <a:ext cx="6021388" cy="4221163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58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branch hazards</a:t>
            </a:r>
            <a:endParaRPr/>
          </a:p>
        </p:txBody>
      </p:sp>
      <p:sp>
        <p:nvSpPr>
          <p:cNvPr id="560" name="Google Shape;560;p58"/>
          <p:cNvSpPr txBox="1"/>
          <p:nvPr>
            <p:ph idx="4294967295" type="body"/>
          </p:nvPr>
        </p:nvSpPr>
        <p:spPr>
          <a:xfrm>
            <a:off x="717909" y="1159234"/>
            <a:ext cx="8203482" cy="62317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branch outcome determined in MEM</a:t>
            </a:r>
            <a:endParaRPr/>
          </a:p>
        </p:txBody>
      </p:sp>
      <p:grpSp>
        <p:nvGrpSpPr>
          <p:cNvPr id="561" name="Google Shape;561;p58"/>
          <p:cNvGrpSpPr/>
          <p:nvPr/>
        </p:nvGrpSpPr>
        <p:grpSpPr>
          <a:xfrm>
            <a:off x="3203575" y="5807076"/>
            <a:ext cx="1220799" cy="473075"/>
            <a:chOff x="0" y="-1"/>
            <a:chExt cx="1220798" cy="473074"/>
          </a:xfrm>
        </p:grpSpPr>
        <p:sp>
          <p:nvSpPr>
            <p:cNvPr id="562" name="Google Shape;562;p58"/>
            <p:cNvSpPr/>
            <p:nvPr/>
          </p:nvSpPr>
          <p:spPr>
            <a:xfrm>
              <a:off x="0" y="142872"/>
              <a:ext cx="501650" cy="330201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63" name="Google Shape;563;p58"/>
            <p:cNvCxnSpPr/>
            <p:nvPr/>
          </p:nvCxnSpPr>
          <p:spPr>
            <a:xfrm flipH="1">
              <a:off x="577849" y="-1"/>
              <a:ext cx="642949" cy="257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564" name="Google Shape;564;p58"/>
            <p:cNvSpPr txBox="1"/>
            <p:nvPr/>
          </p:nvSpPr>
          <p:spPr>
            <a:xfrm>
              <a:off x="0" y="142872"/>
              <a:ext cx="501650" cy="287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PC</a:t>
              </a:r>
              <a:endParaRPr/>
            </a:p>
          </p:txBody>
        </p:sp>
      </p:grpSp>
      <p:sp>
        <p:nvSpPr>
          <p:cNvPr id="565" name="Google Shape;565;p58"/>
          <p:cNvSpPr txBox="1"/>
          <p:nvPr/>
        </p:nvSpPr>
        <p:spPr>
          <a:xfrm>
            <a:off x="7451725" y="4010025"/>
            <a:ext cx="1237578" cy="115805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Flush these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(Set control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to 0)</a:t>
            </a:r>
            <a:endParaRPr/>
          </a:p>
        </p:txBody>
      </p:sp>
      <p:sp>
        <p:nvSpPr>
          <p:cNvPr id="566" name="Google Shape;566;p58"/>
          <p:cNvSpPr/>
          <p:nvPr/>
        </p:nvSpPr>
        <p:spPr>
          <a:xfrm>
            <a:off x="7092950" y="3644900"/>
            <a:ext cx="215900" cy="180022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9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572" name="Google Shape;572;p59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reducing branch delay</a:t>
            </a:r>
            <a:endParaRPr/>
          </a:p>
        </p:txBody>
      </p:sp>
      <p:sp>
        <p:nvSpPr>
          <p:cNvPr id="573" name="Google Shape;573;p59"/>
          <p:cNvSpPr txBox="1"/>
          <p:nvPr>
            <p:ph idx="4294967295" type="body"/>
          </p:nvPr>
        </p:nvSpPr>
        <p:spPr>
          <a:xfrm>
            <a:off x="456856" y="1053656"/>
            <a:ext cx="7891200" cy="45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Char char="❑"/>
            </a:pPr>
            <a:r>
              <a:rPr lang="en-US" sz="2800"/>
              <a:t>Move hardware to determine outcome to ID stage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–"/>
            </a:pPr>
            <a:r>
              <a:rPr lang="en-US">
                <a:solidFill>
                  <a:srgbClr val="000000"/>
                </a:solidFill>
              </a:rPr>
              <a:t>Target address adder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–"/>
            </a:pPr>
            <a:r>
              <a:rPr lang="en-US">
                <a:solidFill>
                  <a:srgbClr val="000000"/>
                </a:solidFill>
              </a:rPr>
              <a:t>Register comparator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Helvetica Neue"/>
              <a:buChar char="❑"/>
            </a:pPr>
            <a:r>
              <a:rPr lang="en-US" sz="2800"/>
              <a:t>Example: branch taken</a:t>
            </a:r>
            <a:endParaRPr/>
          </a:p>
          <a:p>
            <a:pPr indent="882650" lvl="2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>
                <a:latin typeface="Droid Sans Mono"/>
                <a:ea typeface="Droid Sans Mono"/>
                <a:cs typeface="Droid Sans Mono"/>
                <a:sym typeface="Droid Sans Mono"/>
              </a:rPr>
              <a:t>36:  sub  $10, $4, $8</a:t>
            </a:r>
            <a:endParaRPr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882650" lvl="2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>
                <a:latin typeface="Droid Sans Mono"/>
                <a:ea typeface="Droid Sans Mono"/>
                <a:cs typeface="Droid Sans Mono"/>
                <a:sym typeface="Droid Sans Mono"/>
              </a:rPr>
              <a:t>40:  beq  $1,  $3, 7</a:t>
            </a:r>
            <a:endParaRPr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882650" lvl="2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>
                <a:latin typeface="Droid Sans Mono"/>
                <a:ea typeface="Droid Sans Mono"/>
                <a:cs typeface="Droid Sans Mono"/>
                <a:sym typeface="Droid Sans Mono"/>
              </a:rPr>
              <a:t>44:  and  $12, $2, $5</a:t>
            </a:r>
            <a:endParaRPr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882650" lvl="2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>
                <a:latin typeface="Droid Sans Mono"/>
                <a:ea typeface="Droid Sans Mono"/>
                <a:cs typeface="Droid Sans Mono"/>
                <a:sym typeface="Droid Sans Mono"/>
              </a:rPr>
              <a:t>48:  or   $13, $2, $6</a:t>
            </a:r>
            <a:endParaRPr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882650" lvl="2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>
                <a:latin typeface="Droid Sans Mono"/>
                <a:ea typeface="Droid Sans Mono"/>
                <a:cs typeface="Droid Sans Mono"/>
                <a:sym typeface="Droid Sans Mono"/>
              </a:rPr>
              <a:t>52:  add  $14, $4, $2</a:t>
            </a:r>
            <a:endParaRPr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882650" lvl="2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>
                <a:latin typeface="Droid Sans Mono"/>
                <a:ea typeface="Droid Sans Mono"/>
                <a:cs typeface="Droid Sans Mono"/>
                <a:sym typeface="Droid Sans Mono"/>
              </a:rPr>
              <a:t>56:  slt  $15, $6, $7</a:t>
            </a:r>
            <a:br>
              <a:rPr lang="en-US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>
                <a:latin typeface="Droid Sans Mono"/>
                <a:ea typeface="Droid Sans Mono"/>
                <a:cs typeface="Droid Sans Mono"/>
                <a:sym typeface="Droid Sans Mono"/>
              </a:rPr>
              <a:t>……………………</a:t>
            </a:r>
            <a:endParaRPr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882650" lvl="2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>
                <a:latin typeface="Droid Sans Mono"/>
                <a:ea typeface="Droid Sans Mono"/>
                <a:cs typeface="Droid Sans Mono"/>
                <a:sym typeface="Droid Sans Mono"/>
              </a:rPr>
              <a:t>72:  lw   $4, 50($7)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520112" y="6310312"/>
            <a:ext cx="228737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27-P374493" id="63" name="Google Shape;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1557337"/>
            <a:ext cx="6621463" cy="462915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6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pipeline performance</a:t>
            </a:r>
            <a:endParaRPr/>
          </a:p>
        </p:txBody>
      </p:sp>
      <p:sp>
        <p:nvSpPr>
          <p:cNvPr id="65" name="Google Shape;65;p6"/>
          <p:cNvSpPr txBox="1"/>
          <p:nvPr/>
        </p:nvSpPr>
        <p:spPr>
          <a:xfrm>
            <a:off x="3132137" y="1196975"/>
            <a:ext cx="2597533" cy="42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Single-cycle (T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800ps)</a:t>
            </a:r>
            <a:endParaRPr/>
          </a:p>
        </p:txBody>
      </p:sp>
      <p:sp>
        <p:nvSpPr>
          <p:cNvPr id="66" name="Google Shape;66;p6"/>
          <p:cNvSpPr txBox="1"/>
          <p:nvPr/>
        </p:nvSpPr>
        <p:spPr>
          <a:xfrm>
            <a:off x="3276600" y="3644900"/>
            <a:ext cx="2305643" cy="42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Pipelined (T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200ps)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0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62-P374493-top" id="579" name="Google Shape;57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1196975"/>
            <a:ext cx="8064500" cy="51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60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example: branch taken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1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62-P374493-bottom" id="586" name="Google Shape;58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557337"/>
            <a:ext cx="7848601" cy="4721226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61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example: branch taken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2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593" name="Google Shape;593;p62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data hazards for branches</a:t>
            </a:r>
            <a:endParaRPr/>
          </a:p>
        </p:txBody>
      </p:sp>
      <p:sp>
        <p:nvSpPr>
          <p:cNvPr id="594" name="Google Shape;594;p62"/>
          <p:cNvSpPr txBox="1"/>
          <p:nvPr>
            <p:ph idx="4294967295" type="body"/>
          </p:nvPr>
        </p:nvSpPr>
        <p:spPr>
          <a:xfrm>
            <a:off x="744170" y="1185494"/>
            <a:ext cx="8150960" cy="110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 comparison register is a destination of 2</a:t>
            </a:r>
            <a:r>
              <a:rPr baseline="30000" lang="en-US"/>
              <a:t>nd</a:t>
            </a: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 3</a:t>
            </a:r>
            <a:r>
              <a:rPr baseline="30000" lang="en-US"/>
              <a:t>rd</a:t>
            </a: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preceding ALU instruction</a:t>
            </a:r>
            <a:endParaRPr/>
          </a:p>
        </p:txBody>
      </p:sp>
      <p:sp>
        <p:nvSpPr>
          <p:cNvPr id="595" name="Google Shape;595;p62"/>
          <p:cNvSpPr txBox="1"/>
          <p:nvPr/>
        </p:nvSpPr>
        <p:spPr>
          <a:xfrm>
            <a:off x="755650" y="3870325"/>
            <a:ext cx="241881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…</a:t>
            </a:r>
            <a:endParaRPr/>
          </a:p>
        </p:txBody>
      </p:sp>
      <p:grpSp>
        <p:nvGrpSpPr>
          <p:cNvPr id="596" name="Google Shape;596;p62"/>
          <p:cNvGrpSpPr/>
          <p:nvPr/>
        </p:nvGrpSpPr>
        <p:grpSpPr>
          <a:xfrm>
            <a:off x="3132137" y="2636837"/>
            <a:ext cx="3024189" cy="504826"/>
            <a:chOff x="0" y="0"/>
            <a:chExt cx="3024188" cy="504825"/>
          </a:xfrm>
        </p:grpSpPr>
        <p:grpSp>
          <p:nvGrpSpPr>
            <p:cNvPr id="597" name="Google Shape;597;p62"/>
            <p:cNvGrpSpPr/>
            <p:nvPr/>
          </p:nvGrpSpPr>
          <p:grpSpPr>
            <a:xfrm>
              <a:off x="0" y="73025"/>
              <a:ext cx="431800" cy="360364"/>
              <a:chOff x="0" y="0"/>
              <a:chExt cx="431800" cy="360363"/>
            </a:xfrm>
          </p:grpSpPr>
          <p:sp>
            <p:nvSpPr>
              <p:cNvPr id="598" name="Google Shape;598;p62"/>
              <p:cNvSpPr/>
              <p:nvPr/>
            </p:nvSpPr>
            <p:spPr>
              <a:xfrm>
                <a:off x="0" y="0"/>
                <a:ext cx="431800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99" name="Google Shape;599;p62"/>
              <p:cNvSpPr txBox="1"/>
              <p:nvPr/>
            </p:nvSpPr>
            <p:spPr>
              <a:xfrm>
                <a:off x="84783" y="36637"/>
                <a:ext cx="262234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endParaRPr/>
              </a:p>
            </p:txBody>
          </p:sp>
        </p:grpSp>
        <p:grpSp>
          <p:nvGrpSpPr>
            <p:cNvPr id="600" name="Google Shape;600;p62"/>
            <p:cNvGrpSpPr/>
            <p:nvPr/>
          </p:nvGrpSpPr>
          <p:grpSpPr>
            <a:xfrm>
              <a:off x="647700" y="73025"/>
              <a:ext cx="431800" cy="360364"/>
              <a:chOff x="0" y="0"/>
              <a:chExt cx="431800" cy="360363"/>
            </a:xfrm>
          </p:grpSpPr>
          <p:sp>
            <p:nvSpPr>
              <p:cNvPr id="601" name="Google Shape;601;p62"/>
              <p:cNvSpPr/>
              <p:nvPr/>
            </p:nvSpPr>
            <p:spPr>
              <a:xfrm>
                <a:off x="0" y="0"/>
                <a:ext cx="431800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2" name="Google Shape;602;p62"/>
              <p:cNvSpPr txBox="1"/>
              <p:nvPr/>
            </p:nvSpPr>
            <p:spPr>
              <a:xfrm>
                <a:off x="70024" y="36637"/>
                <a:ext cx="291752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ID</a:t>
                </a:r>
                <a:endParaRPr/>
              </a:p>
            </p:txBody>
          </p:sp>
        </p:grpSp>
        <p:grpSp>
          <p:nvGrpSpPr>
            <p:cNvPr id="603" name="Google Shape;603;p62"/>
            <p:cNvGrpSpPr/>
            <p:nvPr/>
          </p:nvGrpSpPr>
          <p:grpSpPr>
            <a:xfrm>
              <a:off x="1296987" y="73025"/>
              <a:ext cx="431801" cy="360364"/>
              <a:chOff x="0" y="0"/>
              <a:chExt cx="431800" cy="360363"/>
            </a:xfrm>
          </p:grpSpPr>
          <p:sp>
            <p:nvSpPr>
              <p:cNvPr id="604" name="Google Shape;604;p62"/>
              <p:cNvSpPr/>
              <p:nvPr/>
            </p:nvSpPr>
            <p:spPr>
              <a:xfrm>
                <a:off x="0" y="0"/>
                <a:ext cx="431800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5" name="Google Shape;605;p62"/>
              <p:cNvSpPr txBox="1"/>
              <p:nvPr/>
            </p:nvSpPr>
            <p:spPr>
              <a:xfrm>
                <a:off x="45325" y="36637"/>
                <a:ext cx="341150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</a:t>
                </a:r>
                <a:endParaRPr/>
              </a:p>
            </p:txBody>
          </p:sp>
        </p:grpSp>
        <p:grpSp>
          <p:nvGrpSpPr>
            <p:cNvPr id="606" name="Google Shape;606;p62"/>
            <p:cNvGrpSpPr/>
            <p:nvPr/>
          </p:nvGrpSpPr>
          <p:grpSpPr>
            <a:xfrm>
              <a:off x="1896121" y="73025"/>
              <a:ext cx="528934" cy="360364"/>
              <a:chOff x="0" y="0"/>
              <a:chExt cx="528933" cy="360363"/>
            </a:xfrm>
          </p:grpSpPr>
          <p:sp>
            <p:nvSpPr>
              <p:cNvPr id="607" name="Google Shape;607;p62"/>
              <p:cNvSpPr/>
              <p:nvPr/>
            </p:nvSpPr>
            <p:spPr>
              <a:xfrm>
                <a:off x="48566" y="0"/>
                <a:ext cx="431801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8" name="Google Shape;608;p62"/>
              <p:cNvSpPr txBox="1"/>
              <p:nvPr/>
            </p:nvSpPr>
            <p:spPr>
              <a:xfrm>
                <a:off x="0" y="36637"/>
                <a:ext cx="528933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MEM</a:t>
                </a:r>
                <a:endParaRPr/>
              </a:p>
            </p:txBody>
          </p:sp>
        </p:grpSp>
        <p:grpSp>
          <p:nvGrpSpPr>
            <p:cNvPr id="609" name="Google Shape;609;p62"/>
            <p:cNvGrpSpPr/>
            <p:nvPr/>
          </p:nvGrpSpPr>
          <p:grpSpPr>
            <a:xfrm>
              <a:off x="2592387" y="73025"/>
              <a:ext cx="431801" cy="360364"/>
              <a:chOff x="0" y="0"/>
              <a:chExt cx="431800" cy="360363"/>
            </a:xfrm>
          </p:grpSpPr>
          <p:sp>
            <p:nvSpPr>
              <p:cNvPr id="610" name="Google Shape;610;p62"/>
              <p:cNvSpPr/>
              <p:nvPr/>
            </p:nvSpPr>
            <p:spPr>
              <a:xfrm>
                <a:off x="0" y="0"/>
                <a:ext cx="431800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1" name="Google Shape;611;p62"/>
              <p:cNvSpPr txBox="1"/>
              <p:nvPr/>
            </p:nvSpPr>
            <p:spPr>
              <a:xfrm>
                <a:off x="20626" y="36637"/>
                <a:ext cx="390548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WB</a:t>
                </a:r>
                <a:endParaRPr/>
              </a:p>
            </p:txBody>
          </p:sp>
        </p:grpSp>
        <p:sp>
          <p:nvSpPr>
            <p:cNvPr id="612" name="Google Shape;612;p62"/>
            <p:cNvSpPr/>
            <p:nvPr/>
          </p:nvSpPr>
          <p:spPr>
            <a:xfrm>
              <a:off x="504825" y="0"/>
              <a:ext cx="71438" cy="504825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3" name="Google Shape;613;p62"/>
            <p:cNvSpPr/>
            <p:nvPr/>
          </p:nvSpPr>
          <p:spPr>
            <a:xfrm>
              <a:off x="1152525" y="0"/>
              <a:ext cx="71438" cy="504825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4" name="Google Shape;614;p62"/>
            <p:cNvSpPr/>
            <p:nvPr/>
          </p:nvSpPr>
          <p:spPr>
            <a:xfrm>
              <a:off x="1800225" y="0"/>
              <a:ext cx="71438" cy="504825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5" name="Google Shape;615;p62"/>
            <p:cNvSpPr/>
            <p:nvPr/>
          </p:nvSpPr>
          <p:spPr>
            <a:xfrm>
              <a:off x="2447925" y="0"/>
              <a:ext cx="71438" cy="504825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16" name="Google Shape;616;p62"/>
          <p:cNvGrpSpPr/>
          <p:nvPr/>
        </p:nvGrpSpPr>
        <p:grpSpPr>
          <a:xfrm>
            <a:off x="3779837" y="3213100"/>
            <a:ext cx="3024189" cy="504825"/>
            <a:chOff x="0" y="0"/>
            <a:chExt cx="3024188" cy="504825"/>
          </a:xfrm>
        </p:grpSpPr>
        <p:grpSp>
          <p:nvGrpSpPr>
            <p:cNvPr id="617" name="Google Shape;617;p62"/>
            <p:cNvGrpSpPr/>
            <p:nvPr/>
          </p:nvGrpSpPr>
          <p:grpSpPr>
            <a:xfrm>
              <a:off x="0" y="73025"/>
              <a:ext cx="431800" cy="360364"/>
              <a:chOff x="0" y="0"/>
              <a:chExt cx="431800" cy="360363"/>
            </a:xfrm>
          </p:grpSpPr>
          <p:sp>
            <p:nvSpPr>
              <p:cNvPr id="618" name="Google Shape;618;p62"/>
              <p:cNvSpPr/>
              <p:nvPr/>
            </p:nvSpPr>
            <p:spPr>
              <a:xfrm>
                <a:off x="0" y="0"/>
                <a:ext cx="431800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9" name="Google Shape;619;p62"/>
              <p:cNvSpPr txBox="1"/>
              <p:nvPr/>
            </p:nvSpPr>
            <p:spPr>
              <a:xfrm>
                <a:off x="84783" y="36637"/>
                <a:ext cx="262234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endParaRPr/>
              </a:p>
            </p:txBody>
          </p:sp>
        </p:grpSp>
        <p:grpSp>
          <p:nvGrpSpPr>
            <p:cNvPr id="620" name="Google Shape;620;p62"/>
            <p:cNvGrpSpPr/>
            <p:nvPr/>
          </p:nvGrpSpPr>
          <p:grpSpPr>
            <a:xfrm>
              <a:off x="647700" y="73025"/>
              <a:ext cx="431800" cy="360364"/>
              <a:chOff x="0" y="0"/>
              <a:chExt cx="431800" cy="360363"/>
            </a:xfrm>
          </p:grpSpPr>
          <p:sp>
            <p:nvSpPr>
              <p:cNvPr id="621" name="Google Shape;621;p62"/>
              <p:cNvSpPr/>
              <p:nvPr/>
            </p:nvSpPr>
            <p:spPr>
              <a:xfrm>
                <a:off x="0" y="0"/>
                <a:ext cx="431800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2" name="Google Shape;622;p62"/>
              <p:cNvSpPr txBox="1"/>
              <p:nvPr/>
            </p:nvSpPr>
            <p:spPr>
              <a:xfrm>
                <a:off x="70024" y="36637"/>
                <a:ext cx="291752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ID</a:t>
                </a:r>
                <a:endParaRPr/>
              </a:p>
            </p:txBody>
          </p:sp>
        </p:grpSp>
        <p:grpSp>
          <p:nvGrpSpPr>
            <p:cNvPr id="623" name="Google Shape;623;p62"/>
            <p:cNvGrpSpPr/>
            <p:nvPr/>
          </p:nvGrpSpPr>
          <p:grpSpPr>
            <a:xfrm>
              <a:off x="1296987" y="73025"/>
              <a:ext cx="431801" cy="360364"/>
              <a:chOff x="0" y="0"/>
              <a:chExt cx="431800" cy="360363"/>
            </a:xfrm>
          </p:grpSpPr>
          <p:sp>
            <p:nvSpPr>
              <p:cNvPr id="624" name="Google Shape;624;p62"/>
              <p:cNvSpPr/>
              <p:nvPr/>
            </p:nvSpPr>
            <p:spPr>
              <a:xfrm>
                <a:off x="0" y="0"/>
                <a:ext cx="431800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5" name="Google Shape;625;p62"/>
              <p:cNvSpPr txBox="1"/>
              <p:nvPr/>
            </p:nvSpPr>
            <p:spPr>
              <a:xfrm>
                <a:off x="45325" y="36637"/>
                <a:ext cx="341150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</a:t>
                </a:r>
                <a:endParaRPr/>
              </a:p>
            </p:txBody>
          </p:sp>
        </p:grpSp>
        <p:grpSp>
          <p:nvGrpSpPr>
            <p:cNvPr id="626" name="Google Shape;626;p62"/>
            <p:cNvGrpSpPr/>
            <p:nvPr/>
          </p:nvGrpSpPr>
          <p:grpSpPr>
            <a:xfrm>
              <a:off x="1896121" y="73025"/>
              <a:ext cx="528934" cy="360364"/>
              <a:chOff x="0" y="0"/>
              <a:chExt cx="528933" cy="360363"/>
            </a:xfrm>
          </p:grpSpPr>
          <p:sp>
            <p:nvSpPr>
              <p:cNvPr id="627" name="Google Shape;627;p62"/>
              <p:cNvSpPr/>
              <p:nvPr/>
            </p:nvSpPr>
            <p:spPr>
              <a:xfrm>
                <a:off x="48566" y="0"/>
                <a:ext cx="431801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8" name="Google Shape;628;p62"/>
              <p:cNvSpPr txBox="1"/>
              <p:nvPr/>
            </p:nvSpPr>
            <p:spPr>
              <a:xfrm>
                <a:off x="0" y="36637"/>
                <a:ext cx="528933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MEM</a:t>
                </a:r>
                <a:endParaRPr/>
              </a:p>
            </p:txBody>
          </p:sp>
        </p:grpSp>
        <p:grpSp>
          <p:nvGrpSpPr>
            <p:cNvPr id="629" name="Google Shape;629;p62"/>
            <p:cNvGrpSpPr/>
            <p:nvPr/>
          </p:nvGrpSpPr>
          <p:grpSpPr>
            <a:xfrm>
              <a:off x="2592387" y="73025"/>
              <a:ext cx="431801" cy="360364"/>
              <a:chOff x="0" y="0"/>
              <a:chExt cx="431800" cy="360363"/>
            </a:xfrm>
          </p:grpSpPr>
          <p:sp>
            <p:nvSpPr>
              <p:cNvPr id="630" name="Google Shape;630;p62"/>
              <p:cNvSpPr/>
              <p:nvPr/>
            </p:nvSpPr>
            <p:spPr>
              <a:xfrm>
                <a:off x="0" y="0"/>
                <a:ext cx="431800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1" name="Google Shape;631;p62"/>
              <p:cNvSpPr txBox="1"/>
              <p:nvPr/>
            </p:nvSpPr>
            <p:spPr>
              <a:xfrm>
                <a:off x="20626" y="36637"/>
                <a:ext cx="390548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WB</a:t>
                </a:r>
                <a:endParaRPr/>
              </a:p>
            </p:txBody>
          </p:sp>
        </p:grpSp>
        <p:sp>
          <p:nvSpPr>
            <p:cNvPr id="632" name="Google Shape;632;p62"/>
            <p:cNvSpPr/>
            <p:nvPr/>
          </p:nvSpPr>
          <p:spPr>
            <a:xfrm>
              <a:off x="504825" y="0"/>
              <a:ext cx="71438" cy="504825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3" name="Google Shape;633;p62"/>
            <p:cNvSpPr/>
            <p:nvPr/>
          </p:nvSpPr>
          <p:spPr>
            <a:xfrm>
              <a:off x="1152525" y="0"/>
              <a:ext cx="71438" cy="504825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4" name="Google Shape;634;p62"/>
            <p:cNvSpPr/>
            <p:nvPr/>
          </p:nvSpPr>
          <p:spPr>
            <a:xfrm>
              <a:off x="1800225" y="0"/>
              <a:ext cx="71438" cy="504825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5" name="Google Shape;635;p62"/>
            <p:cNvSpPr/>
            <p:nvPr/>
          </p:nvSpPr>
          <p:spPr>
            <a:xfrm>
              <a:off x="2447925" y="0"/>
              <a:ext cx="71438" cy="504825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36" name="Google Shape;636;p62"/>
          <p:cNvGrpSpPr/>
          <p:nvPr/>
        </p:nvGrpSpPr>
        <p:grpSpPr>
          <a:xfrm>
            <a:off x="4427537" y="3787775"/>
            <a:ext cx="3024189" cy="504825"/>
            <a:chOff x="0" y="0"/>
            <a:chExt cx="3024188" cy="504825"/>
          </a:xfrm>
        </p:grpSpPr>
        <p:grpSp>
          <p:nvGrpSpPr>
            <p:cNvPr id="637" name="Google Shape;637;p62"/>
            <p:cNvGrpSpPr/>
            <p:nvPr/>
          </p:nvGrpSpPr>
          <p:grpSpPr>
            <a:xfrm>
              <a:off x="0" y="73025"/>
              <a:ext cx="431800" cy="360364"/>
              <a:chOff x="0" y="0"/>
              <a:chExt cx="431800" cy="360363"/>
            </a:xfrm>
          </p:grpSpPr>
          <p:sp>
            <p:nvSpPr>
              <p:cNvPr id="638" name="Google Shape;638;p62"/>
              <p:cNvSpPr/>
              <p:nvPr/>
            </p:nvSpPr>
            <p:spPr>
              <a:xfrm>
                <a:off x="0" y="0"/>
                <a:ext cx="431800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9" name="Google Shape;639;p62"/>
              <p:cNvSpPr txBox="1"/>
              <p:nvPr/>
            </p:nvSpPr>
            <p:spPr>
              <a:xfrm>
                <a:off x="84783" y="36637"/>
                <a:ext cx="262234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endParaRPr/>
              </a:p>
            </p:txBody>
          </p:sp>
        </p:grpSp>
        <p:grpSp>
          <p:nvGrpSpPr>
            <p:cNvPr id="640" name="Google Shape;640;p62"/>
            <p:cNvGrpSpPr/>
            <p:nvPr/>
          </p:nvGrpSpPr>
          <p:grpSpPr>
            <a:xfrm>
              <a:off x="647700" y="73025"/>
              <a:ext cx="431800" cy="360364"/>
              <a:chOff x="0" y="0"/>
              <a:chExt cx="431800" cy="360363"/>
            </a:xfrm>
          </p:grpSpPr>
          <p:sp>
            <p:nvSpPr>
              <p:cNvPr id="641" name="Google Shape;641;p62"/>
              <p:cNvSpPr/>
              <p:nvPr/>
            </p:nvSpPr>
            <p:spPr>
              <a:xfrm>
                <a:off x="0" y="0"/>
                <a:ext cx="431800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2" name="Google Shape;642;p62"/>
              <p:cNvSpPr txBox="1"/>
              <p:nvPr/>
            </p:nvSpPr>
            <p:spPr>
              <a:xfrm>
                <a:off x="70024" y="36637"/>
                <a:ext cx="291752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ID</a:t>
                </a:r>
                <a:endParaRPr/>
              </a:p>
            </p:txBody>
          </p:sp>
        </p:grpSp>
        <p:grpSp>
          <p:nvGrpSpPr>
            <p:cNvPr id="643" name="Google Shape;643;p62"/>
            <p:cNvGrpSpPr/>
            <p:nvPr/>
          </p:nvGrpSpPr>
          <p:grpSpPr>
            <a:xfrm>
              <a:off x="1296987" y="73025"/>
              <a:ext cx="431801" cy="360364"/>
              <a:chOff x="0" y="0"/>
              <a:chExt cx="431800" cy="360363"/>
            </a:xfrm>
          </p:grpSpPr>
          <p:sp>
            <p:nvSpPr>
              <p:cNvPr id="644" name="Google Shape;644;p62"/>
              <p:cNvSpPr/>
              <p:nvPr/>
            </p:nvSpPr>
            <p:spPr>
              <a:xfrm>
                <a:off x="0" y="0"/>
                <a:ext cx="431800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5" name="Google Shape;645;p62"/>
              <p:cNvSpPr txBox="1"/>
              <p:nvPr/>
            </p:nvSpPr>
            <p:spPr>
              <a:xfrm>
                <a:off x="45325" y="36637"/>
                <a:ext cx="341150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</a:t>
                </a:r>
                <a:endParaRPr/>
              </a:p>
            </p:txBody>
          </p:sp>
        </p:grpSp>
        <p:grpSp>
          <p:nvGrpSpPr>
            <p:cNvPr id="646" name="Google Shape;646;p62"/>
            <p:cNvGrpSpPr/>
            <p:nvPr/>
          </p:nvGrpSpPr>
          <p:grpSpPr>
            <a:xfrm>
              <a:off x="1896121" y="73025"/>
              <a:ext cx="528934" cy="360364"/>
              <a:chOff x="0" y="0"/>
              <a:chExt cx="528933" cy="360363"/>
            </a:xfrm>
          </p:grpSpPr>
          <p:sp>
            <p:nvSpPr>
              <p:cNvPr id="647" name="Google Shape;647;p62"/>
              <p:cNvSpPr/>
              <p:nvPr/>
            </p:nvSpPr>
            <p:spPr>
              <a:xfrm>
                <a:off x="48566" y="0"/>
                <a:ext cx="431801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8" name="Google Shape;648;p62"/>
              <p:cNvSpPr txBox="1"/>
              <p:nvPr/>
            </p:nvSpPr>
            <p:spPr>
              <a:xfrm>
                <a:off x="0" y="36637"/>
                <a:ext cx="528933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MEM</a:t>
                </a:r>
                <a:endParaRPr/>
              </a:p>
            </p:txBody>
          </p:sp>
        </p:grpSp>
        <p:grpSp>
          <p:nvGrpSpPr>
            <p:cNvPr id="649" name="Google Shape;649;p62"/>
            <p:cNvGrpSpPr/>
            <p:nvPr/>
          </p:nvGrpSpPr>
          <p:grpSpPr>
            <a:xfrm>
              <a:off x="2592387" y="73025"/>
              <a:ext cx="431801" cy="360364"/>
              <a:chOff x="0" y="0"/>
              <a:chExt cx="431800" cy="360363"/>
            </a:xfrm>
          </p:grpSpPr>
          <p:sp>
            <p:nvSpPr>
              <p:cNvPr id="650" name="Google Shape;650;p62"/>
              <p:cNvSpPr/>
              <p:nvPr/>
            </p:nvSpPr>
            <p:spPr>
              <a:xfrm>
                <a:off x="0" y="0"/>
                <a:ext cx="431800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51" name="Google Shape;651;p62"/>
              <p:cNvSpPr txBox="1"/>
              <p:nvPr/>
            </p:nvSpPr>
            <p:spPr>
              <a:xfrm>
                <a:off x="20626" y="36637"/>
                <a:ext cx="390548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WB</a:t>
                </a:r>
                <a:endParaRPr/>
              </a:p>
            </p:txBody>
          </p:sp>
        </p:grpSp>
        <p:sp>
          <p:nvSpPr>
            <p:cNvPr id="652" name="Google Shape;652;p62"/>
            <p:cNvSpPr/>
            <p:nvPr/>
          </p:nvSpPr>
          <p:spPr>
            <a:xfrm>
              <a:off x="504825" y="0"/>
              <a:ext cx="71438" cy="504825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3" name="Google Shape;653;p62"/>
            <p:cNvSpPr/>
            <p:nvPr/>
          </p:nvSpPr>
          <p:spPr>
            <a:xfrm>
              <a:off x="1152525" y="0"/>
              <a:ext cx="71438" cy="504825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4" name="Google Shape;654;p62"/>
            <p:cNvSpPr/>
            <p:nvPr/>
          </p:nvSpPr>
          <p:spPr>
            <a:xfrm>
              <a:off x="1800225" y="0"/>
              <a:ext cx="71438" cy="504825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5" name="Google Shape;655;p62"/>
            <p:cNvSpPr/>
            <p:nvPr/>
          </p:nvSpPr>
          <p:spPr>
            <a:xfrm>
              <a:off x="2447925" y="0"/>
              <a:ext cx="71438" cy="504825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56" name="Google Shape;656;p62"/>
          <p:cNvGrpSpPr/>
          <p:nvPr/>
        </p:nvGrpSpPr>
        <p:grpSpPr>
          <a:xfrm>
            <a:off x="5076825" y="4364037"/>
            <a:ext cx="3024189" cy="504826"/>
            <a:chOff x="0" y="0"/>
            <a:chExt cx="3024188" cy="504825"/>
          </a:xfrm>
        </p:grpSpPr>
        <p:grpSp>
          <p:nvGrpSpPr>
            <p:cNvPr id="657" name="Google Shape;657;p62"/>
            <p:cNvGrpSpPr/>
            <p:nvPr/>
          </p:nvGrpSpPr>
          <p:grpSpPr>
            <a:xfrm>
              <a:off x="0" y="73025"/>
              <a:ext cx="431800" cy="360364"/>
              <a:chOff x="0" y="0"/>
              <a:chExt cx="431800" cy="360363"/>
            </a:xfrm>
          </p:grpSpPr>
          <p:sp>
            <p:nvSpPr>
              <p:cNvPr id="658" name="Google Shape;658;p62"/>
              <p:cNvSpPr/>
              <p:nvPr/>
            </p:nvSpPr>
            <p:spPr>
              <a:xfrm>
                <a:off x="0" y="0"/>
                <a:ext cx="431800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59" name="Google Shape;659;p62"/>
              <p:cNvSpPr txBox="1"/>
              <p:nvPr/>
            </p:nvSpPr>
            <p:spPr>
              <a:xfrm>
                <a:off x="84783" y="36637"/>
                <a:ext cx="262234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endParaRPr/>
              </a:p>
            </p:txBody>
          </p:sp>
        </p:grpSp>
        <p:grpSp>
          <p:nvGrpSpPr>
            <p:cNvPr id="660" name="Google Shape;660;p62"/>
            <p:cNvGrpSpPr/>
            <p:nvPr/>
          </p:nvGrpSpPr>
          <p:grpSpPr>
            <a:xfrm>
              <a:off x="647700" y="73025"/>
              <a:ext cx="431800" cy="360364"/>
              <a:chOff x="0" y="0"/>
              <a:chExt cx="431800" cy="360363"/>
            </a:xfrm>
          </p:grpSpPr>
          <p:sp>
            <p:nvSpPr>
              <p:cNvPr id="661" name="Google Shape;661;p62"/>
              <p:cNvSpPr/>
              <p:nvPr/>
            </p:nvSpPr>
            <p:spPr>
              <a:xfrm>
                <a:off x="0" y="0"/>
                <a:ext cx="431800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62" name="Google Shape;662;p62"/>
              <p:cNvSpPr txBox="1"/>
              <p:nvPr/>
            </p:nvSpPr>
            <p:spPr>
              <a:xfrm>
                <a:off x="70024" y="36637"/>
                <a:ext cx="291752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ID</a:t>
                </a:r>
                <a:endParaRPr/>
              </a:p>
            </p:txBody>
          </p:sp>
        </p:grpSp>
        <p:grpSp>
          <p:nvGrpSpPr>
            <p:cNvPr id="663" name="Google Shape;663;p62"/>
            <p:cNvGrpSpPr/>
            <p:nvPr/>
          </p:nvGrpSpPr>
          <p:grpSpPr>
            <a:xfrm>
              <a:off x="1296987" y="73025"/>
              <a:ext cx="431801" cy="360364"/>
              <a:chOff x="0" y="0"/>
              <a:chExt cx="431800" cy="360363"/>
            </a:xfrm>
          </p:grpSpPr>
          <p:sp>
            <p:nvSpPr>
              <p:cNvPr id="664" name="Google Shape;664;p62"/>
              <p:cNvSpPr/>
              <p:nvPr/>
            </p:nvSpPr>
            <p:spPr>
              <a:xfrm>
                <a:off x="0" y="0"/>
                <a:ext cx="431800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65" name="Google Shape;665;p62"/>
              <p:cNvSpPr txBox="1"/>
              <p:nvPr/>
            </p:nvSpPr>
            <p:spPr>
              <a:xfrm>
                <a:off x="45325" y="36637"/>
                <a:ext cx="341150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</a:t>
                </a:r>
                <a:endParaRPr/>
              </a:p>
            </p:txBody>
          </p:sp>
        </p:grpSp>
        <p:grpSp>
          <p:nvGrpSpPr>
            <p:cNvPr id="666" name="Google Shape;666;p62"/>
            <p:cNvGrpSpPr/>
            <p:nvPr/>
          </p:nvGrpSpPr>
          <p:grpSpPr>
            <a:xfrm>
              <a:off x="1896121" y="73025"/>
              <a:ext cx="528934" cy="360364"/>
              <a:chOff x="0" y="0"/>
              <a:chExt cx="528933" cy="360363"/>
            </a:xfrm>
          </p:grpSpPr>
          <p:sp>
            <p:nvSpPr>
              <p:cNvPr id="667" name="Google Shape;667;p62"/>
              <p:cNvSpPr/>
              <p:nvPr/>
            </p:nvSpPr>
            <p:spPr>
              <a:xfrm>
                <a:off x="48566" y="0"/>
                <a:ext cx="431801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68" name="Google Shape;668;p62"/>
              <p:cNvSpPr txBox="1"/>
              <p:nvPr/>
            </p:nvSpPr>
            <p:spPr>
              <a:xfrm>
                <a:off x="0" y="36637"/>
                <a:ext cx="528933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MEM</a:t>
                </a:r>
                <a:endParaRPr/>
              </a:p>
            </p:txBody>
          </p:sp>
        </p:grpSp>
        <p:grpSp>
          <p:nvGrpSpPr>
            <p:cNvPr id="669" name="Google Shape;669;p62"/>
            <p:cNvGrpSpPr/>
            <p:nvPr/>
          </p:nvGrpSpPr>
          <p:grpSpPr>
            <a:xfrm>
              <a:off x="2592387" y="73025"/>
              <a:ext cx="431801" cy="360364"/>
              <a:chOff x="0" y="0"/>
              <a:chExt cx="431800" cy="360363"/>
            </a:xfrm>
          </p:grpSpPr>
          <p:sp>
            <p:nvSpPr>
              <p:cNvPr id="670" name="Google Shape;670;p62"/>
              <p:cNvSpPr/>
              <p:nvPr/>
            </p:nvSpPr>
            <p:spPr>
              <a:xfrm>
                <a:off x="0" y="0"/>
                <a:ext cx="431800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71" name="Google Shape;671;p62"/>
              <p:cNvSpPr txBox="1"/>
              <p:nvPr/>
            </p:nvSpPr>
            <p:spPr>
              <a:xfrm>
                <a:off x="20626" y="36637"/>
                <a:ext cx="390548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WB</a:t>
                </a:r>
                <a:endParaRPr/>
              </a:p>
            </p:txBody>
          </p:sp>
        </p:grpSp>
        <p:sp>
          <p:nvSpPr>
            <p:cNvPr id="672" name="Google Shape;672;p62"/>
            <p:cNvSpPr/>
            <p:nvPr/>
          </p:nvSpPr>
          <p:spPr>
            <a:xfrm>
              <a:off x="504825" y="0"/>
              <a:ext cx="71438" cy="504825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3" name="Google Shape;673;p62"/>
            <p:cNvSpPr/>
            <p:nvPr/>
          </p:nvSpPr>
          <p:spPr>
            <a:xfrm>
              <a:off x="1152525" y="0"/>
              <a:ext cx="71438" cy="504825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4" name="Google Shape;674;p62"/>
            <p:cNvSpPr/>
            <p:nvPr/>
          </p:nvSpPr>
          <p:spPr>
            <a:xfrm>
              <a:off x="1800225" y="0"/>
              <a:ext cx="71438" cy="504825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5" name="Google Shape;675;p62"/>
            <p:cNvSpPr/>
            <p:nvPr/>
          </p:nvSpPr>
          <p:spPr>
            <a:xfrm>
              <a:off x="2447925" y="0"/>
              <a:ext cx="71438" cy="504825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76" name="Google Shape;676;p62"/>
          <p:cNvSpPr txBox="1"/>
          <p:nvPr/>
        </p:nvSpPr>
        <p:spPr>
          <a:xfrm>
            <a:off x="755650" y="3294062"/>
            <a:ext cx="2032507" cy="320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add </a:t>
            </a:r>
            <a:r>
              <a:rPr b="0" i="0" lang="en-US" sz="1800" u="none" cap="none" strike="noStrike">
                <a:solidFill>
                  <a:srgbClr val="3D55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$4</a:t>
            </a:r>
            <a:r>
              <a:rPr b="0" i="0" lang="en-US" sz="1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$5, $6</a:t>
            </a:r>
            <a:endParaRPr/>
          </a:p>
        </p:txBody>
      </p:sp>
      <p:sp>
        <p:nvSpPr>
          <p:cNvPr id="677" name="Google Shape;677;p62"/>
          <p:cNvSpPr txBox="1"/>
          <p:nvPr/>
        </p:nvSpPr>
        <p:spPr>
          <a:xfrm>
            <a:off x="755650" y="2717800"/>
            <a:ext cx="2032507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add </a:t>
            </a:r>
            <a:r>
              <a:rPr b="0" i="0" lang="en-US" sz="1800" u="none" cap="none" strike="noStrike">
                <a:solidFill>
                  <a:srgbClr val="3D55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$2, $3</a:t>
            </a:r>
            <a:endParaRPr/>
          </a:p>
        </p:txBody>
      </p:sp>
      <p:sp>
        <p:nvSpPr>
          <p:cNvPr id="678" name="Google Shape;678;p62"/>
          <p:cNvSpPr txBox="1"/>
          <p:nvPr/>
        </p:nvSpPr>
        <p:spPr>
          <a:xfrm>
            <a:off x="755650" y="4446587"/>
            <a:ext cx="2583468" cy="320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beq </a:t>
            </a:r>
            <a:r>
              <a:rPr b="0" i="0" lang="en-US" sz="1800" u="none" cap="none" strike="noStrike">
                <a:solidFill>
                  <a:srgbClr val="3D55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b="0" i="0" lang="en-US" sz="1800" u="none" cap="none" strike="noStrike">
                <a:solidFill>
                  <a:srgbClr val="3D55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$4</a:t>
            </a:r>
            <a:r>
              <a:rPr b="0" i="0" lang="en-US" sz="1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target</a:t>
            </a:r>
            <a:endParaRPr/>
          </a:p>
        </p:txBody>
      </p:sp>
      <p:cxnSp>
        <p:nvCxnSpPr>
          <p:cNvPr id="679" name="Google Shape;679;p62"/>
          <p:cNvCxnSpPr>
            <a:endCxn id="665" idx="2"/>
          </p:cNvCxnSpPr>
          <p:nvPr/>
        </p:nvCxnSpPr>
        <p:spPr>
          <a:xfrm>
            <a:off x="5479713" y="3347789"/>
            <a:ext cx="1110000" cy="1413000"/>
          </a:xfrm>
          <a:prstGeom prst="straightConnector1">
            <a:avLst/>
          </a:prstGeom>
          <a:noFill/>
          <a:ln cap="flat" cmpd="sng" w="19050">
            <a:solidFill>
              <a:srgbClr val="3D55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0" name="Google Shape;680;p62"/>
          <p:cNvCxnSpPr>
            <a:endCxn id="673" idx="3"/>
          </p:cNvCxnSpPr>
          <p:nvPr/>
        </p:nvCxnSpPr>
        <p:spPr>
          <a:xfrm>
            <a:off x="4973288" y="2966450"/>
            <a:ext cx="1327500" cy="1650000"/>
          </a:xfrm>
          <a:prstGeom prst="straightConnector1">
            <a:avLst/>
          </a:prstGeom>
          <a:noFill/>
          <a:ln cap="flat" cmpd="sng" w="19050">
            <a:solidFill>
              <a:srgbClr val="3D55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1" name="Google Shape;681;p62"/>
          <p:cNvSpPr txBox="1"/>
          <p:nvPr/>
        </p:nvSpPr>
        <p:spPr>
          <a:xfrm>
            <a:off x="712256" y="5281081"/>
            <a:ext cx="8214788" cy="37269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Arial"/>
              <a:buChar char="❑"/>
            </a:pPr>
            <a:r>
              <a:rPr b="1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Resolve using forwarding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3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687" name="Google Shape;687;p63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data hazards for branches</a:t>
            </a:r>
            <a:endParaRPr/>
          </a:p>
        </p:txBody>
      </p:sp>
      <p:sp>
        <p:nvSpPr>
          <p:cNvPr id="688" name="Google Shape;688;p63"/>
          <p:cNvSpPr txBox="1"/>
          <p:nvPr>
            <p:ph idx="4294967295" type="body"/>
          </p:nvPr>
        </p:nvSpPr>
        <p:spPr>
          <a:xfrm>
            <a:off x="800408" y="1241733"/>
            <a:ext cx="8038484" cy="21488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 comparison register is a destination of preceding ALU instruction or 2</a:t>
            </a:r>
            <a:r>
              <a:rPr baseline="30000" lang="en-US"/>
              <a:t>nd</a:t>
            </a: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preceding load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Need 1 stall cycle</a:t>
            </a:r>
            <a:endParaRPr/>
          </a:p>
        </p:txBody>
      </p:sp>
      <p:sp>
        <p:nvSpPr>
          <p:cNvPr id="689" name="Google Shape;689;p63"/>
          <p:cNvSpPr txBox="1"/>
          <p:nvPr/>
        </p:nvSpPr>
        <p:spPr>
          <a:xfrm>
            <a:off x="755650" y="4878387"/>
            <a:ext cx="1619285" cy="320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beq </a:t>
            </a:r>
            <a:r>
              <a:rPr b="0" i="0" lang="en-US" sz="1800" u="none" cap="none" strike="noStrike">
                <a:solidFill>
                  <a:srgbClr val="3D55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stalled</a:t>
            </a:r>
            <a:endParaRPr/>
          </a:p>
        </p:txBody>
      </p:sp>
      <p:grpSp>
        <p:nvGrpSpPr>
          <p:cNvPr id="690" name="Google Shape;690;p63"/>
          <p:cNvGrpSpPr/>
          <p:nvPr/>
        </p:nvGrpSpPr>
        <p:grpSpPr>
          <a:xfrm>
            <a:off x="3132137" y="3644900"/>
            <a:ext cx="3024189" cy="504825"/>
            <a:chOff x="0" y="0"/>
            <a:chExt cx="3024188" cy="504825"/>
          </a:xfrm>
        </p:grpSpPr>
        <p:grpSp>
          <p:nvGrpSpPr>
            <p:cNvPr id="691" name="Google Shape;691;p63"/>
            <p:cNvGrpSpPr/>
            <p:nvPr/>
          </p:nvGrpSpPr>
          <p:grpSpPr>
            <a:xfrm>
              <a:off x="0" y="73025"/>
              <a:ext cx="431800" cy="360364"/>
              <a:chOff x="0" y="0"/>
              <a:chExt cx="431800" cy="360363"/>
            </a:xfrm>
          </p:grpSpPr>
          <p:sp>
            <p:nvSpPr>
              <p:cNvPr id="692" name="Google Shape;692;p63"/>
              <p:cNvSpPr/>
              <p:nvPr/>
            </p:nvSpPr>
            <p:spPr>
              <a:xfrm>
                <a:off x="0" y="0"/>
                <a:ext cx="431800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3" name="Google Shape;693;p63"/>
              <p:cNvSpPr txBox="1"/>
              <p:nvPr/>
            </p:nvSpPr>
            <p:spPr>
              <a:xfrm>
                <a:off x="84783" y="36637"/>
                <a:ext cx="262234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endParaRPr/>
              </a:p>
            </p:txBody>
          </p:sp>
        </p:grpSp>
        <p:grpSp>
          <p:nvGrpSpPr>
            <p:cNvPr id="694" name="Google Shape;694;p63"/>
            <p:cNvGrpSpPr/>
            <p:nvPr/>
          </p:nvGrpSpPr>
          <p:grpSpPr>
            <a:xfrm>
              <a:off x="647700" y="73025"/>
              <a:ext cx="431800" cy="360364"/>
              <a:chOff x="0" y="0"/>
              <a:chExt cx="431800" cy="360363"/>
            </a:xfrm>
          </p:grpSpPr>
          <p:sp>
            <p:nvSpPr>
              <p:cNvPr id="695" name="Google Shape;695;p63"/>
              <p:cNvSpPr/>
              <p:nvPr/>
            </p:nvSpPr>
            <p:spPr>
              <a:xfrm>
                <a:off x="0" y="0"/>
                <a:ext cx="431800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6" name="Google Shape;696;p63"/>
              <p:cNvSpPr txBox="1"/>
              <p:nvPr/>
            </p:nvSpPr>
            <p:spPr>
              <a:xfrm>
                <a:off x="70024" y="36637"/>
                <a:ext cx="291752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ID</a:t>
                </a:r>
                <a:endParaRPr/>
              </a:p>
            </p:txBody>
          </p:sp>
        </p:grpSp>
        <p:grpSp>
          <p:nvGrpSpPr>
            <p:cNvPr id="697" name="Google Shape;697;p63"/>
            <p:cNvGrpSpPr/>
            <p:nvPr/>
          </p:nvGrpSpPr>
          <p:grpSpPr>
            <a:xfrm>
              <a:off x="1296987" y="73025"/>
              <a:ext cx="431801" cy="360364"/>
              <a:chOff x="0" y="0"/>
              <a:chExt cx="431800" cy="360363"/>
            </a:xfrm>
          </p:grpSpPr>
          <p:sp>
            <p:nvSpPr>
              <p:cNvPr id="698" name="Google Shape;698;p63"/>
              <p:cNvSpPr/>
              <p:nvPr/>
            </p:nvSpPr>
            <p:spPr>
              <a:xfrm>
                <a:off x="0" y="0"/>
                <a:ext cx="431800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9" name="Google Shape;699;p63"/>
              <p:cNvSpPr txBox="1"/>
              <p:nvPr/>
            </p:nvSpPr>
            <p:spPr>
              <a:xfrm>
                <a:off x="45325" y="36637"/>
                <a:ext cx="341150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</a:t>
                </a:r>
                <a:endParaRPr/>
              </a:p>
            </p:txBody>
          </p:sp>
        </p:grpSp>
        <p:grpSp>
          <p:nvGrpSpPr>
            <p:cNvPr id="700" name="Google Shape;700;p63"/>
            <p:cNvGrpSpPr/>
            <p:nvPr/>
          </p:nvGrpSpPr>
          <p:grpSpPr>
            <a:xfrm>
              <a:off x="1896121" y="73025"/>
              <a:ext cx="528934" cy="360364"/>
              <a:chOff x="0" y="0"/>
              <a:chExt cx="528933" cy="360363"/>
            </a:xfrm>
          </p:grpSpPr>
          <p:sp>
            <p:nvSpPr>
              <p:cNvPr id="701" name="Google Shape;701;p63"/>
              <p:cNvSpPr/>
              <p:nvPr/>
            </p:nvSpPr>
            <p:spPr>
              <a:xfrm>
                <a:off x="48566" y="0"/>
                <a:ext cx="431801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2" name="Google Shape;702;p63"/>
              <p:cNvSpPr txBox="1"/>
              <p:nvPr/>
            </p:nvSpPr>
            <p:spPr>
              <a:xfrm>
                <a:off x="0" y="36637"/>
                <a:ext cx="528933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MEM</a:t>
                </a:r>
                <a:endParaRPr/>
              </a:p>
            </p:txBody>
          </p:sp>
        </p:grpSp>
        <p:grpSp>
          <p:nvGrpSpPr>
            <p:cNvPr id="703" name="Google Shape;703;p63"/>
            <p:cNvGrpSpPr/>
            <p:nvPr/>
          </p:nvGrpSpPr>
          <p:grpSpPr>
            <a:xfrm>
              <a:off x="2592387" y="73025"/>
              <a:ext cx="431801" cy="360364"/>
              <a:chOff x="0" y="0"/>
              <a:chExt cx="431800" cy="360363"/>
            </a:xfrm>
          </p:grpSpPr>
          <p:sp>
            <p:nvSpPr>
              <p:cNvPr id="704" name="Google Shape;704;p63"/>
              <p:cNvSpPr/>
              <p:nvPr/>
            </p:nvSpPr>
            <p:spPr>
              <a:xfrm>
                <a:off x="0" y="0"/>
                <a:ext cx="431800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5" name="Google Shape;705;p63"/>
              <p:cNvSpPr txBox="1"/>
              <p:nvPr/>
            </p:nvSpPr>
            <p:spPr>
              <a:xfrm>
                <a:off x="20626" y="36637"/>
                <a:ext cx="390548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WB</a:t>
                </a:r>
                <a:endParaRPr/>
              </a:p>
            </p:txBody>
          </p:sp>
        </p:grpSp>
        <p:sp>
          <p:nvSpPr>
            <p:cNvPr id="706" name="Google Shape;706;p63"/>
            <p:cNvSpPr/>
            <p:nvPr/>
          </p:nvSpPr>
          <p:spPr>
            <a:xfrm>
              <a:off x="504825" y="0"/>
              <a:ext cx="71438" cy="504825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7" name="Google Shape;707;p63"/>
            <p:cNvSpPr/>
            <p:nvPr/>
          </p:nvSpPr>
          <p:spPr>
            <a:xfrm>
              <a:off x="1152525" y="0"/>
              <a:ext cx="71438" cy="504825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8" name="Google Shape;708;p63"/>
            <p:cNvSpPr/>
            <p:nvPr/>
          </p:nvSpPr>
          <p:spPr>
            <a:xfrm>
              <a:off x="1800225" y="0"/>
              <a:ext cx="71438" cy="504825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9" name="Google Shape;709;p63"/>
            <p:cNvSpPr/>
            <p:nvPr/>
          </p:nvSpPr>
          <p:spPr>
            <a:xfrm>
              <a:off x="2447925" y="0"/>
              <a:ext cx="71438" cy="504825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10" name="Google Shape;710;p63"/>
          <p:cNvGrpSpPr/>
          <p:nvPr/>
        </p:nvGrpSpPr>
        <p:grpSpPr>
          <a:xfrm>
            <a:off x="3779837" y="4221162"/>
            <a:ext cx="3024189" cy="504826"/>
            <a:chOff x="0" y="0"/>
            <a:chExt cx="3024188" cy="504825"/>
          </a:xfrm>
        </p:grpSpPr>
        <p:grpSp>
          <p:nvGrpSpPr>
            <p:cNvPr id="711" name="Google Shape;711;p63"/>
            <p:cNvGrpSpPr/>
            <p:nvPr/>
          </p:nvGrpSpPr>
          <p:grpSpPr>
            <a:xfrm>
              <a:off x="0" y="73025"/>
              <a:ext cx="431800" cy="360364"/>
              <a:chOff x="0" y="0"/>
              <a:chExt cx="431800" cy="360363"/>
            </a:xfrm>
          </p:grpSpPr>
          <p:sp>
            <p:nvSpPr>
              <p:cNvPr id="712" name="Google Shape;712;p63"/>
              <p:cNvSpPr/>
              <p:nvPr/>
            </p:nvSpPr>
            <p:spPr>
              <a:xfrm>
                <a:off x="0" y="0"/>
                <a:ext cx="431800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3" name="Google Shape;713;p63"/>
              <p:cNvSpPr txBox="1"/>
              <p:nvPr/>
            </p:nvSpPr>
            <p:spPr>
              <a:xfrm>
                <a:off x="84783" y="36637"/>
                <a:ext cx="262234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endParaRPr/>
              </a:p>
            </p:txBody>
          </p:sp>
        </p:grpSp>
        <p:grpSp>
          <p:nvGrpSpPr>
            <p:cNvPr id="714" name="Google Shape;714;p63"/>
            <p:cNvGrpSpPr/>
            <p:nvPr/>
          </p:nvGrpSpPr>
          <p:grpSpPr>
            <a:xfrm>
              <a:off x="647700" y="73025"/>
              <a:ext cx="431800" cy="360364"/>
              <a:chOff x="0" y="0"/>
              <a:chExt cx="431800" cy="360363"/>
            </a:xfrm>
          </p:grpSpPr>
          <p:sp>
            <p:nvSpPr>
              <p:cNvPr id="715" name="Google Shape;715;p63"/>
              <p:cNvSpPr/>
              <p:nvPr/>
            </p:nvSpPr>
            <p:spPr>
              <a:xfrm>
                <a:off x="0" y="0"/>
                <a:ext cx="431800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6" name="Google Shape;716;p63"/>
              <p:cNvSpPr txBox="1"/>
              <p:nvPr/>
            </p:nvSpPr>
            <p:spPr>
              <a:xfrm>
                <a:off x="70024" y="36637"/>
                <a:ext cx="291752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ID</a:t>
                </a:r>
                <a:endParaRPr/>
              </a:p>
            </p:txBody>
          </p:sp>
        </p:grpSp>
        <p:grpSp>
          <p:nvGrpSpPr>
            <p:cNvPr id="717" name="Google Shape;717;p63"/>
            <p:cNvGrpSpPr/>
            <p:nvPr/>
          </p:nvGrpSpPr>
          <p:grpSpPr>
            <a:xfrm>
              <a:off x="1296987" y="73025"/>
              <a:ext cx="431801" cy="360364"/>
              <a:chOff x="0" y="0"/>
              <a:chExt cx="431800" cy="360363"/>
            </a:xfrm>
          </p:grpSpPr>
          <p:sp>
            <p:nvSpPr>
              <p:cNvPr id="718" name="Google Shape;718;p63"/>
              <p:cNvSpPr/>
              <p:nvPr/>
            </p:nvSpPr>
            <p:spPr>
              <a:xfrm>
                <a:off x="0" y="0"/>
                <a:ext cx="431800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9" name="Google Shape;719;p63"/>
              <p:cNvSpPr txBox="1"/>
              <p:nvPr/>
            </p:nvSpPr>
            <p:spPr>
              <a:xfrm>
                <a:off x="45325" y="36637"/>
                <a:ext cx="341150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</a:t>
                </a:r>
                <a:endParaRPr/>
              </a:p>
            </p:txBody>
          </p:sp>
        </p:grpSp>
        <p:grpSp>
          <p:nvGrpSpPr>
            <p:cNvPr id="720" name="Google Shape;720;p63"/>
            <p:cNvGrpSpPr/>
            <p:nvPr/>
          </p:nvGrpSpPr>
          <p:grpSpPr>
            <a:xfrm>
              <a:off x="1896121" y="73025"/>
              <a:ext cx="528934" cy="360364"/>
              <a:chOff x="0" y="0"/>
              <a:chExt cx="528933" cy="360363"/>
            </a:xfrm>
          </p:grpSpPr>
          <p:sp>
            <p:nvSpPr>
              <p:cNvPr id="721" name="Google Shape;721;p63"/>
              <p:cNvSpPr/>
              <p:nvPr/>
            </p:nvSpPr>
            <p:spPr>
              <a:xfrm>
                <a:off x="48566" y="0"/>
                <a:ext cx="431801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2" name="Google Shape;722;p63"/>
              <p:cNvSpPr txBox="1"/>
              <p:nvPr/>
            </p:nvSpPr>
            <p:spPr>
              <a:xfrm>
                <a:off x="0" y="36637"/>
                <a:ext cx="528933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MEM</a:t>
                </a:r>
                <a:endParaRPr/>
              </a:p>
            </p:txBody>
          </p:sp>
        </p:grpSp>
        <p:grpSp>
          <p:nvGrpSpPr>
            <p:cNvPr id="723" name="Google Shape;723;p63"/>
            <p:cNvGrpSpPr/>
            <p:nvPr/>
          </p:nvGrpSpPr>
          <p:grpSpPr>
            <a:xfrm>
              <a:off x="2592387" y="73025"/>
              <a:ext cx="431801" cy="360364"/>
              <a:chOff x="0" y="0"/>
              <a:chExt cx="431800" cy="360363"/>
            </a:xfrm>
          </p:grpSpPr>
          <p:sp>
            <p:nvSpPr>
              <p:cNvPr id="724" name="Google Shape;724;p63"/>
              <p:cNvSpPr/>
              <p:nvPr/>
            </p:nvSpPr>
            <p:spPr>
              <a:xfrm>
                <a:off x="0" y="0"/>
                <a:ext cx="431800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5" name="Google Shape;725;p63"/>
              <p:cNvSpPr txBox="1"/>
              <p:nvPr/>
            </p:nvSpPr>
            <p:spPr>
              <a:xfrm>
                <a:off x="20626" y="36637"/>
                <a:ext cx="390548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WB</a:t>
                </a:r>
                <a:endParaRPr/>
              </a:p>
            </p:txBody>
          </p:sp>
        </p:grpSp>
        <p:sp>
          <p:nvSpPr>
            <p:cNvPr id="726" name="Google Shape;726;p63"/>
            <p:cNvSpPr/>
            <p:nvPr/>
          </p:nvSpPr>
          <p:spPr>
            <a:xfrm>
              <a:off x="504825" y="0"/>
              <a:ext cx="71438" cy="504825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7" name="Google Shape;727;p63"/>
            <p:cNvSpPr/>
            <p:nvPr/>
          </p:nvSpPr>
          <p:spPr>
            <a:xfrm>
              <a:off x="1152525" y="0"/>
              <a:ext cx="71438" cy="504825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8" name="Google Shape;728;p63"/>
            <p:cNvSpPr/>
            <p:nvPr/>
          </p:nvSpPr>
          <p:spPr>
            <a:xfrm>
              <a:off x="1800225" y="0"/>
              <a:ext cx="71438" cy="504825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9" name="Google Shape;729;p63"/>
            <p:cNvSpPr/>
            <p:nvPr/>
          </p:nvSpPr>
          <p:spPr>
            <a:xfrm>
              <a:off x="2447925" y="0"/>
              <a:ext cx="71438" cy="504825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30" name="Google Shape;730;p63"/>
          <p:cNvGrpSpPr/>
          <p:nvPr/>
        </p:nvGrpSpPr>
        <p:grpSpPr>
          <a:xfrm>
            <a:off x="4427537" y="4868862"/>
            <a:ext cx="431801" cy="360364"/>
            <a:chOff x="0" y="0"/>
            <a:chExt cx="431800" cy="360363"/>
          </a:xfrm>
        </p:grpSpPr>
        <p:sp>
          <p:nvSpPr>
            <p:cNvPr id="731" name="Google Shape;731;p63"/>
            <p:cNvSpPr/>
            <p:nvPr/>
          </p:nvSpPr>
          <p:spPr>
            <a:xfrm>
              <a:off x="0" y="0"/>
              <a:ext cx="431800" cy="360363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2" name="Google Shape;732;p63"/>
            <p:cNvSpPr txBox="1"/>
            <p:nvPr/>
          </p:nvSpPr>
          <p:spPr>
            <a:xfrm>
              <a:off x="84783" y="36637"/>
              <a:ext cx="262234" cy="287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</a:t>
              </a:r>
              <a:endParaRPr/>
            </a:p>
          </p:txBody>
        </p:sp>
      </p:grpSp>
      <p:grpSp>
        <p:nvGrpSpPr>
          <p:cNvPr id="733" name="Google Shape;733;p63"/>
          <p:cNvGrpSpPr/>
          <p:nvPr/>
        </p:nvGrpSpPr>
        <p:grpSpPr>
          <a:xfrm>
            <a:off x="5075237" y="4868862"/>
            <a:ext cx="431801" cy="360364"/>
            <a:chOff x="0" y="0"/>
            <a:chExt cx="431800" cy="360363"/>
          </a:xfrm>
        </p:grpSpPr>
        <p:sp>
          <p:nvSpPr>
            <p:cNvPr id="734" name="Google Shape;734;p63"/>
            <p:cNvSpPr/>
            <p:nvPr/>
          </p:nvSpPr>
          <p:spPr>
            <a:xfrm>
              <a:off x="0" y="0"/>
              <a:ext cx="431800" cy="360363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5" name="Google Shape;735;p63"/>
            <p:cNvSpPr txBox="1"/>
            <p:nvPr/>
          </p:nvSpPr>
          <p:spPr>
            <a:xfrm>
              <a:off x="70024" y="36637"/>
              <a:ext cx="291752" cy="287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ID</a:t>
              </a:r>
              <a:endParaRPr/>
            </a:p>
          </p:txBody>
        </p:sp>
      </p:grpSp>
      <p:sp>
        <p:nvSpPr>
          <p:cNvPr id="736" name="Google Shape;736;p63"/>
          <p:cNvSpPr/>
          <p:nvPr/>
        </p:nvSpPr>
        <p:spPr>
          <a:xfrm>
            <a:off x="4932362" y="4795837"/>
            <a:ext cx="71439" cy="504826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7" name="Google Shape;737;p63"/>
          <p:cNvSpPr/>
          <p:nvPr/>
        </p:nvSpPr>
        <p:spPr>
          <a:xfrm>
            <a:off x="5580062" y="4795837"/>
            <a:ext cx="71439" cy="504826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8" name="Google Shape;738;p63"/>
          <p:cNvSpPr/>
          <p:nvPr/>
        </p:nvSpPr>
        <p:spPr>
          <a:xfrm>
            <a:off x="6227762" y="4795837"/>
            <a:ext cx="71439" cy="504826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9" name="Google Shape;739;p63"/>
          <p:cNvSpPr/>
          <p:nvPr/>
        </p:nvSpPr>
        <p:spPr>
          <a:xfrm>
            <a:off x="6875462" y="4795837"/>
            <a:ext cx="71439" cy="504826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40" name="Google Shape;740;p63"/>
          <p:cNvGrpSpPr/>
          <p:nvPr/>
        </p:nvGrpSpPr>
        <p:grpSpPr>
          <a:xfrm>
            <a:off x="5724525" y="5445125"/>
            <a:ext cx="431800" cy="360364"/>
            <a:chOff x="0" y="0"/>
            <a:chExt cx="431800" cy="360363"/>
          </a:xfrm>
        </p:grpSpPr>
        <p:sp>
          <p:nvSpPr>
            <p:cNvPr id="741" name="Google Shape;741;p63"/>
            <p:cNvSpPr/>
            <p:nvPr/>
          </p:nvSpPr>
          <p:spPr>
            <a:xfrm>
              <a:off x="0" y="0"/>
              <a:ext cx="431800" cy="360363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2" name="Google Shape;742;p63"/>
            <p:cNvSpPr txBox="1"/>
            <p:nvPr/>
          </p:nvSpPr>
          <p:spPr>
            <a:xfrm>
              <a:off x="70024" y="36637"/>
              <a:ext cx="291752" cy="287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ID</a:t>
              </a:r>
              <a:endParaRPr/>
            </a:p>
          </p:txBody>
        </p:sp>
      </p:grpSp>
      <p:grpSp>
        <p:nvGrpSpPr>
          <p:cNvPr id="743" name="Google Shape;743;p63"/>
          <p:cNvGrpSpPr/>
          <p:nvPr/>
        </p:nvGrpSpPr>
        <p:grpSpPr>
          <a:xfrm>
            <a:off x="6373812" y="5445125"/>
            <a:ext cx="431801" cy="360364"/>
            <a:chOff x="0" y="0"/>
            <a:chExt cx="431800" cy="360363"/>
          </a:xfrm>
        </p:grpSpPr>
        <p:sp>
          <p:nvSpPr>
            <p:cNvPr id="744" name="Google Shape;744;p63"/>
            <p:cNvSpPr/>
            <p:nvPr/>
          </p:nvSpPr>
          <p:spPr>
            <a:xfrm>
              <a:off x="0" y="0"/>
              <a:ext cx="431800" cy="360363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5" name="Google Shape;745;p63"/>
            <p:cNvSpPr txBox="1"/>
            <p:nvPr/>
          </p:nvSpPr>
          <p:spPr>
            <a:xfrm>
              <a:off x="45325" y="36637"/>
              <a:ext cx="341150" cy="287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</a:t>
              </a:r>
              <a:endParaRPr/>
            </a:p>
          </p:txBody>
        </p:sp>
      </p:grpSp>
      <p:grpSp>
        <p:nvGrpSpPr>
          <p:cNvPr id="746" name="Google Shape;746;p63"/>
          <p:cNvGrpSpPr/>
          <p:nvPr/>
        </p:nvGrpSpPr>
        <p:grpSpPr>
          <a:xfrm>
            <a:off x="6972946" y="5445125"/>
            <a:ext cx="528935" cy="360364"/>
            <a:chOff x="0" y="0"/>
            <a:chExt cx="528933" cy="360363"/>
          </a:xfrm>
        </p:grpSpPr>
        <p:sp>
          <p:nvSpPr>
            <p:cNvPr id="747" name="Google Shape;747;p63"/>
            <p:cNvSpPr/>
            <p:nvPr/>
          </p:nvSpPr>
          <p:spPr>
            <a:xfrm>
              <a:off x="48566" y="0"/>
              <a:ext cx="431801" cy="360363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8" name="Google Shape;748;p63"/>
            <p:cNvSpPr txBox="1"/>
            <p:nvPr/>
          </p:nvSpPr>
          <p:spPr>
            <a:xfrm>
              <a:off x="0" y="36637"/>
              <a:ext cx="528933" cy="287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</a:t>
              </a:r>
              <a:endParaRPr/>
            </a:p>
          </p:txBody>
        </p:sp>
      </p:grpSp>
      <p:grpSp>
        <p:nvGrpSpPr>
          <p:cNvPr id="749" name="Google Shape;749;p63"/>
          <p:cNvGrpSpPr/>
          <p:nvPr/>
        </p:nvGrpSpPr>
        <p:grpSpPr>
          <a:xfrm>
            <a:off x="7669212" y="5445125"/>
            <a:ext cx="431801" cy="360364"/>
            <a:chOff x="0" y="0"/>
            <a:chExt cx="431800" cy="360363"/>
          </a:xfrm>
        </p:grpSpPr>
        <p:sp>
          <p:nvSpPr>
            <p:cNvPr id="750" name="Google Shape;750;p63"/>
            <p:cNvSpPr/>
            <p:nvPr/>
          </p:nvSpPr>
          <p:spPr>
            <a:xfrm>
              <a:off x="0" y="0"/>
              <a:ext cx="431800" cy="360363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1" name="Google Shape;751;p63"/>
            <p:cNvSpPr txBox="1"/>
            <p:nvPr/>
          </p:nvSpPr>
          <p:spPr>
            <a:xfrm>
              <a:off x="20626" y="36637"/>
              <a:ext cx="390548" cy="287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WB</a:t>
              </a:r>
              <a:endParaRPr/>
            </a:p>
          </p:txBody>
        </p:sp>
      </p:grpSp>
      <p:sp>
        <p:nvSpPr>
          <p:cNvPr id="752" name="Google Shape;752;p63"/>
          <p:cNvSpPr/>
          <p:nvPr/>
        </p:nvSpPr>
        <p:spPr>
          <a:xfrm>
            <a:off x="5581650" y="5372100"/>
            <a:ext cx="71438" cy="504825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3" name="Google Shape;753;p63"/>
          <p:cNvSpPr/>
          <p:nvPr/>
        </p:nvSpPr>
        <p:spPr>
          <a:xfrm>
            <a:off x="6229350" y="5372100"/>
            <a:ext cx="71438" cy="504825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4" name="Google Shape;754;p63"/>
          <p:cNvSpPr/>
          <p:nvPr/>
        </p:nvSpPr>
        <p:spPr>
          <a:xfrm>
            <a:off x="6877050" y="5372100"/>
            <a:ext cx="71438" cy="504825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5" name="Google Shape;755;p63"/>
          <p:cNvSpPr/>
          <p:nvPr/>
        </p:nvSpPr>
        <p:spPr>
          <a:xfrm>
            <a:off x="7524750" y="5372100"/>
            <a:ext cx="71438" cy="504825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6" name="Google Shape;756;p63"/>
          <p:cNvSpPr txBox="1"/>
          <p:nvPr/>
        </p:nvSpPr>
        <p:spPr>
          <a:xfrm>
            <a:off x="755650" y="4302125"/>
            <a:ext cx="2032507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add </a:t>
            </a:r>
            <a:r>
              <a:rPr b="0" i="0" lang="en-US" sz="1800" u="none" cap="none" strike="noStrike">
                <a:solidFill>
                  <a:srgbClr val="3D55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$4</a:t>
            </a:r>
            <a:r>
              <a:rPr b="0" i="0" lang="en-US" sz="1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$5, $6</a:t>
            </a:r>
            <a:endParaRPr/>
          </a:p>
        </p:txBody>
      </p:sp>
      <p:sp>
        <p:nvSpPr>
          <p:cNvPr id="757" name="Google Shape;757;p63"/>
          <p:cNvSpPr txBox="1"/>
          <p:nvPr/>
        </p:nvSpPr>
        <p:spPr>
          <a:xfrm>
            <a:off x="755650" y="3725862"/>
            <a:ext cx="1757026" cy="320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lw  </a:t>
            </a:r>
            <a:r>
              <a:rPr b="0" i="0" lang="en-US" sz="1800" u="none" cap="none" strike="noStrike">
                <a:solidFill>
                  <a:srgbClr val="3D55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addr</a:t>
            </a:r>
            <a:endParaRPr/>
          </a:p>
        </p:txBody>
      </p:sp>
      <p:sp>
        <p:nvSpPr>
          <p:cNvPr id="758" name="Google Shape;758;p63"/>
          <p:cNvSpPr txBox="1"/>
          <p:nvPr/>
        </p:nvSpPr>
        <p:spPr>
          <a:xfrm>
            <a:off x="755650" y="5454650"/>
            <a:ext cx="2583468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beq </a:t>
            </a:r>
            <a:r>
              <a:rPr b="0" i="0" lang="en-US" sz="1800" u="none" cap="none" strike="noStrike">
                <a:solidFill>
                  <a:srgbClr val="3D55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b="0" i="0" lang="en-US" sz="1800" u="none" cap="none" strike="noStrike">
                <a:solidFill>
                  <a:srgbClr val="3D55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$4</a:t>
            </a:r>
            <a:r>
              <a:rPr b="0" i="0" lang="en-US" sz="1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target</a:t>
            </a:r>
            <a:endParaRPr/>
          </a:p>
        </p:txBody>
      </p:sp>
      <p:cxnSp>
        <p:nvCxnSpPr>
          <p:cNvPr id="759" name="Google Shape;759;p63"/>
          <p:cNvCxnSpPr/>
          <p:nvPr/>
        </p:nvCxnSpPr>
        <p:spPr>
          <a:xfrm>
            <a:off x="5651500" y="3860799"/>
            <a:ext cx="433388" cy="1727202"/>
          </a:xfrm>
          <a:prstGeom prst="straightConnector1">
            <a:avLst/>
          </a:prstGeom>
          <a:noFill/>
          <a:ln cap="flat" cmpd="sng" w="19050">
            <a:solidFill>
              <a:srgbClr val="3D55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0" name="Google Shape;760;p63"/>
          <p:cNvCxnSpPr/>
          <p:nvPr/>
        </p:nvCxnSpPr>
        <p:spPr>
          <a:xfrm>
            <a:off x="5651500" y="4437062"/>
            <a:ext cx="433388" cy="1223963"/>
          </a:xfrm>
          <a:prstGeom prst="straightConnector1">
            <a:avLst/>
          </a:prstGeom>
          <a:noFill/>
          <a:ln cap="flat" cmpd="sng" w="19050">
            <a:solidFill>
              <a:srgbClr val="3D55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61" name="Google Shape;761;p63"/>
          <p:cNvGrpSpPr/>
          <p:nvPr/>
        </p:nvGrpSpPr>
        <p:grpSpPr>
          <a:xfrm>
            <a:off x="5724521" y="4940292"/>
            <a:ext cx="360325" cy="297431"/>
            <a:chOff x="-1" y="0"/>
            <a:chExt cx="360324" cy="297429"/>
          </a:xfrm>
        </p:grpSpPr>
        <p:sp>
          <p:nvSpPr>
            <p:cNvPr id="762" name="Google Shape;762;p63"/>
            <p:cNvSpPr/>
            <p:nvPr/>
          </p:nvSpPr>
          <p:spPr>
            <a:xfrm>
              <a:off x="-1" y="0"/>
              <a:ext cx="360324" cy="287312"/>
            </a:xfrm>
            <a:custGeom>
              <a:rect b="b" l="l" r="r" t="t"/>
              <a:pathLst>
                <a:path extrusionOk="0" h="20623" w="21264">
                  <a:moveTo>
                    <a:pt x="1919" y="6857"/>
                  </a:moveTo>
                  <a:cubicBezTo>
                    <a:pt x="744" y="7018"/>
                    <a:pt x="-110" y="8412"/>
                    <a:pt x="11" y="9971"/>
                  </a:cubicBezTo>
                  <a:cubicBezTo>
                    <a:pt x="81" y="10871"/>
                    <a:pt x="470" y="11672"/>
                    <a:pt x="1058" y="12130"/>
                  </a:cubicBezTo>
                  <a:lnTo>
                    <a:pt x="1047" y="12097"/>
                  </a:lnTo>
                  <a:cubicBezTo>
                    <a:pt x="237" y="13237"/>
                    <a:pt x="282" y="15025"/>
                    <a:pt x="1147" y="16091"/>
                  </a:cubicBezTo>
                  <a:cubicBezTo>
                    <a:pt x="1608" y="16659"/>
                    <a:pt x="2236" y="16931"/>
                    <a:pt x="2864" y="16834"/>
                  </a:cubicBezTo>
                  <a:lnTo>
                    <a:pt x="2853" y="16853"/>
                  </a:lnTo>
                  <a:cubicBezTo>
                    <a:pt x="3897" y="19265"/>
                    <a:pt x="6219" y="20100"/>
                    <a:pt x="8040" y="18718"/>
                  </a:cubicBezTo>
                  <a:cubicBezTo>
                    <a:pt x="8063" y="18700"/>
                    <a:pt x="8086" y="18683"/>
                    <a:pt x="8108" y="18665"/>
                  </a:cubicBezTo>
                  <a:lnTo>
                    <a:pt x="8102" y="18668"/>
                  </a:lnTo>
                  <a:cubicBezTo>
                    <a:pt x="9122" y="20688"/>
                    <a:pt x="11186" y="21231"/>
                    <a:pt x="12712" y="19881"/>
                  </a:cubicBezTo>
                  <a:cubicBezTo>
                    <a:pt x="13352" y="19315"/>
                    <a:pt x="13823" y="18473"/>
                    <a:pt x="14046" y="17498"/>
                  </a:cubicBezTo>
                  <a:lnTo>
                    <a:pt x="14050" y="17522"/>
                  </a:lnTo>
                  <a:cubicBezTo>
                    <a:pt x="15384" y="18621"/>
                    <a:pt x="17141" y="18085"/>
                    <a:pt x="17974" y="16325"/>
                  </a:cubicBezTo>
                  <a:cubicBezTo>
                    <a:pt x="18256" y="15729"/>
                    <a:pt x="18406" y="15039"/>
                    <a:pt x="18406" y="14336"/>
                  </a:cubicBezTo>
                  <a:lnTo>
                    <a:pt x="18400" y="14357"/>
                  </a:lnTo>
                  <a:cubicBezTo>
                    <a:pt x="20223" y="14013"/>
                    <a:pt x="21490" y="11783"/>
                    <a:pt x="21229" y="9377"/>
                  </a:cubicBezTo>
                  <a:cubicBezTo>
                    <a:pt x="21148" y="8627"/>
                    <a:pt x="20922" y="7918"/>
                    <a:pt x="20573" y="7318"/>
                  </a:cubicBezTo>
                  <a:lnTo>
                    <a:pt x="20566" y="7316"/>
                  </a:lnTo>
                  <a:cubicBezTo>
                    <a:pt x="21137" y="5554"/>
                    <a:pt x="20520" y="3512"/>
                    <a:pt x="19188" y="2756"/>
                  </a:cubicBezTo>
                  <a:cubicBezTo>
                    <a:pt x="19076" y="2693"/>
                    <a:pt x="18961" y="2640"/>
                    <a:pt x="18843" y="2597"/>
                  </a:cubicBezTo>
                  <a:lnTo>
                    <a:pt x="18852" y="2591"/>
                  </a:lnTo>
                  <a:cubicBezTo>
                    <a:pt x="18618" y="879"/>
                    <a:pt x="17375" y="-258"/>
                    <a:pt x="16075" y="50"/>
                  </a:cubicBezTo>
                  <a:cubicBezTo>
                    <a:pt x="15529" y="180"/>
                    <a:pt x="15034" y="555"/>
                    <a:pt x="14675" y="1113"/>
                  </a:cubicBezTo>
                  <a:lnTo>
                    <a:pt x="14679" y="1117"/>
                  </a:lnTo>
                  <a:cubicBezTo>
                    <a:pt x="13960" y="-129"/>
                    <a:pt x="12611" y="-369"/>
                    <a:pt x="11668" y="582"/>
                  </a:cubicBezTo>
                  <a:cubicBezTo>
                    <a:pt x="11406" y="845"/>
                    <a:pt x="11194" y="1183"/>
                    <a:pt x="11048" y="1572"/>
                  </a:cubicBezTo>
                  <a:lnTo>
                    <a:pt x="11055" y="1618"/>
                  </a:lnTo>
                  <a:cubicBezTo>
                    <a:pt x="10022" y="274"/>
                    <a:pt x="8360" y="291"/>
                    <a:pt x="7343" y="1657"/>
                  </a:cubicBezTo>
                  <a:cubicBezTo>
                    <a:pt x="7165" y="1895"/>
                    <a:pt x="7014" y="2167"/>
                    <a:pt x="6895" y="2463"/>
                  </a:cubicBezTo>
                  <a:lnTo>
                    <a:pt x="6887" y="2485"/>
                  </a:lnTo>
                  <a:cubicBezTo>
                    <a:pt x="5303" y="1260"/>
                    <a:pt x="3266" y="1962"/>
                    <a:pt x="2338" y="4053"/>
                  </a:cubicBezTo>
                  <a:cubicBezTo>
                    <a:pt x="1962" y="4900"/>
                    <a:pt x="1812" y="5889"/>
                    <a:pt x="1913" y="6862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3" name="Google Shape;763;p63"/>
            <p:cNvSpPr/>
            <p:nvPr/>
          </p:nvSpPr>
          <p:spPr>
            <a:xfrm>
              <a:off x="91695" y="249538"/>
              <a:ext cx="60061" cy="47891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4" name="Google Shape;764;p63"/>
            <p:cNvSpPr/>
            <p:nvPr/>
          </p:nvSpPr>
          <p:spPr>
            <a:xfrm>
              <a:off x="110897" y="237100"/>
              <a:ext cx="40042" cy="31928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5" name="Google Shape;765;p63"/>
            <p:cNvSpPr/>
            <p:nvPr/>
          </p:nvSpPr>
          <p:spPr>
            <a:xfrm>
              <a:off x="123343" y="239681"/>
              <a:ext cx="20021" cy="15964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6" name="Google Shape;766;p63"/>
            <p:cNvSpPr/>
            <p:nvPr/>
          </p:nvSpPr>
          <p:spPr>
            <a:xfrm>
              <a:off x="17931" y="15509"/>
              <a:ext cx="330576" cy="244568"/>
            </a:xfrm>
            <a:custGeom>
              <a:rect b="b" l="l" r="r" t="t"/>
              <a:pathLst>
                <a:path extrusionOk="0" h="21600" w="21600">
                  <a:moveTo>
                    <a:pt x="0" y="13555"/>
                  </a:moveTo>
                  <a:cubicBezTo>
                    <a:pt x="417" y="13915"/>
                    <a:pt x="899" y="14078"/>
                    <a:pt x="1381" y="14023"/>
                  </a:cubicBezTo>
                  <a:moveTo>
                    <a:pt x="2000" y="19344"/>
                  </a:moveTo>
                  <a:cubicBezTo>
                    <a:pt x="2207" y="19308"/>
                    <a:pt x="2410" y="19233"/>
                    <a:pt x="2604" y="19120"/>
                  </a:cubicBezTo>
                  <a:moveTo>
                    <a:pt x="7435" y="20578"/>
                  </a:moveTo>
                  <a:cubicBezTo>
                    <a:pt x="7532" y="20937"/>
                    <a:pt x="7654" y="21279"/>
                    <a:pt x="7799" y="21600"/>
                  </a:cubicBezTo>
                  <a:moveTo>
                    <a:pt x="14381" y="20160"/>
                  </a:moveTo>
                  <a:cubicBezTo>
                    <a:pt x="14456" y="19795"/>
                    <a:pt x="14505" y="19419"/>
                    <a:pt x="14527" y="19039"/>
                  </a:cubicBezTo>
                  <a:moveTo>
                    <a:pt x="19208" y="16270"/>
                  </a:moveTo>
                  <a:cubicBezTo>
                    <a:pt x="19208" y="14502"/>
                    <a:pt x="18520" y="12889"/>
                    <a:pt x="17436" y="12115"/>
                  </a:cubicBezTo>
                  <a:moveTo>
                    <a:pt x="20811" y="9204"/>
                  </a:moveTo>
                  <a:cubicBezTo>
                    <a:pt x="21153" y="8777"/>
                    <a:pt x="21423" y="8239"/>
                    <a:pt x="21600" y="7632"/>
                  </a:cubicBezTo>
                  <a:moveTo>
                    <a:pt x="19744" y="2561"/>
                  </a:moveTo>
                  <a:cubicBezTo>
                    <a:pt x="19747" y="2312"/>
                    <a:pt x="19733" y="2063"/>
                    <a:pt x="19702" y="1818"/>
                  </a:cubicBezTo>
                  <a:moveTo>
                    <a:pt x="15078" y="0"/>
                  </a:moveTo>
                  <a:cubicBezTo>
                    <a:pt x="14912" y="285"/>
                    <a:pt x="14776" y="604"/>
                    <a:pt x="14673" y="947"/>
                  </a:cubicBezTo>
                  <a:moveTo>
                    <a:pt x="11061" y="564"/>
                  </a:moveTo>
                  <a:cubicBezTo>
                    <a:pt x="10973" y="823"/>
                    <a:pt x="10907" y="1098"/>
                    <a:pt x="10865" y="1381"/>
                  </a:cubicBezTo>
                  <a:moveTo>
                    <a:pt x="7163" y="2480"/>
                  </a:moveTo>
                  <a:cubicBezTo>
                    <a:pt x="6949" y="2175"/>
                    <a:pt x="6711" y="1909"/>
                    <a:pt x="6454" y="1688"/>
                  </a:cubicBezTo>
                  <a:moveTo>
                    <a:pt x="946" y="7074"/>
                  </a:moveTo>
                  <a:cubicBezTo>
                    <a:pt x="973" y="7356"/>
                    <a:pt x="1014" y="7635"/>
                    <a:pt x="1070" y="7907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67" name="Google Shape;767;p63"/>
          <p:cNvGrpSpPr/>
          <p:nvPr/>
        </p:nvGrpSpPr>
        <p:grpSpPr>
          <a:xfrm>
            <a:off x="6372221" y="4940292"/>
            <a:ext cx="358738" cy="297577"/>
            <a:chOff x="-1" y="0"/>
            <a:chExt cx="358737" cy="297575"/>
          </a:xfrm>
        </p:grpSpPr>
        <p:sp>
          <p:nvSpPr>
            <p:cNvPr id="768" name="Google Shape;768;p63"/>
            <p:cNvSpPr/>
            <p:nvPr/>
          </p:nvSpPr>
          <p:spPr>
            <a:xfrm>
              <a:off x="-1" y="0"/>
              <a:ext cx="358737" cy="287312"/>
            </a:xfrm>
            <a:custGeom>
              <a:rect b="b" l="l" r="r" t="t"/>
              <a:pathLst>
                <a:path extrusionOk="0" h="20623" w="21264">
                  <a:moveTo>
                    <a:pt x="1919" y="6857"/>
                  </a:moveTo>
                  <a:cubicBezTo>
                    <a:pt x="744" y="7018"/>
                    <a:pt x="-110" y="8412"/>
                    <a:pt x="11" y="9971"/>
                  </a:cubicBezTo>
                  <a:cubicBezTo>
                    <a:pt x="81" y="10871"/>
                    <a:pt x="470" y="11672"/>
                    <a:pt x="1058" y="12130"/>
                  </a:cubicBezTo>
                  <a:lnTo>
                    <a:pt x="1047" y="12097"/>
                  </a:lnTo>
                  <a:cubicBezTo>
                    <a:pt x="237" y="13237"/>
                    <a:pt x="282" y="15025"/>
                    <a:pt x="1147" y="16091"/>
                  </a:cubicBezTo>
                  <a:cubicBezTo>
                    <a:pt x="1608" y="16659"/>
                    <a:pt x="2236" y="16931"/>
                    <a:pt x="2864" y="16834"/>
                  </a:cubicBezTo>
                  <a:lnTo>
                    <a:pt x="2853" y="16853"/>
                  </a:lnTo>
                  <a:cubicBezTo>
                    <a:pt x="3897" y="19265"/>
                    <a:pt x="6219" y="20100"/>
                    <a:pt x="8040" y="18718"/>
                  </a:cubicBezTo>
                  <a:cubicBezTo>
                    <a:pt x="8063" y="18700"/>
                    <a:pt x="8086" y="18683"/>
                    <a:pt x="8108" y="18665"/>
                  </a:cubicBezTo>
                  <a:lnTo>
                    <a:pt x="8102" y="18668"/>
                  </a:lnTo>
                  <a:cubicBezTo>
                    <a:pt x="9122" y="20688"/>
                    <a:pt x="11186" y="21231"/>
                    <a:pt x="12712" y="19881"/>
                  </a:cubicBezTo>
                  <a:cubicBezTo>
                    <a:pt x="13352" y="19315"/>
                    <a:pt x="13823" y="18473"/>
                    <a:pt x="14046" y="17498"/>
                  </a:cubicBezTo>
                  <a:lnTo>
                    <a:pt x="14050" y="17522"/>
                  </a:lnTo>
                  <a:cubicBezTo>
                    <a:pt x="15384" y="18621"/>
                    <a:pt x="17141" y="18085"/>
                    <a:pt x="17974" y="16325"/>
                  </a:cubicBezTo>
                  <a:cubicBezTo>
                    <a:pt x="18256" y="15729"/>
                    <a:pt x="18406" y="15039"/>
                    <a:pt x="18406" y="14336"/>
                  </a:cubicBezTo>
                  <a:lnTo>
                    <a:pt x="18400" y="14357"/>
                  </a:lnTo>
                  <a:cubicBezTo>
                    <a:pt x="20223" y="14013"/>
                    <a:pt x="21490" y="11783"/>
                    <a:pt x="21229" y="9377"/>
                  </a:cubicBezTo>
                  <a:cubicBezTo>
                    <a:pt x="21148" y="8627"/>
                    <a:pt x="20922" y="7918"/>
                    <a:pt x="20573" y="7318"/>
                  </a:cubicBezTo>
                  <a:lnTo>
                    <a:pt x="20566" y="7316"/>
                  </a:lnTo>
                  <a:cubicBezTo>
                    <a:pt x="21137" y="5554"/>
                    <a:pt x="20520" y="3512"/>
                    <a:pt x="19188" y="2756"/>
                  </a:cubicBezTo>
                  <a:cubicBezTo>
                    <a:pt x="19076" y="2693"/>
                    <a:pt x="18961" y="2640"/>
                    <a:pt x="18843" y="2597"/>
                  </a:cubicBezTo>
                  <a:lnTo>
                    <a:pt x="18852" y="2591"/>
                  </a:lnTo>
                  <a:cubicBezTo>
                    <a:pt x="18618" y="879"/>
                    <a:pt x="17375" y="-258"/>
                    <a:pt x="16075" y="50"/>
                  </a:cubicBezTo>
                  <a:cubicBezTo>
                    <a:pt x="15529" y="180"/>
                    <a:pt x="15034" y="555"/>
                    <a:pt x="14675" y="1113"/>
                  </a:cubicBezTo>
                  <a:lnTo>
                    <a:pt x="14679" y="1117"/>
                  </a:lnTo>
                  <a:cubicBezTo>
                    <a:pt x="13960" y="-129"/>
                    <a:pt x="12611" y="-369"/>
                    <a:pt x="11668" y="582"/>
                  </a:cubicBezTo>
                  <a:cubicBezTo>
                    <a:pt x="11406" y="845"/>
                    <a:pt x="11194" y="1183"/>
                    <a:pt x="11048" y="1572"/>
                  </a:cubicBezTo>
                  <a:lnTo>
                    <a:pt x="11055" y="1618"/>
                  </a:lnTo>
                  <a:cubicBezTo>
                    <a:pt x="10022" y="274"/>
                    <a:pt x="8360" y="291"/>
                    <a:pt x="7343" y="1657"/>
                  </a:cubicBezTo>
                  <a:cubicBezTo>
                    <a:pt x="7165" y="1895"/>
                    <a:pt x="7014" y="2167"/>
                    <a:pt x="6895" y="2463"/>
                  </a:cubicBezTo>
                  <a:lnTo>
                    <a:pt x="6887" y="2485"/>
                  </a:lnTo>
                  <a:cubicBezTo>
                    <a:pt x="5303" y="1260"/>
                    <a:pt x="3266" y="1962"/>
                    <a:pt x="2338" y="4053"/>
                  </a:cubicBezTo>
                  <a:cubicBezTo>
                    <a:pt x="1962" y="4900"/>
                    <a:pt x="1812" y="5889"/>
                    <a:pt x="1913" y="6862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9" name="Google Shape;769;p63"/>
            <p:cNvSpPr/>
            <p:nvPr/>
          </p:nvSpPr>
          <p:spPr>
            <a:xfrm>
              <a:off x="91955" y="249685"/>
              <a:ext cx="59797" cy="4789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0" name="Google Shape;770;p63"/>
            <p:cNvSpPr/>
            <p:nvPr/>
          </p:nvSpPr>
          <p:spPr>
            <a:xfrm>
              <a:off x="110990" y="237154"/>
              <a:ext cx="39865" cy="31927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1" name="Google Shape;771;p63"/>
            <p:cNvSpPr/>
            <p:nvPr/>
          </p:nvSpPr>
          <p:spPr>
            <a:xfrm>
              <a:off x="123381" y="239681"/>
              <a:ext cx="19933" cy="15964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2" name="Google Shape;772;p63"/>
            <p:cNvSpPr/>
            <p:nvPr/>
          </p:nvSpPr>
          <p:spPr>
            <a:xfrm>
              <a:off x="17852" y="15509"/>
              <a:ext cx="329120" cy="244568"/>
            </a:xfrm>
            <a:custGeom>
              <a:rect b="b" l="l" r="r" t="t"/>
              <a:pathLst>
                <a:path extrusionOk="0" h="21600" w="21600">
                  <a:moveTo>
                    <a:pt x="0" y="13555"/>
                  </a:moveTo>
                  <a:cubicBezTo>
                    <a:pt x="417" y="13915"/>
                    <a:pt x="899" y="14078"/>
                    <a:pt x="1381" y="14023"/>
                  </a:cubicBezTo>
                  <a:moveTo>
                    <a:pt x="2000" y="19344"/>
                  </a:moveTo>
                  <a:cubicBezTo>
                    <a:pt x="2207" y="19308"/>
                    <a:pt x="2410" y="19233"/>
                    <a:pt x="2604" y="19120"/>
                  </a:cubicBezTo>
                  <a:moveTo>
                    <a:pt x="7435" y="20578"/>
                  </a:moveTo>
                  <a:cubicBezTo>
                    <a:pt x="7532" y="20937"/>
                    <a:pt x="7654" y="21279"/>
                    <a:pt x="7799" y="21600"/>
                  </a:cubicBezTo>
                  <a:moveTo>
                    <a:pt x="14381" y="20160"/>
                  </a:moveTo>
                  <a:cubicBezTo>
                    <a:pt x="14456" y="19795"/>
                    <a:pt x="14505" y="19419"/>
                    <a:pt x="14527" y="19039"/>
                  </a:cubicBezTo>
                  <a:moveTo>
                    <a:pt x="19208" y="16270"/>
                  </a:moveTo>
                  <a:cubicBezTo>
                    <a:pt x="19208" y="14502"/>
                    <a:pt x="18520" y="12889"/>
                    <a:pt x="17436" y="12115"/>
                  </a:cubicBezTo>
                  <a:moveTo>
                    <a:pt x="20811" y="9204"/>
                  </a:moveTo>
                  <a:cubicBezTo>
                    <a:pt x="21153" y="8777"/>
                    <a:pt x="21423" y="8239"/>
                    <a:pt x="21600" y="7632"/>
                  </a:cubicBezTo>
                  <a:moveTo>
                    <a:pt x="19744" y="2561"/>
                  </a:moveTo>
                  <a:cubicBezTo>
                    <a:pt x="19747" y="2312"/>
                    <a:pt x="19733" y="2063"/>
                    <a:pt x="19702" y="1818"/>
                  </a:cubicBezTo>
                  <a:moveTo>
                    <a:pt x="15078" y="0"/>
                  </a:moveTo>
                  <a:cubicBezTo>
                    <a:pt x="14912" y="285"/>
                    <a:pt x="14776" y="604"/>
                    <a:pt x="14673" y="947"/>
                  </a:cubicBezTo>
                  <a:moveTo>
                    <a:pt x="11061" y="564"/>
                  </a:moveTo>
                  <a:cubicBezTo>
                    <a:pt x="10973" y="823"/>
                    <a:pt x="10907" y="1098"/>
                    <a:pt x="10865" y="1381"/>
                  </a:cubicBezTo>
                  <a:moveTo>
                    <a:pt x="7163" y="2480"/>
                  </a:moveTo>
                  <a:cubicBezTo>
                    <a:pt x="6949" y="2175"/>
                    <a:pt x="6711" y="1909"/>
                    <a:pt x="6454" y="1688"/>
                  </a:cubicBezTo>
                  <a:moveTo>
                    <a:pt x="946" y="7074"/>
                  </a:moveTo>
                  <a:cubicBezTo>
                    <a:pt x="973" y="7356"/>
                    <a:pt x="1014" y="7635"/>
                    <a:pt x="1070" y="7907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73" name="Google Shape;773;p63"/>
          <p:cNvGrpSpPr/>
          <p:nvPr/>
        </p:nvGrpSpPr>
        <p:grpSpPr>
          <a:xfrm>
            <a:off x="7019920" y="4940292"/>
            <a:ext cx="358739" cy="297577"/>
            <a:chOff x="-1" y="0"/>
            <a:chExt cx="358737" cy="297575"/>
          </a:xfrm>
        </p:grpSpPr>
        <p:sp>
          <p:nvSpPr>
            <p:cNvPr id="774" name="Google Shape;774;p63"/>
            <p:cNvSpPr/>
            <p:nvPr/>
          </p:nvSpPr>
          <p:spPr>
            <a:xfrm>
              <a:off x="-1" y="0"/>
              <a:ext cx="358737" cy="287312"/>
            </a:xfrm>
            <a:custGeom>
              <a:rect b="b" l="l" r="r" t="t"/>
              <a:pathLst>
                <a:path extrusionOk="0" h="20623" w="21264">
                  <a:moveTo>
                    <a:pt x="1919" y="6857"/>
                  </a:moveTo>
                  <a:cubicBezTo>
                    <a:pt x="744" y="7018"/>
                    <a:pt x="-110" y="8412"/>
                    <a:pt x="11" y="9971"/>
                  </a:cubicBezTo>
                  <a:cubicBezTo>
                    <a:pt x="81" y="10871"/>
                    <a:pt x="470" y="11672"/>
                    <a:pt x="1058" y="12130"/>
                  </a:cubicBezTo>
                  <a:lnTo>
                    <a:pt x="1047" y="12097"/>
                  </a:lnTo>
                  <a:cubicBezTo>
                    <a:pt x="237" y="13237"/>
                    <a:pt x="282" y="15025"/>
                    <a:pt x="1147" y="16091"/>
                  </a:cubicBezTo>
                  <a:cubicBezTo>
                    <a:pt x="1608" y="16659"/>
                    <a:pt x="2236" y="16931"/>
                    <a:pt x="2864" y="16834"/>
                  </a:cubicBezTo>
                  <a:lnTo>
                    <a:pt x="2853" y="16853"/>
                  </a:lnTo>
                  <a:cubicBezTo>
                    <a:pt x="3897" y="19265"/>
                    <a:pt x="6219" y="20100"/>
                    <a:pt x="8040" y="18718"/>
                  </a:cubicBezTo>
                  <a:cubicBezTo>
                    <a:pt x="8063" y="18700"/>
                    <a:pt x="8086" y="18683"/>
                    <a:pt x="8108" y="18665"/>
                  </a:cubicBezTo>
                  <a:lnTo>
                    <a:pt x="8102" y="18668"/>
                  </a:lnTo>
                  <a:cubicBezTo>
                    <a:pt x="9122" y="20688"/>
                    <a:pt x="11186" y="21231"/>
                    <a:pt x="12712" y="19881"/>
                  </a:cubicBezTo>
                  <a:cubicBezTo>
                    <a:pt x="13352" y="19315"/>
                    <a:pt x="13823" y="18473"/>
                    <a:pt x="14046" y="17498"/>
                  </a:cubicBezTo>
                  <a:lnTo>
                    <a:pt x="14050" y="17522"/>
                  </a:lnTo>
                  <a:cubicBezTo>
                    <a:pt x="15384" y="18621"/>
                    <a:pt x="17141" y="18085"/>
                    <a:pt x="17974" y="16325"/>
                  </a:cubicBezTo>
                  <a:cubicBezTo>
                    <a:pt x="18256" y="15729"/>
                    <a:pt x="18406" y="15039"/>
                    <a:pt x="18406" y="14336"/>
                  </a:cubicBezTo>
                  <a:lnTo>
                    <a:pt x="18400" y="14357"/>
                  </a:lnTo>
                  <a:cubicBezTo>
                    <a:pt x="20223" y="14013"/>
                    <a:pt x="21490" y="11783"/>
                    <a:pt x="21229" y="9377"/>
                  </a:cubicBezTo>
                  <a:cubicBezTo>
                    <a:pt x="21148" y="8627"/>
                    <a:pt x="20922" y="7918"/>
                    <a:pt x="20573" y="7318"/>
                  </a:cubicBezTo>
                  <a:lnTo>
                    <a:pt x="20566" y="7316"/>
                  </a:lnTo>
                  <a:cubicBezTo>
                    <a:pt x="21137" y="5554"/>
                    <a:pt x="20520" y="3512"/>
                    <a:pt x="19188" y="2756"/>
                  </a:cubicBezTo>
                  <a:cubicBezTo>
                    <a:pt x="19076" y="2693"/>
                    <a:pt x="18961" y="2640"/>
                    <a:pt x="18843" y="2597"/>
                  </a:cubicBezTo>
                  <a:lnTo>
                    <a:pt x="18852" y="2591"/>
                  </a:lnTo>
                  <a:cubicBezTo>
                    <a:pt x="18618" y="879"/>
                    <a:pt x="17375" y="-258"/>
                    <a:pt x="16075" y="50"/>
                  </a:cubicBezTo>
                  <a:cubicBezTo>
                    <a:pt x="15529" y="180"/>
                    <a:pt x="15034" y="555"/>
                    <a:pt x="14675" y="1113"/>
                  </a:cubicBezTo>
                  <a:lnTo>
                    <a:pt x="14679" y="1117"/>
                  </a:lnTo>
                  <a:cubicBezTo>
                    <a:pt x="13960" y="-129"/>
                    <a:pt x="12611" y="-369"/>
                    <a:pt x="11668" y="582"/>
                  </a:cubicBezTo>
                  <a:cubicBezTo>
                    <a:pt x="11406" y="845"/>
                    <a:pt x="11194" y="1183"/>
                    <a:pt x="11048" y="1572"/>
                  </a:cubicBezTo>
                  <a:lnTo>
                    <a:pt x="11055" y="1618"/>
                  </a:lnTo>
                  <a:cubicBezTo>
                    <a:pt x="10022" y="274"/>
                    <a:pt x="8360" y="291"/>
                    <a:pt x="7343" y="1657"/>
                  </a:cubicBezTo>
                  <a:cubicBezTo>
                    <a:pt x="7165" y="1895"/>
                    <a:pt x="7014" y="2167"/>
                    <a:pt x="6895" y="2463"/>
                  </a:cubicBezTo>
                  <a:lnTo>
                    <a:pt x="6887" y="2485"/>
                  </a:lnTo>
                  <a:cubicBezTo>
                    <a:pt x="5303" y="1260"/>
                    <a:pt x="3266" y="1962"/>
                    <a:pt x="2338" y="4053"/>
                  </a:cubicBezTo>
                  <a:cubicBezTo>
                    <a:pt x="1962" y="4900"/>
                    <a:pt x="1812" y="5889"/>
                    <a:pt x="1913" y="6862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5" name="Google Shape;775;p63"/>
            <p:cNvSpPr/>
            <p:nvPr/>
          </p:nvSpPr>
          <p:spPr>
            <a:xfrm>
              <a:off x="91955" y="249685"/>
              <a:ext cx="59797" cy="4789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6" name="Google Shape;776;p63"/>
            <p:cNvSpPr/>
            <p:nvPr/>
          </p:nvSpPr>
          <p:spPr>
            <a:xfrm>
              <a:off x="110990" y="237154"/>
              <a:ext cx="39865" cy="31927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7" name="Google Shape;777;p63"/>
            <p:cNvSpPr/>
            <p:nvPr/>
          </p:nvSpPr>
          <p:spPr>
            <a:xfrm>
              <a:off x="123381" y="239681"/>
              <a:ext cx="19933" cy="15964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8" name="Google Shape;778;p63"/>
            <p:cNvSpPr/>
            <p:nvPr/>
          </p:nvSpPr>
          <p:spPr>
            <a:xfrm>
              <a:off x="17852" y="15509"/>
              <a:ext cx="329120" cy="244568"/>
            </a:xfrm>
            <a:custGeom>
              <a:rect b="b" l="l" r="r" t="t"/>
              <a:pathLst>
                <a:path extrusionOk="0" h="21600" w="21600">
                  <a:moveTo>
                    <a:pt x="0" y="13555"/>
                  </a:moveTo>
                  <a:cubicBezTo>
                    <a:pt x="417" y="13915"/>
                    <a:pt x="899" y="14078"/>
                    <a:pt x="1381" y="14023"/>
                  </a:cubicBezTo>
                  <a:moveTo>
                    <a:pt x="2000" y="19344"/>
                  </a:moveTo>
                  <a:cubicBezTo>
                    <a:pt x="2207" y="19308"/>
                    <a:pt x="2410" y="19233"/>
                    <a:pt x="2604" y="19120"/>
                  </a:cubicBezTo>
                  <a:moveTo>
                    <a:pt x="7435" y="20578"/>
                  </a:moveTo>
                  <a:cubicBezTo>
                    <a:pt x="7532" y="20937"/>
                    <a:pt x="7654" y="21279"/>
                    <a:pt x="7799" y="21600"/>
                  </a:cubicBezTo>
                  <a:moveTo>
                    <a:pt x="14381" y="20160"/>
                  </a:moveTo>
                  <a:cubicBezTo>
                    <a:pt x="14456" y="19795"/>
                    <a:pt x="14505" y="19419"/>
                    <a:pt x="14527" y="19039"/>
                  </a:cubicBezTo>
                  <a:moveTo>
                    <a:pt x="19208" y="16270"/>
                  </a:moveTo>
                  <a:cubicBezTo>
                    <a:pt x="19208" y="14502"/>
                    <a:pt x="18520" y="12889"/>
                    <a:pt x="17436" y="12115"/>
                  </a:cubicBezTo>
                  <a:moveTo>
                    <a:pt x="20811" y="9204"/>
                  </a:moveTo>
                  <a:cubicBezTo>
                    <a:pt x="21153" y="8777"/>
                    <a:pt x="21423" y="8239"/>
                    <a:pt x="21600" y="7632"/>
                  </a:cubicBezTo>
                  <a:moveTo>
                    <a:pt x="19744" y="2561"/>
                  </a:moveTo>
                  <a:cubicBezTo>
                    <a:pt x="19747" y="2312"/>
                    <a:pt x="19733" y="2063"/>
                    <a:pt x="19702" y="1818"/>
                  </a:cubicBezTo>
                  <a:moveTo>
                    <a:pt x="15078" y="0"/>
                  </a:moveTo>
                  <a:cubicBezTo>
                    <a:pt x="14912" y="285"/>
                    <a:pt x="14776" y="604"/>
                    <a:pt x="14673" y="947"/>
                  </a:cubicBezTo>
                  <a:moveTo>
                    <a:pt x="11061" y="564"/>
                  </a:moveTo>
                  <a:cubicBezTo>
                    <a:pt x="10973" y="823"/>
                    <a:pt x="10907" y="1098"/>
                    <a:pt x="10865" y="1381"/>
                  </a:cubicBezTo>
                  <a:moveTo>
                    <a:pt x="7163" y="2480"/>
                  </a:moveTo>
                  <a:cubicBezTo>
                    <a:pt x="6949" y="2175"/>
                    <a:pt x="6711" y="1909"/>
                    <a:pt x="6454" y="1688"/>
                  </a:cubicBezTo>
                  <a:moveTo>
                    <a:pt x="946" y="7074"/>
                  </a:moveTo>
                  <a:cubicBezTo>
                    <a:pt x="973" y="7356"/>
                    <a:pt x="1014" y="7635"/>
                    <a:pt x="1070" y="7907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64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784" name="Google Shape;784;p64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data hazards for branches</a:t>
            </a:r>
            <a:endParaRPr/>
          </a:p>
        </p:txBody>
      </p:sp>
      <p:sp>
        <p:nvSpPr>
          <p:cNvPr id="785" name="Google Shape;785;p64"/>
          <p:cNvSpPr txBox="1"/>
          <p:nvPr>
            <p:ph idx="4294967295" type="body"/>
          </p:nvPr>
        </p:nvSpPr>
        <p:spPr>
          <a:xfrm>
            <a:off x="800408" y="1241733"/>
            <a:ext cx="8038484" cy="21488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 comparison register is a destination of immediately preceding load instruction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Need 2 stall cycles</a:t>
            </a:r>
            <a:endParaRPr/>
          </a:p>
        </p:txBody>
      </p:sp>
      <p:sp>
        <p:nvSpPr>
          <p:cNvPr id="786" name="Google Shape;786;p64"/>
          <p:cNvSpPr txBox="1"/>
          <p:nvPr/>
        </p:nvSpPr>
        <p:spPr>
          <a:xfrm>
            <a:off x="755650" y="4878387"/>
            <a:ext cx="1619285" cy="320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beq </a:t>
            </a:r>
            <a:r>
              <a:rPr b="0" i="0" lang="en-US" sz="1800" u="none" cap="none" strike="noStrike">
                <a:solidFill>
                  <a:srgbClr val="3D55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stalled</a:t>
            </a:r>
            <a:endParaRPr/>
          </a:p>
        </p:txBody>
      </p:sp>
      <p:grpSp>
        <p:nvGrpSpPr>
          <p:cNvPr id="787" name="Google Shape;787;p64"/>
          <p:cNvGrpSpPr/>
          <p:nvPr/>
        </p:nvGrpSpPr>
        <p:grpSpPr>
          <a:xfrm>
            <a:off x="3132137" y="3644900"/>
            <a:ext cx="3024189" cy="504825"/>
            <a:chOff x="0" y="0"/>
            <a:chExt cx="3024188" cy="504825"/>
          </a:xfrm>
        </p:grpSpPr>
        <p:grpSp>
          <p:nvGrpSpPr>
            <p:cNvPr id="788" name="Google Shape;788;p64"/>
            <p:cNvGrpSpPr/>
            <p:nvPr/>
          </p:nvGrpSpPr>
          <p:grpSpPr>
            <a:xfrm>
              <a:off x="0" y="73025"/>
              <a:ext cx="431800" cy="360364"/>
              <a:chOff x="0" y="0"/>
              <a:chExt cx="431800" cy="360363"/>
            </a:xfrm>
          </p:grpSpPr>
          <p:sp>
            <p:nvSpPr>
              <p:cNvPr id="789" name="Google Shape;789;p64"/>
              <p:cNvSpPr/>
              <p:nvPr/>
            </p:nvSpPr>
            <p:spPr>
              <a:xfrm>
                <a:off x="0" y="0"/>
                <a:ext cx="431800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0" name="Google Shape;790;p64"/>
              <p:cNvSpPr txBox="1"/>
              <p:nvPr/>
            </p:nvSpPr>
            <p:spPr>
              <a:xfrm>
                <a:off x="84783" y="36637"/>
                <a:ext cx="262234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endParaRPr/>
              </a:p>
            </p:txBody>
          </p:sp>
        </p:grpSp>
        <p:grpSp>
          <p:nvGrpSpPr>
            <p:cNvPr id="791" name="Google Shape;791;p64"/>
            <p:cNvGrpSpPr/>
            <p:nvPr/>
          </p:nvGrpSpPr>
          <p:grpSpPr>
            <a:xfrm>
              <a:off x="647700" y="73025"/>
              <a:ext cx="431800" cy="360364"/>
              <a:chOff x="0" y="0"/>
              <a:chExt cx="431800" cy="360363"/>
            </a:xfrm>
          </p:grpSpPr>
          <p:sp>
            <p:nvSpPr>
              <p:cNvPr id="792" name="Google Shape;792;p64"/>
              <p:cNvSpPr/>
              <p:nvPr/>
            </p:nvSpPr>
            <p:spPr>
              <a:xfrm>
                <a:off x="0" y="0"/>
                <a:ext cx="431800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3" name="Google Shape;793;p64"/>
              <p:cNvSpPr txBox="1"/>
              <p:nvPr/>
            </p:nvSpPr>
            <p:spPr>
              <a:xfrm>
                <a:off x="70024" y="36637"/>
                <a:ext cx="291752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ID</a:t>
                </a:r>
                <a:endParaRPr/>
              </a:p>
            </p:txBody>
          </p:sp>
        </p:grpSp>
        <p:grpSp>
          <p:nvGrpSpPr>
            <p:cNvPr id="794" name="Google Shape;794;p64"/>
            <p:cNvGrpSpPr/>
            <p:nvPr/>
          </p:nvGrpSpPr>
          <p:grpSpPr>
            <a:xfrm>
              <a:off x="1296987" y="73025"/>
              <a:ext cx="431801" cy="360364"/>
              <a:chOff x="0" y="0"/>
              <a:chExt cx="431800" cy="360363"/>
            </a:xfrm>
          </p:grpSpPr>
          <p:sp>
            <p:nvSpPr>
              <p:cNvPr id="795" name="Google Shape;795;p64"/>
              <p:cNvSpPr/>
              <p:nvPr/>
            </p:nvSpPr>
            <p:spPr>
              <a:xfrm>
                <a:off x="0" y="0"/>
                <a:ext cx="431800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6" name="Google Shape;796;p64"/>
              <p:cNvSpPr txBox="1"/>
              <p:nvPr/>
            </p:nvSpPr>
            <p:spPr>
              <a:xfrm>
                <a:off x="45325" y="36637"/>
                <a:ext cx="341150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</a:t>
                </a:r>
                <a:endParaRPr/>
              </a:p>
            </p:txBody>
          </p:sp>
        </p:grpSp>
        <p:grpSp>
          <p:nvGrpSpPr>
            <p:cNvPr id="797" name="Google Shape;797;p64"/>
            <p:cNvGrpSpPr/>
            <p:nvPr/>
          </p:nvGrpSpPr>
          <p:grpSpPr>
            <a:xfrm>
              <a:off x="1896121" y="73025"/>
              <a:ext cx="528934" cy="360364"/>
              <a:chOff x="0" y="0"/>
              <a:chExt cx="528933" cy="360363"/>
            </a:xfrm>
          </p:grpSpPr>
          <p:sp>
            <p:nvSpPr>
              <p:cNvPr id="798" name="Google Shape;798;p64"/>
              <p:cNvSpPr/>
              <p:nvPr/>
            </p:nvSpPr>
            <p:spPr>
              <a:xfrm>
                <a:off x="48566" y="0"/>
                <a:ext cx="431801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9" name="Google Shape;799;p64"/>
              <p:cNvSpPr txBox="1"/>
              <p:nvPr/>
            </p:nvSpPr>
            <p:spPr>
              <a:xfrm>
                <a:off x="0" y="36637"/>
                <a:ext cx="528933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MEM</a:t>
                </a:r>
                <a:endParaRPr/>
              </a:p>
            </p:txBody>
          </p:sp>
        </p:grpSp>
        <p:grpSp>
          <p:nvGrpSpPr>
            <p:cNvPr id="800" name="Google Shape;800;p64"/>
            <p:cNvGrpSpPr/>
            <p:nvPr/>
          </p:nvGrpSpPr>
          <p:grpSpPr>
            <a:xfrm>
              <a:off x="2592387" y="73025"/>
              <a:ext cx="431801" cy="360364"/>
              <a:chOff x="0" y="0"/>
              <a:chExt cx="431800" cy="360363"/>
            </a:xfrm>
          </p:grpSpPr>
          <p:sp>
            <p:nvSpPr>
              <p:cNvPr id="801" name="Google Shape;801;p64"/>
              <p:cNvSpPr/>
              <p:nvPr/>
            </p:nvSpPr>
            <p:spPr>
              <a:xfrm>
                <a:off x="0" y="0"/>
                <a:ext cx="431800" cy="360363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02" name="Google Shape;802;p64"/>
              <p:cNvSpPr txBox="1"/>
              <p:nvPr/>
            </p:nvSpPr>
            <p:spPr>
              <a:xfrm>
                <a:off x="20626" y="36637"/>
                <a:ext cx="390548" cy="287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WB</a:t>
                </a:r>
                <a:endParaRPr/>
              </a:p>
            </p:txBody>
          </p:sp>
        </p:grpSp>
        <p:sp>
          <p:nvSpPr>
            <p:cNvPr id="803" name="Google Shape;803;p64"/>
            <p:cNvSpPr/>
            <p:nvPr/>
          </p:nvSpPr>
          <p:spPr>
            <a:xfrm>
              <a:off x="504825" y="0"/>
              <a:ext cx="71438" cy="504825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4" name="Google Shape;804;p64"/>
            <p:cNvSpPr/>
            <p:nvPr/>
          </p:nvSpPr>
          <p:spPr>
            <a:xfrm>
              <a:off x="1152525" y="0"/>
              <a:ext cx="71438" cy="504825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5" name="Google Shape;805;p64"/>
            <p:cNvSpPr/>
            <p:nvPr/>
          </p:nvSpPr>
          <p:spPr>
            <a:xfrm>
              <a:off x="1800225" y="0"/>
              <a:ext cx="71438" cy="504825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6" name="Google Shape;806;p64"/>
            <p:cNvSpPr/>
            <p:nvPr/>
          </p:nvSpPr>
          <p:spPr>
            <a:xfrm>
              <a:off x="2447925" y="0"/>
              <a:ext cx="71438" cy="504825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07" name="Google Shape;807;p64"/>
          <p:cNvGrpSpPr/>
          <p:nvPr/>
        </p:nvGrpSpPr>
        <p:grpSpPr>
          <a:xfrm>
            <a:off x="3779837" y="4294187"/>
            <a:ext cx="431801" cy="360364"/>
            <a:chOff x="0" y="0"/>
            <a:chExt cx="431800" cy="360363"/>
          </a:xfrm>
        </p:grpSpPr>
        <p:sp>
          <p:nvSpPr>
            <p:cNvPr id="808" name="Google Shape;808;p64"/>
            <p:cNvSpPr/>
            <p:nvPr/>
          </p:nvSpPr>
          <p:spPr>
            <a:xfrm>
              <a:off x="0" y="0"/>
              <a:ext cx="431800" cy="360363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9" name="Google Shape;809;p64"/>
            <p:cNvSpPr txBox="1"/>
            <p:nvPr/>
          </p:nvSpPr>
          <p:spPr>
            <a:xfrm>
              <a:off x="84783" y="36637"/>
              <a:ext cx="262234" cy="287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</a:t>
              </a:r>
              <a:endParaRPr/>
            </a:p>
          </p:txBody>
        </p:sp>
      </p:grpSp>
      <p:grpSp>
        <p:nvGrpSpPr>
          <p:cNvPr id="810" name="Google Shape;810;p64"/>
          <p:cNvGrpSpPr/>
          <p:nvPr/>
        </p:nvGrpSpPr>
        <p:grpSpPr>
          <a:xfrm>
            <a:off x="4427537" y="4294187"/>
            <a:ext cx="431801" cy="360364"/>
            <a:chOff x="0" y="0"/>
            <a:chExt cx="431800" cy="360363"/>
          </a:xfrm>
        </p:grpSpPr>
        <p:sp>
          <p:nvSpPr>
            <p:cNvPr id="811" name="Google Shape;811;p64"/>
            <p:cNvSpPr/>
            <p:nvPr/>
          </p:nvSpPr>
          <p:spPr>
            <a:xfrm>
              <a:off x="0" y="0"/>
              <a:ext cx="431800" cy="360363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2" name="Google Shape;812;p64"/>
            <p:cNvSpPr txBox="1"/>
            <p:nvPr/>
          </p:nvSpPr>
          <p:spPr>
            <a:xfrm>
              <a:off x="70024" y="36637"/>
              <a:ext cx="291752" cy="287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ID</a:t>
              </a:r>
              <a:endParaRPr/>
            </a:p>
          </p:txBody>
        </p:sp>
      </p:grpSp>
      <p:sp>
        <p:nvSpPr>
          <p:cNvPr id="813" name="Google Shape;813;p64"/>
          <p:cNvSpPr/>
          <p:nvPr/>
        </p:nvSpPr>
        <p:spPr>
          <a:xfrm>
            <a:off x="4284662" y="4221162"/>
            <a:ext cx="71439" cy="504826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4" name="Google Shape;814;p64"/>
          <p:cNvSpPr/>
          <p:nvPr/>
        </p:nvSpPr>
        <p:spPr>
          <a:xfrm>
            <a:off x="4932362" y="4221162"/>
            <a:ext cx="71439" cy="504826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5" name="Google Shape;815;p64"/>
          <p:cNvSpPr/>
          <p:nvPr/>
        </p:nvSpPr>
        <p:spPr>
          <a:xfrm>
            <a:off x="5580062" y="4221162"/>
            <a:ext cx="71439" cy="504826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6" name="Google Shape;816;p64"/>
          <p:cNvSpPr/>
          <p:nvPr/>
        </p:nvSpPr>
        <p:spPr>
          <a:xfrm>
            <a:off x="6227762" y="4221162"/>
            <a:ext cx="71439" cy="504826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17" name="Google Shape;817;p64"/>
          <p:cNvGrpSpPr/>
          <p:nvPr/>
        </p:nvGrpSpPr>
        <p:grpSpPr>
          <a:xfrm>
            <a:off x="5075237" y="4868862"/>
            <a:ext cx="431801" cy="360364"/>
            <a:chOff x="0" y="0"/>
            <a:chExt cx="431800" cy="360363"/>
          </a:xfrm>
        </p:grpSpPr>
        <p:sp>
          <p:nvSpPr>
            <p:cNvPr id="818" name="Google Shape;818;p64"/>
            <p:cNvSpPr/>
            <p:nvPr/>
          </p:nvSpPr>
          <p:spPr>
            <a:xfrm>
              <a:off x="0" y="0"/>
              <a:ext cx="431800" cy="360363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9" name="Google Shape;819;p64"/>
            <p:cNvSpPr txBox="1"/>
            <p:nvPr/>
          </p:nvSpPr>
          <p:spPr>
            <a:xfrm>
              <a:off x="70024" y="36637"/>
              <a:ext cx="291752" cy="287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ID</a:t>
              </a:r>
              <a:endParaRPr/>
            </a:p>
          </p:txBody>
        </p:sp>
      </p:grpSp>
      <p:sp>
        <p:nvSpPr>
          <p:cNvPr id="820" name="Google Shape;820;p64"/>
          <p:cNvSpPr/>
          <p:nvPr/>
        </p:nvSpPr>
        <p:spPr>
          <a:xfrm>
            <a:off x="4932362" y="4795837"/>
            <a:ext cx="71439" cy="504826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1" name="Google Shape;821;p64"/>
          <p:cNvSpPr/>
          <p:nvPr/>
        </p:nvSpPr>
        <p:spPr>
          <a:xfrm>
            <a:off x="5580062" y="4795837"/>
            <a:ext cx="71439" cy="504826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2" name="Google Shape;822;p64"/>
          <p:cNvSpPr/>
          <p:nvPr/>
        </p:nvSpPr>
        <p:spPr>
          <a:xfrm>
            <a:off x="6227762" y="4795837"/>
            <a:ext cx="71439" cy="504826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3" name="Google Shape;823;p64"/>
          <p:cNvSpPr/>
          <p:nvPr/>
        </p:nvSpPr>
        <p:spPr>
          <a:xfrm>
            <a:off x="6875462" y="4795837"/>
            <a:ext cx="71439" cy="504826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24" name="Google Shape;824;p64"/>
          <p:cNvGrpSpPr/>
          <p:nvPr/>
        </p:nvGrpSpPr>
        <p:grpSpPr>
          <a:xfrm>
            <a:off x="5724525" y="5445125"/>
            <a:ext cx="431800" cy="360364"/>
            <a:chOff x="0" y="0"/>
            <a:chExt cx="431800" cy="360363"/>
          </a:xfrm>
        </p:grpSpPr>
        <p:sp>
          <p:nvSpPr>
            <p:cNvPr id="825" name="Google Shape;825;p64"/>
            <p:cNvSpPr/>
            <p:nvPr/>
          </p:nvSpPr>
          <p:spPr>
            <a:xfrm>
              <a:off x="0" y="0"/>
              <a:ext cx="431800" cy="360363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6" name="Google Shape;826;p64"/>
            <p:cNvSpPr txBox="1"/>
            <p:nvPr/>
          </p:nvSpPr>
          <p:spPr>
            <a:xfrm>
              <a:off x="70024" y="36637"/>
              <a:ext cx="291752" cy="287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ID</a:t>
              </a:r>
              <a:endParaRPr/>
            </a:p>
          </p:txBody>
        </p:sp>
      </p:grpSp>
      <p:grpSp>
        <p:nvGrpSpPr>
          <p:cNvPr id="827" name="Google Shape;827;p64"/>
          <p:cNvGrpSpPr/>
          <p:nvPr/>
        </p:nvGrpSpPr>
        <p:grpSpPr>
          <a:xfrm>
            <a:off x="6373812" y="5445125"/>
            <a:ext cx="431801" cy="360364"/>
            <a:chOff x="0" y="0"/>
            <a:chExt cx="431800" cy="360363"/>
          </a:xfrm>
        </p:grpSpPr>
        <p:sp>
          <p:nvSpPr>
            <p:cNvPr id="828" name="Google Shape;828;p64"/>
            <p:cNvSpPr/>
            <p:nvPr/>
          </p:nvSpPr>
          <p:spPr>
            <a:xfrm>
              <a:off x="0" y="0"/>
              <a:ext cx="431800" cy="360363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9" name="Google Shape;829;p64"/>
            <p:cNvSpPr txBox="1"/>
            <p:nvPr/>
          </p:nvSpPr>
          <p:spPr>
            <a:xfrm>
              <a:off x="45325" y="36637"/>
              <a:ext cx="341150" cy="287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</a:t>
              </a:r>
              <a:endParaRPr/>
            </a:p>
          </p:txBody>
        </p:sp>
      </p:grpSp>
      <p:grpSp>
        <p:nvGrpSpPr>
          <p:cNvPr id="830" name="Google Shape;830;p64"/>
          <p:cNvGrpSpPr/>
          <p:nvPr/>
        </p:nvGrpSpPr>
        <p:grpSpPr>
          <a:xfrm>
            <a:off x="6972946" y="5445125"/>
            <a:ext cx="528935" cy="360364"/>
            <a:chOff x="0" y="0"/>
            <a:chExt cx="528933" cy="360363"/>
          </a:xfrm>
        </p:grpSpPr>
        <p:sp>
          <p:nvSpPr>
            <p:cNvPr id="831" name="Google Shape;831;p64"/>
            <p:cNvSpPr/>
            <p:nvPr/>
          </p:nvSpPr>
          <p:spPr>
            <a:xfrm>
              <a:off x="48566" y="0"/>
              <a:ext cx="431801" cy="360363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2" name="Google Shape;832;p64"/>
            <p:cNvSpPr txBox="1"/>
            <p:nvPr/>
          </p:nvSpPr>
          <p:spPr>
            <a:xfrm>
              <a:off x="0" y="36637"/>
              <a:ext cx="528933" cy="287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</a:t>
              </a:r>
              <a:endParaRPr/>
            </a:p>
          </p:txBody>
        </p:sp>
      </p:grpSp>
      <p:grpSp>
        <p:nvGrpSpPr>
          <p:cNvPr id="833" name="Google Shape;833;p64"/>
          <p:cNvGrpSpPr/>
          <p:nvPr/>
        </p:nvGrpSpPr>
        <p:grpSpPr>
          <a:xfrm>
            <a:off x="7669212" y="5445125"/>
            <a:ext cx="431801" cy="360364"/>
            <a:chOff x="0" y="0"/>
            <a:chExt cx="431800" cy="360363"/>
          </a:xfrm>
        </p:grpSpPr>
        <p:sp>
          <p:nvSpPr>
            <p:cNvPr id="834" name="Google Shape;834;p64"/>
            <p:cNvSpPr/>
            <p:nvPr/>
          </p:nvSpPr>
          <p:spPr>
            <a:xfrm>
              <a:off x="0" y="0"/>
              <a:ext cx="431800" cy="360363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5" name="Google Shape;835;p64"/>
            <p:cNvSpPr txBox="1"/>
            <p:nvPr/>
          </p:nvSpPr>
          <p:spPr>
            <a:xfrm>
              <a:off x="20626" y="36637"/>
              <a:ext cx="390548" cy="287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WB</a:t>
              </a:r>
              <a:endParaRPr/>
            </a:p>
          </p:txBody>
        </p:sp>
      </p:grpSp>
      <p:sp>
        <p:nvSpPr>
          <p:cNvPr id="836" name="Google Shape;836;p64"/>
          <p:cNvSpPr/>
          <p:nvPr/>
        </p:nvSpPr>
        <p:spPr>
          <a:xfrm>
            <a:off x="5581650" y="5372100"/>
            <a:ext cx="71438" cy="504825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7" name="Google Shape;837;p64"/>
          <p:cNvSpPr/>
          <p:nvPr/>
        </p:nvSpPr>
        <p:spPr>
          <a:xfrm>
            <a:off x="6229350" y="5372100"/>
            <a:ext cx="71438" cy="504825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8" name="Google Shape;838;p64"/>
          <p:cNvSpPr/>
          <p:nvPr/>
        </p:nvSpPr>
        <p:spPr>
          <a:xfrm>
            <a:off x="6877050" y="5372100"/>
            <a:ext cx="71438" cy="504825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9" name="Google Shape;839;p64"/>
          <p:cNvSpPr/>
          <p:nvPr/>
        </p:nvSpPr>
        <p:spPr>
          <a:xfrm>
            <a:off x="7524750" y="5372100"/>
            <a:ext cx="71438" cy="504825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0" name="Google Shape;840;p64"/>
          <p:cNvSpPr txBox="1"/>
          <p:nvPr/>
        </p:nvSpPr>
        <p:spPr>
          <a:xfrm>
            <a:off x="755650" y="4302125"/>
            <a:ext cx="1619285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beq </a:t>
            </a:r>
            <a:r>
              <a:rPr b="0" i="0" lang="en-US" sz="1800" u="none" cap="none" strike="noStrike">
                <a:solidFill>
                  <a:srgbClr val="3D55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stalled</a:t>
            </a:r>
            <a:endParaRPr/>
          </a:p>
        </p:txBody>
      </p:sp>
      <p:sp>
        <p:nvSpPr>
          <p:cNvPr id="841" name="Google Shape;841;p64"/>
          <p:cNvSpPr txBox="1"/>
          <p:nvPr/>
        </p:nvSpPr>
        <p:spPr>
          <a:xfrm>
            <a:off x="755650" y="3725862"/>
            <a:ext cx="1757026" cy="320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lw  </a:t>
            </a:r>
            <a:r>
              <a:rPr b="0" i="0" lang="en-US" sz="1800" u="none" cap="none" strike="noStrike">
                <a:solidFill>
                  <a:srgbClr val="3D55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addr</a:t>
            </a:r>
            <a:endParaRPr/>
          </a:p>
        </p:txBody>
      </p:sp>
      <p:sp>
        <p:nvSpPr>
          <p:cNvPr id="842" name="Google Shape;842;p64"/>
          <p:cNvSpPr txBox="1"/>
          <p:nvPr/>
        </p:nvSpPr>
        <p:spPr>
          <a:xfrm>
            <a:off x="755650" y="5454650"/>
            <a:ext cx="2583468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ans Mon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beq </a:t>
            </a:r>
            <a:r>
              <a:rPr b="0" i="0" lang="en-US" sz="1800" u="none" cap="none" strike="noStrike">
                <a:solidFill>
                  <a:srgbClr val="3D55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b="0" i="0" lang="en-US" sz="1800" u="none" cap="none" strike="noStrike">
                <a:solidFill>
                  <a:srgbClr val="3D55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target</a:t>
            </a:r>
            <a:endParaRPr/>
          </a:p>
        </p:txBody>
      </p:sp>
      <p:cxnSp>
        <p:nvCxnSpPr>
          <p:cNvPr id="843" name="Google Shape;843;p64"/>
          <p:cNvCxnSpPr/>
          <p:nvPr/>
        </p:nvCxnSpPr>
        <p:spPr>
          <a:xfrm>
            <a:off x="5651500" y="3860799"/>
            <a:ext cx="433388" cy="1727202"/>
          </a:xfrm>
          <a:prstGeom prst="straightConnector1">
            <a:avLst/>
          </a:prstGeom>
          <a:noFill/>
          <a:ln cap="flat" cmpd="sng" w="19050">
            <a:solidFill>
              <a:srgbClr val="3D55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44" name="Google Shape;844;p64"/>
          <p:cNvGrpSpPr/>
          <p:nvPr/>
        </p:nvGrpSpPr>
        <p:grpSpPr>
          <a:xfrm>
            <a:off x="5724521" y="4940292"/>
            <a:ext cx="360325" cy="297431"/>
            <a:chOff x="-1" y="0"/>
            <a:chExt cx="360324" cy="297429"/>
          </a:xfrm>
        </p:grpSpPr>
        <p:sp>
          <p:nvSpPr>
            <p:cNvPr id="845" name="Google Shape;845;p64"/>
            <p:cNvSpPr/>
            <p:nvPr/>
          </p:nvSpPr>
          <p:spPr>
            <a:xfrm>
              <a:off x="-1" y="0"/>
              <a:ext cx="360324" cy="287312"/>
            </a:xfrm>
            <a:custGeom>
              <a:rect b="b" l="l" r="r" t="t"/>
              <a:pathLst>
                <a:path extrusionOk="0" h="20623" w="21264">
                  <a:moveTo>
                    <a:pt x="1919" y="6857"/>
                  </a:moveTo>
                  <a:cubicBezTo>
                    <a:pt x="744" y="7018"/>
                    <a:pt x="-110" y="8412"/>
                    <a:pt x="11" y="9971"/>
                  </a:cubicBezTo>
                  <a:cubicBezTo>
                    <a:pt x="81" y="10871"/>
                    <a:pt x="470" y="11672"/>
                    <a:pt x="1058" y="12130"/>
                  </a:cubicBezTo>
                  <a:lnTo>
                    <a:pt x="1047" y="12097"/>
                  </a:lnTo>
                  <a:cubicBezTo>
                    <a:pt x="237" y="13237"/>
                    <a:pt x="282" y="15025"/>
                    <a:pt x="1147" y="16091"/>
                  </a:cubicBezTo>
                  <a:cubicBezTo>
                    <a:pt x="1608" y="16659"/>
                    <a:pt x="2236" y="16931"/>
                    <a:pt x="2864" y="16834"/>
                  </a:cubicBezTo>
                  <a:lnTo>
                    <a:pt x="2853" y="16853"/>
                  </a:lnTo>
                  <a:cubicBezTo>
                    <a:pt x="3897" y="19265"/>
                    <a:pt x="6219" y="20100"/>
                    <a:pt x="8040" y="18718"/>
                  </a:cubicBezTo>
                  <a:cubicBezTo>
                    <a:pt x="8063" y="18700"/>
                    <a:pt x="8086" y="18683"/>
                    <a:pt x="8108" y="18665"/>
                  </a:cubicBezTo>
                  <a:lnTo>
                    <a:pt x="8102" y="18668"/>
                  </a:lnTo>
                  <a:cubicBezTo>
                    <a:pt x="9122" y="20688"/>
                    <a:pt x="11186" y="21231"/>
                    <a:pt x="12712" y="19881"/>
                  </a:cubicBezTo>
                  <a:cubicBezTo>
                    <a:pt x="13352" y="19315"/>
                    <a:pt x="13823" y="18473"/>
                    <a:pt x="14046" y="17498"/>
                  </a:cubicBezTo>
                  <a:lnTo>
                    <a:pt x="14050" y="17522"/>
                  </a:lnTo>
                  <a:cubicBezTo>
                    <a:pt x="15384" y="18621"/>
                    <a:pt x="17141" y="18085"/>
                    <a:pt x="17974" y="16325"/>
                  </a:cubicBezTo>
                  <a:cubicBezTo>
                    <a:pt x="18256" y="15729"/>
                    <a:pt x="18406" y="15039"/>
                    <a:pt x="18406" y="14336"/>
                  </a:cubicBezTo>
                  <a:lnTo>
                    <a:pt x="18400" y="14357"/>
                  </a:lnTo>
                  <a:cubicBezTo>
                    <a:pt x="20223" y="14013"/>
                    <a:pt x="21490" y="11783"/>
                    <a:pt x="21229" y="9377"/>
                  </a:cubicBezTo>
                  <a:cubicBezTo>
                    <a:pt x="21148" y="8627"/>
                    <a:pt x="20922" y="7918"/>
                    <a:pt x="20573" y="7318"/>
                  </a:cubicBezTo>
                  <a:lnTo>
                    <a:pt x="20566" y="7316"/>
                  </a:lnTo>
                  <a:cubicBezTo>
                    <a:pt x="21137" y="5554"/>
                    <a:pt x="20520" y="3512"/>
                    <a:pt x="19188" y="2756"/>
                  </a:cubicBezTo>
                  <a:cubicBezTo>
                    <a:pt x="19076" y="2693"/>
                    <a:pt x="18961" y="2640"/>
                    <a:pt x="18843" y="2597"/>
                  </a:cubicBezTo>
                  <a:lnTo>
                    <a:pt x="18852" y="2591"/>
                  </a:lnTo>
                  <a:cubicBezTo>
                    <a:pt x="18618" y="879"/>
                    <a:pt x="17375" y="-258"/>
                    <a:pt x="16075" y="50"/>
                  </a:cubicBezTo>
                  <a:cubicBezTo>
                    <a:pt x="15529" y="180"/>
                    <a:pt x="15034" y="555"/>
                    <a:pt x="14675" y="1113"/>
                  </a:cubicBezTo>
                  <a:lnTo>
                    <a:pt x="14679" y="1117"/>
                  </a:lnTo>
                  <a:cubicBezTo>
                    <a:pt x="13960" y="-129"/>
                    <a:pt x="12611" y="-369"/>
                    <a:pt x="11668" y="582"/>
                  </a:cubicBezTo>
                  <a:cubicBezTo>
                    <a:pt x="11406" y="845"/>
                    <a:pt x="11194" y="1183"/>
                    <a:pt x="11048" y="1572"/>
                  </a:cubicBezTo>
                  <a:lnTo>
                    <a:pt x="11055" y="1618"/>
                  </a:lnTo>
                  <a:cubicBezTo>
                    <a:pt x="10022" y="274"/>
                    <a:pt x="8360" y="291"/>
                    <a:pt x="7343" y="1657"/>
                  </a:cubicBezTo>
                  <a:cubicBezTo>
                    <a:pt x="7165" y="1895"/>
                    <a:pt x="7014" y="2167"/>
                    <a:pt x="6895" y="2463"/>
                  </a:cubicBezTo>
                  <a:lnTo>
                    <a:pt x="6887" y="2485"/>
                  </a:lnTo>
                  <a:cubicBezTo>
                    <a:pt x="5303" y="1260"/>
                    <a:pt x="3266" y="1962"/>
                    <a:pt x="2338" y="4053"/>
                  </a:cubicBezTo>
                  <a:cubicBezTo>
                    <a:pt x="1962" y="4900"/>
                    <a:pt x="1812" y="5889"/>
                    <a:pt x="1913" y="6862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6" name="Google Shape;846;p64"/>
            <p:cNvSpPr/>
            <p:nvPr/>
          </p:nvSpPr>
          <p:spPr>
            <a:xfrm>
              <a:off x="91695" y="249538"/>
              <a:ext cx="60061" cy="47891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7" name="Google Shape;847;p64"/>
            <p:cNvSpPr/>
            <p:nvPr/>
          </p:nvSpPr>
          <p:spPr>
            <a:xfrm>
              <a:off x="110897" y="237100"/>
              <a:ext cx="40042" cy="31928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8" name="Google Shape;848;p64"/>
            <p:cNvSpPr/>
            <p:nvPr/>
          </p:nvSpPr>
          <p:spPr>
            <a:xfrm>
              <a:off x="123343" y="239681"/>
              <a:ext cx="20021" cy="15964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9" name="Google Shape;849;p64"/>
            <p:cNvSpPr/>
            <p:nvPr/>
          </p:nvSpPr>
          <p:spPr>
            <a:xfrm>
              <a:off x="17931" y="15509"/>
              <a:ext cx="330576" cy="244568"/>
            </a:xfrm>
            <a:custGeom>
              <a:rect b="b" l="l" r="r" t="t"/>
              <a:pathLst>
                <a:path extrusionOk="0" h="21600" w="21600">
                  <a:moveTo>
                    <a:pt x="0" y="13555"/>
                  </a:moveTo>
                  <a:cubicBezTo>
                    <a:pt x="417" y="13915"/>
                    <a:pt x="899" y="14078"/>
                    <a:pt x="1381" y="14023"/>
                  </a:cubicBezTo>
                  <a:moveTo>
                    <a:pt x="2000" y="19344"/>
                  </a:moveTo>
                  <a:cubicBezTo>
                    <a:pt x="2207" y="19308"/>
                    <a:pt x="2410" y="19233"/>
                    <a:pt x="2604" y="19120"/>
                  </a:cubicBezTo>
                  <a:moveTo>
                    <a:pt x="7435" y="20578"/>
                  </a:moveTo>
                  <a:cubicBezTo>
                    <a:pt x="7532" y="20937"/>
                    <a:pt x="7654" y="21279"/>
                    <a:pt x="7799" y="21600"/>
                  </a:cubicBezTo>
                  <a:moveTo>
                    <a:pt x="14381" y="20160"/>
                  </a:moveTo>
                  <a:cubicBezTo>
                    <a:pt x="14456" y="19795"/>
                    <a:pt x="14505" y="19419"/>
                    <a:pt x="14527" y="19039"/>
                  </a:cubicBezTo>
                  <a:moveTo>
                    <a:pt x="19208" y="16270"/>
                  </a:moveTo>
                  <a:cubicBezTo>
                    <a:pt x="19208" y="14502"/>
                    <a:pt x="18520" y="12889"/>
                    <a:pt x="17436" y="12115"/>
                  </a:cubicBezTo>
                  <a:moveTo>
                    <a:pt x="20811" y="9204"/>
                  </a:moveTo>
                  <a:cubicBezTo>
                    <a:pt x="21153" y="8777"/>
                    <a:pt x="21423" y="8239"/>
                    <a:pt x="21600" y="7632"/>
                  </a:cubicBezTo>
                  <a:moveTo>
                    <a:pt x="19744" y="2561"/>
                  </a:moveTo>
                  <a:cubicBezTo>
                    <a:pt x="19747" y="2312"/>
                    <a:pt x="19733" y="2063"/>
                    <a:pt x="19702" y="1818"/>
                  </a:cubicBezTo>
                  <a:moveTo>
                    <a:pt x="15078" y="0"/>
                  </a:moveTo>
                  <a:cubicBezTo>
                    <a:pt x="14912" y="285"/>
                    <a:pt x="14776" y="604"/>
                    <a:pt x="14673" y="947"/>
                  </a:cubicBezTo>
                  <a:moveTo>
                    <a:pt x="11061" y="564"/>
                  </a:moveTo>
                  <a:cubicBezTo>
                    <a:pt x="10973" y="823"/>
                    <a:pt x="10907" y="1098"/>
                    <a:pt x="10865" y="1381"/>
                  </a:cubicBezTo>
                  <a:moveTo>
                    <a:pt x="7163" y="2480"/>
                  </a:moveTo>
                  <a:cubicBezTo>
                    <a:pt x="6949" y="2175"/>
                    <a:pt x="6711" y="1909"/>
                    <a:pt x="6454" y="1688"/>
                  </a:cubicBezTo>
                  <a:moveTo>
                    <a:pt x="946" y="7074"/>
                  </a:moveTo>
                  <a:cubicBezTo>
                    <a:pt x="973" y="7356"/>
                    <a:pt x="1014" y="7635"/>
                    <a:pt x="1070" y="7907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50" name="Google Shape;850;p64"/>
          <p:cNvGrpSpPr/>
          <p:nvPr/>
        </p:nvGrpSpPr>
        <p:grpSpPr>
          <a:xfrm>
            <a:off x="6372221" y="4940292"/>
            <a:ext cx="358738" cy="297577"/>
            <a:chOff x="-1" y="0"/>
            <a:chExt cx="358737" cy="297575"/>
          </a:xfrm>
        </p:grpSpPr>
        <p:sp>
          <p:nvSpPr>
            <p:cNvPr id="851" name="Google Shape;851;p64"/>
            <p:cNvSpPr/>
            <p:nvPr/>
          </p:nvSpPr>
          <p:spPr>
            <a:xfrm>
              <a:off x="-1" y="0"/>
              <a:ext cx="358737" cy="287312"/>
            </a:xfrm>
            <a:custGeom>
              <a:rect b="b" l="l" r="r" t="t"/>
              <a:pathLst>
                <a:path extrusionOk="0" h="20623" w="21264">
                  <a:moveTo>
                    <a:pt x="1919" y="6857"/>
                  </a:moveTo>
                  <a:cubicBezTo>
                    <a:pt x="744" y="7018"/>
                    <a:pt x="-110" y="8412"/>
                    <a:pt x="11" y="9971"/>
                  </a:cubicBezTo>
                  <a:cubicBezTo>
                    <a:pt x="81" y="10871"/>
                    <a:pt x="470" y="11672"/>
                    <a:pt x="1058" y="12130"/>
                  </a:cubicBezTo>
                  <a:lnTo>
                    <a:pt x="1047" y="12097"/>
                  </a:lnTo>
                  <a:cubicBezTo>
                    <a:pt x="237" y="13237"/>
                    <a:pt x="282" y="15025"/>
                    <a:pt x="1147" y="16091"/>
                  </a:cubicBezTo>
                  <a:cubicBezTo>
                    <a:pt x="1608" y="16659"/>
                    <a:pt x="2236" y="16931"/>
                    <a:pt x="2864" y="16834"/>
                  </a:cubicBezTo>
                  <a:lnTo>
                    <a:pt x="2853" y="16853"/>
                  </a:lnTo>
                  <a:cubicBezTo>
                    <a:pt x="3897" y="19265"/>
                    <a:pt x="6219" y="20100"/>
                    <a:pt x="8040" y="18718"/>
                  </a:cubicBezTo>
                  <a:cubicBezTo>
                    <a:pt x="8063" y="18700"/>
                    <a:pt x="8086" y="18683"/>
                    <a:pt x="8108" y="18665"/>
                  </a:cubicBezTo>
                  <a:lnTo>
                    <a:pt x="8102" y="18668"/>
                  </a:lnTo>
                  <a:cubicBezTo>
                    <a:pt x="9122" y="20688"/>
                    <a:pt x="11186" y="21231"/>
                    <a:pt x="12712" y="19881"/>
                  </a:cubicBezTo>
                  <a:cubicBezTo>
                    <a:pt x="13352" y="19315"/>
                    <a:pt x="13823" y="18473"/>
                    <a:pt x="14046" y="17498"/>
                  </a:cubicBezTo>
                  <a:lnTo>
                    <a:pt x="14050" y="17522"/>
                  </a:lnTo>
                  <a:cubicBezTo>
                    <a:pt x="15384" y="18621"/>
                    <a:pt x="17141" y="18085"/>
                    <a:pt x="17974" y="16325"/>
                  </a:cubicBezTo>
                  <a:cubicBezTo>
                    <a:pt x="18256" y="15729"/>
                    <a:pt x="18406" y="15039"/>
                    <a:pt x="18406" y="14336"/>
                  </a:cubicBezTo>
                  <a:lnTo>
                    <a:pt x="18400" y="14357"/>
                  </a:lnTo>
                  <a:cubicBezTo>
                    <a:pt x="20223" y="14013"/>
                    <a:pt x="21490" y="11783"/>
                    <a:pt x="21229" y="9377"/>
                  </a:cubicBezTo>
                  <a:cubicBezTo>
                    <a:pt x="21148" y="8627"/>
                    <a:pt x="20922" y="7918"/>
                    <a:pt x="20573" y="7318"/>
                  </a:cubicBezTo>
                  <a:lnTo>
                    <a:pt x="20566" y="7316"/>
                  </a:lnTo>
                  <a:cubicBezTo>
                    <a:pt x="21137" y="5554"/>
                    <a:pt x="20520" y="3512"/>
                    <a:pt x="19188" y="2756"/>
                  </a:cubicBezTo>
                  <a:cubicBezTo>
                    <a:pt x="19076" y="2693"/>
                    <a:pt x="18961" y="2640"/>
                    <a:pt x="18843" y="2597"/>
                  </a:cubicBezTo>
                  <a:lnTo>
                    <a:pt x="18852" y="2591"/>
                  </a:lnTo>
                  <a:cubicBezTo>
                    <a:pt x="18618" y="879"/>
                    <a:pt x="17375" y="-258"/>
                    <a:pt x="16075" y="50"/>
                  </a:cubicBezTo>
                  <a:cubicBezTo>
                    <a:pt x="15529" y="180"/>
                    <a:pt x="15034" y="555"/>
                    <a:pt x="14675" y="1113"/>
                  </a:cubicBezTo>
                  <a:lnTo>
                    <a:pt x="14679" y="1117"/>
                  </a:lnTo>
                  <a:cubicBezTo>
                    <a:pt x="13960" y="-129"/>
                    <a:pt x="12611" y="-369"/>
                    <a:pt x="11668" y="582"/>
                  </a:cubicBezTo>
                  <a:cubicBezTo>
                    <a:pt x="11406" y="845"/>
                    <a:pt x="11194" y="1183"/>
                    <a:pt x="11048" y="1572"/>
                  </a:cubicBezTo>
                  <a:lnTo>
                    <a:pt x="11055" y="1618"/>
                  </a:lnTo>
                  <a:cubicBezTo>
                    <a:pt x="10022" y="274"/>
                    <a:pt x="8360" y="291"/>
                    <a:pt x="7343" y="1657"/>
                  </a:cubicBezTo>
                  <a:cubicBezTo>
                    <a:pt x="7165" y="1895"/>
                    <a:pt x="7014" y="2167"/>
                    <a:pt x="6895" y="2463"/>
                  </a:cubicBezTo>
                  <a:lnTo>
                    <a:pt x="6887" y="2485"/>
                  </a:lnTo>
                  <a:cubicBezTo>
                    <a:pt x="5303" y="1260"/>
                    <a:pt x="3266" y="1962"/>
                    <a:pt x="2338" y="4053"/>
                  </a:cubicBezTo>
                  <a:cubicBezTo>
                    <a:pt x="1962" y="4900"/>
                    <a:pt x="1812" y="5889"/>
                    <a:pt x="1913" y="6862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2" name="Google Shape;852;p64"/>
            <p:cNvSpPr/>
            <p:nvPr/>
          </p:nvSpPr>
          <p:spPr>
            <a:xfrm>
              <a:off x="91955" y="249685"/>
              <a:ext cx="59797" cy="4789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3" name="Google Shape;853;p64"/>
            <p:cNvSpPr/>
            <p:nvPr/>
          </p:nvSpPr>
          <p:spPr>
            <a:xfrm>
              <a:off x="110990" y="237154"/>
              <a:ext cx="39865" cy="31927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4" name="Google Shape;854;p64"/>
            <p:cNvSpPr/>
            <p:nvPr/>
          </p:nvSpPr>
          <p:spPr>
            <a:xfrm>
              <a:off x="123381" y="239681"/>
              <a:ext cx="19933" cy="15964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5" name="Google Shape;855;p64"/>
            <p:cNvSpPr/>
            <p:nvPr/>
          </p:nvSpPr>
          <p:spPr>
            <a:xfrm>
              <a:off x="17852" y="15509"/>
              <a:ext cx="329120" cy="244568"/>
            </a:xfrm>
            <a:custGeom>
              <a:rect b="b" l="l" r="r" t="t"/>
              <a:pathLst>
                <a:path extrusionOk="0" h="21600" w="21600">
                  <a:moveTo>
                    <a:pt x="0" y="13555"/>
                  </a:moveTo>
                  <a:cubicBezTo>
                    <a:pt x="417" y="13915"/>
                    <a:pt x="899" y="14078"/>
                    <a:pt x="1381" y="14023"/>
                  </a:cubicBezTo>
                  <a:moveTo>
                    <a:pt x="2000" y="19344"/>
                  </a:moveTo>
                  <a:cubicBezTo>
                    <a:pt x="2207" y="19308"/>
                    <a:pt x="2410" y="19233"/>
                    <a:pt x="2604" y="19120"/>
                  </a:cubicBezTo>
                  <a:moveTo>
                    <a:pt x="7435" y="20578"/>
                  </a:moveTo>
                  <a:cubicBezTo>
                    <a:pt x="7532" y="20937"/>
                    <a:pt x="7654" y="21279"/>
                    <a:pt x="7799" y="21600"/>
                  </a:cubicBezTo>
                  <a:moveTo>
                    <a:pt x="14381" y="20160"/>
                  </a:moveTo>
                  <a:cubicBezTo>
                    <a:pt x="14456" y="19795"/>
                    <a:pt x="14505" y="19419"/>
                    <a:pt x="14527" y="19039"/>
                  </a:cubicBezTo>
                  <a:moveTo>
                    <a:pt x="19208" y="16270"/>
                  </a:moveTo>
                  <a:cubicBezTo>
                    <a:pt x="19208" y="14502"/>
                    <a:pt x="18520" y="12889"/>
                    <a:pt x="17436" y="12115"/>
                  </a:cubicBezTo>
                  <a:moveTo>
                    <a:pt x="20811" y="9204"/>
                  </a:moveTo>
                  <a:cubicBezTo>
                    <a:pt x="21153" y="8777"/>
                    <a:pt x="21423" y="8239"/>
                    <a:pt x="21600" y="7632"/>
                  </a:cubicBezTo>
                  <a:moveTo>
                    <a:pt x="19744" y="2561"/>
                  </a:moveTo>
                  <a:cubicBezTo>
                    <a:pt x="19747" y="2312"/>
                    <a:pt x="19733" y="2063"/>
                    <a:pt x="19702" y="1818"/>
                  </a:cubicBezTo>
                  <a:moveTo>
                    <a:pt x="15078" y="0"/>
                  </a:moveTo>
                  <a:cubicBezTo>
                    <a:pt x="14912" y="285"/>
                    <a:pt x="14776" y="604"/>
                    <a:pt x="14673" y="947"/>
                  </a:cubicBezTo>
                  <a:moveTo>
                    <a:pt x="11061" y="564"/>
                  </a:moveTo>
                  <a:cubicBezTo>
                    <a:pt x="10973" y="823"/>
                    <a:pt x="10907" y="1098"/>
                    <a:pt x="10865" y="1381"/>
                  </a:cubicBezTo>
                  <a:moveTo>
                    <a:pt x="7163" y="2480"/>
                  </a:moveTo>
                  <a:cubicBezTo>
                    <a:pt x="6949" y="2175"/>
                    <a:pt x="6711" y="1909"/>
                    <a:pt x="6454" y="1688"/>
                  </a:cubicBezTo>
                  <a:moveTo>
                    <a:pt x="946" y="7074"/>
                  </a:moveTo>
                  <a:cubicBezTo>
                    <a:pt x="973" y="7356"/>
                    <a:pt x="1014" y="7635"/>
                    <a:pt x="1070" y="7907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56" name="Google Shape;856;p64"/>
          <p:cNvGrpSpPr/>
          <p:nvPr/>
        </p:nvGrpSpPr>
        <p:grpSpPr>
          <a:xfrm>
            <a:off x="7019920" y="4940292"/>
            <a:ext cx="358739" cy="297577"/>
            <a:chOff x="-1" y="0"/>
            <a:chExt cx="358737" cy="297575"/>
          </a:xfrm>
        </p:grpSpPr>
        <p:sp>
          <p:nvSpPr>
            <p:cNvPr id="857" name="Google Shape;857;p64"/>
            <p:cNvSpPr/>
            <p:nvPr/>
          </p:nvSpPr>
          <p:spPr>
            <a:xfrm>
              <a:off x="-1" y="0"/>
              <a:ext cx="358737" cy="287312"/>
            </a:xfrm>
            <a:custGeom>
              <a:rect b="b" l="l" r="r" t="t"/>
              <a:pathLst>
                <a:path extrusionOk="0" h="20623" w="21264">
                  <a:moveTo>
                    <a:pt x="1919" y="6857"/>
                  </a:moveTo>
                  <a:cubicBezTo>
                    <a:pt x="744" y="7018"/>
                    <a:pt x="-110" y="8412"/>
                    <a:pt x="11" y="9971"/>
                  </a:cubicBezTo>
                  <a:cubicBezTo>
                    <a:pt x="81" y="10871"/>
                    <a:pt x="470" y="11672"/>
                    <a:pt x="1058" y="12130"/>
                  </a:cubicBezTo>
                  <a:lnTo>
                    <a:pt x="1047" y="12097"/>
                  </a:lnTo>
                  <a:cubicBezTo>
                    <a:pt x="237" y="13237"/>
                    <a:pt x="282" y="15025"/>
                    <a:pt x="1147" y="16091"/>
                  </a:cubicBezTo>
                  <a:cubicBezTo>
                    <a:pt x="1608" y="16659"/>
                    <a:pt x="2236" y="16931"/>
                    <a:pt x="2864" y="16834"/>
                  </a:cubicBezTo>
                  <a:lnTo>
                    <a:pt x="2853" y="16853"/>
                  </a:lnTo>
                  <a:cubicBezTo>
                    <a:pt x="3897" y="19265"/>
                    <a:pt x="6219" y="20100"/>
                    <a:pt x="8040" y="18718"/>
                  </a:cubicBezTo>
                  <a:cubicBezTo>
                    <a:pt x="8063" y="18700"/>
                    <a:pt x="8086" y="18683"/>
                    <a:pt x="8108" y="18665"/>
                  </a:cubicBezTo>
                  <a:lnTo>
                    <a:pt x="8102" y="18668"/>
                  </a:lnTo>
                  <a:cubicBezTo>
                    <a:pt x="9122" y="20688"/>
                    <a:pt x="11186" y="21231"/>
                    <a:pt x="12712" y="19881"/>
                  </a:cubicBezTo>
                  <a:cubicBezTo>
                    <a:pt x="13352" y="19315"/>
                    <a:pt x="13823" y="18473"/>
                    <a:pt x="14046" y="17498"/>
                  </a:cubicBezTo>
                  <a:lnTo>
                    <a:pt x="14050" y="17522"/>
                  </a:lnTo>
                  <a:cubicBezTo>
                    <a:pt x="15384" y="18621"/>
                    <a:pt x="17141" y="18085"/>
                    <a:pt x="17974" y="16325"/>
                  </a:cubicBezTo>
                  <a:cubicBezTo>
                    <a:pt x="18256" y="15729"/>
                    <a:pt x="18406" y="15039"/>
                    <a:pt x="18406" y="14336"/>
                  </a:cubicBezTo>
                  <a:lnTo>
                    <a:pt x="18400" y="14357"/>
                  </a:lnTo>
                  <a:cubicBezTo>
                    <a:pt x="20223" y="14013"/>
                    <a:pt x="21490" y="11783"/>
                    <a:pt x="21229" y="9377"/>
                  </a:cubicBezTo>
                  <a:cubicBezTo>
                    <a:pt x="21148" y="8627"/>
                    <a:pt x="20922" y="7918"/>
                    <a:pt x="20573" y="7318"/>
                  </a:cubicBezTo>
                  <a:lnTo>
                    <a:pt x="20566" y="7316"/>
                  </a:lnTo>
                  <a:cubicBezTo>
                    <a:pt x="21137" y="5554"/>
                    <a:pt x="20520" y="3512"/>
                    <a:pt x="19188" y="2756"/>
                  </a:cubicBezTo>
                  <a:cubicBezTo>
                    <a:pt x="19076" y="2693"/>
                    <a:pt x="18961" y="2640"/>
                    <a:pt x="18843" y="2597"/>
                  </a:cubicBezTo>
                  <a:lnTo>
                    <a:pt x="18852" y="2591"/>
                  </a:lnTo>
                  <a:cubicBezTo>
                    <a:pt x="18618" y="879"/>
                    <a:pt x="17375" y="-258"/>
                    <a:pt x="16075" y="50"/>
                  </a:cubicBezTo>
                  <a:cubicBezTo>
                    <a:pt x="15529" y="180"/>
                    <a:pt x="15034" y="555"/>
                    <a:pt x="14675" y="1113"/>
                  </a:cubicBezTo>
                  <a:lnTo>
                    <a:pt x="14679" y="1117"/>
                  </a:lnTo>
                  <a:cubicBezTo>
                    <a:pt x="13960" y="-129"/>
                    <a:pt x="12611" y="-369"/>
                    <a:pt x="11668" y="582"/>
                  </a:cubicBezTo>
                  <a:cubicBezTo>
                    <a:pt x="11406" y="845"/>
                    <a:pt x="11194" y="1183"/>
                    <a:pt x="11048" y="1572"/>
                  </a:cubicBezTo>
                  <a:lnTo>
                    <a:pt x="11055" y="1618"/>
                  </a:lnTo>
                  <a:cubicBezTo>
                    <a:pt x="10022" y="274"/>
                    <a:pt x="8360" y="291"/>
                    <a:pt x="7343" y="1657"/>
                  </a:cubicBezTo>
                  <a:cubicBezTo>
                    <a:pt x="7165" y="1895"/>
                    <a:pt x="7014" y="2167"/>
                    <a:pt x="6895" y="2463"/>
                  </a:cubicBezTo>
                  <a:lnTo>
                    <a:pt x="6887" y="2485"/>
                  </a:lnTo>
                  <a:cubicBezTo>
                    <a:pt x="5303" y="1260"/>
                    <a:pt x="3266" y="1962"/>
                    <a:pt x="2338" y="4053"/>
                  </a:cubicBezTo>
                  <a:cubicBezTo>
                    <a:pt x="1962" y="4900"/>
                    <a:pt x="1812" y="5889"/>
                    <a:pt x="1913" y="6862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8" name="Google Shape;858;p64"/>
            <p:cNvSpPr/>
            <p:nvPr/>
          </p:nvSpPr>
          <p:spPr>
            <a:xfrm>
              <a:off x="91955" y="249685"/>
              <a:ext cx="59797" cy="4789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9" name="Google Shape;859;p64"/>
            <p:cNvSpPr/>
            <p:nvPr/>
          </p:nvSpPr>
          <p:spPr>
            <a:xfrm>
              <a:off x="110990" y="237154"/>
              <a:ext cx="39865" cy="31927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0" name="Google Shape;860;p64"/>
            <p:cNvSpPr/>
            <p:nvPr/>
          </p:nvSpPr>
          <p:spPr>
            <a:xfrm>
              <a:off x="123381" y="239681"/>
              <a:ext cx="19933" cy="15964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1" name="Google Shape;861;p64"/>
            <p:cNvSpPr/>
            <p:nvPr/>
          </p:nvSpPr>
          <p:spPr>
            <a:xfrm>
              <a:off x="17852" y="15509"/>
              <a:ext cx="329120" cy="244568"/>
            </a:xfrm>
            <a:custGeom>
              <a:rect b="b" l="l" r="r" t="t"/>
              <a:pathLst>
                <a:path extrusionOk="0" h="21600" w="21600">
                  <a:moveTo>
                    <a:pt x="0" y="13555"/>
                  </a:moveTo>
                  <a:cubicBezTo>
                    <a:pt x="417" y="13915"/>
                    <a:pt x="899" y="14078"/>
                    <a:pt x="1381" y="14023"/>
                  </a:cubicBezTo>
                  <a:moveTo>
                    <a:pt x="2000" y="19344"/>
                  </a:moveTo>
                  <a:cubicBezTo>
                    <a:pt x="2207" y="19308"/>
                    <a:pt x="2410" y="19233"/>
                    <a:pt x="2604" y="19120"/>
                  </a:cubicBezTo>
                  <a:moveTo>
                    <a:pt x="7435" y="20578"/>
                  </a:moveTo>
                  <a:cubicBezTo>
                    <a:pt x="7532" y="20937"/>
                    <a:pt x="7654" y="21279"/>
                    <a:pt x="7799" y="21600"/>
                  </a:cubicBezTo>
                  <a:moveTo>
                    <a:pt x="14381" y="20160"/>
                  </a:moveTo>
                  <a:cubicBezTo>
                    <a:pt x="14456" y="19795"/>
                    <a:pt x="14505" y="19419"/>
                    <a:pt x="14527" y="19039"/>
                  </a:cubicBezTo>
                  <a:moveTo>
                    <a:pt x="19208" y="16270"/>
                  </a:moveTo>
                  <a:cubicBezTo>
                    <a:pt x="19208" y="14502"/>
                    <a:pt x="18520" y="12889"/>
                    <a:pt x="17436" y="12115"/>
                  </a:cubicBezTo>
                  <a:moveTo>
                    <a:pt x="20811" y="9204"/>
                  </a:moveTo>
                  <a:cubicBezTo>
                    <a:pt x="21153" y="8777"/>
                    <a:pt x="21423" y="8239"/>
                    <a:pt x="21600" y="7632"/>
                  </a:cubicBezTo>
                  <a:moveTo>
                    <a:pt x="19744" y="2561"/>
                  </a:moveTo>
                  <a:cubicBezTo>
                    <a:pt x="19747" y="2312"/>
                    <a:pt x="19733" y="2063"/>
                    <a:pt x="19702" y="1818"/>
                  </a:cubicBezTo>
                  <a:moveTo>
                    <a:pt x="15078" y="0"/>
                  </a:moveTo>
                  <a:cubicBezTo>
                    <a:pt x="14912" y="285"/>
                    <a:pt x="14776" y="604"/>
                    <a:pt x="14673" y="947"/>
                  </a:cubicBezTo>
                  <a:moveTo>
                    <a:pt x="11061" y="564"/>
                  </a:moveTo>
                  <a:cubicBezTo>
                    <a:pt x="10973" y="823"/>
                    <a:pt x="10907" y="1098"/>
                    <a:pt x="10865" y="1381"/>
                  </a:cubicBezTo>
                  <a:moveTo>
                    <a:pt x="7163" y="2480"/>
                  </a:moveTo>
                  <a:cubicBezTo>
                    <a:pt x="6949" y="2175"/>
                    <a:pt x="6711" y="1909"/>
                    <a:pt x="6454" y="1688"/>
                  </a:cubicBezTo>
                  <a:moveTo>
                    <a:pt x="946" y="7074"/>
                  </a:moveTo>
                  <a:cubicBezTo>
                    <a:pt x="973" y="7356"/>
                    <a:pt x="1014" y="7635"/>
                    <a:pt x="1070" y="7907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62" name="Google Shape;862;p64"/>
          <p:cNvGrpSpPr/>
          <p:nvPr/>
        </p:nvGrpSpPr>
        <p:grpSpPr>
          <a:xfrm>
            <a:off x="5076821" y="4364030"/>
            <a:ext cx="360325" cy="297430"/>
            <a:chOff x="-1" y="0"/>
            <a:chExt cx="360324" cy="297429"/>
          </a:xfrm>
        </p:grpSpPr>
        <p:sp>
          <p:nvSpPr>
            <p:cNvPr id="863" name="Google Shape;863;p64"/>
            <p:cNvSpPr/>
            <p:nvPr/>
          </p:nvSpPr>
          <p:spPr>
            <a:xfrm>
              <a:off x="-1" y="0"/>
              <a:ext cx="360324" cy="287312"/>
            </a:xfrm>
            <a:custGeom>
              <a:rect b="b" l="l" r="r" t="t"/>
              <a:pathLst>
                <a:path extrusionOk="0" h="20623" w="21264">
                  <a:moveTo>
                    <a:pt x="1919" y="6857"/>
                  </a:moveTo>
                  <a:cubicBezTo>
                    <a:pt x="744" y="7018"/>
                    <a:pt x="-110" y="8412"/>
                    <a:pt x="11" y="9971"/>
                  </a:cubicBezTo>
                  <a:cubicBezTo>
                    <a:pt x="81" y="10871"/>
                    <a:pt x="470" y="11672"/>
                    <a:pt x="1058" y="12130"/>
                  </a:cubicBezTo>
                  <a:lnTo>
                    <a:pt x="1047" y="12097"/>
                  </a:lnTo>
                  <a:cubicBezTo>
                    <a:pt x="237" y="13237"/>
                    <a:pt x="282" y="15025"/>
                    <a:pt x="1147" y="16091"/>
                  </a:cubicBezTo>
                  <a:cubicBezTo>
                    <a:pt x="1608" y="16659"/>
                    <a:pt x="2236" y="16931"/>
                    <a:pt x="2864" y="16834"/>
                  </a:cubicBezTo>
                  <a:lnTo>
                    <a:pt x="2853" y="16853"/>
                  </a:lnTo>
                  <a:cubicBezTo>
                    <a:pt x="3897" y="19265"/>
                    <a:pt x="6219" y="20100"/>
                    <a:pt x="8040" y="18718"/>
                  </a:cubicBezTo>
                  <a:cubicBezTo>
                    <a:pt x="8063" y="18700"/>
                    <a:pt x="8086" y="18683"/>
                    <a:pt x="8108" y="18665"/>
                  </a:cubicBezTo>
                  <a:lnTo>
                    <a:pt x="8102" y="18668"/>
                  </a:lnTo>
                  <a:cubicBezTo>
                    <a:pt x="9122" y="20688"/>
                    <a:pt x="11186" y="21231"/>
                    <a:pt x="12712" y="19881"/>
                  </a:cubicBezTo>
                  <a:cubicBezTo>
                    <a:pt x="13352" y="19315"/>
                    <a:pt x="13823" y="18473"/>
                    <a:pt x="14046" y="17498"/>
                  </a:cubicBezTo>
                  <a:lnTo>
                    <a:pt x="14050" y="17522"/>
                  </a:lnTo>
                  <a:cubicBezTo>
                    <a:pt x="15384" y="18621"/>
                    <a:pt x="17141" y="18085"/>
                    <a:pt x="17974" y="16325"/>
                  </a:cubicBezTo>
                  <a:cubicBezTo>
                    <a:pt x="18256" y="15729"/>
                    <a:pt x="18406" y="15039"/>
                    <a:pt x="18406" y="14336"/>
                  </a:cubicBezTo>
                  <a:lnTo>
                    <a:pt x="18400" y="14357"/>
                  </a:lnTo>
                  <a:cubicBezTo>
                    <a:pt x="20223" y="14013"/>
                    <a:pt x="21490" y="11783"/>
                    <a:pt x="21229" y="9377"/>
                  </a:cubicBezTo>
                  <a:cubicBezTo>
                    <a:pt x="21148" y="8627"/>
                    <a:pt x="20922" y="7918"/>
                    <a:pt x="20573" y="7318"/>
                  </a:cubicBezTo>
                  <a:lnTo>
                    <a:pt x="20566" y="7316"/>
                  </a:lnTo>
                  <a:cubicBezTo>
                    <a:pt x="21137" y="5554"/>
                    <a:pt x="20520" y="3512"/>
                    <a:pt x="19188" y="2756"/>
                  </a:cubicBezTo>
                  <a:cubicBezTo>
                    <a:pt x="19076" y="2693"/>
                    <a:pt x="18961" y="2640"/>
                    <a:pt x="18843" y="2597"/>
                  </a:cubicBezTo>
                  <a:lnTo>
                    <a:pt x="18852" y="2591"/>
                  </a:lnTo>
                  <a:cubicBezTo>
                    <a:pt x="18618" y="879"/>
                    <a:pt x="17375" y="-258"/>
                    <a:pt x="16075" y="50"/>
                  </a:cubicBezTo>
                  <a:cubicBezTo>
                    <a:pt x="15529" y="180"/>
                    <a:pt x="15034" y="555"/>
                    <a:pt x="14675" y="1113"/>
                  </a:cubicBezTo>
                  <a:lnTo>
                    <a:pt x="14679" y="1117"/>
                  </a:lnTo>
                  <a:cubicBezTo>
                    <a:pt x="13960" y="-129"/>
                    <a:pt x="12611" y="-369"/>
                    <a:pt x="11668" y="582"/>
                  </a:cubicBezTo>
                  <a:cubicBezTo>
                    <a:pt x="11406" y="845"/>
                    <a:pt x="11194" y="1183"/>
                    <a:pt x="11048" y="1572"/>
                  </a:cubicBezTo>
                  <a:lnTo>
                    <a:pt x="11055" y="1618"/>
                  </a:lnTo>
                  <a:cubicBezTo>
                    <a:pt x="10022" y="274"/>
                    <a:pt x="8360" y="291"/>
                    <a:pt x="7343" y="1657"/>
                  </a:cubicBezTo>
                  <a:cubicBezTo>
                    <a:pt x="7165" y="1895"/>
                    <a:pt x="7014" y="2167"/>
                    <a:pt x="6895" y="2463"/>
                  </a:cubicBezTo>
                  <a:lnTo>
                    <a:pt x="6887" y="2485"/>
                  </a:lnTo>
                  <a:cubicBezTo>
                    <a:pt x="5303" y="1260"/>
                    <a:pt x="3266" y="1962"/>
                    <a:pt x="2338" y="4053"/>
                  </a:cubicBezTo>
                  <a:cubicBezTo>
                    <a:pt x="1962" y="4900"/>
                    <a:pt x="1812" y="5889"/>
                    <a:pt x="1913" y="6862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4" name="Google Shape;864;p64"/>
            <p:cNvSpPr/>
            <p:nvPr/>
          </p:nvSpPr>
          <p:spPr>
            <a:xfrm>
              <a:off x="91695" y="249538"/>
              <a:ext cx="60061" cy="47891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5" name="Google Shape;865;p64"/>
            <p:cNvSpPr/>
            <p:nvPr/>
          </p:nvSpPr>
          <p:spPr>
            <a:xfrm>
              <a:off x="110897" y="237100"/>
              <a:ext cx="40042" cy="31928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6" name="Google Shape;866;p64"/>
            <p:cNvSpPr/>
            <p:nvPr/>
          </p:nvSpPr>
          <p:spPr>
            <a:xfrm>
              <a:off x="123343" y="239681"/>
              <a:ext cx="20021" cy="15964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7" name="Google Shape;867;p64"/>
            <p:cNvSpPr/>
            <p:nvPr/>
          </p:nvSpPr>
          <p:spPr>
            <a:xfrm>
              <a:off x="17931" y="15509"/>
              <a:ext cx="330576" cy="244568"/>
            </a:xfrm>
            <a:custGeom>
              <a:rect b="b" l="l" r="r" t="t"/>
              <a:pathLst>
                <a:path extrusionOk="0" h="21600" w="21600">
                  <a:moveTo>
                    <a:pt x="0" y="13555"/>
                  </a:moveTo>
                  <a:cubicBezTo>
                    <a:pt x="417" y="13915"/>
                    <a:pt x="899" y="14078"/>
                    <a:pt x="1381" y="14023"/>
                  </a:cubicBezTo>
                  <a:moveTo>
                    <a:pt x="2000" y="19344"/>
                  </a:moveTo>
                  <a:cubicBezTo>
                    <a:pt x="2207" y="19308"/>
                    <a:pt x="2410" y="19233"/>
                    <a:pt x="2604" y="19120"/>
                  </a:cubicBezTo>
                  <a:moveTo>
                    <a:pt x="7435" y="20578"/>
                  </a:moveTo>
                  <a:cubicBezTo>
                    <a:pt x="7532" y="20937"/>
                    <a:pt x="7654" y="21279"/>
                    <a:pt x="7799" y="21600"/>
                  </a:cubicBezTo>
                  <a:moveTo>
                    <a:pt x="14381" y="20160"/>
                  </a:moveTo>
                  <a:cubicBezTo>
                    <a:pt x="14456" y="19795"/>
                    <a:pt x="14505" y="19419"/>
                    <a:pt x="14527" y="19039"/>
                  </a:cubicBezTo>
                  <a:moveTo>
                    <a:pt x="19208" y="16270"/>
                  </a:moveTo>
                  <a:cubicBezTo>
                    <a:pt x="19208" y="14502"/>
                    <a:pt x="18520" y="12889"/>
                    <a:pt x="17436" y="12115"/>
                  </a:cubicBezTo>
                  <a:moveTo>
                    <a:pt x="20811" y="9204"/>
                  </a:moveTo>
                  <a:cubicBezTo>
                    <a:pt x="21153" y="8777"/>
                    <a:pt x="21423" y="8239"/>
                    <a:pt x="21600" y="7632"/>
                  </a:cubicBezTo>
                  <a:moveTo>
                    <a:pt x="19744" y="2561"/>
                  </a:moveTo>
                  <a:cubicBezTo>
                    <a:pt x="19747" y="2312"/>
                    <a:pt x="19733" y="2063"/>
                    <a:pt x="19702" y="1818"/>
                  </a:cubicBezTo>
                  <a:moveTo>
                    <a:pt x="15078" y="0"/>
                  </a:moveTo>
                  <a:cubicBezTo>
                    <a:pt x="14912" y="285"/>
                    <a:pt x="14776" y="604"/>
                    <a:pt x="14673" y="947"/>
                  </a:cubicBezTo>
                  <a:moveTo>
                    <a:pt x="11061" y="564"/>
                  </a:moveTo>
                  <a:cubicBezTo>
                    <a:pt x="10973" y="823"/>
                    <a:pt x="10907" y="1098"/>
                    <a:pt x="10865" y="1381"/>
                  </a:cubicBezTo>
                  <a:moveTo>
                    <a:pt x="7163" y="2480"/>
                  </a:moveTo>
                  <a:cubicBezTo>
                    <a:pt x="6949" y="2175"/>
                    <a:pt x="6711" y="1909"/>
                    <a:pt x="6454" y="1688"/>
                  </a:cubicBezTo>
                  <a:moveTo>
                    <a:pt x="946" y="7074"/>
                  </a:moveTo>
                  <a:cubicBezTo>
                    <a:pt x="973" y="7356"/>
                    <a:pt x="1014" y="7635"/>
                    <a:pt x="1070" y="7907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68" name="Google Shape;868;p64"/>
          <p:cNvGrpSpPr/>
          <p:nvPr/>
        </p:nvGrpSpPr>
        <p:grpSpPr>
          <a:xfrm>
            <a:off x="5724521" y="4364030"/>
            <a:ext cx="358738" cy="297576"/>
            <a:chOff x="-1" y="0"/>
            <a:chExt cx="358737" cy="297575"/>
          </a:xfrm>
        </p:grpSpPr>
        <p:sp>
          <p:nvSpPr>
            <p:cNvPr id="869" name="Google Shape;869;p64"/>
            <p:cNvSpPr/>
            <p:nvPr/>
          </p:nvSpPr>
          <p:spPr>
            <a:xfrm>
              <a:off x="-1" y="0"/>
              <a:ext cx="358737" cy="287312"/>
            </a:xfrm>
            <a:custGeom>
              <a:rect b="b" l="l" r="r" t="t"/>
              <a:pathLst>
                <a:path extrusionOk="0" h="20623" w="21264">
                  <a:moveTo>
                    <a:pt x="1919" y="6857"/>
                  </a:moveTo>
                  <a:cubicBezTo>
                    <a:pt x="744" y="7018"/>
                    <a:pt x="-110" y="8412"/>
                    <a:pt x="11" y="9971"/>
                  </a:cubicBezTo>
                  <a:cubicBezTo>
                    <a:pt x="81" y="10871"/>
                    <a:pt x="470" y="11672"/>
                    <a:pt x="1058" y="12130"/>
                  </a:cubicBezTo>
                  <a:lnTo>
                    <a:pt x="1047" y="12097"/>
                  </a:lnTo>
                  <a:cubicBezTo>
                    <a:pt x="237" y="13237"/>
                    <a:pt x="282" y="15025"/>
                    <a:pt x="1147" y="16091"/>
                  </a:cubicBezTo>
                  <a:cubicBezTo>
                    <a:pt x="1608" y="16659"/>
                    <a:pt x="2236" y="16931"/>
                    <a:pt x="2864" y="16834"/>
                  </a:cubicBezTo>
                  <a:lnTo>
                    <a:pt x="2853" y="16853"/>
                  </a:lnTo>
                  <a:cubicBezTo>
                    <a:pt x="3897" y="19265"/>
                    <a:pt x="6219" y="20100"/>
                    <a:pt x="8040" y="18718"/>
                  </a:cubicBezTo>
                  <a:cubicBezTo>
                    <a:pt x="8063" y="18700"/>
                    <a:pt x="8086" y="18683"/>
                    <a:pt x="8108" y="18665"/>
                  </a:cubicBezTo>
                  <a:lnTo>
                    <a:pt x="8102" y="18668"/>
                  </a:lnTo>
                  <a:cubicBezTo>
                    <a:pt x="9122" y="20688"/>
                    <a:pt x="11186" y="21231"/>
                    <a:pt x="12712" y="19881"/>
                  </a:cubicBezTo>
                  <a:cubicBezTo>
                    <a:pt x="13352" y="19315"/>
                    <a:pt x="13823" y="18473"/>
                    <a:pt x="14046" y="17498"/>
                  </a:cubicBezTo>
                  <a:lnTo>
                    <a:pt x="14050" y="17522"/>
                  </a:lnTo>
                  <a:cubicBezTo>
                    <a:pt x="15384" y="18621"/>
                    <a:pt x="17141" y="18085"/>
                    <a:pt x="17974" y="16325"/>
                  </a:cubicBezTo>
                  <a:cubicBezTo>
                    <a:pt x="18256" y="15729"/>
                    <a:pt x="18406" y="15039"/>
                    <a:pt x="18406" y="14336"/>
                  </a:cubicBezTo>
                  <a:lnTo>
                    <a:pt x="18400" y="14357"/>
                  </a:lnTo>
                  <a:cubicBezTo>
                    <a:pt x="20223" y="14013"/>
                    <a:pt x="21490" y="11783"/>
                    <a:pt x="21229" y="9377"/>
                  </a:cubicBezTo>
                  <a:cubicBezTo>
                    <a:pt x="21148" y="8627"/>
                    <a:pt x="20922" y="7918"/>
                    <a:pt x="20573" y="7318"/>
                  </a:cubicBezTo>
                  <a:lnTo>
                    <a:pt x="20566" y="7316"/>
                  </a:lnTo>
                  <a:cubicBezTo>
                    <a:pt x="21137" y="5554"/>
                    <a:pt x="20520" y="3512"/>
                    <a:pt x="19188" y="2756"/>
                  </a:cubicBezTo>
                  <a:cubicBezTo>
                    <a:pt x="19076" y="2693"/>
                    <a:pt x="18961" y="2640"/>
                    <a:pt x="18843" y="2597"/>
                  </a:cubicBezTo>
                  <a:lnTo>
                    <a:pt x="18852" y="2591"/>
                  </a:lnTo>
                  <a:cubicBezTo>
                    <a:pt x="18618" y="879"/>
                    <a:pt x="17375" y="-258"/>
                    <a:pt x="16075" y="50"/>
                  </a:cubicBezTo>
                  <a:cubicBezTo>
                    <a:pt x="15529" y="180"/>
                    <a:pt x="15034" y="555"/>
                    <a:pt x="14675" y="1113"/>
                  </a:cubicBezTo>
                  <a:lnTo>
                    <a:pt x="14679" y="1117"/>
                  </a:lnTo>
                  <a:cubicBezTo>
                    <a:pt x="13960" y="-129"/>
                    <a:pt x="12611" y="-369"/>
                    <a:pt x="11668" y="582"/>
                  </a:cubicBezTo>
                  <a:cubicBezTo>
                    <a:pt x="11406" y="845"/>
                    <a:pt x="11194" y="1183"/>
                    <a:pt x="11048" y="1572"/>
                  </a:cubicBezTo>
                  <a:lnTo>
                    <a:pt x="11055" y="1618"/>
                  </a:lnTo>
                  <a:cubicBezTo>
                    <a:pt x="10022" y="274"/>
                    <a:pt x="8360" y="291"/>
                    <a:pt x="7343" y="1657"/>
                  </a:cubicBezTo>
                  <a:cubicBezTo>
                    <a:pt x="7165" y="1895"/>
                    <a:pt x="7014" y="2167"/>
                    <a:pt x="6895" y="2463"/>
                  </a:cubicBezTo>
                  <a:lnTo>
                    <a:pt x="6887" y="2485"/>
                  </a:lnTo>
                  <a:cubicBezTo>
                    <a:pt x="5303" y="1260"/>
                    <a:pt x="3266" y="1962"/>
                    <a:pt x="2338" y="4053"/>
                  </a:cubicBezTo>
                  <a:cubicBezTo>
                    <a:pt x="1962" y="4900"/>
                    <a:pt x="1812" y="5889"/>
                    <a:pt x="1913" y="6862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0" name="Google Shape;870;p64"/>
            <p:cNvSpPr/>
            <p:nvPr/>
          </p:nvSpPr>
          <p:spPr>
            <a:xfrm>
              <a:off x="91955" y="249685"/>
              <a:ext cx="59797" cy="4789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1" name="Google Shape;871;p64"/>
            <p:cNvSpPr/>
            <p:nvPr/>
          </p:nvSpPr>
          <p:spPr>
            <a:xfrm>
              <a:off x="110990" y="237154"/>
              <a:ext cx="39865" cy="31927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2" name="Google Shape;872;p64"/>
            <p:cNvSpPr/>
            <p:nvPr/>
          </p:nvSpPr>
          <p:spPr>
            <a:xfrm>
              <a:off x="123381" y="239681"/>
              <a:ext cx="19933" cy="15964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3" name="Google Shape;873;p64"/>
            <p:cNvSpPr/>
            <p:nvPr/>
          </p:nvSpPr>
          <p:spPr>
            <a:xfrm>
              <a:off x="17852" y="15509"/>
              <a:ext cx="329120" cy="244568"/>
            </a:xfrm>
            <a:custGeom>
              <a:rect b="b" l="l" r="r" t="t"/>
              <a:pathLst>
                <a:path extrusionOk="0" h="21600" w="21600">
                  <a:moveTo>
                    <a:pt x="0" y="13555"/>
                  </a:moveTo>
                  <a:cubicBezTo>
                    <a:pt x="417" y="13915"/>
                    <a:pt x="899" y="14078"/>
                    <a:pt x="1381" y="14023"/>
                  </a:cubicBezTo>
                  <a:moveTo>
                    <a:pt x="2000" y="19344"/>
                  </a:moveTo>
                  <a:cubicBezTo>
                    <a:pt x="2207" y="19308"/>
                    <a:pt x="2410" y="19233"/>
                    <a:pt x="2604" y="19120"/>
                  </a:cubicBezTo>
                  <a:moveTo>
                    <a:pt x="7435" y="20578"/>
                  </a:moveTo>
                  <a:cubicBezTo>
                    <a:pt x="7532" y="20937"/>
                    <a:pt x="7654" y="21279"/>
                    <a:pt x="7799" y="21600"/>
                  </a:cubicBezTo>
                  <a:moveTo>
                    <a:pt x="14381" y="20160"/>
                  </a:moveTo>
                  <a:cubicBezTo>
                    <a:pt x="14456" y="19795"/>
                    <a:pt x="14505" y="19419"/>
                    <a:pt x="14527" y="19039"/>
                  </a:cubicBezTo>
                  <a:moveTo>
                    <a:pt x="19208" y="16270"/>
                  </a:moveTo>
                  <a:cubicBezTo>
                    <a:pt x="19208" y="14502"/>
                    <a:pt x="18520" y="12889"/>
                    <a:pt x="17436" y="12115"/>
                  </a:cubicBezTo>
                  <a:moveTo>
                    <a:pt x="20811" y="9204"/>
                  </a:moveTo>
                  <a:cubicBezTo>
                    <a:pt x="21153" y="8777"/>
                    <a:pt x="21423" y="8239"/>
                    <a:pt x="21600" y="7632"/>
                  </a:cubicBezTo>
                  <a:moveTo>
                    <a:pt x="19744" y="2561"/>
                  </a:moveTo>
                  <a:cubicBezTo>
                    <a:pt x="19747" y="2312"/>
                    <a:pt x="19733" y="2063"/>
                    <a:pt x="19702" y="1818"/>
                  </a:cubicBezTo>
                  <a:moveTo>
                    <a:pt x="15078" y="0"/>
                  </a:moveTo>
                  <a:cubicBezTo>
                    <a:pt x="14912" y="285"/>
                    <a:pt x="14776" y="604"/>
                    <a:pt x="14673" y="947"/>
                  </a:cubicBezTo>
                  <a:moveTo>
                    <a:pt x="11061" y="564"/>
                  </a:moveTo>
                  <a:cubicBezTo>
                    <a:pt x="10973" y="823"/>
                    <a:pt x="10907" y="1098"/>
                    <a:pt x="10865" y="1381"/>
                  </a:cubicBezTo>
                  <a:moveTo>
                    <a:pt x="7163" y="2480"/>
                  </a:moveTo>
                  <a:cubicBezTo>
                    <a:pt x="6949" y="2175"/>
                    <a:pt x="6711" y="1909"/>
                    <a:pt x="6454" y="1688"/>
                  </a:cubicBezTo>
                  <a:moveTo>
                    <a:pt x="946" y="7074"/>
                  </a:moveTo>
                  <a:cubicBezTo>
                    <a:pt x="973" y="7356"/>
                    <a:pt x="1014" y="7635"/>
                    <a:pt x="1070" y="7907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74" name="Google Shape;874;p64"/>
          <p:cNvGrpSpPr/>
          <p:nvPr/>
        </p:nvGrpSpPr>
        <p:grpSpPr>
          <a:xfrm>
            <a:off x="6372221" y="4364030"/>
            <a:ext cx="358738" cy="297576"/>
            <a:chOff x="-1" y="0"/>
            <a:chExt cx="358737" cy="297575"/>
          </a:xfrm>
        </p:grpSpPr>
        <p:sp>
          <p:nvSpPr>
            <p:cNvPr id="875" name="Google Shape;875;p64"/>
            <p:cNvSpPr/>
            <p:nvPr/>
          </p:nvSpPr>
          <p:spPr>
            <a:xfrm>
              <a:off x="-1" y="0"/>
              <a:ext cx="358737" cy="287312"/>
            </a:xfrm>
            <a:custGeom>
              <a:rect b="b" l="l" r="r" t="t"/>
              <a:pathLst>
                <a:path extrusionOk="0" h="20623" w="21264">
                  <a:moveTo>
                    <a:pt x="1919" y="6857"/>
                  </a:moveTo>
                  <a:cubicBezTo>
                    <a:pt x="744" y="7018"/>
                    <a:pt x="-110" y="8412"/>
                    <a:pt x="11" y="9971"/>
                  </a:cubicBezTo>
                  <a:cubicBezTo>
                    <a:pt x="81" y="10871"/>
                    <a:pt x="470" y="11672"/>
                    <a:pt x="1058" y="12130"/>
                  </a:cubicBezTo>
                  <a:lnTo>
                    <a:pt x="1047" y="12097"/>
                  </a:lnTo>
                  <a:cubicBezTo>
                    <a:pt x="237" y="13237"/>
                    <a:pt x="282" y="15025"/>
                    <a:pt x="1147" y="16091"/>
                  </a:cubicBezTo>
                  <a:cubicBezTo>
                    <a:pt x="1608" y="16659"/>
                    <a:pt x="2236" y="16931"/>
                    <a:pt x="2864" y="16834"/>
                  </a:cubicBezTo>
                  <a:lnTo>
                    <a:pt x="2853" y="16853"/>
                  </a:lnTo>
                  <a:cubicBezTo>
                    <a:pt x="3897" y="19265"/>
                    <a:pt x="6219" y="20100"/>
                    <a:pt x="8040" y="18718"/>
                  </a:cubicBezTo>
                  <a:cubicBezTo>
                    <a:pt x="8063" y="18700"/>
                    <a:pt x="8086" y="18683"/>
                    <a:pt x="8108" y="18665"/>
                  </a:cubicBezTo>
                  <a:lnTo>
                    <a:pt x="8102" y="18668"/>
                  </a:lnTo>
                  <a:cubicBezTo>
                    <a:pt x="9122" y="20688"/>
                    <a:pt x="11186" y="21231"/>
                    <a:pt x="12712" y="19881"/>
                  </a:cubicBezTo>
                  <a:cubicBezTo>
                    <a:pt x="13352" y="19315"/>
                    <a:pt x="13823" y="18473"/>
                    <a:pt x="14046" y="17498"/>
                  </a:cubicBezTo>
                  <a:lnTo>
                    <a:pt x="14050" y="17522"/>
                  </a:lnTo>
                  <a:cubicBezTo>
                    <a:pt x="15384" y="18621"/>
                    <a:pt x="17141" y="18085"/>
                    <a:pt x="17974" y="16325"/>
                  </a:cubicBezTo>
                  <a:cubicBezTo>
                    <a:pt x="18256" y="15729"/>
                    <a:pt x="18406" y="15039"/>
                    <a:pt x="18406" y="14336"/>
                  </a:cubicBezTo>
                  <a:lnTo>
                    <a:pt x="18400" y="14357"/>
                  </a:lnTo>
                  <a:cubicBezTo>
                    <a:pt x="20223" y="14013"/>
                    <a:pt x="21490" y="11783"/>
                    <a:pt x="21229" y="9377"/>
                  </a:cubicBezTo>
                  <a:cubicBezTo>
                    <a:pt x="21148" y="8627"/>
                    <a:pt x="20922" y="7918"/>
                    <a:pt x="20573" y="7318"/>
                  </a:cubicBezTo>
                  <a:lnTo>
                    <a:pt x="20566" y="7316"/>
                  </a:lnTo>
                  <a:cubicBezTo>
                    <a:pt x="21137" y="5554"/>
                    <a:pt x="20520" y="3512"/>
                    <a:pt x="19188" y="2756"/>
                  </a:cubicBezTo>
                  <a:cubicBezTo>
                    <a:pt x="19076" y="2693"/>
                    <a:pt x="18961" y="2640"/>
                    <a:pt x="18843" y="2597"/>
                  </a:cubicBezTo>
                  <a:lnTo>
                    <a:pt x="18852" y="2591"/>
                  </a:lnTo>
                  <a:cubicBezTo>
                    <a:pt x="18618" y="879"/>
                    <a:pt x="17375" y="-258"/>
                    <a:pt x="16075" y="50"/>
                  </a:cubicBezTo>
                  <a:cubicBezTo>
                    <a:pt x="15529" y="180"/>
                    <a:pt x="15034" y="555"/>
                    <a:pt x="14675" y="1113"/>
                  </a:cubicBezTo>
                  <a:lnTo>
                    <a:pt x="14679" y="1117"/>
                  </a:lnTo>
                  <a:cubicBezTo>
                    <a:pt x="13960" y="-129"/>
                    <a:pt x="12611" y="-369"/>
                    <a:pt x="11668" y="582"/>
                  </a:cubicBezTo>
                  <a:cubicBezTo>
                    <a:pt x="11406" y="845"/>
                    <a:pt x="11194" y="1183"/>
                    <a:pt x="11048" y="1572"/>
                  </a:cubicBezTo>
                  <a:lnTo>
                    <a:pt x="11055" y="1618"/>
                  </a:lnTo>
                  <a:cubicBezTo>
                    <a:pt x="10022" y="274"/>
                    <a:pt x="8360" y="291"/>
                    <a:pt x="7343" y="1657"/>
                  </a:cubicBezTo>
                  <a:cubicBezTo>
                    <a:pt x="7165" y="1895"/>
                    <a:pt x="7014" y="2167"/>
                    <a:pt x="6895" y="2463"/>
                  </a:cubicBezTo>
                  <a:lnTo>
                    <a:pt x="6887" y="2485"/>
                  </a:lnTo>
                  <a:cubicBezTo>
                    <a:pt x="5303" y="1260"/>
                    <a:pt x="3266" y="1962"/>
                    <a:pt x="2338" y="4053"/>
                  </a:cubicBezTo>
                  <a:cubicBezTo>
                    <a:pt x="1962" y="4900"/>
                    <a:pt x="1812" y="5889"/>
                    <a:pt x="1913" y="6862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6" name="Google Shape;876;p64"/>
            <p:cNvSpPr/>
            <p:nvPr/>
          </p:nvSpPr>
          <p:spPr>
            <a:xfrm>
              <a:off x="91955" y="249685"/>
              <a:ext cx="59797" cy="4789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7" name="Google Shape;877;p64"/>
            <p:cNvSpPr/>
            <p:nvPr/>
          </p:nvSpPr>
          <p:spPr>
            <a:xfrm>
              <a:off x="110990" y="237154"/>
              <a:ext cx="39865" cy="31927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8" name="Google Shape;878;p64"/>
            <p:cNvSpPr/>
            <p:nvPr/>
          </p:nvSpPr>
          <p:spPr>
            <a:xfrm>
              <a:off x="123381" y="239681"/>
              <a:ext cx="19933" cy="15964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9" name="Google Shape;879;p64"/>
            <p:cNvSpPr/>
            <p:nvPr/>
          </p:nvSpPr>
          <p:spPr>
            <a:xfrm>
              <a:off x="17852" y="15509"/>
              <a:ext cx="329120" cy="244568"/>
            </a:xfrm>
            <a:custGeom>
              <a:rect b="b" l="l" r="r" t="t"/>
              <a:pathLst>
                <a:path extrusionOk="0" h="21600" w="21600">
                  <a:moveTo>
                    <a:pt x="0" y="13555"/>
                  </a:moveTo>
                  <a:cubicBezTo>
                    <a:pt x="417" y="13915"/>
                    <a:pt x="899" y="14078"/>
                    <a:pt x="1381" y="14023"/>
                  </a:cubicBezTo>
                  <a:moveTo>
                    <a:pt x="2000" y="19344"/>
                  </a:moveTo>
                  <a:cubicBezTo>
                    <a:pt x="2207" y="19308"/>
                    <a:pt x="2410" y="19233"/>
                    <a:pt x="2604" y="19120"/>
                  </a:cubicBezTo>
                  <a:moveTo>
                    <a:pt x="7435" y="20578"/>
                  </a:moveTo>
                  <a:cubicBezTo>
                    <a:pt x="7532" y="20937"/>
                    <a:pt x="7654" y="21279"/>
                    <a:pt x="7799" y="21600"/>
                  </a:cubicBezTo>
                  <a:moveTo>
                    <a:pt x="14381" y="20160"/>
                  </a:moveTo>
                  <a:cubicBezTo>
                    <a:pt x="14456" y="19795"/>
                    <a:pt x="14505" y="19419"/>
                    <a:pt x="14527" y="19039"/>
                  </a:cubicBezTo>
                  <a:moveTo>
                    <a:pt x="19208" y="16270"/>
                  </a:moveTo>
                  <a:cubicBezTo>
                    <a:pt x="19208" y="14502"/>
                    <a:pt x="18520" y="12889"/>
                    <a:pt x="17436" y="12115"/>
                  </a:cubicBezTo>
                  <a:moveTo>
                    <a:pt x="20811" y="9204"/>
                  </a:moveTo>
                  <a:cubicBezTo>
                    <a:pt x="21153" y="8777"/>
                    <a:pt x="21423" y="8239"/>
                    <a:pt x="21600" y="7632"/>
                  </a:cubicBezTo>
                  <a:moveTo>
                    <a:pt x="19744" y="2561"/>
                  </a:moveTo>
                  <a:cubicBezTo>
                    <a:pt x="19747" y="2312"/>
                    <a:pt x="19733" y="2063"/>
                    <a:pt x="19702" y="1818"/>
                  </a:cubicBezTo>
                  <a:moveTo>
                    <a:pt x="15078" y="0"/>
                  </a:moveTo>
                  <a:cubicBezTo>
                    <a:pt x="14912" y="285"/>
                    <a:pt x="14776" y="604"/>
                    <a:pt x="14673" y="947"/>
                  </a:cubicBezTo>
                  <a:moveTo>
                    <a:pt x="11061" y="564"/>
                  </a:moveTo>
                  <a:cubicBezTo>
                    <a:pt x="10973" y="823"/>
                    <a:pt x="10907" y="1098"/>
                    <a:pt x="10865" y="1381"/>
                  </a:cubicBezTo>
                  <a:moveTo>
                    <a:pt x="7163" y="2480"/>
                  </a:moveTo>
                  <a:cubicBezTo>
                    <a:pt x="6949" y="2175"/>
                    <a:pt x="6711" y="1909"/>
                    <a:pt x="6454" y="1688"/>
                  </a:cubicBezTo>
                  <a:moveTo>
                    <a:pt x="946" y="7074"/>
                  </a:moveTo>
                  <a:cubicBezTo>
                    <a:pt x="973" y="7356"/>
                    <a:pt x="1014" y="7635"/>
                    <a:pt x="1070" y="7907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65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885" name="Google Shape;885;p65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example 1</a:t>
            </a:r>
            <a:endParaRPr/>
          </a:p>
        </p:txBody>
      </p:sp>
      <p:graphicFrame>
        <p:nvGraphicFramePr>
          <p:cNvPr id="886" name="Google Shape;886;p65"/>
          <p:cNvGraphicFramePr/>
          <p:nvPr/>
        </p:nvGraphicFramePr>
        <p:xfrm>
          <a:off x="447241" y="13073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{EFF4F08D-C4D7-44C1-83A4-579C15D823C2}</a:tableStyleId>
              </a:tblPr>
              <a:tblGrid>
                <a:gridCol w="1456375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558675"/>
              </a:tblGrid>
              <a:tr h="279400">
                <a:tc gridSpan="1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lang="en-US" sz="1200" u="none" cap="none" strike="noStrike"/>
                        <a:t>No Forwarding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6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Inst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Stall cycles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lw $3, 0($1)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add $4, $3, $9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add $5, $4, $9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beq $5, $4, label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7" name="Google Shape;887;p65"/>
          <p:cNvGraphicFramePr/>
          <p:nvPr/>
        </p:nvGraphicFramePr>
        <p:xfrm>
          <a:off x="447241" y="36898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{EFF4F08D-C4D7-44C1-83A4-579C15D823C2}</a:tableStyleId>
              </a:tblPr>
              <a:tblGrid>
                <a:gridCol w="1456375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558675"/>
              </a:tblGrid>
              <a:tr h="279400">
                <a:tc gridSpan="1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lang="en-US" sz="1200" u="none" cap="none" strike="noStrike"/>
                        <a:t>Forwarding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6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Inst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Stall cycles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lw $3, 0($1)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add $4, $3, $9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33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add $5, $4, $9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33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33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beq $5, $4, label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33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33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33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33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66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893" name="Google Shape;893;p66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example 2</a:t>
            </a:r>
            <a:endParaRPr/>
          </a:p>
        </p:txBody>
      </p:sp>
      <p:graphicFrame>
        <p:nvGraphicFramePr>
          <p:cNvPr id="894" name="Google Shape;894;p66"/>
          <p:cNvGraphicFramePr/>
          <p:nvPr/>
        </p:nvGraphicFramePr>
        <p:xfrm>
          <a:off x="447931" y="10839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{EFF4F08D-C4D7-44C1-83A4-579C15D823C2}</a:tableStyleId>
              </a:tblPr>
              <a:tblGrid>
                <a:gridCol w="1456375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558675"/>
              </a:tblGrid>
              <a:tr h="279400">
                <a:tc gridSpan="1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lang="en-US" sz="1200" u="none" cap="none" strike="noStrike"/>
                        <a:t>Branch NOT Taken - With Forwarding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6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Inst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Stall cycles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lw $1, 0($3)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add $4, $5, $6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33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33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beq $1, $4, label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33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33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33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33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33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33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sub $7,$8,$9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5" name="Google Shape;895;p66"/>
          <p:cNvGraphicFramePr/>
          <p:nvPr/>
        </p:nvGraphicFramePr>
        <p:xfrm>
          <a:off x="447931" y="3340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{EFF4F08D-C4D7-44C1-83A4-579C15D823C2}</a:tableStyleId>
              </a:tblPr>
              <a:tblGrid>
                <a:gridCol w="1456375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222900"/>
                <a:gridCol w="558675"/>
              </a:tblGrid>
              <a:tr h="279400">
                <a:tc gridSpan="1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lang="en-US" sz="1200" u="none" cap="none" strike="noStrike"/>
                        <a:t>Branch Taken - With Forwarding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6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Inst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Stall cycles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lw $1, 0($3)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add $4, $5, $6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33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33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beq $1, $4, label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33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33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33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sub $7,$8,$9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sng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sng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33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33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33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33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………..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33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33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33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33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label: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33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33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433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0433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33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4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67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901" name="Google Shape;901;p67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dynamic branch prediction</a:t>
            </a:r>
            <a:endParaRPr/>
          </a:p>
        </p:txBody>
      </p:sp>
      <p:sp>
        <p:nvSpPr>
          <p:cNvPr id="902" name="Google Shape;902;p67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Char char="❑"/>
            </a:pPr>
            <a:r>
              <a:rPr lang="en-US" sz="2800"/>
              <a:t>In deeper and superscalar pipelines, branch penalty is more significant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Helvetica Neue"/>
              <a:buChar char="❑"/>
            </a:pPr>
            <a:r>
              <a:rPr lang="en-US" sz="2800"/>
              <a:t>Use dynamic prediction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–"/>
            </a:pPr>
            <a:r>
              <a:rPr lang="en-US">
                <a:solidFill>
                  <a:srgbClr val="000000"/>
                </a:solidFill>
              </a:rPr>
              <a:t>Branch prediction buffer (aka branch history table)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–"/>
            </a:pPr>
            <a:r>
              <a:rPr lang="en-US">
                <a:solidFill>
                  <a:srgbClr val="000000"/>
                </a:solidFill>
              </a:rPr>
              <a:t>Indexed by recent branch instruction addresses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–"/>
            </a:pPr>
            <a:r>
              <a:rPr lang="en-US">
                <a:solidFill>
                  <a:srgbClr val="000000"/>
                </a:solidFill>
              </a:rPr>
              <a:t>Stores outcome (taken/not taken)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–"/>
            </a:pPr>
            <a:r>
              <a:rPr lang="en-US">
                <a:solidFill>
                  <a:srgbClr val="000000"/>
                </a:solidFill>
              </a:rPr>
              <a:t>To execute a branch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0000"/>
                </a:solidFill>
              </a:rPr>
              <a:t>Check table, expect the same outcome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0000"/>
                </a:solidFill>
              </a:rPr>
              <a:t>Start fetching from fall-through or target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0000"/>
                </a:solidFill>
              </a:rPr>
              <a:t>If wrong, flush pipeline and flip prediction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69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908" name="Google Shape;908;p69"/>
          <p:cNvSpPr txBox="1"/>
          <p:nvPr/>
        </p:nvSpPr>
        <p:spPr>
          <a:xfrm>
            <a:off x="1617662" y="1916112"/>
            <a:ext cx="3471129" cy="18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roid Sans Mon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outer: …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…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inner: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roid Sans Mon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roid Sans Mon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beq …, …, inner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…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beq …, …, outer</a:t>
            </a:r>
            <a:endParaRPr/>
          </a:p>
        </p:txBody>
      </p:sp>
      <p:sp>
        <p:nvSpPr>
          <p:cNvPr id="909" name="Google Shape;909;p69"/>
          <p:cNvSpPr/>
          <p:nvPr/>
        </p:nvSpPr>
        <p:spPr>
          <a:xfrm>
            <a:off x="2700337" y="3140075"/>
            <a:ext cx="2447926" cy="431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0" name="Google Shape;910;p69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1-bit predictor: shortcoming</a:t>
            </a:r>
            <a:endParaRPr/>
          </a:p>
        </p:txBody>
      </p:sp>
      <p:sp>
        <p:nvSpPr>
          <p:cNvPr id="911" name="Google Shape;911;p69"/>
          <p:cNvSpPr txBox="1"/>
          <p:nvPr>
            <p:ph idx="4294967295" type="body"/>
          </p:nvPr>
        </p:nvSpPr>
        <p:spPr>
          <a:xfrm>
            <a:off x="719303" y="1160628"/>
            <a:ext cx="8200694" cy="64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Inner loop branches mispredicted twice!</a:t>
            </a:r>
            <a:endParaRPr/>
          </a:p>
        </p:txBody>
      </p:sp>
      <p:cxnSp>
        <p:nvCxnSpPr>
          <p:cNvPr id="912" name="Google Shape;912;p69"/>
          <p:cNvCxnSpPr/>
          <p:nvPr/>
        </p:nvCxnSpPr>
        <p:spPr>
          <a:xfrm>
            <a:off x="5219700" y="3378200"/>
            <a:ext cx="360363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3" name="Google Shape;913;p69"/>
          <p:cNvCxnSpPr/>
          <p:nvPr/>
        </p:nvCxnSpPr>
        <p:spPr>
          <a:xfrm flipH="1" rot="10800000">
            <a:off x="5580062" y="2730500"/>
            <a:ext cx="1" cy="64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4" name="Google Shape;914;p69"/>
          <p:cNvCxnSpPr/>
          <p:nvPr/>
        </p:nvCxnSpPr>
        <p:spPr>
          <a:xfrm rot="10800000">
            <a:off x="4356100" y="2730500"/>
            <a:ext cx="1223963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5" name="Google Shape;915;p69"/>
          <p:cNvCxnSpPr/>
          <p:nvPr/>
        </p:nvCxnSpPr>
        <p:spPr>
          <a:xfrm>
            <a:off x="5219700" y="3954462"/>
            <a:ext cx="720725" cy="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6" name="Google Shape;916;p69"/>
          <p:cNvCxnSpPr/>
          <p:nvPr/>
        </p:nvCxnSpPr>
        <p:spPr>
          <a:xfrm rot="10800000">
            <a:off x="5940425" y="2082800"/>
            <a:ext cx="0" cy="18716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7" name="Google Shape;917;p69"/>
          <p:cNvCxnSpPr/>
          <p:nvPr/>
        </p:nvCxnSpPr>
        <p:spPr>
          <a:xfrm rot="10800000">
            <a:off x="4356100" y="2082799"/>
            <a:ext cx="1584325" cy="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8" name="Google Shape;918;p69"/>
          <p:cNvSpPr txBox="1"/>
          <p:nvPr/>
        </p:nvSpPr>
        <p:spPr>
          <a:xfrm>
            <a:off x="684212" y="4364037"/>
            <a:ext cx="7772401" cy="1701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Times New Roman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Mispredict as taken on last iteration of inner loop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Times New Roman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mispredict as not taken on first iteration of inner loop next time around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8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63-P374493" id="924" name="Google Shape;924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2349500"/>
            <a:ext cx="6132513" cy="3722688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68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2-bit predictor</a:t>
            </a:r>
            <a:endParaRPr/>
          </a:p>
        </p:txBody>
      </p:sp>
      <p:sp>
        <p:nvSpPr>
          <p:cNvPr id="926" name="Google Shape;926;p68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change prediction on two successive mispredictions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20112" y="6310312"/>
            <a:ext cx="228737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72" name="Google Shape;72;p7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pipeline speedup</a:t>
            </a:r>
            <a:endParaRPr/>
          </a:p>
        </p:txBody>
      </p:sp>
      <p:sp>
        <p:nvSpPr>
          <p:cNvPr id="73" name="Google Shape;73;p7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 all stages are balanced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i.e., all take the same time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 not balanced, speedup is less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Speedup due to increased throughput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Latency (time for each instruction) does not decrease</a:t>
            </a:r>
            <a:endParaRPr/>
          </a:p>
        </p:txBody>
      </p:sp>
      <p:pic>
        <p:nvPicPr>
          <p:cNvPr descr="image.pdf" id="74" name="Google Shape;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262" y="2463800"/>
            <a:ext cx="7804151" cy="646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70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932" name="Google Shape;932;p70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calculating the branch target</a:t>
            </a:r>
            <a:endParaRPr/>
          </a:p>
        </p:txBody>
      </p:sp>
      <p:sp>
        <p:nvSpPr>
          <p:cNvPr id="933" name="Google Shape;933;p70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 with predictor, still need to calculate the target 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1-cycle penalty for a taken branch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 target buffer (BTB)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Cache of target addresses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Indexed by PC when instruction fetched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</a:pPr>
            <a:r>
              <a:rPr lang="en-US" sz="1800">
                <a:solidFill>
                  <a:srgbClr val="000000"/>
                </a:solidFill>
              </a:rPr>
              <a:t>If hit and instruction is branch predicted taken, can fetch target immediately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71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939" name="Google Shape;939;p71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exceptions and interrupts</a:t>
            </a:r>
            <a:endParaRPr/>
          </a:p>
        </p:txBody>
      </p:sp>
      <p:sp>
        <p:nvSpPr>
          <p:cNvPr id="940" name="Google Shape;940;p71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❑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“Unexpected” events requiring change</a:t>
            </a:r>
            <a:br>
              <a:rPr lang="en-US" sz="2800"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latin typeface="Arial"/>
                <a:ea typeface="Arial"/>
                <a:cs typeface="Arial"/>
                <a:sym typeface="Arial"/>
              </a:rPr>
              <a:t>in flow of control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ISAs use the terms differently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❑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Exception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Arises within the CPU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0000"/>
                </a:solidFill>
              </a:rPr>
              <a:t>e.g., undefined opcode, overflow, syscall, 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❑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Interrupt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an external I/O controller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❑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Dealing with them without sacrificing performance is hard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72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946" name="Google Shape;946;p72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handling exceptions</a:t>
            </a:r>
            <a:endParaRPr/>
          </a:p>
        </p:txBody>
      </p:sp>
      <p:sp>
        <p:nvSpPr>
          <p:cNvPr id="947" name="Google Shape;947;p72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❑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In MIPS, exceptions managed by a System Control Coprocessor (CP0)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❑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Save PC of offending (or interrupted) instruction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MIPS: Exception Program Counter (EPC)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❑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Save indication of the problem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MIPS: Cause register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We’ll assume 1-bit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0000"/>
                </a:solidFill>
              </a:rPr>
              <a:t>0 for undefined opcode, 1 for overflow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❑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Jump to handler at 8000 00180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73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953" name="Google Shape;953;p73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an alternate mechanism</a:t>
            </a:r>
            <a:endParaRPr/>
          </a:p>
        </p:txBody>
      </p:sp>
      <p:sp>
        <p:nvSpPr>
          <p:cNvPr id="954" name="Google Shape;954;p73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Vectored Interrupts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Handler address determined by the cause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Undefined opcode:	C000 0000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Overflow:			C000 0020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…:				C000 0040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Instructions either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Deal with the interrupt, or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Jump to real handler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74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960" name="Google Shape;960;p74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handler actions</a:t>
            </a:r>
            <a:endParaRPr/>
          </a:p>
        </p:txBody>
      </p:sp>
      <p:sp>
        <p:nvSpPr>
          <p:cNvPr id="961" name="Google Shape;961;p74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Read cause, and transfer to relevant handler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Determine action required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 restartable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 corrective action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EPC to return to program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Otherwise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Terminate program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 error using EPC, cause, …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75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967" name="Google Shape;967;p75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exceptions in a pipeline</a:t>
            </a:r>
            <a:endParaRPr/>
          </a:p>
        </p:txBody>
      </p:sp>
      <p:sp>
        <p:nvSpPr>
          <p:cNvPr id="968" name="Google Shape;968;p75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Another form of control hazard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overflow on add in EX stage</a:t>
            </a:r>
            <a:endParaRPr/>
          </a:p>
          <a:p>
            <a:pPr indent="171450" lvl="1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add $1, $2, $1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Prevent $1 from being clobbered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Complete previous instructions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Flush </a:t>
            </a:r>
            <a:r>
              <a:rPr lang="en-US">
                <a:latin typeface="Droid Sans Mono"/>
                <a:ea typeface="Droid Sans Mono"/>
                <a:cs typeface="Droid Sans Mono"/>
                <a:sym typeface="Droid Sans Mono"/>
              </a:rPr>
              <a:t>add</a:t>
            </a:r>
            <a:r>
              <a:rPr lang="en-US" sz="2000">
                <a:solidFill>
                  <a:srgbClr val="000000"/>
                </a:solidFill>
              </a:rPr>
              <a:t> and subsequent instructions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Set Cause and EPC register values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Transfer control to handler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 to mispredicted branch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Use much of the same hardware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76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974" name="Google Shape;974;p76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precise interrupt (or exception)</a:t>
            </a:r>
            <a:endParaRPr/>
          </a:p>
        </p:txBody>
      </p:sp>
      <p:sp>
        <p:nvSpPr>
          <p:cNvPr id="975" name="Google Shape;975;p76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interrupt is called </a:t>
            </a:r>
            <a:r>
              <a:rPr i="1" lang="en-US" u="sng"/>
              <a:t>precise</a:t>
            </a: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all instructions preceding the interrupting instructions have completed when the interrupt is serviced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no subsequent instruction has started (including the interrupting one)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means that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a precise interrupt maintains sequential consistency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77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66-P374493" id="981" name="Google Shape;981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268412"/>
            <a:ext cx="8021638" cy="4818063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77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pipeline with exceptions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78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988" name="Google Shape;988;p78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exception properties</a:t>
            </a:r>
            <a:endParaRPr/>
          </a:p>
        </p:txBody>
      </p:sp>
      <p:sp>
        <p:nvSpPr>
          <p:cNvPr id="989" name="Google Shape;989;p78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Restartable exceptions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Pipeline can flush the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Handler executes, then returns to the instruction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</a:pPr>
            <a:r>
              <a:rPr lang="en-US" sz="1800">
                <a:solidFill>
                  <a:srgbClr val="000000"/>
                </a:solidFill>
              </a:rPr>
              <a:t>Refetched and executed from scratch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PC saved in EPC register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Identifies causing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Actually PC + 4 is saved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</a:pPr>
            <a:r>
              <a:rPr lang="en-US" sz="1800">
                <a:solidFill>
                  <a:srgbClr val="000000"/>
                </a:solidFill>
              </a:rPr>
              <a:t>Handler must adjust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79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995" name="Google Shape;995;p79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exception example</a:t>
            </a:r>
            <a:endParaRPr/>
          </a:p>
        </p:txBody>
      </p:sp>
      <p:sp>
        <p:nvSpPr>
          <p:cNvPr id="996" name="Google Shape;996;p79"/>
          <p:cNvSpPr txBox="1"/>
          <p:nvPr>
            <p:ph idx="4294967295" type="body"/>
          </p:nvPr>
        </p:nvSpPr>
        <p:spPr>
          <a:xfrm>
            <a:off x="474006" y="14138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❑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Exception on </a:t>
            </a:r>
            <a:r>
              <a:rPr lang="en-US">
                <a:solidFill>
                  <a:srgbClr val="3D55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add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in</a:t>
            </a:r>
            <a:endParaRPr/>
          </a:p>
          <a:p>
            <a:pPr indent="933450" lvl="2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40	sub  $11, $2, $4</a:t>
            </a:r>
            <a:endParaRPr/>
          </a:p>
          <a:p>
            <a:pPr indent="933450" lvl="2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44	and  $12, $2, $5</a:t>
            </a:r>
            <a:endParaRPr/>
          </a:p>
          <a:p>
            <a:pPr indent="933450" lvl="2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48	or   $13, $2, $6</a:t>
            </a:r>
            <a:endParaRPr/>
          </a:p>
          <a:p>
            <a:pPr indent="933450" lvl="2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>
                <a:solidFill>
                  <a:srgbClr val="3D5500"/>
                </a:solidFill>
              </a:rPr>
              <a:t>4C	add  $1,  $2, $1</a:t>
            </a:r>
            <a:endParaRPr>
              <a:solidFill>
                <a:srgbClr val="3D5500"/>
              </a:solidFill>
            </a:endParaRPr>
          </a:p>
          <a:p>
            <a:pPr indent="933450" lvl="2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50	slt  $15, $6, $7</a:t>
            </a:r>
            <a:endParaRPr/>
          </a:p>
          <a:p>
            <a:pPr indent="933450" lvl="2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54	lw   $16, 50($7)</a:t>
            </a:r>
            <a:endParaRPr/>
          </a:p>
          <a:p>
            <a:pPr indent="933450" lvl="2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…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❑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Handler</a:t>
            </a:r>
            <a:endParaRPr/>
          </a:p>
          <a:p>
            <a:pPr indent="171450" lvl="1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80000180	sw   $25, 1000($0)</a:t>
            </a:r>
            <a:endParaRPr/>
          </a:p>
          <a:p>
            <a:pPr indent="171450" lvl="1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80000184	sw   $26, 1004($0)</a:t>
            </a:r>
            <a:endParaRPr/>
          </a:p>
          <a:p>
            <a:pPr indent="171450" lvl="1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/>
          <p:nvPr>
            <p:ph idx="12" type="sldNum"/>
          </p:nvPr>
        </p:nvSpPr>
        <p:spPr>
          <a:xfrm>
            <a:off x="8520112" y="6310312"/>
            <a:ext cx="228737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80" name="Google Shape;80;p8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pipelining and ISA design</a:t>
            </a:r>
            <a:endParaRPr/>
          </a:p>
        </p:txBody>
      </p:sp>
      <p:sp>
        <p:nvSpPr>
          <p:cNvPr id="81" name="Google Shape;81;p8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MIPS ISA designed for pipelining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All instructions are 32-bits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</a:pPr>
            <a:r>
              <a:rPr lang="en-US" sz="1800">
                <a:solidFill>
                  <a:srgbClr val="000000"/>
                </a:solidFill>
              </a:rPr>
              <a:t>Easier to fetch and decode in one cycle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</a:pPr>
            <a:r>
              <a:rPr lang="en-US" sz="1800">
                <a:solidFill>
                  <a:srgbClr val="000000"/>
                </a:solidFill>
              </a:rPr>
              <a:t>c.f. x86: 1- to 17-byte instructions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Few and regular instruction formats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</a:pPr>
            <a:r>
              <a:rPr lang="en-US" sz="1800">
                <a:solidFill>
                  <a:srgbClr val="000000"/>
                </a:solidFill>
              </a:rPr>
              <a:t>Can decode and read registers in one step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Load/store addressing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</a:pPr>
            <a:r>
              <a:rPr lang="en-US" sz="1800">
                <a:solidFill>
                  <a:srgbClr val="000000"/>
                </a:solidFill>
              </a:rPr>
              <a:t>Can calculate address in 3</a:t>
            </a:r>
            <a:r>
              <a:rPr baseline="30000" lang="en-US"/>
              <a:t>rd</a:t>
            </a:r>
            <a:r>
              <a:rPr lang="en-US" sz="1800">
                <a:solidFill>
                  <a:srgbClr val="000000"/>
                </a:solidFill>
              </a:rPr>
              <a:t> stage, access memory in 4</a:t>
            </a:r>
            <a:r>
              <a:rPr baseline="30000" lang="en-US"/>
              <a:t>th</a:t>
            </a:r>
            <a:r>
              <a:rPr lang="en-US" sz="1800">
                <a:solidFill>
                  <a:srgbClr val="000000"/>
                </a:solidFill>
              </a:rPr>
              <a:t> stage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Alignment of memory operands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</a:pPr>
            <a:r>
              <a:rPr lang="en-US" sz="1800">
                <a:solidFill>
                  <a:srgbClr val="000000"/>
                </a:solidFill>
              </a:rPr>
              <a:t>Memory access takes only one cycle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80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67-P374493-top" id="1002" name="Google Shape;1002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1341437"/>
            <a:ext cx="8231188" cy="486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p80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exception example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1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67-P374493-bottom" id="1009" name="Google Shape;1009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1341437"/>
            <a:ext cx="8259763" cy="4746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81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exception example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82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1016" name="Google Shape;1016;p82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multiple exceptions</a:t>
            </a:r>
            <a:endParaRPr/>
          </a:p>
        </p:txBody>
      </p:sp>
      <p:sp>
        <p:nvSpPr>
          <p:cNvPr id="1017" name="Google Shape;1017;p82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❑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Pipelining overlaps multiple 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Could have multiple exceptions at once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❑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Simple approach: deal with exception from earliest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Flush subsequent 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“Precise” exceptions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❑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In complex pipelines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instructions issued per cycle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Out-of-order completion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Maintaining precise exceptions is difficult!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83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1023" name="Google Shape;1023;p83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imprecise exceptions</a:t>
            </a:r>
            <a:endParaRPr/>
          </a:p>
        </p:txBody>
      </p:sp>
      <p:sp>
        <p:nvSpPr>
          <p:cNvPr id="1024" name="Google Shape;1024;p83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❑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Just stop pipeline and save state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Including exception cause(s)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❑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Let the handler work out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instruction(s) had exceptions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to complete or flush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0000"/>
                </a:solidFill>
              </a:rPr>
              <a:t>May require “manual” completion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❑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Simplifies hardware, but more complex handler software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❑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Not feasible for complex multiple-issue</a:t>
            </a:r>
            <a:br>
              <a:rPr lang="en-US" sz="2800"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latin typeface="Arial"/>
                <a:ea typeface="Arial"/>
                <a:cs typeface="Arial"/>
                <a:sym typeface="Arial"/>
              </a:rPr>
              <a:t>out-of-order pipelines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84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1030" name="Google Shape;1030;p84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Fallacies</a:t>
            </a:r>
            <a:endParaRPr/>
          </a:p>
        </p:txBody>
      </p:sp>
      <p:sp>
        <p:nvSpPr>
          <p:cNvPr id="1031" name="Google Shape;1031;p84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Pipelining is easy (!)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basic idea is easy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devil is in the details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</a:pPr>
            <a:r>
              <a:rPr lang="en-US" sz="1800">
                <a:solidFill>
                  <a:srgbClr val="000000"/>
                </a:solidFill>
              </a:rPr>
              <a:t>e.g., detecting data hazards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❑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Pipelining is independent of technology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why haven’t we always done pipelining?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transistors make more advanced techniques feasible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Pipeline-related ISA design needs to take account of technology trends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</a:pPr>
            <a:r>
              <a:rPr lang="en-US" sz="1800">
                <a:solidFill>
                  <a:srgbClr val="000000"/>
                </a:solidFill>
              </a:rPr>
              <a:t>e.g., predicated instructions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85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1037" name="Google Shape;1037;p85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Pitfalls</a:t>
            </a:r>
            <a:endParaRPr/>
          </a:p>
        </p:txBody>
      </p:sp>
      <p:sp>
        <p:nvSpPr>
          <p:cNvPr id="1038" name="Google Shape;1038;p85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Poor ISA design can make pipelining harder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–"/>
            </a:pPr>
            <a:r>
              <a:rPr lang="en-US">
                <a:solidFill>
                  <a:srgbClr val="000000"/>
                </a:solidFill>
              </a:rPr>
              <a:t>e.g., complex instruction sets (VAX, IA-32)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0000"/>
                </a:solidFill>
              </a:rPr>
              <a:t>Significant overhead to make pipelining work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0000"/>
                </a:solidFill>
              </a:rPr>
              <a:t>IA-32 micro-op approach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–"/>
            </a:pPr>
            <a:r>
              <a:rPr lang="en-US">
                <a:solidFill>
                  <a:srgbClr val="000000"/>
                </a:solidFill>
              </a:rPr>
              <a:t>e.g., complex addressing modes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0000"/>
                </a:solidFill>
              </a:rPr>
              <a:t>Register update side effects, memory indirection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–"/>
            </a:pPr>
            <a:r>
              <a:rPr lang="en-US">
                <a:solidFill>
                  <a:srgbClr val="000000"/>
                </a:solidFill>
              </a:rPr>
              <a:t>e.g., delayed branches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0000"/>
                </a:solidFill>
              </a:rPr>
              <a:t>Advanced pipelines have long delay slots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86"/>
          <p:cNvSpPr txBox="1"/>
          <p:nvPr>
            <p:ph idx="12" type="sldNum"/>
          </p:nvPr>
        </p:nvSpPr>
        <p:spPr>
          <a:xfrm>
            <a:off x="8520112" y="6310312"/>
            <a:ext cx="355874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sp>
        <p:nvSpPr>
          <p:cNvPr id="1044" name="Google Shape;1044;p86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Concluding Remarks</a:t>
            </a:r>
            <a:endParaRPr/>
          </a:p>
        </p:txBody>
      </p:sp>
      <p:sp>
        <p:nvSpPr>
          <p:cNvPr id="1045" name="Google Shape;1045;p86"/>
          <p:cNvSpPr txBox="1"/>
          <p:nvPr>
            <p:ph idx="4294967295" type="body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ISA influences design of datapath and control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Datapath and control influence design of ISA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Pipelining improves instruction throughput</a:t>
            </a:r>
            <a:b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parallelism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More instructions completed per second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Latency for each instruction not reduced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Hazards: structural, data, control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❑"/>
            </a:pPr>
            <a:r>
              <a:rPr b="0" i="0" lang="en-US" sz="2400" u="none" cap="none" strike="noStrike">
                <a:solidFill>
                  <a:srgbClr val="0000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issue and dynamic scheduling (ILP)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Dependencies limit achievable parallelism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–"/>
            </a:pPr>
            <a:r>
              <a:rPr lang="en-US" sz="2000">
                <a:solidFill>
                  <a:srgbClr val="000000"/>
                </a:solidFill>
              </a:rPr>
              <a:t>Complexity leads to the power wall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8520112" y="6310312"/>
            <a:ext cx="228737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  <p:pic>
        <p:nvPicPr>
          <p:cNvPr descr="f04-33-P374493" id="87" name="Google Shape;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1196975"/>
            <a:ext cx="7146926" cy="51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 txBox="1"/>
          <p:nvPr>
            <p:ph idx="4294967295" type="title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0" lang="en-US"/>
              <a:t>MIPS pipelined datapath</a:t>
            </a:r>
            <a:endParaRPr/>
          </a:p>
        </p:txBody>
      </p:sp>
      <p:grpSp>
        <p:nvGrpSpPr>
          <p:cNvPr id="89" name="Google Shape;89;p9"/>
          <p:cNvGrpSpPr/>
          <p:nvPr/>
        </p:nvGrpSpPr>
        <p:grpSpPr>
          <a:xfrm>
            <a:off x="2124075" y="4765675"/>
            <a:ext cx="1312864" cy="722314"/>
            <a:chOff x="0" y="0"/>
            <a:chExt cx="1312863" cy="722313"/>
          </a:xfrm>
        </p:grpSpPr>
        <p:sp>
          <p:nvSpPr>
            <p:cNvPr id="90" name="Google Shape;90;p9"/>
            <p:cNvSpPr/>
            <p:nvPr/>
          </p:nvSpPr>
          <p:spPr>
            <a:xfrm>
              <a:off x="0" y="392112"/>
              <a:ext cx="571501" cy="330201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1" name="Google Shape;91;p9"/>
            <p:cNvCxnSpPr/>
            <p:nvPr/>
          </p:nvCxnSpPr>
          <p:spPr>
            <a:xfrm flipH="1">
              <a:off x="647700" y="0"/>
              <a:ext cx="665163" cy="50641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92" name="Google Shape;92;p9"/>
            <p:cNvSpPr txBox="1"/>
            <p:nvPr/>
          </p:nvSpPr>
          <p:spPr>
            <a:xfrm>
              <a:off x="0" y="392112"/>
              <a:ext cx="571501" cy="287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WB</a:t>
              </a:r>
              <a:endParaRPr/>
            </a:p>
          </p:txBody>
        </p:sp>
      </p:grpSp>
      <p:grpSp>
        <p:nvGrpSpPr>
          <p:cNvPr id="93" name="Google Shape;93;p9"/>
          <p:cNvGrpSpPr/>
          <p:nvPr/>
        </p:nvGrpSpPr>
        <p:grpSpPr>
          <a:xfrm>
            <a:off x="395287" y="4067176"/>
            <a:ext cx="998553" cy="555625"/>
            <a:chOff x="0" y="-1"/>
            <a:chExt cx="998551" cy="555624"/>
          </a:xfrm>
        </p:grpSpPr>
        <p:sp>
          <p:nvSpPr>
            <p:cNvPr id="94" name="Google Shape;94;p9"/>
            <p:cNvSpPr/>
            <p:nvPr/>
          </p:nvSpPr>
          <p:spPr>
            <a:xfrm>
              <a:off x="0" y="225422"/>
              <a:ext cx="650875" cy="330201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5" name="Google Shape;95;p9"/>
            <p:cNvCxnSpPr/>
            <p:nvPr/>
          </p:nvCxnSpPr>
          <p:spPr>
            <a:xfrm flipH="1">
              <a:off x="727081" y="-1"/>
              <a:ext cx="271470" cy="3397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96" name="Google Shape;96;p9"/>
            <p:cNvSpPr txBox="1"/>
            <p:nvPr/>
          </p:nvSpPr>
          <p:spPr>
            <a:xfrm>
              <a:off x="0" y="225422"/>
              <a:ext cx="650875" cy="287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</a:t>
              </a:r>
              <a:endParaRPr/>
            </a:p>
          </p:txBody>
        </p:sp>
      </p:grpSp>
      <p:sp>
        <p:nvSpPr>
          <p:cNvPr id="97" name="Google Shape;97;p9"/>
          <p:cNvSpPr txBox="1"/>
          <p:nvPr/>
        </p:nvSpPr>
        <p:spPr>
          <a:xfrm>
            <a:off x="179387" y="5013325"/>
            <a:ext cx="1512888" cy="93916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Right-to-left flow leads to hazards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cr-cse-cs161">
  <a:themeElements>
    <a:clrScheme name="ucr-cse-cs16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553E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cr-cse-cs161">
  <a:themeElements>
    <a:clrScheme name="ucr-cse-cs16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553E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