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6858000" cx="9144000"/>
  <p:notesSz cx="6858000" cy="9144000"/>
  <p:embeddedFontLst>
    <p:embeddedFont>
      <p:font typeface="Arial Narrow"/>
      <p:regular r:id="rId75"/>
      <p:bold r:id="rId76"/>
      <p:italic r:id="rId77"/>
      <p:boldItalic r:id="rId78"/>
    </p:embeddedFont>
    <p:embeddedFont>
      <p:font typeface="Helvetica Neue"/>
      <p:regular r:id="rId79"/>
      <p:bold r:id="rId80"/>
      <p:italic r:id="rId81"/>
      <p:boldItalic r:id="rId82"/>
    </p:embeddedFont>
    <p:embeddedFont>
      <p:font typeface="Arial Black"/>
      <p:regular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4" roundtripDataSignature="AMtx7miv6RQLYyHWL3s7ts+Rt3QY+SQl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8ECC95-6F6C-489F-9DCC-B8FEF65963F2}">
  <a:tblStyle styleId="{638ECC95-6F6C-489F-9DCC-B8FEF65963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DFECEF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FF5F7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customschemas.google.com/relationships/presentationmetadata" Target="metadata"/><Relationship Id="rId83" Type="http://schemas.openxmlformats.org/officeDocument/2006/relationships/font" Target="fonts/ArialBlack-regular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bold.fntdata"/><Relationship Id="rId82" Type="http://schemas.openxmlformats.org/officeDocument/2006/relationships/font" Target="fonts/HelveticaNeue-boldItalic.fntdata"/><Relationship Id="rId81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ArialNarrow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ArialNarrow-italic.fntdata"/><Relationship Id="rId32" Type="http://schemas.openxmlformats.org/officeDocument/2006/relationships/slide" Target="slides/slide27.xml"/><Relationship Id="rId76" Type="http://schemas.openxmlformats.org/officeDocument/2006/relationships/font" Target="fonts/ArialNarrow-bold.fntdata"/><Relationship Id="rId35" Type="http://schemas.openxmlformats.org/officeDocument/2006/relationships/slide" Target="slides/slide30.xml"/><Relationship Id="rId79" Type="http://schemas.openxmlformats.org/officeDocument/2006/relationships/font" Target="fonts/HelveticaNeue-regular.fntdata"/><Relationship Id="rId34" Type="http://schemas.openxmlformats.org/officeDocument/2006/relationships/slide" Target="slides/slide29.xml"/><Relationship Id="rId78" Type="http://schemas.openxmlformats.org/officeDocument/2006/relationships/font" Target="fonts/ArialNarrow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07362"/>
          <c:y val="0.0538766"/>
          <c:w val="0.680551"/>
          <c:h val="0.84911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Trac</c:v>
                </c:pt>
              </c:strCache>
            </c:strRef>
          </c:tx>
          <c:spPr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diamond"/>
            <c:size val="4"/>
            <c:spPr>
              <a:solidFill>
                <a:srgbClr val="FF0000"/>
              </a:solidFill>
              <a:ln w="12700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1" i="0" strike="noStrike" sz="16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'80</c:v>
                </c:pt>
                <c:pt idx="1">
                  <c:v>'83</c:v>
                </c:pt>
                <c:pt idx="2">
                  <c:v>'85</c:v>
                </c:pt>
                <c:pt idx="3">
                  <c:v>'89</c:v>
                </c:pt>
                <c:pt idx="4">
                  <c:v>'92</c:v>
                </c:pt>
                <c:pt idx="5">
                  <c:v>'96</c:v>
                </c:pt>
                <c:pt idx="6">
                  <c:v>'98</c:v>
                </c:pt>
                <c:pt idx="7">
                  <c:v>'00</c:v>
                </c:pt>
                <c:pt idx="8">
                  <c:v>'04</c:v>
                </c:pt>
                <c:pt idx="9">
                  <c:v>'07</c:v>
                </c:pt>
              </c:strCache>
            </c:strRef>
          </c:cat>
          <c:val>
            <c:numRef>
              <c:f>Sheet1!$B$2:$K$2</c:f>
              <c:numCache>
                <c:ptCount val="10"/>
                <c:pt idx="0">
                  <c:v>250.000000</c:v>
                </c:pt>
                <c:pt idx="1">
                  <c:v>185.000000</c:v>
                </c:pt>
                <c:pt idx="2">
                  <c:v>135.000000</c:v>
                </c:pt>
                <c:pt idx="3">
                  <c:v>110.000000</c:v>
                </c:pt>
                <c:pt idx="4">
                  <c:v>90.000000</c:v>
                </c:pt>
                <c:pt idx="5">
                  <c:v>60.000000</c:v>
                </c:pt>
                <c:pt idx="6">
                  <c:v>60.000000</c:v>
                </c:pt>
                <c:pt idx="7">
                  <c:v>55.000000</c:v>
                </c:pt>
                <c:pt idx="8">
                  <c:v>50.000000</c:v>
                </c:pt>
                <c:pt idx="9">
                  <c:v>40.000000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Tcac</c:v>
                </c:pt>
              </c:strCache>
            </c:strRef>
          </c:tx>
          <c:spPr>
            <a:solidFill>
              <a:srgbClr val="3366FF"/>
            </a:solidFill>
            <a:ln w="12700" cap="flat">
              <a:solidFill>
                <a:srgbClr val="0000FF"/>
              </a:solidFill>
              <a:prstDash val="solid"/>
              <a:round/>
            </a:ln>
            <a:effectLst/>
          </c:spPr>
          <c:marker>
            <c:symbol val="square"/>
            <c:size val="3"/>
            <c:spPr>
              <a:solidFill>
                <a:srgbClr val="3366FF"/>
              </a:solidFill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1" i="0" strike="noStrike" sz="16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'80</c:v>
                </c:pt>
                <c:pt idx="1">
                  <c:v>'83</c:v>
                </c:pt>
                <c:pt idx="2">
                  <c:v>'85</c:v>
                </c:pt>
                <c:pt idx="3">
                  <c:v>'89</c:v>
                </c:pt>
                <c:pt idx="4">
                  <c:v>'92</c:v>
                </c:pt>
                <c:pt idx="5">
                  <c:v>'96</c:v>
                </c:pt>
                <c:pt idx="6">
                  <c:v>'98</c:v>
                </c:pt>
                <c:pt idx="7">
                  <c:v>'00</c:v>
                </c:pt>
                <c:pt idx="8">
                  <c:v>'04</c:v>
                </c:pt>
                <c:pt idx="9">
                  <c:v>'07</c:v>
                </c:pt>
              </c:strCache>
            </c:strRef>
          </c:cat>
          <c:val>
            <c:numRef>
              <c:f>Sheet1!$B$3:$K$3</c:f>
              <c:numCache>
                <c:ptCount val="10"/>
                <c:pt idx="0">
                  <c:v>150.000000</c:v>
                </c:pt>
                <c:pt idx="1">
                  <c:v>100.000000</c:v>
                </c:pt>
                <c:pt idx="2">
                  <c:v>40.000000</c:v>
                </c:pt>
                <c:pt idx="3">
                  <c:v>40.000000</c:v>
                </c:pt>
                <c:pt idx="4">
                  <c:v>30.000000</c:v>
                </c:pt>
                <c:pt idx="5">
                  <c:v>12.000000</c:v>
                </c:pt>
                <c:pt idx="6">
                  <c:v>10.000000</c:v>
                </c:pt>
                <c:pt idx="7">
                  <c:v>7.000000</c:v>
                </c:pt>
                <c:pt idx="8">
                  <c:v>5.000000</c:v>
                </c:pt>
                <c:pt idx="9">
                  <c:v>1.250000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6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6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75"/>
        <c:minorUnit val="37.5"/>
      </c:valAx>
      <c:spPr>
        <a:noFill/>
        <a:ln w="12700" cap="flat">
          <a:solidFill>
            <a:srgbClr val="000000"/>
          </a:solidFill>
          <a:prstDash val="solid"/>
          <a:round/>
        </a:ln>
        <a:effectLst/>
      </c:spPr>
    </c:plotArea>
    <c:legend>
      <c:legendPos val="r"/>
      <c:layout>
        <c:manualLayout>
          <c:xMode val="edge"/>
          <c:yMode val="edge"/>
          <c:x val="0.807563"/>
          <c:y val="0.406364"/>
          <c:w val="0.192437"/>
          <c:h val="0.135836"/>
        </c:manualLayout>
      </c:layout>
      <c:overlay val="1"/>
      <c:spPr>
        <a:noFill/>
        <a:ln w="12700" cap="flat">
          <a:solidFill>
            <a:srgbClr val="000000"/>
          </a:solidFill>
          <a:prstDash val="solid"/>
          <a:round/>
        </a:ln>
        <a:effectLst/>
      </c:spPr>
      <c:txPr>
        <a:bodyPr rot="0"/>
        <a:lstStyle/>
        <a:p>
          <a:pPr>
            <a:defRPr b="1" i="0" strike="noStrike" sz="1600" u="none">
              <a:solidFill>
                <a:srgbClr val="000000"/>
              </a:solidFill>
              <a:latin typeface="Arial"/>
            </a:defRPr>
          </a:pPr>
        </a:p>
      </c:txPr>
    </c:legend>
    <c:plotVisOnly val="0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5" name="Google Shape;65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2" name="Google Shape;66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0" name="Google Shape;670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6" name="Google Shape;67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2" name="Google Shape;68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9" name="Google Shape;68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6" name="Google Shape;69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3" name="Google Shape;703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0" name="Google Shape;710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1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0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000"/>
              <a:buFont typeface="Helvetica Neue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80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A82D"/>
              </a:buClr>
              <a:buSzPts val="144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433FF"/>
              </a:buClr>
              <a:buSzPts val="132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433FF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433FF"/>
              </a:buClr>
              <a:buSzPts val="132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433FF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A82D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A82D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A82D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A82D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80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DC4"/>
              </a:buClr>
              <a:buSzPts val="1400"/>
              <a:buFont typeface="Helvetica Neue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DC4"/>
              </a:buClr>
              <a:buSzPts val="1400"/>
              <a:buFont typeface="Helvetica Neue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DC4"/>
              </a:buClr>
              <a:buSzPts val="1400"/>
              <a:buFont typeface="Helvetica Neue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DC4"/>
              </a:buClr>
              <a:buSzPts val="1400"/>
              <a:buFont typeface="Helvetica Neue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DC4"/>
              </a:buClr>
              <a:buSzPts val="1400"/>
              <a:buFont typeface="Helvetica Neue"/>
              <a:buNone/>
              <a:defRPr sz="1400"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p80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1"/>
          <p:cNvSpPr txBox="1"/>
          <p:nvPr>
            <p:ph type="title"/>
          </p:nvPr>
        </p:nvSpPr>
        <p:spPr>
          <a:xfrm>
            <a:off x="467543" y="404664"/>
            <a:ext cx="8259763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81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6" name="Google Shape;56;p81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2"/>
          <p:cNvSpPr txBox="1"/>
          <p:nvPr>
            <p:ph type="title"/>
          </p:nvPr>
        </p:nvSpPr>
        <p:spPr>
          <a:xfrm>
            <a:off x="6888163" y="146050"/>
            <a:ext cx="2066926" cy="6091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82"/>
          <p:cNvSpPr txBox="1"/>
          <p:nvPr>
            <p:ph idx="1" type="body"/>
          </p:nvPr>
        </p:nvSpPr>
        <p:spPr>
          <a:xfrm>
            <a:off x="684212" y="146050"/>
            <a:ext cx="6051551" cy="60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82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2"/>
          <p:cNvSpPr txBox="1"/>
          <p:nvPr>
            <p:ph type="title"/>
          </p:nvPr>
        </p:nvSpPr>
        <p:spPr>
          <a:xfrm>
            <a:off x="467543" y="404664"/>
            <a:ext cx="8259763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72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" name="Google Shape;17;p72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3"/>
          <p:cNvSpPr/>
          <p:nvPr/>
        </p:nvSpPr>
        <p:spPr>
          <a:xfrm>
            <a:off x="1619250" y="549275"/>
            <a:ext cx="28575" cy="576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3"/>
          <p:cNvSpPr txBox="1"/>
          <p:nvPr>
            <p:ph type="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Arial Black"/>
              <a:buNone/>
              <a:defRPr b="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73"/>
          <p:cNvSpPr txBox="1"/>
          <p:nvPr>
            <p:ph idx="1" type="body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DC4"/>
              </a:buClr>
              <a:buSzPts val="24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indent="-312419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DC4"/>
              </a:buClr>
              <a:buSzPts val="1320"/>
              <a:buFont typeface="Arial Black"/>
              <a:buChar char="■"/>
              <a:defRPr>
                <a:latin typeface="Arial Black"/>
                <a:ea typeface="Arial Black"/>
                <a:cs typeface="Arial Black"/>
                <a:sym typeface="Arial Black"/>
              </a:defRPr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DC4"/>
              </a:buClr>
              <a:buSzPts val="1200"/>
              <a:buFont typeface="Arial Black"/>
              <a:buChar char="■"/>
              <a:defRPr>
                <a:latin typeface="Arial Black"/>
                <a:ea typeface="Arial Black"/>
                <a:cs typeface="Arial Black"/>
                <a:sym typeface="Arial Black"/>
              </a:defRPr>
            </a:lvl3pPr>
            <a:lvl4pPr indent="-31241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DC4"/>
              </a:buClr>
              <a:buSzPts val="1320"/>
              <a:buFont typeface="Arial Black"/>
              <a:buChar char="■"/>
              <a:defRPr>
                <a:latin typeface="Arial Black"/>
                <a:ea typeface="Arial Black"/>
                <a:cs typeface="Arial Black"/>
                <a:sym typeface="Arial Black"/>
              </a:defRPr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DC4"/>
              </a:buClr>
              <a:buSzPts val="1200"/>
              <a:buFont typeface="Arial Black"/>
              <a:buChar char="■"/>
              <a:defRPr>
                <a:latin typeface="Arial Black"/>
                <a:ea typeface="Arial Black"/>
                <a:cs typeface="Arial Black"/>
                <a:sym typeface="Arial Black"/>
              </a:defRPr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" name="Google Shape;22;p73"/>
          <p:cNvSpPr txBox="1"/>
          <p:nvPr>
            <p:ph idx="12" type="sldNum"/>
          </p:nvPr>
        </p:nvSpPr>
        <p:spPr>
          <a:xfrm>
            <a:off x="6959600" y="640588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4"/>
          <p:cNvSpPr txBox="1"/>
          <p:nvPr>
            <p:ph type="title"/>
          </p:nvPr>
        </p:nvSpPr>
        <p:spPr>
          <a:xfrm>
            <a:off x="467543" y="404664"/>
            <a:ext cx="8259763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74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lip Art and Text">
  <p:cSld name="Title, Clip Art and 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5"/>
          <p:cNvSpPr txBox="1"/>
          <p:nvPr>
            <p:ph type="title"/>
          </p:nvPr>
        </p:nvSpPr>
        <p:spPr>
          <a:xfrm>
            <a:off x="684212" y="146050"/>
            <a:ext cx="8259763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75"/>
          <p:cNvSpPr txBox="1"/>
          <p:nvPr>
            <p:ph idx="1" type="body"/>
          </p:nvPr>
        </p:nvSpPr>
        <p:spPr>
          <a:xfrm>
            <a:off x="4895850" y="1125537"/>
            <a:ext cx="4059238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CEAAC"/>
              </a:buClr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" name="Google Shape;29;p75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6"/>
          <p:cNvSpPr txBox="1"/>
          <p:nvPr>
            <p:ph type="title"/>
          </p:nvPr>
        </p:nvSpPr>
        <p:spPr>
          <a:xfrm>
            <a:off x="611560" y="4365104"/>
            <a:ext cx="7772401" cy="13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4000"/>
              <a:buFont typeface="Helvetica Neue"/>
              <a:buNone/>
              <a:defRPr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6"/>
          <p:cNvSpPr txBox="1"/>
          <p:nvPr>
            <p:ph idx="1" type="body"/>
          </p:nvPr>
        </p:nvSpPr>
        <p:spPr>
          <a:xfrm>
            <a:off x="611560" y="2852935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DC4"/>
              </a:buClr>
              <a:buSzPts val="2000"/>
              <a:buFont typeface="Helvetica Neue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DC4"/>
              </a:buClr>
              <a:buSzPts val="2000"/>
              <a:buFont typeface="Helvetica Neue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DC4"/>
              </a:buClr>
              <a:buSzPts val="2000"/>
              <a:buFont typeface="Helvetica Neue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DC4"/>
              </a:buClr>
              <a:buSzPts val="2000"/>
              <a:buFont typeface="Helvetica Neue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DC4"/>
              </a:buClr>
              <a:buSzPts val="2000"/>
              <a:buFont typeface="Helvetica Neue"/>
              <a:buNone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3" name="Google Shape;33;p76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7"/>
          <p:cNvSpPr txBox="1"/>
          <p:nvPr>
            <p:ph type="title"/>
          </p:nvPr>
        </p:nvSpPr>
        <p:spPr>
          <a:xfrm>
            <a:off x="467543" y="404664"/>
            <a:ext cx="8259763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77"/>
          <p:cNvSpPr txBox="1"/>
          <p:nvPr>
            <p:ph idx="1" type="body"/>
          </p:nvPr>
        </p:nvSpPr>
        <p:spPr>
          <a:xfrm>
            <a:off x="684212" y="1125537"/>
            <a:ext cx="4059239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CEAAC"/>
              </a:buClr>
              <a:buSzPts val="1680"/>
              <a:buFont typeface="Helvetica Neue"/>
              <a:buChar char="■"/>
              <a:defRPr sz="2800"/>
            </a:lvl1pPr>
            <a:lvl2pPr indent="-32639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CEAAC"/>
              </a:buClr>
              <a:buSzPts val="1540"/>
              <a:buFont typeface="Helvetica Neue"/>
              <a:buChar char="■"/>
              <a:defRPr sz="2800"/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CEAAC"/>
              </a:buClr>
              <a:buSzPts val="1400"/>
              <a:buFont typeface="Helvetica Neue"/>
              <a:buChar char="■"/>
              <a:defRPr sz="2800"/>
            </a:lvl3pPr>
            <a:lvl4pPr indent="-3263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CEAAC"/>
              </a:buClr>
              <a:buSzPts val="1540"/>
              <a:buFont typeface="Helvetica Neue"/>
              <a:buChar char="■"/>
              <a:defRPr sz="2800"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CEAAC"/>
              </a:buClr>
              <a:buSzPts val="1400"/>
              <a:buFont typeface="Helvetica Neue"/>
              <a:buChar char="■"/>
              <a:defRPr sz="2800"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77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8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78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DC4"/>
              </a:buClr>
              <a:buSzPts val="2400"/>
              <a:buFont typeface="Helvetica Neue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DC4"/>
              </a:buClr>
              <a:buSzPts val="2400"/>
              <a:buFont typeface="Helvetica Neue"/>
              <a:buNone/>
              <a:defRPr b="1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DC4"/>
              </a:buClr>
              <a:buSzPts val="2400"/>
              <a:buFont typeface="Helvetica Neue"/>
              <a:buNone/>
              <a:defRPr b="1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DC4"/>
              </a:buClr>
              <a:buSzPts val="2400"/>
              <a:buFont typeface="Helvetica Neue"/>
              <a:buNone/>
              <a:defRPr b="1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DC4"/>
              </a:buClr>
              <a:buSzPts val="2400"/>
              <a:buFont typeface="Helvetica Neue"/>
              <a:buNone/>
              <a:defRPr b="1"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1" name="Google Shape;41;p78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2" name="Google Shape;42;p78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000"/>
              <a:buFont typeface="Helvetica Neue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ts val="1920"/>
              <a:buFont typeface="Helvetica Neue"/>
              <a:buChar char="■"/>
              <a:defRPr sz="3200"/>
            </a:lvl1pPr>
            <a:lvl2pPr indent="-34036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ts val="1760"/>
              <a:buFont typeface="Helvetica Neue"/>
              <a:buChar char="■"/>
              <a:defRPr sz="3200"/>
            </a:lvl2pPr>
            <a:lvl3pPr indent="-3302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ts val="1600"/>
              <a:buFont typeface="Helvetica Neue"/>
              <a:buChar char="■"/>
              <a:defRPr sz="3200"/>
            </a:lvl3pPr>
            <a:lvl4pPr indent="-34036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ts val="1760"/>
              <a:buFont typeface="Helvetica Neue"/>
              <a:buChar char="■"/>
              <a:defRPr sz="32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ts val="1600"/>
              <a:buFont typeface="Helvetica Neue"/>
              <a:buChar char="■"/>
              <a:defRPr sz="3200"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6" name="Google Shape;46;p79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79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/>
          <p:nvPr/>
        </p:nvSpPr>
        <p:spPr>
          <a:xfrm>
            <a:off x="1652588" y="6394450"/>
            <a:ext cx="1309688" cy="324473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15EBA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15EBA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r>
              <a:rPr b="1" i="0" lang="en-US" sz="1000" u="none" cap="none" strike="noStrike">
                <a:solidFill>
                  <a:srgbClr val="015EBA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rgbClr val="FB9902"/>
              </a:buClr>
              <a:buSzPts val="900"/>
              <a:buFont typeface="Arial Narrow"/>
              <a:buNone/>
            </a:pPr>
            <a:r>
              <a:rPr b="1" i="0" lang="en-US" sz="900" u="none" cap="none" strike="noStrike">
                <a:solidFill>
                  <a:srgbClr val="FB9902"/>
                </a:solidFill>
                <a:latin typeface="Arial Narrow"/>
                <a:ea typeface="Arial Narrow"/>
                <a:cs typeface="Arial Narrow"/>
                <a:sym typeface="Arial Narrow"/>
              </a:rPr>
              <a:t>SCIENCE &amp;ENGINEERING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" id="7" name="Google Shape;7;p7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1650" y="6305550"/>
            <a:ext cx="1092200" cy="3857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70"/>
          <p:cNvCxnSpPr/>
          <p:nvPr/>
        </p:nvCxnSpPr>
        <p:spPr>
          <a:xfrm>
            <a:off x="487363" y="980728"/>
            <a:ext cx="8456612" cy="1"/>
          </a:xfrm>
          <a:prstGeom prst="straightConnector1">
            <a:avLst/>
          </a:prstGeom>
          <a:noFill/>
          <a:ln cap="flat" cmpd="sng" w="7620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70"/>
          <p:cNvSpPr txBox="1"/>
          <p:nvPr>
            <p:ph type="title"/>
          </p:nvPr>
        </p:nvSpPr>
        <p:spPr>
          <a:xfrm>
            <a:off x="467543" y="404664"/>
            <a:ext cx="8259763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70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A82D"/>
              </a:buClr>
              <a:buSzPts val="144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433FF"/>
              </a:buClr>
              <a:buSzPts val="132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433FF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2419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433FF"/>
              </a:buClr>
              <a:buSzPts val="132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433FF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A82D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A82D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A82D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A82D"/>
              </a:buClr>
              <a:buSzPts val="1200"/>
              <a:buFont typeface="Helvetica Neue"/>
              <a:buChar char="■"/>
              <a:defRPr b="0" i="0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70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/>
        </p:nvSpPr>
        <p:spPr>
          <a:xfrm>
            <a:off x="2195735" y="3861048"/>
            <a:ext cx="5832476" cy="4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DC4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DC4"/>
                </a:solidFill>
                <a:latin typeface="Arial"/>
                <a:ea typeface="Arial"/>
                <a:cs typeface="Arial"/>
                <a:sym typeface="Arial"/>
              </a:rPr>
              <a:t>Chapter 5 – Memory - Part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685800" y="2412466"/>
            <a:ext cx="7772400" cy="89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CSE 161 – Design and Architecture of Computer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interleaved memory</a:t>
            </a:r>
            <a:endParaRPr/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467544" y="1124744"/>
            <a:ext cx="453650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4-bank interleaved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one word wide bank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banks accessed serially on the bus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Miss penalty = 1 + 15 + 4×1 = 20 bus 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Bandwidth = 16 bytes / 20 cycles = 0.8 B/cycle</a:t>
            </a:r>
            <a:endParaRPr/>
          </a:p>
        </p:txBody>
      </p:sp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pic>
        <p:nvPicPr>
          <p:cNvPr descr="Picture 6" id="133" name="Google Shape;133;p10"/>
          <p:cNvPicPr preferRelativeResize="0"/>
          <p:nvPr/>
        </p:nvPicPr>
        <p:blipFill rotWithShape="1">
          <a:blip r:embed="rId3">
            <a:alphaModFix/>
          </a:blip>
          <a:srcRect b="35842" l="56694" r="0" t="0"/>
          <a:stretch/>
        </p:blipFill>
        <p:spPr>
          <a:xfrm>
            <a:off x="5267007" y="1364937"/>
            <a:ext cx="3536925" cy="3208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0"/>
          <p:cNvGrpSpPr/>
          <p:nvPr/>
        </p:nvGrpSpPr>
        <p:grpSpPr>
          <a:xfrm>
            <a:off x="9207" y="4191800"/>
            <a:ext cx="6172201" cy="1722266"/>
            <a:chOff x="0" y="-1"/>
            <a:chExt cx="6172200" cy="1722264"/>
          </a:xfrm>
        </p:grpSpPr>
        <p:grpSp>
          <p:nvGrpSpPr>
            <p:cNvPr id="135" name="Google Shape;135;p10"/>
            <p:cNvGrpSpPr/>
            <p:nvPr/>
          </p:nvGrpSpPr>
          <p:grpSpPr>
            <a:xfrm>
              <a:off x="0" y="-1"/>
              <a:ext cx="1600201" cy="1722264"/>
              <a:chOff x="0" y="0"/>
              <a:chExt cx="1600200" cy="1722262"/>
            </a:xfrm>
          </p:grpSpPr>
          <p:grpSp>
            <p:nvGrpSpPr>
              <p:cNvPr id="136" name="Google Shape;136;p10"/>
              <p:cNvGrpSpPr/>
              <p:nvPr/>
            </p:nvGrpSpPr>
            <p:grpSpPr>
              <a:xfrm>
                <a:off x="685800" y="380999"/>
                <a:ext cx="914400" cy="914403"/>
                <a:chOff x="0" y="-1"/>
                <a:chExt cx="914400" cy="914402"/>
              </a:xfrm>
            </p:grpSpPr>
            <p:sp>
              <p:nvSpPr>
                <p:cNvPr id="137" name="Google Shape;137;p10"/>
                <p:cNvSpPr/>
                <p:nvPr/>
              </p:nvSpPr>
              <p:spPr>
                <a:xfrm>
                  <a:off x="0" y="-1"/>
                  <a:ext cx="914400" cy="228601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0"/>
                <p:cNvSpPr/>
                <p:nvPr/>
              </p:nvSpPr>
              <p:spPr>
                <a:xfrm>
                  <a:off x="0" y="685800"/>
                  <a:ext cx="914400" cy="228601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0"/>
                <p:cNvSpPr/>
                <p:nvPr/>
              </p:nvSpPr>
              <p:spPr>
                <a:xfrm>
                  <a:off x="0" y="457200"/>
                  <a:ext cx="914400" cy="228601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0" y="228600"/>
                  <a:ext cx="914400" cy="228601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1" name="Google Shape;141;p10"/>
              <p:cNvSpPr txBox="1"/>
              <p:nvPr/>
            </p:nvSpPr>
            <p:spPr>
              <a:xfrm>
                <a:off x="0" y="0"/>
                <a:ext cx="917412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address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0"/>
              <p:cNvSpPr txBox="1"/>
              <p:nvPr/>
            </p:nvSpPr>
            <p:spPr>
              <a:xfrm>
                <a:off x="685800" y="1371600"/>
                <a:ext cx="815837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Bank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0"/>
              <p:cNvSpPr txBox="1"/>
              <p:nvPr/>
            </p:nvSpPr>
            <p:spPr>
              <a:xfrm>
                <a:off x="381000" y="304800"/>
                <a:ext cx="231277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0"/>
              <p:cNvSpPr txBox="1"/>
              <p:nvPr/>
            </p:nvSpPr>
            <p:spPr>
              <a:xfrm>
                <a:off x="381000" y="533400"/>
                <a:ext cx="231277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0"/>
              <p:cNvSpPr txBox="1"/>
              <p:nvPr/>
            </p:nvSpPr>
            <p:spPr>
              <a:xfrm>
                <a:off x="381000" y="762000"/>
                <a:ext cx="231277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0"/>
              <p:cNvSpPr txBox="1"/>
              <p:nvPr/>
            </p:nvSpPr>
            <p:spPr>
              <a:xfrm>
                <a:off x="304800" y="990600"/>
                <a:ext cx="358413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10"/>
            <p:cNvGrpSpPr/>
            <p:nvPr/>
          </p:nvGrpSpPr>
          <p:grpSpPr>
            <a:xfrm>
              <a:off x="1524000" y="-1"/>
              <a:ext cx="1600201" cy="1722264"/>
              <a:chOff x="0" y="0"/>
              <a:chExt cx="1600200" cy="1722262"/>
            </a:xfrm>
          </p:grpSpPr>
          <p:grpSp>
            <p:nvGrpSpPr>
              <p:cNvPr id="148" name="Google Shape;148;p10"/>
              <p:cNvGrpSpPr/>
              <p:nvPr/>
            </p:nvGrpSpPr>
            <p:grpSpPr>
              <a:xfrm>
                <a:off x="685800" y="380999"/>
                <a:ext cx="914400" cy="914403"/>
                <a:chOff x="0" y="-1"/>
                <a:chExt cx="914400" cy="914402"/>
              </a:xfrm>
            </p:grpSpPr>
            <p:sp>
              <p:nvSpPr>
                <p:cNvPr id="149" name="Google Shape;149;p10"/>
                <p:cNvSpPr/>
                <p:nvPr/>
              </p:nvSpPr>
              <p:spPr>
                <a:xfrm>
                  <a:off x="0" y="-1"/>
                  <a:ext cx="914400" cy="228601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0"/>
                <p:cNvSpPr/>
                <p:nvPr/>
              </p:nvSpPr>
              <p:spPr>
                <a:xfrm>
                  <a:off x="0" y="685800"/>
                  <a:ext cx="914400" cy="228601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0"/>
                <p:cNvSpPr/>
                <p:nvPr/>
              </p:nvSpPr>
              <p:spPr>
                <a:xfrm>
                  <a:off x="0" y="457200"/>
                  <a:ext cx="914400" cy="228601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0"/>
                <p:cNvSpPr/>
                <p:nvPr/>
              </p:nvSpPr>
              <p:spPr>
                <a:xfrm>
                  <a:off x="0" y="228600"/>
                  <a:ext cx="914400" cy="228601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3" name="Google Shape;153;p10"/>
              <p:cNvSpPr txBox="1"/>
              <p:nvPr/>
            </p:nvSpPr>
            <p:spPr>
              <a:xfrm>
                <a:off x="0" y="0"/>
                <a:ext cx="917412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address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0"/>
              <p:cNvSpPr txBox="1"/>
              <p:nvPr/>
            </p:nvSpPr>
            <p:spPr>
              <a:xfrm>
                <a:off x="685800" y="1371600"/>
                <a:ext cx="815837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Bank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0"/>
              <p:cNvSpPr txBox="1"/>
              <p:nvPr/>
            </p:nvSpPr>
            <p:spPr>
              <a:xfrm>
                <a:off x="381000" y="304800"/>
                <a:ext cx="231277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0"/>
              <p:cNvSpPr txBox="1"/>
              <p:nvPr/>
            </p:nvSpPr>
            <p:spPr>
              <a:xfrm>
                <a:off x="381000" y="533400"/>
                <a:ext cx="231277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0"/>
              <p:cNvSpPr txBox="1"/>
              <p:nvPr/>
            </p:nvSpPr>
            <p:spPr>
              <a:xfrm>
                <a:off x="381000" y="762000"/>
                <a:ext cx="231277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0"/>
              <p:cNvSpPr txBox="1"/>
              <p:nvPr/>
            </p:nvSpPr>
            <p:spPr>
              <a:xfrm>
                <a:off x="304800" y="990600"/>
                <a:ext cx="358413" cy="35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0"/>
            <p:cNvGrpSpPr/>
            <p:nvPr/>
          </p:nvGrpSpPr>
          <p:grpSpPr>
            <a:xfrm>
              <a:off x="3733800" y="380999"/>
              <a:ext cx="914400" cy="914403"/>
              <a:chOff x="0" y="-1"/>
              <a:chExt cx="914400" cy="914402"/>
            </a:xfrm>
          </p:grpSpPr>
          <p:sp>
            <p:nvSpPr>
              <p:cNvPr id="160" name="Google Shape;160;p10"/>
              <p:cNvSpPr/>
              <p:nvPr/>
            </p:nvSpPr>
            <p:spPr>
              <a:xfrm>
                <a:off x="0" y="-1"/>
                <a:ext cx="914400" cy="228601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0"/>
              <p:cNvSpPr/>
              <p:nvPr/>
            </p:nvSpPr>
            <p:spPr>
              <a:xfrm>
                <a:off x="0" y="685800"/>
                <a:ext cx="914400" cy="228601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>
                <a:off x="0" y="457200"/>
                <a:ext cx="914400" cy="228601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0"/>
              <p:cNvSpPr/>
              <p:nvPr/>
            </p:nvSpPr>
            <p:spPr>
              <a:xfrm>
                <a:off x="0" y="228600"/>
                <a:ext cx="914400" cy="228601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4" name="Google Shape;164;p10"/>
            <p:cNvSpPr txBox="1"/>
            <p:nvPr/>
          </p:nvSpPr>
          <p:spPr>
            <a:xfrm>
              <a:off x="3048000" y="0"/>
              <a:ext cx="917412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3733800" y="1371600"/>
              <a:ext cx="815837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Bank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 txBox="1"/>
            <p:nvPr/>
          </p:nvSpPr>
          <p:spPr>
            <a:xfrm>
              <a:off x="3429000" y="304800"/>
              <a:ext cx="231277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 txBox="1"/>
            <p:nvPr/>
          </p:nvSpPr>
          <p:spPr>
            <a:xfrm>
              <a:off x="3429000" y="533400"/>
              <a:ext cx="231277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 txBox="1"/>
            <p:nvPr/>
          </p:nvSpPr>
          <p:spPr>
            <a:xfrm>
              <a:off x="3352800" y="762000"/>
              <a:ext cx="358413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 txBox="1"/>
            <p:nvPr/>
          </p:nvSpPr>
          <p:spPr>
            <a:xfrm>
              <a:off x="3352800" y="990600"/>
              <a:ext cx="358413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10"/>
            <p:cNvGrpSpPr/>
            <p:nvPr/>
          </p:nvGrpSpPr>
          <p:grpSpPr>
            <a:xfrm>
              <a:off x="5257800" y="380999"/>
              <a:ext cx="914400" cy="914403"/>
              <a:chOff x="0" y="-1"/>
              <a:chExt cx="914400" cy="914402"/>
            </a:xfrm>
          </p:grpSpPr>
          <p:sp>
            <p:nvSpPr>
              <p:cNvPr id="171" name="Google Shape;171;p10"/>
              <p:cNvSpPr/>
              <p:nvPr/>
            </p:nvSpPr>
            <p:spPr>
              <a:xfrm>
                <a:off x="0" y="-1"/>
                <a:ext cx="914400" cy="228601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0"/>
              <p:cNvSpPr/>
              <p:nvPr/>
            </p:nvSpPr>
            <p:spPr>
              <a:xfrm>
                <a:off x="0" y="685800"/>
                <a:ext cx="914400" cy="228601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0" y="457200"/>
                <a:ext cx="914400" cy="228601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0"/>
              <p:cNvSpPr/>
              <p:nvPr/>
            </p:nvSpPr>
            <p:spPr>
              <a:xfrm>
                <a:off x="0" y="228600"/>
                <a:ext cx="914400" cy="228601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10"/>
            <p:cNvSpPr txBox="1"/>
            <p:nvPr/>
          </p:nvSpPr>
          <p:spPr>
            <a:xfrm>
              <a:off x="4572000" y="0"/>
              <a:ext cx="917412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5257800" y="1371600"/>
              <a:ext cx="815837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Bank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 txBox="1"/>
            <p:nvPr/>
          </p:nvSpPr>
          <p:spPr>
            <a:xfrm>
              <a:off x="4953000" y="304800"/>
              <a:ext cx="231277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 txBox="1"/>
            <p:nvPr/>
          </p:nvSpPr>
          <p:spPr>
            <a:xfrm>
              <a:off x="4953000" y="533400"/>
              <a:ext cx="231277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 txBox="1"/>
            <p:nvPr/>
          </p:nvSpPr>
          <p:spPr>
            <a:xfrm>
              <a:off x="4876800" y="762000"/>
              <a:ext cx="341447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 txBox="1"/>
            <p:nvPr/>
          </p:nvSpPr>
          <p:spPr>
            <a:xfrm>
              <a:off x="4876800" y="990600"/>
              <a:ext cx="358413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DRAM generations</a:t>
            </a:r>
            <a:endParaRPr/>
          </a:p>
        </p:txBody>
      </p:sp>
      <p:graphicFrame>
        <p:nvGraphicFramePr>
          <p:cNvPr id="186" name="Google Shape;186;p11"/>
          <p:cNvGraphicFramePr/>
          <p:nvPr/>
        </p:nvGraphicFramePr>
        <p:xfrm>
          <a:off x="3839425" y="1538151"/>
          <a:ext cx="5279663" cy="4119641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87" name="Google Shape;187;p11"/>
          <p:cNvGraphicFramePr/>
          <p:nvPr/>
        </p:nvGraphicFramePr>
        <p:xfrm>
          <a:off x="682625" y="170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{638ECC95-6F6C-489F-9DCC-B8FEF65963F2}</a:tableStyleId>
              </a:tblPr>
              <a:tblGrid>
                <a:gridCol w="790575"/>
                <a:gridCol w="1009650"/>
                <a:gridCol w="1152525"/>
              </a:tblGrid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Year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Capacity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$/GB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1980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64Kbit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$1500000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1983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256Kbit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$500000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1985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1Mbit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$200000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1989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4Mbit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$50000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1992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16Mbit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$15000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1996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64Mbit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$10000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1998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128Mbit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$4000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2000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256Mbit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$1000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2004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512Mbit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$250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2007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1Gbit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$50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Arial Black"/>
              <a:buNone/>
            </a:pPr>
            <a:r>
              <a:rPr b="0" lang="en-US">
                <a:latin typeface="Arial Black"/>
                <a:ea typeface="Arial Black"/>
                <a:cs typeface="Arial Black"/>
                <a:sym typeface="Arial Black"/>
              </a:rPr>
              <a:t>Virtual Memory</a:t>
            </a:r>
            <a:endParaRPr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4" name="Google Shape;194;p12"/>
          <p:cNvSpPr txBox="1"/>
          <p:nvPr>
            <p:ph idx="12" type="sldNum"/>
          </p:nvPr>
        </p:nvSpPr>
        <p:spPr>
          <a:xfrm>
            <a:off x="6959600" y="640588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memory</a:t>
            </a:r>
            <a:endParaRPr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main memory as a “cache” for secondary (disk or SSD) storage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managed jointly by CPU hardware and the operating system (OS)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Programs share main memory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each process (executing program) gets its own private virtual address space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holding all its code and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protected from other programs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and OS translate virtual addresses to physical addresses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VM “block” is called a </a:t>
            </a:r>
            <a:r>
              <a:rPr b="1" i="1" lang="en-US">
                <a:solidFill>
                  <a:srgbClr val="0039A6"/>
                </a:solidFill>
              </a:rPr>
              <a:t>page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VM translation “miss” is called a </a:t>
            </a:r>
            <a:r>
              <a:rPr b="1" i="1" lang="en-US">
                <a:solidFill>
                  <a:srgbClr val="0039A6"/>
                </a:solidFill>
              </a:rPr>
              <a:t>page fault</a:t>
            </a:r>
            <a:endParaRPr/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translation</a:t>
            </a:r>
            <a:endParaRPr/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Fixed-size pages (e.g., 4K)</a:t>
            </a:r>
            <a:endParaRPr/>
          </a:p>
        </p:txBody>
      </p:sp>
      <p:sp>
        <p:nvSpPr>
          <p:cNvPr id="208" name="Google Shape;208;p14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pic>
        <p:nvPicPr>
          <p:cNvPr descr="Picture 8"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93900"/>
            <a:ext cx="4318000" cy="3090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10" name="Google Shape;2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2282825"/>
            <a:ext cx="3448051" cy="2347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fault penalty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page fault, the page must be fetched from disk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Takes millions of clock cycles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Handled by OS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minimize page fault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Fully associative placement of pages in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Smart replacement algorithms, we have plenty of time</a:t>
            </a:r>
            <a:endParaRPr/>
          </a:p>
        </p:txBody>
      </p:sp>
      <p:sp>
        <p:nvSpPr>
          <p:cNvPr id="217" name="Google Shape;217;p15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tables</a:t>
            </a:r>
            <a:endParaRPr/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Stores placement information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Array of page table entries, indexed by virtual page number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Page table register in CPU points to page table in physical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page is present in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PTE stores the physical page number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Plus other status bits (referenced, dirty, …)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page is not present in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PTE can refer to location in swap space on disk</a:t>
            </a:r>
            <a:endParaRPr/>
          </a:p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467544" y="466219"/>
            <a:ext cx="8259761" cy="461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400"/>
              <a:buFont typeface="Helvetica Neue"/>
              <a:buNone/>
            </a:pPr>
            <a:r>
              <a:rPr lang="en-US" sz="2400"/>
              <a:t>translation using a page table</a:t>
            </a:r>
            <a:endParaRPr/>
          </a:p>
        </p:txBody>
      </p:sp>
      <p:pic>
        <p:nvPicPr>
          <p:cNvPr descr="Picture 4" id="230" name="Google Shape;2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 pages to storage</a:t>
            </a:r>
            <a:endParaRPr/>
          </a:p>
        </p:txBody>
      </p:sp>
      <p:pic>
        <p:nvPicPr>
          <p:cNvPr descr="Picture 4" id="236" name="Google Shape;2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1557337"/>
            <a:ext cx="5334000" cy="408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replacement and writes</a:t>
            </a:r>
            <a:endParaRPr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reduce page fault rate, prefer least-recently used (LRU) replacement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Reference bit (aka use bit) in PTE set to 1 on access to page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Periodically cleared to 0 by OS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A page with reference bit = 0 has not been used recently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writes take millions of cycles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Block at once, not individual locations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Write through is impractical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Use write-back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Dirty bit in PTE set when page is written</a:t>
            </a:r>
            <a:endParaRPr/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correcting codes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hierarchy recap</a:t>
            </a:r>
            <a:endParaRPr/>
          </a:p>
        </p:txBody>
      </p:sp>
      <p:sp>
        <p:nvSpPr>
          <p:cNvPr id="73" name="Google Shape;73;p2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translation: TLB</a:t>
            </a:r>
            <a:endParaRPr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Helvetica Neue"/>
              <a:buChar char="■"/>
            </a:pPr>
            <a:r>
              <a:rPr lang="en-US" sz="2800"/>
              <a:t>Address translation would appear to require extra memory references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One to access the PTE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Then the actual memory access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Helvetica Neue"/>
              <a:buChar char="■"/>
            </a:pPr>
            <a:r>
              <a:rPr lang="en-US" sz="2800"/>
              <a:t>But access to page tables has good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So use a fast cache of PTEs within the CPU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Called a Translation Look-aside Buffer (TLB)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Typical: 16–512 PTEs, 0.5–1 cycle for hit, 10–100 cycles for miss, 0.01%–1% miss rate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Misses could be handled by hardware or software</a:t>
            </a:r>
            <a:endParaRPr/>
          </a:p>
        </p:txBody>
      </p:sp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255" name="Google Shape;2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268412"/>
            <a:ext cx="6535739" cy="46069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 TLB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TLB misses</a:t>
            </a:r>
            <a:endParaRPr/>
          </a:p>
        </p:txBody>
      </p:sp>
      <p:sp>
        <p:nvSpPr>
          <p:cNvPr id="262" name="Google Shape;262;p22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page is in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Load the PTE from memory and retry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Could be handled in hardware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Can get complex for more complicated page table structures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Or in software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Raise a special exception, with optimized handler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page is not in memory (page fault)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OS handles fetching the page and updating the page table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Then restart the faulting instruction</a:t>
            </a:r>
            <a:endParaRPr/>
          </a:p>
        </p:txBody>
      </p:sp>
      <p:sp>
        <p:nvSpPr>
          <p:cNvPr id="263" name="Google Shape;263;p22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TLB miss handler</a:t>
            </a:r>
            <a:endParaRPr/>
          </a:p>
        </p:txBody>
      </p: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TLB miss indicates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Page present, but PTE not in TLB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Page not present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recognize TLB miss before destination register overwritten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Raise exception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Handler copies PTE from memory to TLB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Then restarts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If page not present, page fault will occur</a:t>
            </a:r>
            <a:endParaRPr/>
          </a:p>
        </p:txBody>
      </p:sp>
      <p:sp>
        <p:nvSpPr>
          <p:cNvPr id="270" name="Google Shape;270;p23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fault handler</a:t>
            </a:r>
            <a:endParaRPr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faulting virtual address to find PTE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Locate page on disk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page to replace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If dirty, write to disk first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page into memory and update page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process runnable again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Restart from faulting instruction</a:t>
            </a:r>
            <a:endParaRPr/>
          </a:p>
        </p:txBody>
      </p:sp>
      <p:sp>
        <p:nvSpPr>
          <p:cNvPr id="277" name="Google Shape;277;p24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title"/>
          </p:nvPr>
        </p:nvSpPr>
        <p:spPr>
          <a:xfrm>
            <a:off x="467544" y="427419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TLB and cache interaction</a:t>
            </a:r>
            <a:endParaRPr/>
          </a:p>
        </p:txBody>
      </p:sp>
      <p:sp>
        <p:nvSpPr>
          <p:cNvPr id="283" name="Google Shape;283;p25"/>
          <p:cNvSpPr txBox="1"/>
          <p:nvPr>
            <p:ph idx="1" type="body"/>
          </p:nvPr>
        </p:nvSpPr>
        <p:spPr>
          <a:xfrm>
            <a:off x="5364162" y="1125537"/>
            <a:ext cx="359092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cache tag uses physical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Need to translate before cache lookup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Alternative: use virtual address tag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Complications due to aliasing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Helvetica Neue"/>
              <a:buChar char="■"/>
            </a:pPr>
            <a:r>
              <a:rPr lang="en-US" sz="1800">
                <a:solidFill>
                  <a:srgbClr val="000000"/>
                </a:solidFill>
              </a:rPr>
              <a:t>Different virtual addresses for shared physical address</a:t>
            </a:r>
            <a:endParaRPr/>
          </a:p>
        </p:txBody>
      </p:sp>
      <p:pic>
        <p:nvPicPr>
          <p:cNvPr descr="Picture 5" id="284" name="Google Shape;2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268412"/>
            <a:ext cx="4956175" cy="508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488702" y="332656"/>
            <a:ext cx="82597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3600"/>
              <a:buFont typeface="Helvetica Neue"/>
              <a:buNone/>
            </a:pPr>
            <a:r>
              <a:rPr lang="en-US" sz="3600"/>
              <a:t>Intrinsity FastMATH TLB and cache</a:t>
            </a:r>
            <a:endParaRPr/>
          </a:p>
        </p:txBody>
      </p:sp>
      <p:pic>
        <p:nvPicPr>
          <p:cNvPr descr="Picture 4" id="290" name="Google Shape;2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1" y="1196751"/>
            <a:ext cx="7128793" cy="5194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&amp; virtual memory</a:t>
            </a:r>
            <a:endParaRPr/>
          </a:p>
        </p:txBody>
      </p: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pic>
        <p:nvPicPr>
          <p:cNvPr descr="Picture 3" id="297" name="Google Shape;2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92" y="1916832"/>
            <a:ext cx="8687615" cy="2802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protection - un-authorized access</a:t>
            </a:r>
            <a:endParaRPr/>
          </a:p>
        </p:txBody>
      </p:sp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tasks can share parts of their virtual address spaces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But need to protect against errant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Requires OS assistance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support for OS protection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Privileged supervisor mode (aka kernel mode)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Privileged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Page tables and other state information only accessible in supervisor mode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System call exception (e.g., syscall in MIPS)</a:t>
            </a:r>
            <a:endParaRPr/>
          </a:p>
        </p:txBody>
      </p: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protection – single event upset</a:t>
            </a:r>
            <a:endParaRPr/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= change of state of transistor caused by an ionizing particle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is not permanent.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unlike </a:t>
            </a:r>
            <a:r>
              <a:rPr lang="en-US">
                <a:solidFill>
                  <a:srgbClr val="000DC4"/>
                </a:solidFill>
              </a:rPr>
              <a:t>single event latchup </a:t>
            </a:r>
            <a:r>
              <a:rPr lang="en-US" sz="2000">
                <a:solidFill>
                  <a:srgbClr val="000000"/>
                </a:solidFill>
              </a:rPr>
              <a:t>(SEL), </a:t>
            </a:r>
            <a:r>
              <a:rPr lang="en-US">
                <a:solidFill>
                  <a:srgbClr val="000DC4"/>
                </a:solidFill>
              </a:rPr>
              <a:t>single event gate rupture </a:t>
            </a:r>
            <a:r>
              <a:rPr lang="en-US" sz="2000">
                <a:solidFill>
                  <a:srgbClr val="000000"/>
                </a:solidFill>
              </a:rPr>
              <a:t>(SEGR), or </a:t>
            </a:r>
            <a:r>
              <a:rPr lang="en-US">
                <a:solidFill>
                  <a:srgbClr val="000DC4"/>
                </a:solidFill>
              </a:rPr>
              <a:t>single event burnout </a:t>
            </a:r>
            <a:r>
              <a:rPr lang="en-US" sz="2000">
                <a:solidFill>
                  <a:srgbClr val="000000"/>
                </a:solidFill>
              </a:rPr>
              <a:t>(SEB).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caused by cosmic particles colliding with atoms in the atmosphere, creating showers of neutrons and protons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does it matter?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shrinking size of transistors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➔ </a:t>
            </a:r>
            <a:r>
              <a:rPr lang="en-US" sz="2000">
                <a:solidFill>
                  <a:srgbClr val="000000"/>
                </a:solidFill>
              </a:rPr>
              <a:t>smaller charge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➔ </a:t>
            </a:r>
            <a:r>
              <a:rPr lang="en-US" sz="2000">
                <a:solidFill>
                  <a:srgbClr val="000000"/>
                </a:solidFill>
              </a:rPr>
              <a:t>less energy to change its state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it used to be that SEU were limited to outer space, upper atmosphere and close to nuclear radiations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not anymore</a:t>
            </a:r>
            <a:endParaRPr/>
          </a:p>
        </p:txBody>
      </p: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Arial Black"/>
              <a:buNone/>
            </a:pPr>
            <a:r>
              <a:rPr b="0" lang="en-US">
                <a:latin typeface="Arial Black"/>
                <a:ea typeface="Arial Black"/>
                <a:cs typeface="Arial Black"/>
                <a:sym typeface="Arial Black"/>
              </a:rPr>
              <a:t>Main Memory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0" name="Google Shape;80;p3"/>
          <p:cNvSpPr txBox="1"/>
          <p:nvPr>
            <p:ph idx="12" type="sldNum"/>
          </p:nvPr>
        </p:nvSpPr>
        <p:spPr>
          <a:xfrm>
            <a:off x="6959600" y="640588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type="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Arial Black"/>
              <a:buNone/>
            </a:pPr>
            <a:r>
              <a:rPr b="0" lang="en-US">
                <a:latin typeface="Arial Black"/>
                <a:ea typeface="Arial Black"/>
                <a:cs typeface="Arial Black"/>
                <a:sym typeface="Arial Black"/>
              </a:rPr>
              <a:t>Error Correcting Codes</a:t>
            </a:r>
            <a:endParaRPr/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CS 161</a:t>
            </a:r>
            <a:endParaRPr/>
          </a:p>
        </p:txBody>
      </p:sp>
      <p:sp>
        <p:nvSpPr>
          <p:cNvPr id="318" name="Google Shape;318;p30"/>
          <p:cNvSpPr txBox="1"/>
          <p:nvPr>
            <p:ph idx="12" type="sldNum"/>
          </p:nvPr>
        </p:nvSpPr>
        <p:spPr>
          <a:xfrm>
            <a:off x="6959600" y="640588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467543" y="404664"/>
            <a:ext cx="8259763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error correcting codes</a:t>
            </a:r>
            <a:endParaRPr/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noise in communication channels causes errors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2000"/>
              <a:t>e.g. WiFi, Bluetooth, etc.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2000"/>
              <a:t>sent:           0011 0010 1101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2000"/>
              <a:t>received:    001</a:t>
            </a:r>
            <a:r>
              <a:rPr lang="en-US">
                <a:solidFill>
                  <a:srgbClr val="FF2600"/>
                </a:solidFill>
              </a:rPr>
              <a:t>0</a:t>
            </a:r>
            <a:r>
              <a:rPr lang="en-US" sz="2000"/>
              <a:t> 0</a:t>
            </a:r>
            <a:r>
              <a:rPr lang="en-US">
                <a:solidFill>
                  <a:srgbClr val="FF2600"/>
                </a:solidFill>
              </a:rPr>
              <a:t>1</a:t>
            </a:r>
            <a:r>
              <a:rPr lang="en-US" sz="2000"/>
              <a:t>10 1101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wires in circuits can act like antennas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2000"/>
              <a:t>electromagnetic radiation becomes digital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event upset (SEU)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2000"/>
              <a:t>cosmic particles collide with atoms in atmosphere, create showers of ionized particles (neutrons, protons), these can discharge transistors.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2000"/>
              <a:t>the smaller the transistor geometry, the lower the energy needed to keep its state</a:t>
            </a:r>
            <a:endParaRPr/>
          </a:p>
        </p:txBody>
      </p:sp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Hamming SEC code</a:t>
            </a:r>
            <a:endParaRPr/>
          </a:p>
        </p:txBody>
      </p:sp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Hamming distance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bits that are different between two binary strings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Hd (a, b) = population count (a XOR b)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General case (non binary): edit distance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Given two strings of equal length, it is the minimum number of substitutions  required to change one strings into another: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sent          OHLALA! 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received   OHLAL</a:t>
            </a:r>
            <a:r>
              <a:rPr lang="en-US">
                <a:solidFill>
                  <a:srgbClr val="FF2600"/>
                </a:solidFill>
              </a:rPr>
              <a:t>U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edit distance = 1</a:t>
            </a:r>
            <a:endParaRPr/>
          </a:p>
        </p:txBody>
      </p:sp>
      <p:sp>
        <p:nvSpPr>
          <p:cNvPr id="332" name="Google Shape;332;p32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parity</a:t>
            </a:r>
            <a:endParaRPr/>
          </a:p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binary strings of size n (word),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A82D"/>
              </a:buClr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one extra bit (parity bit) such that the number of 1’s is always even (even parity)</a:t>
            </a:r>
            <a:endParaRPr/>
          </a:p>
          <a:p>
            <a:pPr indent="-342899" lvl="0" marL="34289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⇒ the Hamming distance between any two correct words is 2</a:t>
            </a:r>
            <a:endParaRPr/>
          </a:p>
          <a:p>
            <a:pPr indent="-342899" lvl="0" marL="34289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⇒ if a word has an odd number of 1s, one of its bits is in error </a:t>
            </a:r>
            <a:endParaRPr/>
          </a:p>
          <a:p>
            <a:pPr indent="-342899" lvl="0" marL="34289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we cannot tell which one though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Minimum distance = 2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provides single bit error detection (parity code)</a:t>
            </a:r>
            <a:endParaRPr sz="16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Minimum distance = 3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provides single error correction, 2 bit error detection</a:t>
            </a:r>
            <a:endParaRPr/>
          </a:p>
        </p:txBody>
      </p:sp>
      <p:sp>
        <p:nvSpPr>
          <p:cNvPr id="339" name="Google Shape;339;p33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parity bit - SED</a:t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Parity bit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is an additional bit set to make the number of 1s even (or odd) in that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it is a Single Error Detection (SED) mechanism.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in case of an error, the data is re-transmitted or re-fetched from memory.</a:t>
            </a:r>
            <a:endParaRPr/>
          </a:p>
        </p:txBody>
      </p:sp>
      <p:graphicFrame>
        <p:nvGraphicFramePr>
          <p:cNvPr id="346" name="Google Shape;346;p34"/>
          <p:cNvGraphicFramePr/>
          <p:nvPr/>
        </p:nvGraphicFramePr>
        <p:xfrm>
          <a:off x="2339751" y="357301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{638ECC95-6F6C-489F-9DCC-B8FEF65963F2}</a:tableStyleId>
              </a:tblPr>
              <a:tblGrid>
                <a:gridCol w="1008100"/>
                <a:gridCol w="504050"/>
                <a:gridCol w="1296150"/>
                <a:gridCol w="1296150"/>
              </a:tblGrid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Helvetica Neue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</a:rPr>
                        <a:t>7-bit data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Helvetica Neue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</a:rPr>
                        <a:t>#1s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Helvetica Neue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</a:rPr>
                        <a:t>8-bits with parity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3708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even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odd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0000000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0000000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solidFill>
                      <a:srgbClr val="EF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0000000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solidFill>
                      <a:srgbClr val="EFF5F7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0001111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0001111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0001111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0000111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solidFill>
                      <a:srgbClr val="EF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solidFill>
                      <a:srgbClr val="EF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0000111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solidFill>
                      <a:srgbClr val="EF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0000111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solidFill>
                      <a:srgbClr val="EFF5F7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1111111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1111111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1111111</a:t>
                      </a:r>
                      <a:r>
                        <a:rPr b="1" lang="en-US" sz="16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347" name="Google Shape;347;p34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parity checking</a:t>
            </a:r>
            <a:endParaRPr/>
          </a:p>
        </p:txBody>
      </p:sp>
      <p:sp>
        <p:nvSpPr>
          <p:cNvPr id="353" name="Google Shape;353;p35"/>
          <p:cNvSpPr txBox="1"/>
          <p:nvPr/>
        </p:nvSpPr>
        <p:spPr>
          <a:xfrm>
            <a:off x="899591" y="1916832"/>
            <a:ext cx="316036" cy="39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1164500" y="1916832"/>
            <a:ext cx="316035" cy="39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>
            <a:off x="1422206" y="1916832"/>
            <a:ext cx="316035" cy="39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1688862" y="1926142"/>
            <a:ext cx="316035" cy="39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2213224" y="1916832"/>
            <a:ext cx="316035" cy="39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2541632" y="1916832"/>
            <a:ext cx="316035" cy="39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2870039" y="1916832"/>
            <a:ext cx="316035" cy="39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5"/>
          <p:cNvSpPr txBox="1"/>
          <p:nvPr/>
        </p:nvSpPr>
        <p:spPr>
          <a:xfrm>
            <a:off x="3255595" y="3037645"/>
            <a:ext cx="24377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35"/>
          <p:cNvGrpSpPr/>
          <p:nvPr/>
        </p:nvGrpSpPr>
        <p:grpSpPr>
          <a:xfrm>
            <a:off x="1954273" y="2996951"/>
            <a:ext cx="457488" cy="432050"/>
            <a:chOff x="0" y="0"/>
            <a:chExt cx="457486" cy="432048"/>
          </a:xfrm>
        </p:grpSpPr>
        <p:sp>
          <p:nvSpPr>
            <p:cNvPr id="362" name="Google Shape;362;p35"/>
            <p:cNvSpPr/>
            <p:nvPr/>
          </p:nvSpPr>
          <p:spPr>
            <a:xfrm>
              <a:off x="0" y="0"/>
              <a:ext cx="457486" cy="43204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DC4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D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21091" y="21090"/>
              <a:ext cx="415303" cy="375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DC4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DC4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4" name="Google Shape;364;p35"/>
          <p:cNvCxnSpPr/>
          <p:nvPr/>
        </p:nvCxnSpPr>
        <p:spPr>
          <a:xfrm>
            <a:off x="1098524" y="2286163"/>
            <a:ext cx="855750" cy="710789"/>
          </a:xfrm>
          <a:prstGeom prst="straightConnector1">
            <a:avLst/>
          </a:pr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35"/>
          <p:cNvCxnSpPr/>
          <p:nvPr/>
        </p:nvCxnSpPr>
        <p:spPr>
          <a:xfrm>
            <a:off x="1426932" y="2286163"/>
            <a:ext cx="637603" cy="710789"/>
          </a:xfrm>
          <a:prstGeom prst="straightConnector1">
            <a:avLst/>
          </a:pr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p35"/>
          <p:cNvSpPr/>
          <p:nvPr/>
        </p:nvSpPr>
        <p:spPr>
          <a:xfrm>
            <a:off x="1688292" y="2310927"/>
            <a:ext cx="371024" cy="676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1907657" y="2320237"/>
            <a:ext cx="205791" cy="6671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2221642" y="2310927"/>
            <a:ext cx="115854" cy="6765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5"/>
          <p:cNvCxnSpPr/>
          <p:nvPr/>
        </p:nvCxnSpPr>
        <p:spPr>
          <a:xfrm flipH="1">
            <a:off x="2299038" y="2286163"/>
            <a:ext cx="391298" cy="710789"/>
          </a:xfrm>
          <a:prstGeom prst="straightConnector1">
            <a:avLst/>
          </a:pr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35"/>
          <p:cNvCxnSpPr/>
          <p:nvPr/>
        </p:nvCxnSpPr>
        <p:spPr>
          <a:xfrm flipH="1">
            <a:off x="2362722" y="2286163"/>
            <a:ext cx="706252" cy="710789"/>
          </a:xfrm>
          <a:prstGeom prst="straightConnector1">
            <a:avLst/>
          </a:pr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1" name="Google Shape;371;p35"/>
          <p:cNvSpPr/>
          <p:nvPr/>
        </p:nvSpPr>
        <p:spPr>
          <a:xfrm>
            <a:off x="2181860" y="3211830"/>
            <a:ext cx="1073150" cy="480060"/>
          </a:xfrm>
          <a:custGeom>
            <a:rect b="b" l="l" r="r" t="t"/>
            <a:pathLst>
              <a:path extrusionOk="0" h="21600" w="21600">
                <a:moveTo>
                  <a:pt x="0" y="10171"/>
                </a:moveTo>
                <a:lnTo>
                  <a:pt x="0" y="21600"/>
                </a:lnTo>
                <a:lnTo>
                  <a:pt x="11861" y="21600"/>
                </a:lnTo>
                <a:lnTo>
                  <a:pt x="11861" y="0"/>
                </a:lnTo>
                <a:lnTo>
                  <a:pt x="21600" y="0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35"/>
          <p:cNvCxnSpPr/>
          <p:nvPr/>
        </p:nvCxnSpPr>
        <p:spPr>
          <a:xfrm>
            <a:off x="5855424" y="3360399"/>
            <a:ext cx="1" cy="36004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3" name="Google Shape;373;p35"/>
          <p:cNvSpPr txBox="1"/>
          <p:nvPr/>
        </p:nvSpPr>
        <p:spPr>
          <a:xfrm>
            <a:off x="639715" y="1253950"/>
            <a:ext cx="3035460" cy="437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generating a parity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5273302" y="1253950"/>
            <a:ext cx="2645530" cy="437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the parity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5307869" y="3712397"/>
            <a:ext cx="1095113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check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1556408" y="4581128"/>
            <a:ext cx="6728778" cy="792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DC4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DC4"/>
                </a:solidFill>
                <a:latin typeface="Arial"/>
                <a:ea typeface="Arial"/>
                <a:cs typeface="Arial"/>
                <a:sym typeface="Arial"/>
              </a:rPr>
              <a:t>error if check bit !=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DC4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DC4"/>
                </a:solidFill>
                <a:latin typeface="Arial"/>
                <a:ea typeface="Arial"/>
                <a:cs typeface="Arial"/>
                <a:sym typeface="Arial"/>
              </a:rPr>
              <a:t>two or an even number of errors are not detected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1944820" y="1926142"/>
            <a:ext cx="316035" cy="39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35"/>
          <p:cNvCxnSpPr/>
          <p:nvPr/>
        </p:nvCxnSpPr>
        <p:spPr>
          <a:xfrm>
            <a:off x="2121055" y="2285627"/>
            <a:ext cx="1" cy="679554"/>
          </a:xfrm>
          <a:prstGeom prst="straightConnector1">
            <a:avLst/>
          </a:pr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9" name="Google Shape;379;p35"/>
          <p:cNvSpPr txBox="1"/>
          <p:nvPr/>
        </p:nvSpPr>
        <p:spPr>
          <a:xfrm>
            <a:off x="4572000" y="1862214"/>
            <a:ext cx="316035" cy="394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4836907" y="1862214"/>
            <a:ext cx="316035" cy="394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5"/>
          <p:cNvSpPr txBox="1"/>
          <p:nvPr/>
        </p:nvSpPr>
        <p:spPr>
          <a:xfrm>
            <a:off x="5094614" y="1862214"/>
            <a:ext cx="316035" cy="394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5361270" y="1871525"/>
            <a:ext cx="316035" cy="39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5885632" y="1862214"/>
            <a:ext cx="316035" cy="394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6214040" y="1862214"/>
            <a:ext cx="316035" cy="394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5"/>
          <p:cNvSpPr txBox="1"/>
          <p:nvPr/>
        </p:nvSpPr>
        <p:spPr>
          <a:xfrm>
            <a:off x="6542447" y="1862214"/>
            <a:ext cx="316035" cy="394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6923346" y="1893241"/>
            <a:ext cx="2437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35"/>
          <p:cNvGrpSpPr/>
          <p:nvPr/>
        </p:nvGrpSpPr>
        <p:grpSpPr>
          <a:xfrm>
            <a:off x="5626682" y="2942334"/>
            <a:ext cx="457488" cy="432050"/>
            <a:chOff x="0" y="0"/>
            <a:chExt cx="457486" cy="432048"/>
          </a:xfrm>
        </p:grpSpPr>
        <p:sp>
          <p:nvSpPr>
            <p:cNvPr id="388" name="Google Shape;388;p35"/>
            <p:cNvSpPr/>
            <p:nvPr/>
          </p:nvSpPr>
          <p:spPr>
            <a:xfrm>
              <a:off x="0" y="0"/>
              <a:ext cx="457486" cy="432048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DC4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000D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5"/>
            <p:cNvSpPr txBox="1"/>
            <p:nvPr/>
          </p:nvSpPr>
          <p:spPr>
            <a:xfrm>
              <a:off x="21091" y="21090"/>
              <a:ext cx="415303" cy="375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DC4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DC4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0" name="Google Shape;390;p35"/>
          <p:cNvCxnSpPr/>
          <p:nvPr/>
        </p:nvCxnSpPr>
        <p:spPr>
          <a:xfrm>
            <a:off x="4770932" y="2231546"/>
            <a:ext cx="855750" cy="710789"/>
          </a:xfrm>
          <a:prstGeom prst="straightConnector1">
            <a:avLst/>
          </a:pr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p35"/>
          <p:cNvCxnSpPr/>
          <p:nvPr/>
        </p:nvCxnSpPr>
        <p:spPr>
          <a:xfrm>
            <a:off x="5099340" y="2231546"/>
            <a:ext cx="637603" cy="710789"/>
          </a:xfrm>
          <a:prstGeom prst="straightConnector1">
            <a:avLst/>
          </a:pr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p35"/>
          <p:cNvSpPr/>
          <p:nvPr/>
        </p:nvSpPr>
        <p:spPr>
          <a:xfrm>
            <a:off x="5360701" y="2256310"/>
            <a:ext cx="371023" cy="676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5580065" y="2265620"/>
            <a:ext cx="205791" cy="6671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5894051" y="2256310"/>
            <a:ext cx="115854" cy="6765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35"/>
          <p:cNvCxnSpPr/>
          <p:nvPr/>
        </p:nvCxnSpPr>
        <p:spPr>
          <a:xfrm flipH="1">
            <a:off x="5971446" y="2231546"/>
            <a:ext cx="391297" cy="710789"/>
          </a:xfrm>
          <a:prstGeom prst="straightConnector1">
            <a:avLst/>
          </a:pr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p35"/>
          <p:cNvCxnSpPr/>
          <p:nvPr/>
        </p:nvCxnSpPr>
        <p:spPr>
          <a:xfrm flipH="1">
            <a:off x="6035129" y="2231546"/>
            <a:ext cx="706252" cy="710789"/>
          </a:xfrm>
          <a:prstGeom prst="straightConnector1">
            <a:avLst/>
          </a:pr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7" name="Google Shape;397;p35"/>
          <p:cNvSpPr txBox="1"/>
          <p:nvPr/>
        </p:nvSpPr>
        <p:spPr>
          <a:xfrm>
            <a:off x="5617228" y="1871525"/>
            <a:ext cx="316035" cy="39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35"/>
          <p:cNvCxnSpPr/>
          <p:nvPr/>
        </p:nvCxnSpPr>
        <p:spPr>
          <a:xfrm>
            <a:off x="5793463" y="2231010"/>
            <a:ext cx="1" cy="679554"/>
          </a:xfrm>
          <a:prstGeom prst="straightConnector1">
            <a:avLst/>
          </a:pr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9" name="Google Shape;399;p35"/>
          <p:cNvCxnSpPr/>
          <p:nvPr/>
        </p:nvCxnSpPr>
        <p:spPr>
          <a:xfrm flipH="1">
            <a:off x="6038144" y="2205950"/>
            <a:ext cx="987370" cy="762104"/>
          </a:xfrm>
          <a:prstGeom prst="straightConnector1">
            <a:avLst/>
          </a:prstGeom>
          <a:noFill/>
          <a:ln cap="flat" cmpd="sng" w="12700">
            <a:solidFill>
              <a:srgbClr val="0039A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Hamming code [7,4]</a:t>
            </a:r>
            <a:endParaRPr/>
          </a:p>
        </p:txBody>
      </p:sp>
      <p:sp>
        <p:nvSpPr>
          <p:cNvPr id="405" name="Google Shape;405;p36"/>
          <p:cNvSpPr txBox="1"/>
          <p:nvPr>
            <p:ph idx="1" type="body"/>
          </p:nvPr>
        </p:nvSpPr>
        <p:spPr>
          <a:xfrm>
            <a:off x="684213" y="1125537"/>
            <a:ext cx="5571772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Simplest Hamming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4 bits of data (d1:d4) and 3 parity bits (p1:p3)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[7,4] means total 7 bits, data is 4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each parity bit covers 3 data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the Hamming distance of every encoded word is now 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so it is possible to detect and correct a single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but the decoder cannot distinguish between a single-bit error of a code word and the double-bit error of another code word</a:t>
            </a:r>
            <a:endParaRPr/>
          </a:p>
        </p:txBody>
      </p:sp>
      <p:sp>
        <p:nvSpPr>
          <p:cNvPr id="406" name="Google Shape;406;p36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pic>
        <p:nvPicPr>
          <p:cNvPr descr="Picture 3" id="407" name="Google Shape;4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5984" y="1484783"/>
            <a:ext cx="2530472" cy="234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Hamming code [8,4]</a:t>
            </a:r>
            <a:endParaRPr/>
          </a:p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461987" y="1141239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parity bit to the whole code word of the [7,4]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increases the Hamming distance to 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allows SEC/DED 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(i.e single error correction or double error detection)</a:t>
            </a:r>
            <a:endParaRPr/>
          </a:p>
        </p:txBody>
      </p:sp>
      <p:sp>
        <p:nvSpPr>
          <p:cNvPr id="414" name="Google Shape;414;p37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pic>
        <p:nvPicPr>
          <p:cNvPr descr="Picture 3" id="415" name="Google Shape;4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658" y="2699152"/>
            <a:ext cx="3645025" cy="36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/>
          <p:nvPr>
            <p:ph type="title"/>
          </p:nvPr>
        </p:nvSpPr>
        <p:spPr>
          <a:xfrm>
            <a:off x="49609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encoding SECDED</a:t>
            </a:r>
            <a:endParaRPr/>
          </a:p>
        </p:txBody>
      </p:sp>
      <p:sp>
        <p:nvSpPr>
          <p:cNvPr id="421" name="Google Shape;421;p38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Hamming code [12,8]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achieve Single Error Correction (SEC) and Double Error Detection (DED)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calculate Hamming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bits from 1 on the left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bit positions that are a power 2 are parity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parity bit covers certain data bits: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Char char="■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 1 (0001) for bits (1, 3, 5, 7, 9, 11, …): XXX1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Char char="■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 2 (0010) for bits (2, 3, 6, 7, 10, 11, 14, 15, …): XX1X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Char char="■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 4 (0100) for bits (4-7, 12-15, 20-23, …): X1XX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Char char="■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 8 (1000) for bits (8-15, 24-31, 40-47, …): 1XXX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Char char="■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each bit is covered by two or more parity bits.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parity bits to create </a:t>
            </a:r>
            <a:r>
              <a:rPr b="1" i="1" lang="en-US" u="sng"/>
              <a:t>even parity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each group.</a:t>
            </a:r>
            <a:endParaRPr/>
          </a:p>
        </p:txBody>
      </p:sp>
      <p:sp>
        <p:nvSpPr>
          <p:cNvPr id="422" name="Google Shape;422;p38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SECDED table  [12,8]</a:t>
            </a:r>
            <a:endParaRPr/>
          </a:p>
        </p:txBody>
      </p:sp>
      <p:pic>
        <p:nvPicPr>
          <p:cNvPr descr="Picture 2" id="428" name="Google Shape;4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193625"/>
            <a:ext cx="6048376" cy="2022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9" name="Google Shape;429;p39"/>
          <p:cNvGraphicFramePr/>
          <p:nvPr/>
        </p:nvGraphicFramePr>
        <p:xfrm>
          <a:off x="384016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{638ECC95-6F6C-489F-9DCC-B8FEF65963F2}</a:tableStyleId>
              </a:tblPr>
              <a:tblGrid>
                <a:gridCol w="108012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d3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p8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d5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d6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d7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d8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data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39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p8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encoded data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67543" y="404664"/>
            <a:ext cx="8259763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DRAM &amp; SRAM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67543" y="4205843"/>
            <a:ext cx="8270876" cy="2030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899" lvl="0" marL="3428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■"/>
            </a:pPr>
            <a:r>
              <a:rPr lang="en-US" sz="2000"/>
              <a:t>DRAM: 1 transistor/bit, requires refreshing of data, slow</a:t>
            </a:r>
            <a:endParaRPr/>
          </a:p>
          <a:p>
            <a:pPr indent="-342899" lvl="0" marL="34289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Helvetica Neue"/>
              <a:buChar char="■"/>
            </a:pPr>
            <a:r>
              <a:rPr lang="en-US" sz="2000"/>
              <a:t>SRAM: 4 to 6 transistors/bit, larger area, more power consumption, faster</a:t>
            </a:r>
            <a:endParaRPr/>
          </a:p>
        </p:txBody>
      </p:sp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pic>
        <p:nvPicPr>
          <p:cNvPr descr="Image"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721" y="1177974"/>
            <a:ext cx="5926511" cy="2958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decoding SEC (12,8)</a:t>
            </a:r>
            <a:endParaRPr/>
          </a:p>
        </p:txBody>
      </p:sp>
      <p:sp>
        <p:nvSpPr>
          <p:cNvPr id="435" name="Google Shape;435;p40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899" lvl="0" marL="3428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Font typeface="Arial"/>
              <a:buChar char="■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Value of parity bits indicates which bits are in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numbering from encoding procedure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Textbook example: value = 10011010 (8 bits)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Encoded value = </a:t>
            </a:r>
            <a:r>
              <a:rPr lang="en-US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001</a:t>
            </a:r>
            <a:r>
              <a:rPr lang="en-US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1010 (12 bits: 8 data + </a:t>
            </a:r>
            <a:r>
              <a:rPr lang="en-US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parity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Char char="■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Parity bits = 0110 indicates no error</a:t>
            </a:r>
            <a:endParaRPr/>
          </a:p>
          <a:p>
            <a:pPr indent="-342899" lvl="0" marL="34289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Font typeface="Arial"/>
              <a:buChar char="■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Assume bit 3 is flipped: 01</a:t>
            </a:r>
            <a:r>
              <a:rPr b="1" lang="en-US">
                <a:solidFill>
                  <a:srgbClr val="FF0000"/>
                </a:solidFill>
              </a:rPr>
              <a:t>0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100101010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the new parity bits: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Char char="■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P1 - (bits </a:t>
            </a:r>
            <a:r>
              <a:rPr b="1" lang="en-US">
                <a:solidFill>
                  <a:srgbClr val="FF2600"/>
                </a:solidFill>
              </a:rPr>
              <a:t>1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,3,5,7,9,11: 0,0,0,1,1,1), Should be 1. </a:t>
            </a:r>
            <a:r>
              <a:rPr lang="en-US" u="sng"/>
              <a:t>ERROR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Char char="■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P2 - (bits </a:t>
            </a:r>
            <a:r>
              <a:rPr b="1" lang="en-US">
                <a:solidFill>
                  <a:srgbClr val="FF2600"/>
                </a:solidFill>
              </a:rPr>
              <a:t>2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,3,6,7,10,11: 1,0,0,1,0,1). Should be 0. </a:t>
            </a:r>
            <a:r>
              <a:rPr lang="en-US" u="sng"/>
              <a:t>ERROR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Char char="■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P4 - (bits </a:t>
            </a:r>
            <a:r>
              <a:rPr b="1" lang="en-US">
                <a:solidFill>
                  <a:srgbClr val="FF2600"/>
                </a:solidFill>
              </a:rPr>
              <a:t>4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-7, 12: 1,0,0,1,0). </a:t>
            </a:r>
            <a:r>
              <a:rPr lang="en-US" u="sng"/>
              <a:t>CORRECT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Char char="■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P8 - (bits </a:t>
            </a:r>
            <a:r>
              <a:rPr b="1" lang="en-US">
                <a:solidFill>
                  <a:srgbClr val="FF2600"/>
                </a:solidFill>
              </a:rPr>
              <a:t>8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-12: 0,1,0,1,0). </a:t>
            </a:r>
            <a:r>
              <a:rPr lang="en-US" u="sng"/>
              <a:t>CORRECT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990"/>
              <a:buFont typeface="Arial"/>
              <a:buChar char="■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Parity bits 1 and 2 are in error, 1+2 = 3 </a:t>
            </a:r>
            <a:r>
              <a:rPr b="1" lang="en-US">
                <a:solidFill>
                  <a:srgbClr val="FF2600"/>
                </a:solidFill>
              </a:rPr>
              <a:t>← the bit in error</a:t>
            </a:r>
            <a:endParaRPr/>
          </a:p>
        </p:txBody>
      </p:sp>
      <p:sp>
        <p:nvSpPr>
          <p:cNvPr id="436" name="Google Shape;436;p40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graphicFrame>
        <p:nvGraphicFramePr>
          <p:cNvPr id="442" name="Google Shape;442;p41"/>
          <p:cNvGraphicFramePr/>
          <p:nvPr/>
        </p:nvGraphicFramePr>
        <p:xfrm>
          <a:off x="390277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{638ECC95-6F6C-489F-9DCC-B8FEF65963F2}</a:tableStyleId>
              </a:tblPr>
              <a:tblGrid>
                <a:gridCol w="108012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d3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p8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d5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d6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d7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d8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data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A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39A6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A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39A6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A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39A6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p8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A6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39A6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encoded data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(2)</a:t>
            </a:r>
            <a:endParaRPr/>
          </a:p>
        </p:txBody>
      </p:sp>
      <p:sp>
        <p:nvSpPr>
          <p:cNvPr id="448" name="Google Shape;448;p42"/>
          <p:cNvSpPr txBox="1"/>
          <p:nvPr>
            <p:ph idx="1" type="body"/>
          </p:nvPr>
        </p:nvSpPr>
        <p:spPr>
          <a:xfrm>
            <a:off x="684212" y="1125537"/>
            <a:ext cx="8270876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bit 3 is flipped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bits 1 and 2 are incorrect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1+2 = 3, the bit position in error</a:t>
            </a:r>
            <a:endParaRPr/>
          </a:p>
        </p:txBody>
      </p:sp>
      <p:sp>
        <p:nvSpPr>
          <p:cNvPr id="449" name="Google Shape;449;p42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graphicFrame>
        <p:nvGraphicFramePr>
          <p:cNvPr id="450" name="Google Shape;450;p42"/>
          <p:cNvGraphicFramePr/>
          <p:nvPr/>
        </p:nvGraphicFramePr>
        <p:xfrm>
          <a:off x="425122" y="3140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{638ECC95-6F6C-489F-9DCC-B8FEF65963F2}</a:tableStyleId>
              </a:tblPr>
              <a:tblGrid>
                <a:gridCol w="108012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  <a:gridCol w="612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d5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d6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d7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d8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encoded data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p4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0039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p8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solidFill>
                      <a:srgbClr val="0039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SEC/DEC code</a:t>
            </a:r>
            <a:endParaRPr/>
          </a:p>
        </p:txBody>
      </p:sp>
      <p:sp>
        <p:nvSpPr>
          <p:cNvPr id="456" name="Google Shape;456;p43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 an additional parity bit for the whole word (p</a:t>
            </a:r>
            <a:r>
              <a:rPr baseline="-25000" lang="en-US"/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Make Hamming distance =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Decoding: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Arial"/>
              <a:buChar char="■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H = SEC parity bits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even, p</a:t>
            </a:r>
            <a:r>
              <a:rPr baseline="-25000" lang="en-US"/>
              <a:t>n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even, no error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odd, p</a:t>
            </a:r>
            <a:r>
              <a:rPr baseline="-25000" lang="en-US"/>
              <a:t>n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odd, correctable single bit error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even, p</a:t>
            </a:r>
            <a:r>
              <a:rPr baseline="-25000" lang="en-US"/>
              <a:t>n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odd, error in p</a:t>
            </a:r>
            <a:r>
              <a:rPr baseline="-25000" lang="en-US"/>
              <a:t>n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odd, p</a:t>
            </a:r>
            <a:r>
              <a:rPr baseline="-25000" lang="en-US"/>
              <a:t>n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even, double error occurred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Arial"/>
              <a:buChar char="■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Note: 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A82D"/>
              </a:buClr>
              <a:buSzPts val="1200"/>
              <a:buFont typeface="Arial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ECC DRAM uses SEC/DEC with 8 bits protecting each 64 bits, they are 72-bits wide</a:t>
            </a:r>
            <a:endParaRPr/>
          </a:p>
        </p:txBody>
      </p:sp>
      <p:sp>
        <p:nvSpPr>
          <p:cNvPr id="457" name="Google Shape;457;p43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 generalization</a:t>
            </a:r>
            <a:endParaRPr/>
          </a:p>
        </p:txBody>
      </p:sp>
      <p:sp>
        <p:nvSpPr>
          <p:cNvPr id="463" name="Google Shape;463;p44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Let </a:t>
            </a:r>
            <a:r>
              <a:rPr i="1" lang="en-US"/>
              <a:t>p</a:t>
            </a:r>
            <a:r>
              <a:rPr lang="en-US" sz="2000">
                <a:solidFill>
                  <a:srgbClr val="000000"/>
                </a:solidFill>
              </a:rPr>
              <a:t> number of </a:t>
            </a:r>
            <a:r>
              <a:rPr lang="en-US" u="sng"/>
              <a:t>parity</a:t>
            </a:r>
            <a:r>
              <a:rPr lang="en-US" sz="2000">
                <a:solidFill>
                  <a:srgbClr val="000000"/>
                </a:solidFill>
              </a:rPr>
              <a:t> bits, </a:t>
            </a:r>
            <a:r>
              <a:rPr i="1" lang="en-US"/>
              <a:t>d</a:t>
            </a:r>
            <a:r>
              <a:rPr lang="en-US" sz="2000">
                <a:solidFill>
                  <a:srgbClr val="000000"/>
                </a:solidFill>
              </a:rPr>
              <a:t> number of </a:t>
            </a:r>
            <a:r>
              <a:rPr lang="en-US" u="sng"/>
              <a:t>data</a:t>
            </a:r>
            <a:r>
              <a:rPr lang="en-US" sz="2000">
                <a:solidFill>
                  <a:srgbClr val="000000"/>
                </a:solidFill>
              </a:rPr>
              <a:t>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i="1" lang="en-US" sz="2000">
                <a:solidFill>
                  <a:srgbClr val="000000"/>
                </a:solidFill>
              </a:rPr>
              <a:t>p</a:t>
            </a:r>
            <a:r>
              <a:rPr i="0" lang="en-US"/>
              <a:t> parity bits can cover from </a:t>
            </a:r>
            <a:r>
              <a:rPr i="1" lang="en-US" sz="2000">
                <a:solidFill>
                  <a:srgbClr val="000000"/>
                </a:solidFill>
              </a:rPr>
              <a:t>1</a:t>
            </a:r>
            <a:r>
              <a:rPr i="0" lang="en-US"/>
              <a:t> to (</a:t>
            </a:r>
            <a:r>
              <a:rPr i="1" lang="en-US" sz="2000">
                <a:solidFill>
                  <a:srgbClr val="000000"/>
                </a:solidFill>
              </a:rPr>
              <a:t>2</a:t>
            </a:r>
            <a:r>
              <a:rPr baseline="30000" lang="en-US"/>
              <a:t>p</a:t>
            </a:r>
            <a:r>
              <a:rPr i="1" lang="en-US" sz="2000">
                <a:solidFill>
                  <a:srgbClr val="000000"/>
                </a:solidFill>
              </a:rPr>
              <a:t>– 1) </a:t>
            </a:r>
            <a:r>
              <a:rPr i="0" lang="en-US"/>
              <a:t>total bits</a:t>
            </a:r>
            <a:endParaRPr baseline="30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there are (</a:t>
            </a:r>
            <a:r>
              <a:rPr i="1" lang="en-US"/>
              <a:t>p+d) </a:t>
            </a:r>
            <a:r>
              <a:rPr lang="en-US" sz="2000">
                <a:solidFill>
                  <a:srgbClr val="000000"/>
                </a:solidFill>
              </a:rPr>
              <a:t>possible bit errors and 1 case of no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so</a:t>
            </a:r>
            <a:r>
              <a:rPr i="1" lang="en-US"/>
              <a:t> 2</a:t>
            </a:r>
            <a:r>
              <a:rPr baseline="30000" i="1" lang="en-US"/>
              <a:t>p</a:t>
            </a:r>
            <a:r>
              <a:rPr i="1" lang="en-US"/>
              <a:t> &gt;= p+d+1</a:t>
            </a:r>
            <a:endParaRPr/>
          </a:p>
          <a:p>
            <a:pPr indent="45720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i="1"/>
          </a:p>
          <a:p>
            <a:pPr indent="-215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None/>
            </a:pPr>
            <a:r>
              <a:t/>
            </a:r>
            <a:endParaRPr i="1"/>
          </a:p>
          <a:p>
            <a:pPr indent="-215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None/>
            </a:pPr>
            <a:r>
              <a:t/>
            </a:r>
            <a:endParaRPr i="1"/>
          </a:p>
          <a:p>
            <a:pPr indent="-215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None/>
            </a:pPr>
            <a:r>
              <a:t/>
            </a:r>
            <a:endParaRPr i="1"/>
          </a:p>
          <a:p>
            <a:pPr indent="-215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None/>
            </a:pPr>
            <a:r>
              <a:t/>
            </a:r>
            <a:endParaRPr i="1"/>
          </a:p>
          <a:p>
            <a:pPr indent="-215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None/>
            </a:pPr>
            <a:r>
              <a:t/>
            </a:r>
            <a:endParaRPr i="1"/>
          </a:p>
          <a:p>
            <a:pPr indent="-297180" lvl="0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Char char="■"/>
            </a:pPr>
            <a:r>
              <a:rPr lang="en-US" sz="2000">
                <a:solidFill>
                  <a:srgbClr val="000000"/>
                </a:solidFill>
              </a:rPr>
              <a:t>so</a:t>
            </a:r>
            <a:r>
              <a:rPr i="1" lang="en-US"/>
              <a:t> p </a:t>
            </a:r>
            <a:r>
              <a:rPr lang="en-US" sz="2000">
                <a:solidFill>
                  <a:srgbClr val="000000"/>
                </a:solidFill>
              </a:rPr>
              <a:t>bits provide SEC for (p+d) bits, one more bit adds DED, so we get SEC/DED</a:t>
            </a:r>
            <a:endParaRPr/>
          </a:p>
        </p:txBody>
      </p:sp>
      <p:sp>
        <p:nvSpPr>
          <p:cNvPr id="464" name="Google Shape;464;p44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graphicFrame>
        <p:nvGraphicFramePr>
          <p:cNvPr id="465" name="Google Shape;465;p44"/>
          <p:cNvGraphicFramePr/>
          <p:nvPr/>
        </p:nvGraphicFramePr>
        <p:xfrm>
          <a:off x="5759195" y="58941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{638ECC95-6F6C-489F-9DCC-B8FEF65963F2}</a:tableStyleId>
              </a:tblPr>
              <a:tblGrid>
                <a:gridCol w="633675"/>
                <a:gridCol w="633675"/>
                <a:gridCol w="633675"/>
                <a:gridCol w="633675"/>
                <a:gridCol w="633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A6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39A6"/>
                          </a:solidFill>
                        </a:rPr>
                        <a:t>d =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A6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39A6"/>
                          </a:solidFill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A6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39A6"/>
                          </a:solidFill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A6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39A6"/>
                          </a:solidFill>
                        </a:rPr>
                        <a:t>32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A6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39A6"/>
                          </a:solidFill>
                        </a:rPr>
                        <a:t>64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p =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66" name="Google Shape;466;p44"/>
          <p:cNvGraphicFramePr/>
          <p:nvPr/>
        </p:nvGraphicFramePr>
        <p:xfrm>
          <a:off x="3851919" y="2481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{638ECC95-6F6C-489F-9DCC-B8FEF65963F2}</a:tableStyleId>
              </a:tblPr>
              <a:tblGrid>
                <a:gridCol w="558075"/>
                <a:gridCol w="1098100"/>
                <a:gridCol w="720075"/>
                <a:gridCol w="180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DC4"/>
                        </a:buClr>
                        <a:buSzPts val="1600"/>
                        <a:buFont typeface="Helvetica Neue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DC4"/>
                          </a:solidFill>
                        </a:rPr>
                        <a:t>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DC4"/>
                        </a:buClr>
                        <a:buSzPts val="1600"/>
                        <a:buFont typeface="Helvetica Neue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DC4"/>
                          </a:solidFill>
                        </a:rPr>
                        <a:t>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DC4"/>
                        </a:buClr>
                        <a:buSzPts val="1600"/>
                        <a:buFont typeface="Helvetica Neue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DC4"/>
                          </a:solidFill>
                        </a:rPr>
                        <a:t>total bits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DC4"/>
                        </a:buClr>
                        <a:buSzPts val="1600"/>
                        <a:buFont typeface="Helvetica Neue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DC4"/>
                          </a:solidFill>
                        </a:rPr>
                        <a:t>name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Hamming(3,1)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Hamming(7,4)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Hamming(15,11)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cap="none" strike="noStrike"/>
                        <a:t>Hamming(31,26)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DC4"/>
                        </a:buClr>
                        <a:buSzPts val="1600"/>
                        <a:buFont typeface="Helvetica Neue"/>
                        <a:buNone/>
                      </a:pPr>
                      <a:r>
                        <a:rPr i="1" lang="en-US" sz="1600" u="none" cap="none" strike="noStrike">
                          <a:solidFill>
                            <a:srgbClr val="000DC4"/>
                          </a:solidFill>
                        </a:rPr>
                        <a:t>p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DC4"/>
                        </a:buClr>
                        <a:buSzPts val="1600"/>
                        <a:buFont typeface="Helvetica Neue"/>
                        <a:buNone/>
                      </a:pPr>
                      <a:r>
                        <a:rPr i="1" lang="en-US" sz="1600" u="none" cap="none" strike="noStrike">
                          <a:solidFill>
                            <a:srgbClr val="000DC4"/>
                          </a:solidFill>
                        </a:rPr>
                        <a:t>2</a:t>
                      </a:r>
                      <a:r>
                        <a:rPr baseline="30000" lang="en-US" sz="1600" u="none" cap="none" strike="noStrike"/>
                        <a:t>p</a:t>
                      </a:r>
                      <a:r>
                        <a:rPr i="1" lang="en-US" sz="1600" u="none" cap="none" strike="noStrike">
                          <a:solidFill>
                            <a:srgbClr val="000DC4"/>
                          </a:solidFill>
                        </a:rPr>
                        <a:t> - p - 1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DC4"/>
                        </a:buClr>
                        <a:buSzPts val="1600"/>
                        <a:buFont typeface="Helvetica Neue"/>
                        <a:buNone/>
                      </a:pPr>
                      <a:r>
                        <a:rPr i="1" lang="en-US" sz="1600" u="none" cap="none" strike="noStrike">
                          <a:solidFill>
                            <a:srgbClr val="000DC4"/>
                          </a:solidFill>
                        </a:rPr>
                        <a:t>2</a:t>
                      </a:r>
                      <a:r>
                        <a:rPr baseline="30000" lang="en-US" sz="1600" u="none" cap="none" strike="noStrike"/>
                        <a:t>p</a:t>
                      </a:r>
                      <a:r>
                        <a:rPr i="1" lang="en-US" sz="1600" u="none" cap="none" strike="noStrike">
                          <a:solidFill>
                            <a:srgbClr val="000DC4"/>
                          </a:solidFill>
                        </a:rPr>
                        <a:t> - 1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DC4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i="1" sz="1600" u="none" cap="none" strike="noStrike">
                        <a:solidFill>
                          <a:srgbClr val="000DC4"/>
                        </a:solidFill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sp>
        <p:nvSpPr>
          <p:cNvPr id="472" name="Google Shape;472;p45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A82D"/>
              </a:buClr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 number of parity bits to protect a 128-bit word using the SEC/DED?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9 bits. How?</a:t>
            </a:r>
            <a:endParaRPr/>
          </a:p>
        </p:txBody>
      </p:sp>
      <p:sp>
        <p:nvSpPr>
          <p:cNvPr id="473" name="Google Shape;473;p45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6"/>
          <p:cNvSpPr txBox="1"/>
          <p:nvPr>
            <p:ph type="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Arial Black"/>
              <a:buNone/>
            </a:pPr>
            <a:r>
              <a:rPr b="0" lang="en-US">
                <a:latin typeface="Arial Black"/>
                <a:ea typeface="Arial Black"/>
                <a:cs typeface="Arial Black"/>
                <a:sym typeface="Arial Black"/>
              </a:rPr>
              <a:t>More on Memory</a:t>
            </a:r>
            <a:endParaRPr/>
          </a:p>
        </p:txBody>
      </p:sp>
      <p:sp>
        <p:nvSpPr>
          <p:cNvPr id="479" name="Google Shape;479;p46"/>
          <p:cNvSpPr txBox="1"/>
          <p:nvPr>
            <p:ph idx="1" type="body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0" name="Google Shape;480;p46"/>
          <p:cNvSpPr txBox="1"/>
          <p:nvPr>
            <p:ph idx="12" type="sldNum"/>
          </p:nvPr>
        </p:nvSpPr>
        <p:spPr>
          <a:xfrm>
            <a:off x="6959600" y="640588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Memory Hierarchy</a:t>
            </a:r>
            <a:endParaRPr/>
          </a:p>
        </p:txBody>
      </p:sp>
      <p:sp>
        <p:nvSpPr>
          <p:cNvPr id="486" name="Google Shape;486;p47"/>
          <p:cNvSpPr txBox="1"/>
          <p:nvPr>
            <p:ph idx="1" type="body"/>
          </p:nvPr>
        </p:nvSpPr>
        <p:spPr>
          <a:xfrm>
            <a:off x="684212" y="1844675"/>
            <a:ext cx="8270876" cy="43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principles apply at all levels of the memory hierarchy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Based on notions of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each level in the hierarchy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Block placement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Finding a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Replacement on a miss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Write policy</a:t>
            </a:r>
            <a:endParaRPr/>
          </a:p>
        </p:txBody>
      </p:sp>
      <p:sp>
        <p:nvSpPr>
          <p:cNvPr id="487" name="Google Shape;487;p47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sp>
        <p:nvSpPr>
          <p:cNvPr id="488" name="Google Shape;488;p47"/>
          <p:cNvSpPr txBox="1"/>
          <p:nvPr/>
        </p:nvSpPr>
        <p:spPr>
          <a:xfrm>
            <a:off x="684212" y="1258887"/>
            <a:ext cx="2758938" cy="510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AAC"/>
              </a:buClr>
              <a:buSzPts val="2400"/>
              <a:buFont typeface="Arial Black"/>
              <a:buNone/>
            </a:pPr>
            <a:r>
              <a:rPr b="0" i="0" lang="en-US" sz="2400" u="none" cap="none" strike="noStrike">
                <a:solidFill>
                  <a:srgbClr val="ECEAAC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 a block</a:t>
            </a:r>
            <a:endParaRPr/>
          </a:p>
        </p:txBody>
      </p:sp>
      <p:sp>
        <p:nvSpPr>
          <p:cNvPr id="494" name="Google Shape;494;p48"/>
          <p:cNvSpPr txBox="1"/>
          <p:nvPr>
            <p:ph idx="1" type="body"/>
          </p:nvPr>
        </p:nvSpPr>
        <p:spPr>
          <a:xfrm>
            <a:off x="684212" y="3856037"/>
            <a:ext cx="8270876" cy="2381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Helvetica Neue"/>
              <a:buChar char="■"/>
            </a:pPr>
            <a:r>
              <a:rPr lang="en-US" sz="2800"/>
              <a:t>Hardware caches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Reduce comparisons to reduce cost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Helvetica Neue"/>
              <a:buChar char="■"/>
            </a:pPr>
            <a:r>
              <a:rPr lang="en-US" sz="2800"/>
              <a:t>Virtual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Full table lookup makes full associativity feasible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Benefit in reduced miss rate</a:t>
            </a:r>
            <a:endParaRPr/>
          </a:p>
        </p:txBody>
      </p:sp>
      <p:sp>
        <p:nvSpPr>
          <p:cNvPr id="495" name="Google Shape;495;p48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graphicFrame>
        <p:nvGraphicFramePr>
          <p:cNvPr id="496" name="Google Shape;496;p48"/>
          <p:cNvGraphicFramePr/>
          <p:nvPr/>
        </p:nvGraphicFramePr>
        <p:xfrm>
          <a:off x="118745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{638ECC95-6F6C-489F-9DCC-B8FEF65963F2}</a:tableStyleId>
              </a:tblPr>
              <a:tblGrid>
                <a:gridCol w="2520950"/>
                <a:gridCol w="2851150"/>
                <a:gridCol w="2189175"/>
              </a:tblGrid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Associativity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Location method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Tag comparisons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Direct mapped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Index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n-way set associative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Set index, then search entries within the set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n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Fully associative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Search all entries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#entries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Full lookup table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replacement</a:t>
            </a:r>
            <a:endParaRPr/>
          </a:p>
        </p:txBody>
      </p:sp>
      <p:sp>
        <p:nvSpPr>
          <p:cNvPr id="502" name="Google Shape;502;p49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Choice of entry to replace on a miss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Least recently used (LRU)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Complex and costly hardware for high associativity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Random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Close to LRU, easier to implement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LRU approximation with hardware support</a:t>
            </a:r>
            <a:endParaRPr/>
          </a:p>
        </p:txBody>
      </p:sp>
      <p:sp>
        <p:nvSpPr>
          <p:cNvPr id="503" name="Google Shape;503;p49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467543" y="404664"/>
            <a:ext cx="8259763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DRAM architecture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3555529" y="1124744"/>
            <a:ext cx="5182890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rectangular array or DRAM cells (bits)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 address bits between row and column accesses</a:t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pic>
        <p:nvPicPr>
          <p:cNvPr descr="Image"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50" y="1455564"/>
            <a:ext cx="2959100" cy="44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0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policy</a:t>
            </a:r>
            <a:endParaRPr/>
          </a:p>
        </p:txBody>
      </p:sp>
      <p:sp>
        <p:nvSpPr>
          <p:cNvPr id="509" name="Google Shape;509;p50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Write-through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Update both upper and lower levels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Simplifies replacement, but may require write buffer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Write-back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Update upper level only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Update lower level when block is replaced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Need to keep more state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memory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Only write-back is feasible, given disk write latency </a:t>
            </a:r>
            <a:endParaRPr/>
          </a:p>
        </p:txBody>
      </p:sp>
      <p:sp>
        <p:nvSpPr>
          <p:cNvPr id="510" name="Google Shape;510;p50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sources of misses</a:t>
            </a:r>
            <a:endParaRPr/>
          </a:p>
        </p:txBody>
      </p:sp>
      <p:sp>
        <p:nvSpPr>
          <p:cNvPr id="516" name="Google Shape;516;p51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Compulsory misses (aka cold start misses)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First access to a block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Capacity misses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Due to finite cache size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A replaced block is later accessed again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misses (aka collision misses)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In a non-fully associative cache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Due to competition for entries in a 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Would not occur in a fully associative cache of the same total size</a:t>
            </a:r>
            <a:endParaRPr/>
          </a:p>
        </p:txBody>
      </p:sp>
      <p:sp>
        <p:nvSpPr>
          <p:cNvPr id="517" name="Google Shape;517;p51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2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ISA support</a:t>
            </a:r>
            <a:endParaRPr/>
          </a:p>
        </p:txBody>
      </p:sp>
      <p:sp>
        <p:nvSpPr>
          <p:cNvPr id="523" name="Google Shape;523;p52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and System modes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Privileged instructions only available in system mode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Trap to system if executed in user mode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physical resources only accessible using privileged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Including page tables, interrupt controls, I/O registers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Renaissance of virtualization support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Current ISAs (e.g., x86) adapting</a:t>
            </a:r>
            <a:endParaRPr/>
          </a:p>
        </p:txBody>
      </p:sp>
      <p:sp>
        <p:nvSpPr>
          <p:cNvPr id="524" name="Google Shape;524;p52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control</a:t>
            </a:r>
            <a:endParaRPr/>
          </a:p>
        </p:txBody>
      </p:sp>
      <p:sp>
        <p:nvSpPr>
          <p:cNvPr id="530" name="Google Shape;530;p53"/>
          <p:cNvSpPr txBox="1"/>
          <p:nvPr>
            <p:ph idx="1" type="body"/>
          </p:nvPr>
        </p:nvSpPr>
        <p:spPr>
          <a:xfrm>
            <a:off x="684212" y="1125537"/>
            <a:ext cx="8270876" cy="3743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Helvetica Neue"/>
              <a:buChar char="■"/>
            </a:pPr>
            <a:r>
              <a:rPr lang="en-US" sz="2800"/>
              <a:t>Example cache characteristics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Direct-mapped, write-back, write allocate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Block size: 4 words (16 bytes)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Cache size: 16 KB (1024 blocks)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32-bit byte addresses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Valid bit and dirty bit per block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Blocking cache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CPU waits until access is complete</a:t>
            </a:r>
            <a:endParaRPr/>
          </a:p>
        </p:txBody>
      </p:sp>
      <p:sp>
        <p:nvSpPr>
          <p:cNvPr id="531" name="Google Shape;531;p53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grpSp>
        <p:nvGrpSpPr>
          <p:cNvPr id="532" name="Google Shape;532;p53"/>
          <p:cNvGrpSpPr/>
          <p:nvPr/>
        </p:nvGrpSpPr>
        <p:grpSpPr>
          <a:xfrm>
            <a:off x="1649412" y="4941887"/>
            <a:ext cx="5155953" cy="1088851"/>
            <a:chOff x="0" y="0"/>
            <a:chExt cx="5155951" cy="1088849"/>
          </a:xfrm>
        </p:grpSpPr>
        <p:grpSp>
          <p:nvGrpSpPr>
            <p:cNvPr id="533" name="Google Shape;533;p53"/>
            <p:cNvGrpSpPr/>
            <p:nvPr/>
          </p:nvGrpSpPr>
          <p:grpSpPr>
            <a:xfrm>
              <a:off x="0" y="348996"/>
              <a:ext cx="2490789" cy="437071"/>
              <a:chOff x="0" y="0"/>
              <a:chExt cx="2490788" cy="437069"/>
            </a:xfrm>
          </p:grpSpPr>
          <p:sp>
            <p:nvSpPr>
              <p:cNvPr id="534" name="Google Shape;534;p53"/>
              <p:cNvSpPr/>
              <p:nvPr/>
            </p:nvSpPr>
            <p:spPr>
              <a:xfrm>
                <a:off x="0" y="1840"/>
                <a:ext cx="2490788" cy="433388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53"/>
              <p:cNvSpPr txBox="1"/>
              <p:nvPr/>
            </p:nvSpPr>
            <p:spPr>
              <a:xfrm>
                <a:off x="947608" y="0"/>
                <a:ext cx="595571" cy="437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Tag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6" name="Google Shape;536;p53"/>
            <p:cNvGrpSpPr/>
            <p:nvPr/>
          </p:nvGrpSpPr>
          <p:grpSpPr>
            <a:xfrm>
              <a:off x="2490787" y="348996"/>
              <a:ext cx="1614489" cy="437071"/>
              <a:chOff x="0" y="0"/>
              <a:chExt cx="1614488" cy="437069"/>
            </a:xfrm>
          </p:grpSpPr>
          <p:sp>
            <p:nvSpPr>
              <p:cNvPr id="537" name="Google Shape;537;p53"/>
              <p:cNvSpPr/>
              <p:nvPr/>
            </p:nvSpPr>
            <p:spPr>
              <a:xfrm>
                <a:off x="0" y="1840"/>
                <a:ext cx="1614488" cy="433388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53"/>
              <p:cNvSpPr txBox="1"/>
              <p:nvPr/>
            </p:nvSpPr>
            <p:spPr>
              <a:xfrm>
                <a:off x="382359" y="0"/>
                <a:ext cx="849769" cy="437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Index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9" name="Google Shape;539;p53"/>
            <p:cNvGrpSpPr/>
            <p:nvPr/>
          </p:nvGrpSpPr>
          <p:grpSpPr>
            <a:xfrm>
              <a:off x="4105275" y="348996"/>
              <a:ext cx="1008064" cy="437071"/>
              <a:chOff x="0" y="0"/>
              <a:chExt cx="1008063" cy="437069"/>
            </a:xfrm>
          </p:grpSpPr>
          <p:sp>
            <p:nvSpPr>
              <p:cNvPr id="540" name="Google Shape;540;p53"/>
              <p:cNvSpPr/>
              <p:nvPr/>
            </p:nvSpPr>
            <p:spPr>
              <a:xfrm>
                <a:off x="0" y="1840"/>
                <a:ext cx="1008063" cy="433388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53"/>
              <p:cNvSpPr txBox="1"/>
              <p:nvPr/>
            </p:nvSpPr>
            <p:spPr>
              <a:xfrm>
                <a:off x="48190" y="0"/>
                <a:ext cx="911682" cy="437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Offset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2" name="Google Shape;542;p53"/>
            <p:cNvSpPr txBox="1"/>
            <p:nvPr/>
          </p:nvSpPr>
          <p:spPr>
            <a:xfrm>
              <a:off x="4924674" y="0"/>
              <a:ext cx="231277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3"/>
            <p:cNvSpPr txBox="1"/>
            <p:nvPr/>
          </p:nvSpPr>
          <p:spPr>
            <a:xfrm>
              <a:off x="4132511" y="0"/>
              <a:ext cx="231278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3"/>
            <p:cNvSpPr txBox="1"/>
            <p:nvPr/>
          </p:nvSpPr>
          <p:spPr>
            <a:xfrm>
              <a:off x="3778499" y="0"/>
              <a:ext cx="231277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3"/>
            <p:cNvSpPr txBox="1"/>
            <p:nvPr/>
          </p:nvSpPr>
          <p:spPr>
            <a:xfrm>
              <a:off x="2524374" y="0"/>
              <a:ext cx="231277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3"/>
            <p:cNvSpPr txBox="1"/>
            <p:nvPr/>
          </p:nvSpPr>
          <p:spPr>
            <a:xfrm>
              <a:off x="2170293" y="0"/>
              <a:ext cx="358414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3"/>
            <p:cNvSpPr txBox="1"/>
            <p:nvPr/>
          </p:nvSpPr>
          <p:spPr>
            <a:xfrm>
              <a:off x="9706" y="0"/>
              <a:ext cx="358413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3"/>
            <p:cNvSpPr txBox="1"/>
            <p:nvPr/>
          </p:nvSpPr>
          <p:spPr>
            <a:xfrm>
              <a:off x="4281662" y="738187"/>
              <a:ext cx="65052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3"/>
            <p:cNvSpPr txBox="1"/>
            <p:nvPr/>
          </p:nvSpPr>
          <p:spPr>
            <a:xfrm>
              <a:off x="2890944" y="738187"/>
              <a:ext cx="777662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3"/>
            <p:cNvSpPr txBox="1"/>
            <p:nvPr/>
          </p:nvSpPr>
          <p:spPr>
            <a:xfrm>
              <a:off x="874819" y="738187"/>
              <a:ext cx="777662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18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4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 signals</a:t>
            </a:r>
            <a:endParaRPr/>
          </a:p>
        </p:txBody>
      </p:sp>
      <p:grpSp>
        <p:nvGrpSpPr>
          <p:cNvPr id="556" name="Google Shape;556;p54"/>
          <p:cNvGrpSpPr/>
          <p:nvPr/>
        </p:nvGrpSpPr>
        <p:grpSpPr>
          <a:xfrm>
            <a:off x="4211637" y="1916113"/>
            <a:ext cx="1152526" cy="2952751"/>
            <a:chOff x="0" y="0"/>
            <a:chExt cx="1152525" cy="2952750"/>
          </a:xfrm>
        </p:grpSpPr>
        <p:sp>
          <p:nvSpPr>
            <p:cNvPr id="557" name="Google Shape;557;p54"/>
            <p:cNvSpPr/>
            <p:nvPr/>
          </p:nvSpPr>
          <p:spPr>
            <a:xfrm>
              <a:off x="0" y="0"/>
              <a:ext cx="1152525" cy="295275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4"/>
            <p:cNvSpPr txBox="1"/>
            <p:nvPr/>
          </p:nvSpPr>
          <p:spPr>
            <a:xfrm>
              <a:off x="193794" y="1301044"/>
              <a:ext cx="764937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Cache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54"/>
          <p:cNvGrpSpPr/>
          <p:nvPr/>
        </p:nvGrpSpPr>
        <p:grpSpPr>
          <a:xfrm>
            <a:off x="828675" y="1987550"/>
            <a:ext cx="1152525" cy="2952750"/>
            <a:chOff x="0" y="0"/>
            <a:chExt cx="1152525" cy="2952750"/>
          </a:xfrm>
        </p:grpSpPr>
        <p:sp>
          <p:nvSpPr>
            <p:cNvPr id="560" name="Google Shape;560;p54"/>
            <p:cNvSpPr/>
            <p:nvPr/>
          </p:nvSpPr>
          <p:spPr>
            <a:xfrm>
              <a:off x="0" y="0"/>
              <a:ext cx="1152525" cy="295275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4"/>
            <p:cNvSpPr txBox="1"/>
            <p:nvPr/>
          </p:nvSpPr>
          <p:spPr>
            <a:xfrm>
              <a:off x="282867" y="1301044"/>
              <a:ext cx="586791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54"/>
          <p:cNvGrpSpPr/>
          <p:nvPr/>
        </p:nvGrpSpPr>
        <p:grpSpPr>
          <a:xfrm>
            <a:off x="7596188" y="1916113"/>
            <a:ext cx="1152526" cy="2952751"/>
            <a:chOff x="0" y="0"/>
            <a:chExt cx="1152525" cy="2952750"/>
          </a:xfrm>
        </p:grpSpPr>
        <p:sp>
          <p:nvSpPr>
            <p:cNvPr id="563" name="Google Shape;563;p54"/>
            <p:cNvSpPr/>
            <p:nvPr/>
          </p:nvSpPr>
          <p:spPr>
            <a:xfrm>
              <a:off x="0" y="0"/>
              <a:ext cx="1152525" cy="295275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4"/>
            <p:cNvSpPr txBox="1"/>
            <p:nvPr/>
          </p:nvSpPr>
          <p:spPr>
            <a:xfrm>
              <a:off x="111417" y="1301044"/>
              <a:ext cx="929691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5" name="Google Shape;565;p54"/>
          <p:cNvCxnSpPr/>
          <p:nvPr/>
        </p:nvCxnSpPr>
        <p:spPr>
          <a:xfrm>
            <a:off x="1979613" y="2347913"/>
            <a:ext cx="2232026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6" name="Google Shape;566;p54"/>
          <p:cNvCxnSpPr/>
          <p:nvPr/>
        </p:nvCxnSpPr>
        <p:spPr>
          <a:xfrm>
            <a:off x="1979613" y="2706688"/>
            <a:ext cx="2232026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7" name="Google Shape;567;p54"/>
          <p:cNvSpPr txBox="1"/>
          <p:nvPr/>
        </p:nvSpPr>
        <p:spPr>
          <a:xfrm>
            <a:off x="2195513" y="2058988"/>
            <a:ext cx="1243345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Read/Write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4"/>
          <p:cNvSpPr txBox="1"/>
          <p:nvPr/>
        </p:nvSpPr>
        <p:spPr>
          <a:xfrm>
            <a:off x="2195513" y="2419350"/>
            <a:ext cx="595497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54"/>
          <p:cNvCxnSpPr/>
          <p:nvPr/>
        </p:nvCxnSpPr>
        <p:spPr>
          <a:xfrm>
            <a:off x="1979613" y="3140075"/>
            <a:ext cx="2232026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0" name="Google Shape;570;p54"/>
          <p:cNvSpPr txBox="1"/>
          <p:nvPr/>
        </p:nvSpPr>
        <p:spPr>
          <a:xfrm>
            <a:off x="2195513" y="2852738"/>
            <a:ext cx="942750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54"/>
          <p:cNvCxnSpPr/>
          <p:nvPr/>
        </p:nvCxnSpPr>
        <p:spPr>
          <a:xfrm>
            <a:off x="1979613" y="3571875"/>
            <a:ext cx="2232026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2" name="Google Shape;572;p54"/>
          <p:cNvSpPr txBox="1"/>
          <p:nvPr/>
        </p:nvSpPr>
        <p:spPr>
          <a:xfrm>
            <a:off x="2195513" y="3284537"/>
            <a:ext cx="1179721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3" name="Google Shape;573;p54"/>
          <p:cNvCxnSpPr/>
          <p:nvPr/>
        </p:nvCxnSpPr>
        <p:spPr>
          <a:xfrm>
            <a:off x="1979613" y="4003675"/>
            <a:ext cx="2232026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74" name="Google Shape;574;p54"/>
          <p:cNvSpPr txBox="1"/>
          <p:nvPr/>
        </p:nvSpPr>
        <p:spPr>
          <a:xfrm>
            <a:off x="2195513" y="3716337"/>
            <a:ext cx="1197023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54"/>
          <p:cNvCxnSpPr/>
          <p:nvPr/>
        </p:nvCxnSpPr>
        <p:spPr>
          <a:xfrm>
            <a:off x="1979613" y="4435475"/>
            <a:ext cx="223202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76" name="Google Shape;576;p54"/>
          <p:cNvSpPr txBox="1"/>
          <p:nvPr/>
        </p:nvSpPr>
        <p:spPr>
          <a:xfrm>
            <a:off x="2195513" y="4148137"/>
            <a:ext cx="764937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54"/>
          <p:cNvCxnSpPr/>
          <p:nvPr/>
        </p:nvCxnSpPr>
        <p:spPr>
          <a:xfrm flipH="1" rot="10800000">
            <a:off x="3756025" y="3067049"/>
            <a:ext cx="144464" cy="14446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54"/>
          <p:cNvCxnSpPr/>
          <p:nvPr/>
        </p:nvCxnSpPr>
        <p:spPr>
          <a:xfrm flipH="1" rot="10800000">
            <a:off x="3756025" y="3498850"/>
            <a:ext cx="144464" cy="14446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54"/>
          <p:cNvCxnSpPr/>
          <p:nvPr/>
        </p:nvCxnSpPr>
        <p:spPr>
          <a:xfrm flipH="1" rot="10800000">
            <a:off x="3756024" y="3932237"/>
            <a:ext cx="144464" cy="1444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54"/>
          <p:cNvSpPr txBox="1"/>
          <p:nvPr/>
        </p:nvSpPr>
        <p:spPr>
          <a:xfrm>
            <a:off x="3676509" y="2778125"/>
            <a:ext cx="301908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4"/>
          <p:cNvSpPr txBox="1"/>
          <p:nvPr/>
        </p:nvSpPr>
        <p:spPr>
          <a:xfrm>
            <a:off x="3676509" y="3211513"/>
            <a:ext cx="301908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4"/>
          <p:cNvSpPr txBox="1"/>
          <p:nvPr/>
        </p:nvSpPr>
        <p:spPr>
          <a:xfrm>
            <a:off x="3676509" y="3644900"/>
            <a:ext cx="301908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" name="Google Shape;583;p54"/>
          <p:cNvCxnSpPr/>
          <p:nvPr/>
        </p:nvCxnSpPr>
        <p:spPr>
          <a:xfrm>
            <a:off x="5364162" y="2347913"/>
            <a:ext cx="2232026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4" name="Google Shape;584;p54"/>
          <p:cNvCxnSpPr/>
          <p:nvPr/>
        </p:nvCxnSpPr>
        <p:spPr>
          <a:xfrm>
            <a:off x="5364162" y="2706688"/>
            <a:ext cx="2232026" cy="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5" name="Google Shape;585;p54"/>
          <p:cNvSpPr txBox="1"/>
          <p:nvPr/>
        </p:nvSpPr>
        <p:spPr>
          <a:xfrm>
            <a:off x="5580062" y="2058988"/>
            <a:ext cx="1243346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Read/Write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4"/>
          <p:cNvSpPr txBox="1"/>
          <p:nvPr/>
        </p:nvSpPr>
        <p:spPr>
          <a:xfrm>
            <a:off x="5580062" y="2419350"/>
            <a:ext cx="595497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54"/>
          <p:cNvCxnSpPr/>
          <p:nvPr/>
        </p:nvCxnSpPr>
        <p:spPr>
          <a:xfrm>
            <a:off x="5364162" y="3140075"/>
            <a:ext cx="2232026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8" name="Google Shape;588;p54"/>
          <p:cNvSpPr txBox="1"/>
          <p:nvPr/>
        </p:nvSpPr>
        <p:spPr>
          <a:xfrm>
            <a:off x="5580062" y="2852738"/>
            <a:ext cx="942751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54"/>
          <p:cNvCxnSpPr/>
          <p:nvPr/>
        </p:nvCxnSpPr>
        <p:spPr>
          <a:xfrm>
            <a:off x="5364162" y="3571875"/>
            <a:ext cx="2232026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0" name="Google Shape;590;p54"/>
          <p:cNvSpPr txBox="1"/>
          <p:nvPr/>
        </p:nvSpPr>
        <p:spPr>
          <a:xfrm>
            <a:off x="5580062" y="3284537"/>
            <a:ext cx="1179722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54"/>
          <p:cNvCxnSpPr/>
          <p:nvPr/>
        </p:nvCxnSpPr>
        <p:spPr>
          <a:xfrm>
            <a:off x="5364162" y="4003675"/>
            <a:ext cx="2232026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92" name="Google Shape;592;p54"/>
          <p:cNvSpPr txBox="1"/>
          <p:nvPr/>
        </p:nvSpPr>
        <p:spPr>
          <a:xfrm>
            <a:off x="5580062" y="3716337"/>
            <a:ext cx="1197024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54"/>
          <p:cNvCxnSpPr/>
          <p:nvPr/>
        </p:nvCxnSpPr>
        <p:spPr>
          <a:xfrm>
            <a:off x="5364162" y="4435475"/>
            <a:ext cx="223202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94" name="Google Shape;594;p54"/>
          <p:cNvSpPr txBox="1"/>
          <p:nvPr/>
        </p:nvSpPr>
        <p:spPr>
          <a:xfrm>
            <a:off x="5580062" y="4148137"/>
            <a:ext cx="764938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Google Shape;595;p54"/>
          <p:cNvCxnSpPr/>
          <p:nvPr/>
        </p:nvCxnSpPr>
        <p:spPr>
          <a:xfrm flipH="1" rot="10800000">
            <a:off x="7140575" y="3067049"/>
            <a:ext cx="144464" cy="14446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6" name="Google Shape;596;p54"/>
          <p:cNvCxnSpPr/>
          <p:nvPr/>
        </p:nvCxnSpPr>
        <p:spPr>
          <a:xfrm flipH="1" rot="10800000">
            <a:off x="7140575" y="3498850"/>
            <a:ext cx="144464" cy="14446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p54"/>
          <p:cNvCxnSpPr/>
          <p:nvPr/>
        </p:nvCxnSpPr>
        <p:spPr>
          <a:xfrm flipH="1" rot="10800000">
            <a:off x="7140574" y="3932237"/>
            <a:ext cx="144464" cy="1444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8" name="Google Shape;598;p54"/>
          <p:cNvSpPr txBox="1"/>
          <p:nvPr/>
        </p:nvSpPr>
        <p:spPr>
          <a:xfrm>
            <a:off x="7061059" y="2778125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4"/>
          <p:cNvSpPr txBox="1"/>
          <p:nvPr/>
        </p:nvSpPr>
        <p:spPr>
          <a:xfrm>
            <a:off x="7011616" y="3211513"/>
            <a:ext cx="400793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4"/>
          <p:cNvSpPr txBox="1"/>
          <p:nvPr/>
        </p:nvSpPr>
        <p:spPr>
          <a:xfrm>
            <a:off x="7011616" y="3644900"/>
            <a:ext cx="400793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54"/>
          <p:cNvGrpSpPr/>
          <p:nvPr/>
        </p:nvGrpSpPr>
        <p:grpSpPr>
          <a:xfrm>
            <a:off x="4643437" y="4641845"/>
            <a:ext cx="2363780" cy="1349381"/>
            <a:chOff x="0" y="0"/>
            <a:chExt cx="2363779" cy="1349380"/>
          </a:xfrm>
        </p:grpSpPr>
        <p:sp>
          <p:nvSpPr>
            <p:cNvPr id="602" name="Google Shape;602;p54"/>
            <p:cNvSpPr/>
            <p:nvPr/>
          </p:nvSpPr>
          <p:spPr>
            <a:xfrm>
              <a:off x="0" y="658817"/>
              <a:ext cx="1795461" cy="69056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3" name="Google Shape;603;p54"/>
            <p:cNvCxnSpPr/>
            <p:nvPr/>
          </p:nvCxnSpPr>
          <p:spPr>
            <a:xfrm flipH="1" rot="10800000">
              <a:off x="1871678" y="0"/>
              <a:ext cx="492101" cy="77311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4" name="Google Shape;604;p54"/>
            <p:cNvSpPr txBox="1"/>
            <p:nvPr/>
          </p:nvSpPr>
          <p:spPr>
            <a:xfrm>
              <a:off x="0" y="658817"/>
              <a:ext cx="1795461" cy="617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Multiple cycles per access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09" name="Google Shape;60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262" y="2133600"/>
            <a:ext cx="3795713" cy="3332163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5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finite state machines</a:t>
            </a:r>
            <a:endParaRPr/>
          </a:p>
        </p:txBody>
      </p:sp>
      <p:sp>
        <p:nvSpPr>
          <p:cNvPr id="611" name="Google Shape;611;p55"/>
          <p:cNvSpPr txBox="1"/>
          <p:nvPr>
            <p:ph idx="1" type="body"/>
          </p:nvPr>
        </p:nvSpPr>
        <p:spPr>
          <a:xfrm>
            <a:off x="684212" y="1125537"/>
            <a:ext cx="4319589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9470" lvl="0" marL="3394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63"/>
              <a:buFont typeface="Helvetica Neue"/>
              <a:buChar char="■"/>
            </a:pPr>
            <a:r>
              <a:rPr lang="en-US" sz="2772"/>
              <a:t>Use an FSM to sequence control steps</a:t>
            </a:r>
            <a:endParaRPr/>
          </a:p>
          <a:p>
            <a:pPr indent="-339470" lvl="0" marL="33947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63"/>
              <a:buFont typeface="Helvetica Neue"/>
              <a:buChar char="■"/>
            </a:pPr>
            <a:r>
              <a:rPr lang="en-US" sz="2772"/>
              <a:t>Set of states, transition on each clock edge</a:t>
            </a:r>
            <a:endParaRPr/>
          </a:p>
          <a:p>
            <a:pPr indent="-282892" lvl="1" marL="7355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07"/>
              <a:buFont typeface="Helvetica Neue"/>
              <a:buChar char="■"/>
            </a:pPr>
            <a:r>
              <a:rPr lang="en-US" sz="2376">
                <a:solidFill>
                  <a:srgbClr val="000000"/>
                </a:solidFill>
              </a:rPr>
              <a:t>State values are binary encoded</a:t>
            </a:r>
            <a:endParaRPr sz="1979"/>
          </a:p>
          <a:p>
            <a:pPr indent="-282892" lvl="1" marL="7355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07"/>
              <a:buFont typeface="Helvetica Neue"/>
              <a:buChar char="■"/>
            </a:pPr>
            <a:r>
              <a:rPr lang="en-US" sz="2376">
                <a:solidFill>
                  <a:srgbClr val="000000"/>
                </a:solidFill>
              </a:rPr>
              <a:t>Current state stored in a register</a:t>
            </a:r>
            <a:endParaRPr sz="1979"/>
          </a:p>
          <a:p>
            <a:pPr indent="-282892" lvl="1" marL="7355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07"/>
              <a:buFont typeface="Helvetica Neue"/>
              <a:buChar char="■"/>
            </a:pPr>
            <a:r>
              <a:rPr lang="en-US" sz="2376">
                <a:solidFill>
                  <a:srgbClr val="000000"/>
                </a:solidFill>
              </a:rPr>
              <a:t>Next state</a:t>
            </a:r>
            <a:br>
              <a:rPr lang="en-US" sz="2376">
                <a:solidFill>
                  <a:srgbClr val="000000"/>
                </a:solidFill>
              </a:rPr>
            </a:br>
            <a:r>
              <a:rPr lang="en-US" sz="2376">
                <a:solidFill>
                  <a:srgbClr val="000000"/>
                </a:solidFill>
              </a:rPr>
              <a:t>= </a:t>
            </a:r>
            <a:r>
              <a:rPr i="1" lang="en-US"/>
              <a:t>f</a:t>
            </a:r>
            <a:r>
              <a:rPr baseline="-25000" i="1" lang="en-US"/>
              <a:t>n</a:t>
            </a:r>
            <a:r>
              <a:rPr lang="en-US" sz="2376">
                <a:solidFill>
                  <a:srgbClr val="000000"/>
                </a:solidFill>
              </a:rPr>
              <a:t> (current state,</a:t>
            </a:r>
            <a:br>
              <a:rPr lang="en-US" sz="2376">
                <a:solidFill>
                  <a:srgbClr val="000000"/>
                </a:solidFill>
              </a:rPr>
            </a:br>
            <a:r>
              <a:rPr lang="en-US" sz="2376">
                <a:solidFill>
                  <a:srgbClr val="000000"/>
                </a:solidFill>
              </a:rPr>
              <a:t>		current inputs)</a:t>
            </a:r>
            <a:endParaRPr sz="1979"/>
          </a:p>
          <a:p>
            <a:pPr indent="-339470" lvl="0" marL="33947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63"/>
              <a:buFont typeface="Helvetica Neue"/>
              <a:buChar char="■"/>
            </a:pPr>
            <a:r>
              <a:rPr lang="en-US" sz="2772"/>
              <a:t>Control output signals</a:t>
            </a:r>
            <a:br>
              <a:rPr lang="en-US" sz="2772"/>
            </a:br>
            <a:r>
              <a:rPr lang="en-US" sz="2772"/>
              <a:t>= </a:t>
            </a:r>
            <a:r>
              <a:rPr i="1" lang="en-US"/>
              <a:t>f</a:t>
            </a:r>
            <a:r>
              <a:rPr baseline="-25000" i="1" lang="en-US"/>
              <a:t>o</a:t>
            </a:r>
            <a:r>
              <a:rPr lang="en-US" sz="2772"/>
              <a:t> (current state)</a:t>
            </a:r>
            <a:endParaRPr/>
          </a:p>
        </p:txBody>
      </p:sp>
      <p:sp>
        <p:nvSpPr>
          <p:cNvPr id="612" name="Google Shape;612;p55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17" name="Google Shape;61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341437"/>
            <a:ext cx="5400675" cy="4951414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6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controller FSM</a:t>
            </a:r>
            <a:endParaRPr/>
          </a:p>
        </p:txBody>
      </p:sp>
      <p:grpSp>
        <p:nvGrpSpPr>
          <p:cNvPr id="619" name="Google Shape;619;p56"/>
          <p:cNvGrpSpPr/>
          <p:nvPr/>
        </p:nvGrpSpPr>
        <p:grpSpPr>
          <a:xfrm>
            <a:off x="6440456" y="1773238"/>
            <a:ext cx="2379695" cy="1800226"/>
            <a:chOff x="0" y="0"/>
            <a:chExt cx="2379694" cy="1800225"/>
          </a:xfrm>
        </p:grpSpPr>
        <p:sp>
          <p:nvSpPr>
            <p:cNvPr id="620" name="Google Shape;620;p56"/>
            <p:cNvSpPr/>
            <p:nvPr/>
          </p:nvSpPr>
          <p:spPr>
            <a:xfrm>
              <a:off x="723932" y="0"/>
              <a:ext cx="1655762" cy="180022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1" name="Google Shape;621;p56"/>
            <p:cNvCxnSpPr/>
            <p:nvPr/>
          </p:nvCxnSpPr>
          <p:spPr>
            <a:xfrm flipH="1">
              <a:off x="0" y="114259"/>
              <a:ext cx="647734" cy="5400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2" name="Google Shape;622;p56"/>
            <p:cNvSpPr txBox="1"/>
            <p:nvPr/>
          </p:nvSpPr>
          <p:spPr>
            <a:xfrm>
              <a:off x="723932" y="0"/>
              <a:ext cx="1655762" cy="1417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Could partition into separate states to reduce clock cycle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coherence problem</a:t>
            </a:r>
            <a:endParaRPr/>
          </a:p>
        </p:txBody>
      </p:sp>
      <p:sp>
        <p:nvSpPr>
          <p:cNvPr id="628" name="Google Shape;628;p57"/>
          <p:cNvSpPr txBox="1"/>
          <p:nvPr>
            <p:ph idx="1" type="body"/>
          </p:nvPr>
        </p:nvSpPr>
        <p:spPr>
          <a:xfrm>
            <a:off x="684212" y="1125537"/>
            <a:ext cx="8270876" cy="136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A82D"/>
              </a:buClr>
              <a:buSzPts val="1680"/>
              <a:buFont typeface="Helvetica Neue"/>
              <a:buChar char="■"/>
            </a:pPr>
            <a:r>
              <a:rPr lang="en-US" sz="2800"/>
              <a:t>Suppose two CPU cores share a physical address space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Write-through caches</a:t>
            </a:r>
            <a:endParaRPr/>
          </a:p>
        </p:txBody>
      </p:sp>
      <p:sp>
        <p:nvSpPr>
          <p:cNvPr id="629" name="Google Shape;629;p57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graphicFrame>
        <p:nvGraphicFramePr>
          <p:cNvPr id="630" name="Google Shape;630;p57"/>
          <p:cNvGraphicFramePr/>
          <p:nvPr/>
        </p:nvGraphicFramePr>
        <p:xfrm>
          <a:off x="684212" y="263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{638ECC95-6F6C-489F-9DCC-B8FEF65963F2}</a:tableStyleId>
              </a:tblPr>
              <a:tblGrid>
                <a:gridCol w="863600"/>
                <a:gridCol w="2519350"/>
                <a:gridCol w="1487500"/>
                <a:gridCol w="1487475"/>
                <a:gridCol w="1487500"/>
              </a:tblGrid>
              <a:tr h="7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Time step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Event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CPU A’s cache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CPU B’s cache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Memory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CPU A reads 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CPU B reads 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CPU A writes 1 to 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coherence defined</a:t>
            </a:r>
            <a:endParaRPr/>
          </a:p>
        </p:txBody>
      </p:sp>
      <p:sp>
        <p:nvSpPr>
          <p:cNvPr id="636" name="Google Shape;636;p58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Informally: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Reads return most recently written value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Formally: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 writes X; P</a:t>
            </a:r>
            <a:r>
              <a:rPr baseline="-25000" lang="en-US"/>
              <a:t> </a:t>
            </a:r>
            <a:r>
              <a:rPr lang="en-US" sz="2000">
                <a:solidFill>
                  <a:srgbClr val="000000"/>
                </a:solidFill>
              </a:rPr>
              <a:t>reads X (no intervening writes)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read returns written value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</a:t>
            </a:r>
            <a:r>
              <a:rPr baseline="-25000" lang="en-US"/>
              <a:t>1</a:t>
            </a:r>
            <a:r>
              <a:rPr lang="en-US" sz="2000">
                <a:solidFill>
                  <a:srgbClr val="000000"/>
                </a:solidFill>
              </a:rPr>
              <a:t> writes X; P</a:t>
            </a:r>
            <a:r>
              <a:rPr baseline="-25000" lang="en-US"/>
              <a:t>2</a:t>
            </a:r>
            <a:r>
              <a:rPr lang="en-US" sz="2000">
                <a:solidFill>
                  <a:srgbClr val="000000"/>
                </a:solidFill>
              </a:rPr>
              <a:t> reads X (sufficiently later) read returns written value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c.f. CPU B reading X after step 3 in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</a:t>
            </a:r>
            <a:r>
              <a:rPr baseline="-25000" lang="en-US"/>
              <a:t>1</a:t>
            </a:r>
            <a:r>
              <a:rPr lang="en-US" sz="2000">
                <a:solidFill>
                  <a:srgbClr val="000000"/>
                </a:solidFill>
              </a:rPr>
              <a:t> writes X, P</a:t>
            </a:r>
            <a:r>
              <a:rPr baseline="-25000" lang="en-US"/>
              <a:t>2</a:t>
            </a:r>
            <a:r>
              <a:rPr lang="en-US" sz="2000">
                <a:solidFill>
                  <a:srgbClr val="000000"/>
                </a:solidFill>
              </a:rPr>
              <a:t> writes X all processors see writes in the same order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End up with the same final value for X</a:t>
            </a:r>
            <a:endParaRPr/>
          </a:p>
        </p:txBody>
      </p:sp>
      <p:sp>
        <p:nvSpPr>
          <p:cNvPr id="637" name="Google Shape;637;p58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9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coherence protocols</a:t>
            </a:r>
            <a:endParaRPr/>
          </a:p>
        </p:txBody>
      </p:sp>
      <p:sp>
        <p:nvSpPr>
          <p:cNvPr id="643" name="Google Shape;643;p59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performed by caches in multiprocessors to ensure coherence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Migration of data to local caches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Reduces bandwidth for shared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Replication of read-shared 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Reduces contention for access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Snooping protocols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Each cache monitors bus reads/writes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Directory-based protocols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Caches and memory record sharing status of blocks in a directory</a:t>
            </a:r>
            <a:endParaRPr/>
          </a:p>
        </p:txBody>
      </p:sp>
      <p:sp>
        <p:nvSpPr>
          <p:cNvPr id="644" name="Google Shape;644;p59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467543" y="404664"/>
            <a:ext cx="8259763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3D DRAM</a:t>
            </a:r>
            <a:endParaRPr/>
          </a:p>
        </p:txBody>
      </p:sp>
      <p:pic>
        <p:nvPicPr>
          <p:cNvPr descr="Image"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84300"/>
            <a:ext cx="63754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0"/>
          <p:cNvSpPr txBox="1"/>
          <p:nvPr>
            <p:ph type="title"/>
          </p:nvPr>
        </p:nvSpPr>
        <p:spPr>
          <a:xfrm>
            <a:off x="442119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snooping protocols</a:t>
            </a:r>
            <a:endParaRPr/>
          </a:p>
        </p:txBody>
      </p:sp>
      <p:sp>
        <p:nvSpPr>
          <p:cNvPr id="650" name="Google Shape;650;p60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gets exclusive access to a block when it is to be written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Broadcasts an invalidate message on the bus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Subsequent read in another cache misses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Owning cache supplies updated value</a:t>
            </a:r>
            <a:endParaRPr/>
          </a:p>
        </p:txBody>
      </p:sp>
      <p:sp>
        <p:nvSpPr>
          <p:cNvPr id="651" name="Google Shape;651;p60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graphicFrame>
        <p:nvGraphicFramePr>
          <p:cNvPr id="652" name="Google Shape;652;p60"/>
          <p:cNvGraphicFramePr/>
          <p:nvPr/>
        </p:nvGraphicFramePr>
        <p:xfrm>
          <a:off x="611187" y="364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{638ECC95-6F6C-489F-9DCC-B8FEF65963F2}</a:tableStyleId>
              </a:tblPr>
              <a:tblGrid>
                <a:gridCol w="2232025"/>
                <a:gridCol w="1944675"/>
                <a:gridCol w="1368425"/>
                <a:gridCol w="1368425"/>
                <a:gridCol w="1368425"/>
              </a:tblGrid>
              <a:tr h="64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CPU activity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Bus activity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CPU A’s cache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CPU B’s cache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Memory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CPU A reads 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Cache miss for 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CPU B reads 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Cache miss for 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CPU A writes 1 to 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Invalidate for 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CPU B read 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Cache miss for X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1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consistency</a:t>
            </a:r>
            <a:endParaRPr/>
          </a:p>
        </p:txBody>
      </p:sp>
      <p:sp>
        <p:nvSpPr>
          <p:cNvPr id="658" name="Google Shape;658;p61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are writes seen by other processors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Seen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means a read returns the written value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Can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>
                <a:solidFill>
                  <a:srgbClr val="000000"/>
                </a:solidFill>
              </a:rPr>
              <a:t>t be instantaneously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Assumptions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A write completes only when all processors have seen 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A processor does not reorder writes with other accesses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Consequence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 writes X then writes Y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=&gt; all processors that see new X and then see new 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Processors can reorder reads, but not writes</a:t>
            </a:r>
            <a:endParaRPr/>
          </a:p>
        </p:txBody>
      </p:sp>
      <p:sp>
        <p:nvSpPr>
          <p:cNvPr id="659" name="Google Shape;659;p61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2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on-chip caches</a:t>
            </a:r>
            <a:endParaRPr/>
          </a:p>
        </p:txBody>
      </p:sp>
      <p:pic>
        <p:nvPicPr>
          <p:cNvPr descr="Picture 5" id="665" name="Google Shape;66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552575"/>
            <a:ext cx="6264276" cy="41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2"/>
          <p:cNvSpPr txBox="1"/>
          <p:nvPr/>
        </p:nvSpPr>
        <p:spPr>
          <a:xfrm>
            <a:off x="1023937" y="5799137"/>
            <a:ext cx="6508737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core: 32KB L1 I-cache, 32KB L1 D-cache, 512KB L2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2"/>
          <p:cNvSpPr txBox="1"/>
          <p:nvPr/>
        </p:nvSpPr>
        <p:spPr>
          <a:xfrm>
            <a:off x="1023937" y="1125537"/>
            <a:ext cx="3293268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 Nehalem 4-core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3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2-level TLB organization</a:t>
            </a:r>
            <a:endParaRPr/>
          </a:p>
        </p:txBody>
      </p:sp>
      <p:graphicFrame>
        <p:nvGraphicFramePr>
          <p:cNvPr id="673" name="Google Shape;673;p63"/>
          <p:cNvGraphicFramePr/>
          <p:nvPr/>
        </p:nvGraphicFramePr>
        <p:xfrm>
          <a:off x="684212" y="1268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{638ECC95-6F6C-489F-9DCC-B8FEF65963F2}</a:tableStyleId>
              </a:tblPr>
              <a:tblGrid>
                <a:gridCol w="1655750"/>
                <a:gridCol w="3473450"/>
                <a:gridCol w="3151200"/>
              </a:tblGrid>
              <a:tr h="36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Intel Nehalem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AMD Opteron X4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Virtual addr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48 bits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48 bits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Physical addr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44 bits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48 bits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Page size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4KB, 2/4MB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4KB, 2/4MB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L1 TLB (per core)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L1 I-TLB: 128 entries for small pages, 7 per thread (2×) for large pages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L1 D-TLB: 64 entries for small pages, 32 for large pages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Both 4-way, LRU replacement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L1 I-TLB: 48 entries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L1 D-TLB: 48 entries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Both fully associative, LRU replacement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L2 TLB (per core)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Single L2 TLB: 512 entries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4-way, LRU replacement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L2 I-TLB: 512 entries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L2 D-TLB: 512 entries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Both 4-way, round-robin LRU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TLB misses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Handled in hardware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Handled in hardware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4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3-level cache organization</a:t>
            </a:r>
            <a:endParaRPr/>
          </a:p>
        </p:txBody>
      </p:sp>
      <p:graphicFrame>
        <p:nvGraphicFramePr>
          <p:cNvPr id="679" name="Google Shape;679;p64"/>
          <p:cNvGraphicFramePr/>
          <p:nvPr/>
        </p:nvGraphicFramePr>
        <p:xfrm>
          <a:off x="684212" y="1268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{638ECC95-6F6C-489F-9DCC-B8FEF65963F2}</a:tableStyleId>
              </a:tblPr>
              <a:tblGrid>
                <a:gridCol w="1439850"/>
                <a:gridCol w="3419475"/>
                <a:gridCol w="3419475"/>
              </a:tblGrid>
              <a:tr h="36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Intel Nehalem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AMD Opteron X4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L1 caches (per core)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L1 I-cache: 32KB, 64-byte blocks, 4-way, approx LRU replacement, hit time n/a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L1 D-cache: 32KB, 64-byte blocks, 8-way, approx LRU replacement, write-back/allocate, hit time n/a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L1 I-cache: 32KB, 64-byte blocks, 2-way, LRU replacement, hit time 3 cycles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L1 D-cache: 32KB, 64-byte blocks, 2-way, LRU replacement, write-back/allocate, hit time 9 cycles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L2 unified cache (per core)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256KB, 64-byte blocks, 8-way, approx LRU replacement, write-back/allocate, hit time n/a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512KB, 64-byte blocks, 16-way, approx LRU replacement, write-back/allocate, hit time n/a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L3 unified cache (shared)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8MB, 64-byte blocks, 16-way, replacement n/a, write-back/allocate, hit time n/a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2MB, 64-byte blocks, 32-way, replace block shared by fewest cores, write-back/allocate, hit time 32 cycles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 u="none" cap="none" strike="noStrike"/>
                        <a:t>n/a: data not available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5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 penalty reduction</a:t>
            </a:r>
            <a:endParaRPr/>
          </a:p>
        </p:txBody>
      </p:sp>
      <p:sp>
        <p:nvSpPr>
          <p:cNvPr id="685" name="Google Shape;685;p65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requested word first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Then back-fill rest of block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 miss processing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Hit under miss: allow hits to proceed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Miss under miss: allow multiple outstanding misses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prefetch: instructions and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Opteron X4: bank interleaved L1 D-cache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Two concurrent accesses per cycle</a:t>
            </a:r>
            <a:endParaRPr/>
          </a:p>
        </p:txBody>
      </p:sp>
      <p:sp>
        <p:nvSpPr>
          <p:cNvPr id="686" name="Google Shape;686;p65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6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pitfalls</a:t>
            </a:r>
            <a:endParaRPr/>
          </a:p>
        </p:txBody>
      </p:sp>
      <p:sp>
        <p:nvSpPr>
          <p:cNvPr id="692" name="Google Shape;692;p66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Byte vs. word addressing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Example: 32-byte direct-mapped cache,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4-byte blocks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Byte 36 maps to block 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Word 36 maps to block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Ignoring memory system effects when writing or generating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Example: iterating over rows vs. columns of 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Large strides result in poor locality</a:t>
            </a:r>
            <a:endParaRPr/>
          </a:p>
        </p:txBody>
      </p:sp>
      <p:sp>
        <p:nvSpPr>
          <p:cNvPr id="693" name="Google Shape;693;p66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7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pitfalls</a:t>
            </a:r>
            <a:endParaRPr/>
          </a:p>
        </p:txBody>
      </p:sp>
      <p:sp>
        <p:nvSpPr>
          <p:cNvPr id="699" name="Google Shape;699;p67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multiprocessor with shared L2 or L3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Less associativity than cores results in conflict misses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More cores, need to increase associativity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AMAT to evaluate performance of out-of-order processors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Ignores effect of non-blocked accesses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Instead, evaluate performance by simulation</a:t>
            </a:r>
            <a:endParaRPr/>
          </a:p>
        </p:txBody>
      </p:sp>
      <p:sp>
        <p:nvSpPr>
          <p:cNvPr id="700" name="Google Shape;700;p67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8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pitfalls</a:t>
            </a:r>
            <a:endParaRPr/>
          </a:p>
        </p:txBody>
      </p:sp>
      <p:sp>
        <p:nvSpPr>
          <p:cNvPr id="706" name="Google Shape;706;p68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Extending address range using segments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E.g., Intel 80286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But a segment is not always big enough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Makes address arithmetic complicated</a:t>
            </a:r>
            <a:endParaRPr/>
          </a:p>
        </p:txBody>
      </p:sp>
      <p:sp>
        <p:nvSpPr>
          <p:cNvPr id="707" name="Google Shape;707;p68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9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concluding remarks</a:t>
            </a:r>
            <a:endParaRPr/>
          </a:p>
        </p:txBody>
      </p:sp>
      <p:sp>
        <p:nvSpPr>
          <p:cNvPr id="713" name="Google Shape;713;p69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Helvetica Neue"/>
              <a:buChar char="■"/>
            </a:pPr>
            <a:r>
              <a:rPr lang="en-US" sz="2800"/>
              <a:t>Fast memories are small, large memories are slow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We really want fast, large memories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Caching gives this illusion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Helvetica Neue"/>
              <a:buChar char="■"/>
            </a:pPr>
            <a:r>
              <a:rPr lang="en-US" sz="2800"/>
              <a:t>Principle of locality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Programs use a small part of their memory space frequently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Helvetica Neue"/>
              <a:buChar char="■"/>
            </a:pPr>
            <a:r>
              <a:rPr lang="en-US" sz="2800"/>
              <a:t>Memory hierarchy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AFBF"/>
              </a:buClr>
              <a:buSzPts val="1320"/>
              <a:buFont typeface="Helvetica Neue"/>
              <a:buChar char="■"/>
            </a:pPr>
            <a:r>
              <a:rPr lang="en-US">
                <a:solidFill>
                  <a:srgbClr val="000000"/>
                </a:solidFill>
              </a:rPr>
              <a:t>L1 cache, L2 cache, DRAM memory, disk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Helvetica Neue"/>
              <a:buChar char="■"/>
            </a:pPr>
            <a:r>
              <a:rPr lang="en-US" sz="2800"/>
              <a:t>Memory system design is critical for multiprocessors</a:t>
            </a:r>
            <a:endParaRPr/>
          </a:p>
        </p:txBody>
      </p:sp>
      <p:sp>
        <p:nvSpPr>
          <p:cNvPr id="714" name="Google Shape;714;p69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DRAM organization</a:t>
            </a:r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467543" y="1124744"/>
            <a:ext cx="82708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Bits in a DRAM are organized as a rectangular array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DRAM accesses an entire row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Burst mode: supply successive words from a row with reduced latency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data rate (DDR) DRAM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Transfer on rising and falling clock edges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Quad data rate (QDR) DRAM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Separate DDR inputs and outputs</a:t>
            </a:r>
            <a:endParaRPr/>
          </a:p>
        </p:txBody>
      </p:sp>
      <p:sp>
        <p:nvSpPr>
          <p:cNvPr id="109" name="Google Shape;109;p7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684213" y="384829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architectures</a:t>
            </a:r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436562" y="1124744"/>
            <a:ext cx="5359576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DRAMs for main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Fixed width (e.g., 1 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Connected by fixed-width clocked bus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Helvetica Neue"/>
              <a:buChar char="■"/>
            </a:pPr>
            <a:r>
              <a:rPr lang="en-US" sz="1800">
                <a:solidFill>
                  <a:srgbClr val="000000"/>
                </a:solidFill>
              </a:rPr>
              <a:t>Bus clock is typically slower than CPU clock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cache block read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1 bus cycle for address transfer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15 bus cycles per DRAM access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1 bus cycle per data transfer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4-word block, 1-word-wide DRAM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Miss penalty = 1 + 4×15 + 4×1 = 65 bus 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Bandwidth = 16 bytes / 65 cycles = 0.25 B/cycle</a:t>
            </a:r>
            <a:endParaRPr/>
          </a:p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pic>
        <p:nvPicPr>
          <p:cNvPr descr="Picture 6"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77308" t="0"/>
          <a:stretch/>
        </p:blipFill>
        <p:spPr>
          <a:xfrm>
            <a:off x="6732240" y="1340767"/>
            <a:ext cx="1732057" cy="467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467544" y="404664"/>
            <a:ext cx="8259761" cy="5232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39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memory </a:t>
            </a:r>
            <a:endParaRPr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684212" y="1125537"/>
            <a:ext cx="4391845" cy="511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Helvetica Neue"/>
              <a:buChar char="■"/>
            </a:pPr>
            <a:r>
              <a:rPr b="0" i="0" lang="en-US" sz="2400" u="none" cap="none" strike="noStrike">
                <a:solidFill>
                  <a:srgbClr val="000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4-word wide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Miss penalty = 1 + 15 + 1 = 17 bus 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1AFBF"/>
              </a:buClr>
              <a:buSzPts val="1100"/>
              <a:buFont typeface="Helvetica Neue"/>
              <a:buChar char="■"/>
            </a:pPr>
            <a:r>
              <a:rPr lang="en-US" sz="2000">
                <a:solidFill>
                  <a:srgbClr val="000000"/>
                </a:solidFill>
              </a:rPr>
              <a:t>Bandwidth = 16 bytes / 17 cycles = 0.94 B/cycle</a:t>
            </a:r>
            <a:endParaRPr/>
          </a:p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6736080" y="6314281"/>
            <a:ext cx="2133601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  <p:pic>
        <p:nvPicPr>
          <p:cNvPr descr="Picture 6" id="125" name="Google Shape;125;p9"/>
          <p:cNvPicPr preferRelativeResize="0"/>
          <p:nvPr/>
        </p:nvPicPr>
        <p:blipFill rotWithShape="1">
          <a:blip r:embed="rId3">
            <a:alphaModFix/>
          </a:blip>
          <a:srcRect b="37090" l="21811" r="47533" t="0"/>
          <a:stretch/>
        </p:blipFill>
        <p:spPr>
          <a:xfrm>
            <a:off x="5633304" y="1340767"/>
            <a:ext cx="3495544" cy="439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8F8F8F"/>
      </a:accent3>
      <a:accent4>
        <a:srgbClr val="707070"/>
      </a:accent4>
      <a:accent5>
        <a:srgbClr val="CDE1E6"/>
      </a:accent5>
      <a:accent6>
        <a:srgbClr val="AEAEA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8F8F8F"/>
      </a:accent3>
      <a:accent4>
        <a:srgbClr val="707070"/>
      </a:accent4>
      <a:accent5>
        <a:srgbClr val="CDE1E6"/>
      </a:accent5>
      <a:accent6>
        <a:srgbClr val="AEAEA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