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7" r:id="rId2"/>
    <p:sldId id="294" r:id="rId3"/>
    <p:sldId id="303" r:id="rId4"/>
    <p:sldId id="302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印煌" initials="黄印煌" lastIdx="1" clrIdx="0">
    <p:extLst>
      <p:ext uri="{19B8F6BF-5375-455C-9EA6-DF929625EA0E}">
        <p15:presenceInfo xmlns:p15="http://schemas.microsoft.com/office/powerpoint/2012/main" userId="S-1-5-21-3445162623-3638367897-1248422002-25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2E88DA"/>
    <a:srgbClr val="669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3" autoAdjust="0"/>
    <p:restoredTop sz="85427" autoAdjust="0"/>
  </p:normalViewPr>
  <p:slideViewPr>
    <p:cSldViewPr snapToGrid="0">
      <p:cViewPr varScale="1">
        <p:scale>
          <a:sx n="67" d="100"/>
          <a:sy n="67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EF77B-BD7D-4C91-8F3C-478825CB2D81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E9304-2E36-401C-8868-201B5741D9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数据库访问框架</a:t>
            </a:r>
            <a:r>
              <a:rPr lang="en-US" altLang="zh-CN" dirty="0"/>
              <a:t>-</a:t>
            </a:r>
            <a:r>
              <a:rPr lang="zh-CN" altLang="en-US" dirty="0"/>
              <a:t>分库分表技术架构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E9304-2E36-401C-8868-201B5741D98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E9304-2E36-401C-8868-201B5741D98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3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AAF8E-B1E8-42D4-BAAC-DBD1CE69B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62212F-9EF0-45A8-8D0A-A05A6C294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397A8-D74E-41ED-B2CC-53D2F584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F7BEB-2B38-47A8-B8B6-CFB7ACE5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2B093-8030-4857-8C80-34BED3F4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A4646-A5DD-4655-A6EE-222BF37D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81D3F-40DD-4885-A77B-C0C5D8AF8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828F2-AF82-4269-81CB-32AA8311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E21B1-E23B-4DEA-833F-5569297A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5D6BA-CD40-40CB-8E03-09D4E17C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1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B53882-5677-4338-A879-7F031542F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BD54A-A6C1-4DA2-924F-1F5E3B07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66FA6-AFC0-4490-9054-0F382C0E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5BE9E-BE73-482F-9EF3-BE13A20A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E42FA-EFD8-43E3-B61D-E387DFA3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5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C6A30-324B-4D0A-8880-440799A7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C43C2-3685-41CF-9F6B-0BB80783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19692-70BD-45F6-923E-BC7700AA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E28DC-0858-4F7F-96DF-A0CF6CC8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F8637-C9CE-46DF-B9C0-462FEACC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9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142B-523A-42C9-BAC9-D9473677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C14AB-BECD-4FF4-AF35-A74073C8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510F9-2531-4AB5-B1B2-6DF340E9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5CC59-6B37-4B43-96C9-443D213B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E0D59-B9BC-44FA-B279-AAFCD4D5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CA633-53EA-48A3-9D44-FDABC0BB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5C515-E939-431A-9AAD-6A6CE7CD8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46577-171D-4CBB-825E-19CA1A9EC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71157-E935-4855-9F7E-DD97EFAE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D398F-E8C9-4B0F-8758-147F39DC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7E6DD-59EB-400E-A4D5-E31391CC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7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A9EF-119F-4583-B734-89F73D82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FA6A0-23D4-4E65-A375-DE8C6FCA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4F6FCC-29C5-498D-9279-8178071C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D47DA3-D5C5-4872-B143-97718D699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DAB87-B081-4837-A1A6-51B3D8811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3B2CDD-D85D-486E-8A57-88B9F812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B50D9-07FC-4099-8D22-0E6ABA64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927BA8-65EE-463B-BC84-A20DE73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9E82-6C61-4627-909E-C3D83137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A9AAB3-892A-43AA-B3EB-239522A5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46BFBC-B6A0-4B41-B6E3-0B618E0C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156922-181F-44FB-9FB9-1FC24AFE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52B2EA-6E43-4EF2-BC56-1E8E2E08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0F5BAA-CD2B-45B2-BD17-F9C7FB83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248B6-F58A-4FEE-96CB-ED7F4545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A610C-3EC1-45B0-B017-858A715A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5A734-24F4-4191-B62E-8505DCC2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6B31F-9DCF-49CD-9C59-1A3723F2F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D55D9-C7F3-4CA7-9A93-E7D7DEF8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3C5FB-093A-4312-8008-B07785E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38D21-59EB-4A7F-84DB-E5EAE116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B689C-7F95-4CE8-A177-00251B74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CD227-7551-4308-A201-328A7AD76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159DA-7DB5-4D8A-BFC6-8CCB37AA1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C6598-F2F3-4FA4-B46B-A3640561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D86BE-EAE7-436F-BD96-A80ED6B4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210833-2013-4390-83F6-C5EA8C40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539FD-1509-4EE8-AC4B-F05B30CC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541DE-B045-41C4-B108-67E5FC5F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192F0-80C7-4314-A75D-E01D274AE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B572-48A8-4459-8BF5-44F5B547E7F3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F6B74-BEBD-4E9B-B7C0-D458B830F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B359F-DB3B-4488-904D-B938B162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C25B-CD3A-4991-B85C-111E1B190F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4B4FC-E442-4BA0-B638-DCF0710B5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数据库访问框架</a:t>
            </a:r>
            <a:br>
              <a:rPr lang="en-US" altLang="zh-CN" dirty="0"/>
            </a:br>
            <a:r>
              <a:rPr lang="en-US" altLang="zh-CN" dirty="0"/>
              <a:t>Simple Dao Framework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88CDDF-89E4-41D7-A5D2-824C1016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00DA9129-6F86-47A5-876F-48E3B8F518AD}"/>
              </a:ext>
            </a:extLst>
          </p:cNvPr>
          <p:cNvSpPr/>
          <p:nvPr/>
        </p:nvSpPr>
        <p:spPr>
          <a:xfrm>
            <a:off x="4358640" y="1761850"/>
            <a:ext cx="3474720" cy="254054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D569D3-6A6C-4324-B890-C1D2A9C73524}"/>
              </a:ext>
            </a:extLst>
          </p:cNvPr>
          <p:cNvSpPr/>
          <p:nvPr/>
        </p:nvSpPr>
        <p:spPr>
          <a:xfrm>
            <a:off x="4358640" y="985892"/>
            <a:ext cx="3474720" cy="54864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en-US" dirty="0"/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AA4D1A67-6C3B-4E3D-90CB-70075FDD42C2}"/>
              </a:ext>
            </a:extLst>
          </p:cNvPr>
          <p:cNvSpPr/>
          <p:nvPr/>
        </p:nvSpPr>
        <p:spPr>
          <a:xfrm>
            <a:off x="4996416" y="5007883"/>
            <a:ext cx="914400" cy="731520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db0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41CB7ED8-BB67-45B1-B54E-2D5173BDFF63}"/>
              </a:ext>
            </a:extLst>
          </p:cNvPr>
          <p:cNvSpPr/>
          <p:nvPr/>
        </p:nvSpPr>
        <p:spPr>
          <a:xfrm>
            <a:off x="6277271" y="5007883"/>
            <a:ext cx="914400" cy="731520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1A114D2-4AD2-4E7D-ADB9-DEAFC2F19C82}"/>
              </a:ext>
            </a:extLst>
          </p:cNvPr>
          <p:cNvSpPr/>
          <p:nvPr/>
        </p:nvSpPr>
        <p:spPr>
          <a:xfrm>
            <a:off x="4632959" y="2269159"/>
            <a:ext cx="1371600" cy="5486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endParaRPr 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1915457-2B1F-48C4-ABFF-4F143236F73B}"/>
              </a:ext>
            </a:extLst>
          </p:cNvPr>
          <p:cNvSpPr/>
          <p:nvPr/>
        </p:nvSpPr>
        <p:spPr>
          <a:xfrm>
            <a:off x="4632960" y="3549055"/>
            <a:ext cx="2926080" cy="5486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Tomcat JDBC</a:t>
            </a:r>
          </a:p>
        </p:txBody>
      </p:sp>
      <p:sp>
        <p:nvSpPr>
          <p:cNvPr id="12" name="箭头: 上下 11">
            <a:extLst>
              <a:ext uri="{FF2B5EF4-FFF2-40B4-BE49-F238E27FC236}">
                <a16:creationId xmlns:a16="http://schemas.microsoft.com/office/drawing/2014/main" id="{254F0B23-F197-49AF-B015-6F1ACB249861}"/>
              </a:ext>
            </a:extLst>
          </p:cNvPr>
          <p:cNvSpPr/>
          <p:nvPr/>
        </p:nvSpPr>
        <p:spPr>
          <a:xfrm>
            <a:off x="5748161" y="4180857"/>
            <a:ext cx="695677" cy="827026"/>
          </a:xfrm>
          <a:prstGeom prst="upDownArrow">
            <a:avLst>
              <a:gd name="adj1" fmla="val 50000"/>
              <a:gd name="adj2" fmla="val 409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00DA36-370F-4A3C-B3D0-E4276E7DDAC1}"/>
              </a:ext>
            </a:extLst>
          </p:cNvPr>
          <p:cNvSpPr/>
          <p:nvPr/>
        </p:nvSpPr>
        <p:spPr>
          <a:xfrm>
            <a:off x="290400" y="186846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技术架构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CC0AAF-FE68-4908-9CCA-F2C312418110}"/>
              </a:ext>
            </a:extLst>
          </p:cNvPr>
          <p:cNvSpPr/>
          <p:nvPr/>
        </p:nvSpPr>
        <p:spPr>
          <a:xfrm>
            <a:off x="6187440" y="2269159"/>
            <a:ext cx="1371600" cy="5486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SqlBuilder</a:t>
            </a:r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FBD410-DFDA-4806-922F-A36B4F2DBB93}"/>
              </a:ext>
            </a:extLst>
          </p:cNvPr>
          <p:cNvSpPr txBox="1"/>
          <p:nvPr/>
        </p:nvSpPr>
        <p:spPr>
          <a:xfrm>
            <a:off x="4992706" y="5872108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alpha val="50000"/>
                  </a:schemeClr>
                </a:solidFill>
              </a:rPr>
              <a:t>by</a:t>
            </a:r>
            <a:r>
              <a:rPr lang="zh-CN" altLang="en-US" b="1" i="1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altLang="zh-CN" b="1" i="1" dirty="0">
                <a:solidFill>
                  <a:schemeClr val="tx1">
                    <a:alpha val="50000"/>
                  </a:schemeClr>
                </a:solidFill>
              </a:rPr>
              <a:t>pphh at hyhblog.cn</a:t>
            </a:r>
            <a:endParaRPr lang="en-US" b="1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8B67715-0D97-4EC5-BC6F-5A8B1E46D14E}"/>
              </a:ext>
            </a:extLst>
          </p:cNvPr>
          <p:cNvSpPr/>
          <p:nvPr/>
        </p:nvSpPr>
        <p:spPr>
          <a:xfrm>
            <a:off x="4632960" y="2917253"/>
            <a:ext cx="2926080" cy="54864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Transformer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3FDFD-213E-4E19-B6E1-BDAAB384922D}"/>
              </a:ext>
            </a:extLst>
          </p:cNvPr>
          <p:cNvSpPr txBox="1"/>
          <p:nvPr/>
        </p:nvSpPr>
        <p:spPr>
          <a:xfrm>
            <a:off x="4543795" y="1816486"/>
            <a:ext cx="3104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simple </a:t>
            </a:r>
            <a:r>
              <a:rPr lang="en-US" sz="2200" dirty="0" err="1"/>
              <a:t>dao</a:t>
            </a:r>
            <a:r>
              <a:rPr lang="en-US" sz="22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47520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2E687C-95B0-430F-8093-69AF95019B5B}"/>
              </a:ext>
            </a:extLst>
          </p:cNvPr>
          <p:cNvSpPr/>
          <p:nvPr/>
        </p:nvSpPr>
        <p:spPr>
          <a:xfrm>
            <a:off x="245572" y="2743200"/>
            <a:ext cx="1737360" cy="1371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Application</a:t>
            </a:r>
            <a:endParaRPr lang="en-US" sz="2000" dirty="0"/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DE135404-D5F8-49F7-8C7A-50152DBE41EF}"/>
              </a:ext>
            </a:extLst>
          </p:cNvPr>
          <p:cNvSpPr/>
          <p:nvPr/>
        </p:nvSpPr>
        <p:spPr>
          <a:xfrm>
            <a:off x="10799847" y="2926080"/>
            <a:ext cx="1097280" cy="1005840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Master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3F35DF3-7669-4262-92F3-A2A8504CB5EB}"/>
              </a:ext>
            </a:extLst>
          </p:cNvPr>
          <p:cNvSpPr/>
          <p:nvPr/>
        </p:nvSpPr>
        <p:spPr>
          <a:xfrm>
            <a:off x="5522710" y="2743200"/>
            <a:ext cx="1737360" cy="1371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DE0B72B-1A30-4542-BFAE-A02AA2341687}"/>
              </a:ext>
            </a:extLst>
          </p:cNvPr>
          <p:cNvSpPr/>
          <p:nvPr/>
        </p:nvSpPr>
        <p:spPr>
          <a:xfrm>
            <a:off x="2884141" y="2743200"/>
            <a:ext cx="1737360" cy="1371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DAO</a:t>
            </a:r>
            <a:endParaRPr lang="en-US" sz="20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1729F189-50BC-4F78-8D22-0FDEF4B97F77}"/>
              </a:ext>
            </a:extLst>
          </p:cNvPr>
          <p:cNvSpPr/>
          <p:nvPr/>
        </p:nvSpPr>
        <p:spPr>
          <a:xfrm rot="16200000">
            <a:off x="10120643" y="3017517"/>
            <a:ext cx="457200" cy="822960"/>
          </a:xfrm>
          <a:prstGeom prst="upDownArrow">
            <a:avLst>
              <a:gd name="adj1" fmla="val 50000"/>
              <a:gd name="adj2" fmla="val 625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D092372-210D-4514-A4DD-0E0BB3B7BC83}"/>
              </a:ext>
            </a:extLst>
          </p:cNvPr>
          <p:cNvGrpSpPr/>
          <p:nvPr/>
        </p:nvGrpSpPr>
        <p:grpSpPr>
          <a:xfrm>
            <a:off x="4654972" y="3063873"/>
            <a:ext cx="822965" cy="730248"/>
            <a:chOff x="2154555" y="4691379"/>
            <a:chExt cx="822965" cy="730248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C47C7F4-293E-43AA-904F-9628704F5F41}"/>
                </a:ext>
              </a:extLst>
            </p:cNvPr>
            <p:cNvGrpSpPr/>
            <p:nvPr/>
          </p:nvGrpSpPr>
          <p:grpSpPr>
            <a:xfrm>
              <a:off x="2154557" y="4872987"/>
              <a:ext cx="822963" cy="548640"/>
              <a:chOff x="2154557" y="4872987"/>
              <a:chExt cx="822963" cy="548640"/>
            </a:xfrm>
          </p:grpSpPr>
          <p:sp>
            <p:nvSpPr>
              <p:cNvPr id="40" name="箭头: 右 39">
                <a:extLst>
                  <a:ext uri="{FF2B5EF4-FFF2-40B4-BE49-F238E27FC236}">
                    <a16:creationId xmlns:a16="http://schemas.microsoft.com/office/drawing/2014/main" id="{E694B7D9-48A0-4F1D-AC43-809D0750BF21}"/>
                  </a:ext>
                </a:extLst>
              </p:cNvPr>
              <p:cNvSpPr/>
              <p:nvPr/>
            </p:nvSpPr>
            <p:spPr>
              <a:xfrm rot="10800000">
                <a:off x="2154560" y="4872987"/>
                <a:ext cx="822960" cy="548640"/>
              </a:xfrm>
              <a:prstGeom prst="rightArrow">
                <a:avLst>
                  <a:gd name="adj1" fmla="val 50000"/>
                  <a:gd name="adj2" fmla="val 7515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856A692-8FD7-4C17-85F6-045D40EE4D65}"/>
                  </a:ext>
                </a:extLst>
              </p:cNvPr>
              <p:cNvSpPr/>
              <p:nvPr/>
            </p:nvSpPr>
            <p:spPr>
              <a:xfrm rot="10800000">
                <a:off x="2154557" y="4965699"/>
                <a:ext cx="822961" cy="181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1061809-F7B9-4849-863C-6A44A2562AB4}"/>
                </a:ext>
              </a:extLst>
            </p:cNvPr>
            <p:cNvGrpSpPr/>
            <p:nvPr/>
          </p:nvGrpSpPr>
          <p:grpSpPr>
            <a:xfrm rot="10800000">
              <a:off x="2154555" y="4691379"/>
              <a:ext cx="822963" cy="548640"/>
              <a:chOff x="2154557" y="4872987"/>
              <a:chExt cx="822963" cy="548640"/>
            </a:xfrm>
          </p:grpSpPr>
          <p:sp>
            <p:nvSpPr>
              <p:cNvPr id="38" name="箭头: 右 37">
                <a:extLst>
                  <a:ext uri="{FF2B5EF4-FFF2-40B4-BE49-F238E27FC236}">
                    <a16:creationId xmlns:a16="http://schemas.microsoft.com/office/drawing/2014/main" id="{30C0EF61-5F23-49A2-9CA5-DEF5B650C66E}"/>
                  </a:ext>
                </a:extLst>
              </p:cNvPr>
              <p:cNvSpPr/>
              <p:nvPr/>
            </p:nvSpPr>
            <p:spPr>
              <a:xfrm rot="10800000">
                <a:off x="2154560" y="4872987"/>
                <a:ext cx="822960" cy="548640"/>
              </a:xfrm>
              <a:prstGeom prst="rightArrow">
                <a:avLst>
                  <a:gd name="adj1" fmla="val 50000"/>
                  <a:gd name="adj2" fmla="val 7515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05CC8BC-0D9E-4CFB-9C79-17E83A4EDA4D}"/>
                  </a:ext>
                </a:extLst>
              </p:cNvPr>
              <p:cNvSpPr/>
              <p:nvPr/>
            </p:nvSpPr>
            <p:spPr>
              <a:xfrm rot="10800000">
                <a:off x="2154557" y="4965699"/>
                <a:ext cx="822961" cy="181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3C23A0D-F1FC-4B63-B4C0-D7913CF68CE5}"/>
                </a:ext>
              </a:extLst>
            </p:cNvPr>
            <p:cNvSpPr/>
            <p:nvPr/>
          </p:nvSpPr>
          <p:spPr>
            <a:xfrm>
              <a:off x="2400300" y="5153656"/>
              <a:ext cx="456568" cy="927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C96C77A7-BD29-4C99-A166-E726E39D8DA7}"/>
              </a:ext>
            </a:extLst>
          </p:cNvPr>
          <p:cNvSpPr txBox="1"/>
          <p:nvPr/>
        </p:nvSpPr>
        <p:spPr>
          <a:xfrm>
            <a:off x="2069750" y="2617242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56FFC05-02CE-4140-9A1F-AAAEEF36E2E1}"/>
              </a:ext>
            </a:extLst>
          </p:cNvPr>
          <p:cNvSpPr txBox="1"/>
          <p:nvPr/>
        </p:nvSpPr>
        <p:spPr>
          <a:xfrm>
            <a:off x="4603021" y="261230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Sql</a:t>
            </a:r>
            <a:r>
              <a:rPr lang="zh-CN" altLang="en-US" dirty="0"/>
              <a:t>语句</a:t>
            </a:r>
            <a:endParaRPr 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21B5B59-B6A7-4DE8-BFE6-EBBC668C4F53}"/>
              </a:ext>
            </a:extLst>
          </p:cNvPr>
          <p:cNvSpPr txBox="1"/>
          <p:nvPr/>
        </p:nvSpPr>
        <p:spPr>
          <a:xfrm>
            <a:off x="7080534" y="2473808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Connection</a:t>
            </a:r>
          </a:p>
          <a:p>
            <a:pPr algn="ctr"/>
            <a:r>
              <a:rPr lang="en-US" dirty="0"/>
              <a:t>Statement</a:t>
            </a:r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57CC2118-4F29-493C-B119-71C89CD4A247}"/>
              </a:ext>
            </a:extLst>
          </p:cNvPr>
          <p:cNvSpPr/>
          <p:nvPr/>
        </p:nvSpPr>
        <p:spPr>
          <a:xfrm rot="16200000">
            <a:off x="2157241" y="3017517"/>
            <a:ext cx="457200" cy="822960"/>
          </a:xfrm>
          <a:prstGeom prst="upDownArrow">
            <a:avLst>
              <a:gd name="adj1" fmla="val 50000"/>
              <a:gd name="adj2" fmla="val 625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172B34A-A9FC-4554-ADDE-18685E0E5C1A}"/>
              </a:ext>
            </a:extLst>
          </p:cNvPr>
          <p:cNvSpPr txBox="1"/>
          <p:nvPr/>
        </p:nvSpPr>
        <p:spPr>
          <a:xfrm>
            <a:off x="7154496" y="3930134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Set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B0B6A5A-EFE1-43AA-BED6-9AB16DE49325}"/>
              </a:ext>
            </a:extLst>
          </p:cNvPr>
          <p:cNvSpPr/>
          <p:nvPr/>
        </p:nvSpPr>
        <p:spPr>
          <a:xfrm>
            <a:off x="8161278" y="2743196"/>
            <a:ext cx="1737360" cy="13716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JDBC Client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C14A87-8311-4574-9633-F77413B5D15A}"/>
              </a:ext>
            </a:extLst>
          </p:cNvPr>
          <p:cNvSpPr txBox="1"/>
          <p:nvPr/>
        </p:nvSpPr>
        <p:spPr>
          <a:xfrm>
            <a:off x="4702663" y="3930134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5A20D66-8AB2-4954-BE8D-1F9621E05EF8}"/>
              </a:ext>
            </a:extLst>
          </p:cNvPr>
          <p:cNvGrpSpPr/>
          <p:nvPr/>
        </p:nvGrpSpPr>
        <p:grpSpPr>
          <a:xfrm>
            <a:off x="7304462" y="3063874"/>
            <a:ext cx="822965" cy="730248"/>
            <a:chOff x="2154555" y="4691379"/>
            <a:chExt cx="822965" cy="73024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205991-9955-4B44-BECD-29B9A7370375}"/>
                </a:ext>
              </a:extLst>
            </p:cNvPr>
            <p:cNvGrpSpPr/>
            <p:nvPr/>
          </p:nvGrpSpPr>
          <p:grpSpPr>
            <a:xfrm>
              <a:off x="2154557" y="4872987"/>
              <a:ext cx="822963" cy="548640"/>
              <a:chOff x="2154557" y="4872987"/>
              <a:chExt cx="822963" cy="548640"/>
            </a:xfrm>
          </p:grpSpPr>
          <p:sp>
            <p:nvSpPr>
              <p:cNvPr id="31" name="箭头: 右 30">
                <a:extLst>
                  <a:ext uri="{FF2B5EF4-FFF2-40B4-BE49-F238E27FC236}">
                    <a16:creationId xmlns:a16="http://schemas.microsoft.com/office/drawing/2014/main" id="{F4FE9590-5426-4EC9-A136-A192484F430C}"/>
                  </a:ext>
                </a:extLst>
              </p:cNvPr>
              <p:cNvSpPr/>
              <p:nvPr/>
            </p:nvSpPr>
            <p:spPr>
              <a:xfrm rot="10800000">
                <a:off x="2154560" y="4872987"/>
                <a:ext cx="822960" cy="548640"/>
              </a:xfrm>
              <a:prstGeom prst="rightArrow">
                <a:avLst>
                  <a:gd name="adj1" fmla="val 50000"/>
                  <a:gd name="adj2" fmla="val 7515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80F3016-9B6D-4288-AFD1-1B163F1E65D2}"/>
                  </a:ext>
                </a:extLst>
              </p:cNvPr>
              <p:cNvSpPr/>
              <p:nvPr/>
            </p:nvSpPr>
            <p:spPr>
              <a:xfrm rot="10800000">
                <a:off x="2154557" y="4965699"/>
                <a:ext cx="822961" cy="181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D461F04-45AE-4100-A671-FA4E2ECE3F9A}"/>
                </a:ext>
              </a:extLst>
            </p:cNvPr>
            <p:cNvGrpSpPr/>
            <p:nvPr/>
          </p:nvGrpSpPr>
          <p:grpSpPr>
            <a:xfrm rot="10800000">
              <a:off x="2154555" y="4691379"/>
              <a:ext cx="822963" cy="548640"/>
              <a:chOff x="2154557" y="4872987"/>
              <a:chExt cx="822963" cy="548640"/>
            </a:xfrm>
          </p:grpSpPr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C905CF2F-8A2A-444B-A75D-8A09AC7B9DFA}"/>
                  </a:ext>
                </a:extLst>
              </p:cNvPr>
              <p:cNvSpPr/>
              <p:nvPr/>
            </p:nvSpPr>
            <p:spPr>
              <a:xfrm rot="10800000">
                <a:off x="2154560" y="4872987"/>
                <a:ext cx="822960" cy="548640"/>
              </a:xfrm>
              <a:prstGeom prst="rightArrow">
                <a:avLst>
                  <a:gd name="adj1" fmla="val 50000"/>
                  <a:gd name="adj2" fmla="val 7515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6C4539D-DA5E-44F4-ACE7-6A4191D08DC3}"/>
                  </a:ext>
                </a:extLst>
              </p:cNvPr>
              <p:cNvSpPr/>
              <p:nvPr/>
            </p:nvSpPr>
            <p:spPr>
              <a:xfrm rot="10800000">
                <a:off x="2154557" y="4965699"/>
                <a:ext cx="822961" cy="181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44FC757-36D3-4C48-B44E-157120A14135}"/>
                </a:ext>
              </a:extLst>
            </p:cNvPr>
            <p:cNvSpPr/>
            <p:nvPr/>
          </p:nvSpPr>
          <p:spPr>
            <a:xfrm>
              <a:off x="2400300" y="5153656"/>
              <a:ext cx="456568" cy="927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1983F29-ACC2-4122-BAD9-7ADB1085EE20}"/>
              </a:ext>
            </a:extLst>
          </p:cNvPr>
          <p:cNvSpPr txBox="1"/>
          <p:nvPr/>
        </p:nvSpPr>
        <p:spPr>
          <a:xfrm>
            <a:off x="5357285" y="452020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alpha val="50000"/>
                  </a:schemeClr>
                </a:solidFill>
              </a:rPr>
              <a:t>by</a:t>
            </a:r>
            <a:r>
              <a:rPr lang="zh-CN" altLang="en-US" b="1" i="1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altLang="zh-CN" b="1" i="1" dirty="0">
                <a:solidFill>
                  <a:schemeClr val="tx1">
                    <a:alpha val="50000"/>
                  </a:schemeClr>
                </a:solidFill>
              </a:rPr>
              <a:t>pphh at hyhblog.cn</a:t>
            </a:r>
            <a:endParaRPr lang="en-US" b="1" i="1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4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3BCB721-C45A-4C64-B063-F16942E8ED3C}"/>
              </a:ext>
            </a:extLst>
          </p:cNvPr>
          <p:cNvSpPr/>
          <p:nvPr/>
        </p:nvSpPr>
        <p:spPr>
          <a:xfrm>
            <a:off x="318039" y="519111"/>
            <a:ext cx="1371600" cy="180757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</a:p>
          <a:p>
            <a:pPr algn="ctr"/>
            <a:r>
              <a:rPr lang="zh-CN" altLang="en-US" dirty="0"/>
              <a:t>应用层</a:t>
            </a:r>
            <a:endParaRPr 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C92EBE7-37EE-4596-9B7F-89596CE6787F}"/>
              </a:ext>
            </a:extLst>
          </p:cNvPr>
          <p:cNvSpPr/>
          <p:nvPr/>
        </p:nvSpPr>
        <p:spPr>
          <a:xfrm>
            <a:off x="318039" y="2509680"/>
            <a:ext cx="1371600" cy="14040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</a:t>
            </a:r>
          </a:p>
          <a:p>
            <a:pPr algn="ctr"/>
            <a:r>
              <a:rPr lang="zh-CN" altLang="en-US" dirty="0"/>
              <a:t>数据访问</a:t>
            </a:r>
            <a:endParaRPr lang="en-US" altLang="zh-CN" dirty="0"/>
          </a:p>
          <a:p>
            <a:pPr algn="ctr"/>
            <a:r>
              <a:rPr lang="zh-CN" altLang="en-US" dirty="0"/>
              <a:t>代理层</a:t>
            </a:r>
            <a:endParaRPr 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A831989-C294-4AA1-9A25-FCA796C821D5}"/>
              </a:ext>
            </a:extLst>
          </p:cNvPr>
          <p:cNvSpPr/>
          <p:nvPr/>
        </p:nvSpPr>
        <p:spPr>
          <a:xfrm>
            <a:off x="318039" y="4157482"/>
            <a:ext cx="1371600" cy="13971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</a:p>
          <a:p>
            <a:pPr algn="ctr"/>
            <a:r>
              <a:rPr lang="zh-CN" altLang="en-US" dirty="0"/>
              <a:t>数据库</a:t>
            </a:r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A56CC3C-50E2-4E43-B273-E83CF8CCF3C8}"/>
              </a:ext>
            </a:extLst>
          </p:cNvPr>
          <p:cNvSpPr/>
          <p:nvPr/>
        </p:nvSpPr>
        <p:spPr>
          <a:xfrm>
            <a:off x="4609875" y="-155801"/>
            <a:ext cx="4363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B7F7DCB-DF81-4ECE-9A7F-D994541EC831}"/>
              </a:ext>
            </a:extLst>
          </p:cNvPr>
          <p:cNvSpPr/>
          <p:nvPr/>
        </p:nvSpPr>
        <p:spPr>
          <a:xfrm>
            <a:off x="6676861" y="-155801"/>
            <a:ext cx="431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7A9F4AE-2507-4ED6-B5B1-F0FC99CE90F2}"/>
              </a:ext>
            </a:extLst>
          </p:cNvPr>
          <p:cNvGrpSpPr/>
          <p:nvPr/>
        </p:nvGrpSpPr>
        <p:grpSpPr>
          <a:xfrm>
            <a:off x="8028175" y="519111"/>
            <a:ext cx="1828800" cy="5035536"/>
            <a:chOff x="10092759" y="265111"/>
            <a:chExt cx="1828800" cy="5035536"/>
          </a:xfrm>
        </p:grpSpPr>
        <p:sp>
          <p:nvSpPr>
            <p:cNvPr id="48" name="流程图: 磁盘 47">
              <a:extLst>
                <a:ext uri="{FF2B5EF4-FFF2-40B4-BE49-F238E27FC236}">
                  <a16:creationId xmlns:a16="http://schemas.microsoft.com/office/drawing/2014/main" id="{F1B94B73-C897-484B-960B-BEE691CB12C6}"/>
                </a:ext>
              </a:extLst>
            </p:cNvPr>
            <p:cNvSpPr/>
            <p:nvPr/>
          </p:nvSpPr>
          <p:spPr>
            <a:xfrm>
              <a:off x="10549959" y="4569127"/>
              <a:ext cx="914400" cy="73152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M/S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1F1D5A3-14B5-4B30-BF57-FC6977A86001}"/>
                </a:ext>
              </a:extLst>
            </p:cNvPr>
            <p:cNvSpPr/>
            <p:nvPr/>
          </p:nvSpPr>
          <p:spPr>
            <a:xfrm>
              <a:off x="10092759" y="265111"/>
              <a:ext cx="1828800" cy="548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869876E-7143-4A50-A41B-DE576322EDAA}"/>
                </a:ext>
              </a:extLst>
            </p:cNvPr>
            <p:cNvSpPr/>
            <p:nvPr/>
          </p:nvSpPr>
          <p:spPr>
            <a:xfrm>
              <a:off x="10092759" y="2726030"/>
              <a:ext cx="1828800" cy="548640"/>
            </a:xfrm>
            <a:prstGeom prst="roundRect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Proxy Service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BF63813-117F-463B-9ADD-B44B0E40DDF5}"/>
                </a:ext>
              </a:extLst>
            </p:cNvPr>
            <p:cNvSpPr/>
            <p:nvPr/>
          </p:nvSpPr>
          <p:spPr>
            <a:xfrm>
              <a:off x="10092759" y="3896113"/>
              <a:ext cx="1828800" cy="5486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JDBC Server</a:t>
              </a:r>
              <a:endParaRPr lang="en-US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30A5237B-A89A-45BC-9B86-9F8E9A167BF3}"/>
                </a:ext>
              </a:extLst>
            </p:cNvPr>
            <p:cNvSpPr/>
            <p:nvPr/>
          </p:nvSpPr>
          <p:spPr>
            <a:xfrm>
              <a:off x="10092759" y="1524042"/>
              <a:ext cx="1828800" cy="548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JDBC Client</a:t>
              </a:r>
              <a:endParaRPr lang="en-US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311BBC66-6A3E-48CD-854F-4B9FCF985574}"/>
                </a:ext>
              </a:extLst>
            </p:cNvPr>
            <p:cNvSpPr/>
            <p:nvPr/>
          </p:nvSpPr>
          <p:spPr>
            <a:xfrm>
              <a:off x="10092759" y="894576"/>
              <a:ext cx="1828800" cy="548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ORM</a:t>
              </a:r>
              <a:endParaRPr lang="en-US" dirty="0"/>
            </a:p>
          </p:txBody>
        </p:sp>
        <p:sp>
          <p:nvSpPr>
            <p:cNvPr id="56" name="箭头: 下 55">
              <a:extLst>
                <a:ext uri="{FF2B5EF4-FFF2-40B4-BE49-F238E27FC236}">
                  <a16:creationId xmlns:a16="http://schemas.microsoft.com/office/drawing/2014/main" id="{871E2185-0D8E-4E74-8EFA-23FF7F9D0B46}"/>
                </a:ext>
              </a:extLst>
            </p:cNvPr>
            <p:cNvSpPr/>
            <p:nvPr/>
          </p:nvSpPr>
          <p:spPr>
            <a:xfrm>
              <a:off x="10732839" y="3311860"/>
              <a:ext cx="548640" cy="64008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箭头: 下 34">
              <a:extLst>
                <a:ext uri="{FF2B5EF4-FFF2-40B4-BE49-F238E27FC236}">
                  <a16:creationId xmlns:a16="http://schemas.microsoft.com/office/drawing/2014/main" id="{54B6377F-A6B0-414D-BC1B-4F1A825BE9EB}"/>
                </a:ext>
              </a:extLst>
            </p:cNvPr>
            <p:cNvSpPr/>
            <p:nvPr/>
          </p:nvSpPr>
          <p:spPr>
            <a:xfrm>
              <a:off x="10732839" y="2101736"/>
              <a:ext cx="548640" cy="69123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2BC6DF-347E-4627-8172-5DA797E242DB}"/>
              </a:ext>
            </a:extLst>
          </p:cNvPr>
          <p:cNvGrpSpPr/>
          <p:nvPr/>
        </p:nvGrpSpPr>
        <p:grpSpPr>
          <a:xfrm>
            <a:off x="5963592" y="519111"/>
            <a:ext cx="1828800" cy="5035536"/>
            <a:chOff x="5837443" y="265111"/>
            <a:chExt cx="1828800" cy="5035536"/>
          </a:xfrm>
        </p:grpSpPr>
        <p:sp>
          <p:nvSpPr>
            <p:cNvPr id="47" name="流程图: 磁盘 46">
              <a:extLst>
                <a:ext uri="{FF2B5EF4-FFF2-40B4-BE49-F238E27FC236}">
                  <a16:creationId xmlns:a16="http://schemas.microsoft.com/office/drawing/2014/main" id="{59C3B294-DC94-4546-9795-21C9B3B895BE}"/>
                </a:ext>
              </a:extLst>
            </p:cNvPr>
            <p:cNvSpPr/>
            <p:nvPr/>
          </p:nvSpPr>
          <p:spPr>
            <a:xfrm>
              <a:off x="6294643" y="4569127"/>
              <a:ext cx="914400" cy="73152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M/S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0E5AC54-E30E-47D1-9264-530079C3F3A4}"/>
                </a:ext>
              </a:extLst>
            </p:cNvPr>
            <p:cNvSpPr/>
            <p:nvPr/>
          </p:nvSpPr>
          <p:spPr>
            <a:xfrm>
              <a:off x="5837443" y="265111"/>
              <a:ext cx="1828800" cy="548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860BD97-05C5-4B85-818A-4AC52CEA1E4E}"/>
                </a:ext>
              </a:extLst>
            </p:cNvPr>
            <p:cNvSpPr/>
            <p:nvPr/>
          </p:nvSpPr>
          <p:spPr>
            <a:xfrm>
              <a:off x="5837443" y="3896113"/>
              <a:ext cx="1828800" cy="5486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JDBC Server</a:t>
              </a:r>
              <a:endParaRPr lang="en-US" dirty="0"/>
            </a:p>
          </p:txBody>
        </p:sp>
        <p:sp>
          <p:nvSpPr>
            <p:cNvPr id="52" name="箭头: 下 51">
              <a:extLst>
                <a:ext uri="{FF2B5EF4-FFF2-40B4-BE49-F238E27FC236}">
                  <a16:creationId xmlns:a16="http://schemas.microsoft.com/office/drawing/2014/main" id="{399595D5-703B-44D7-B4B6-53DD383B0E2A}"/>
                </a:ext>
              </a:extLst>
            </p:cNvPr>
            <p:cNvSpPr/>
            <p:nvPr/>
          </p:nvSpPr>
          <p:spPr>
            <a:xfrm>
              <a:off x="6377714" y="2286323"/>
              <a:ext cx="748259" cy="1373449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57C6186-E00A-42DC-9C58-BBE2A43509DC}"/>
                </a:ext>
              </a:extLst>
            </p:cNvPr>
            <p:cNvSpPr/>
            <p:nvPr/>
          </p:nvSpPr>
          <p:spPr>
            <a:xfrm>
              <a:off x="5837443" y="919445"/>
              <a:ext cx="1828800" cy="1155406"/>
            </a:xfrm>
            <a:prstGeom prst="round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7A17F336-B6BA-48D1-88EA-321C5F61A34D}"/>
                </a:ext>
              </a:extLst>
            </p:cNvPr>
            <p:cNvSpPr/>
            <p:nvPr/>
          </p:nvSpPr>
          <p:spPr>
            <a:xfrm>
              <a:off x="6066043" y="1540352"/>
              <a:ext cx="1371600" cy="4572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JDBC Client</a:t>
              </a:r>
              <a:endParaRPr lang="en-US" dirty="0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D33A5C43-3E19-48AF-97C1-D319111443B5}"/>
                </a:ext>
              </a:extLst>
            </p:cNvPr>
            <p:cNvSpPr/>
            <p:nvPr/>
          </p:nvSpPr>
          <p:spPr>
            <a:xfrm>
              <a:off x="6066043" y="1018462"/>
              <a:ext cx="13716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ORM</a:t>
              </a:r>
              <a:endParaRPr 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571609D-88FB-43A3-8356-0C6875D9E83E}"/>
              </a:ext>
            </a:extLst>
          </p:cNvPr>
          <p:cNvGrpSpPr/>
          <p:nvPr/>
        </p:nvGrpSpPr>
        <p:grpSpPr>
          <a:xfrm>
            <a:off x="3899009" y="519111"/>
            <a:ext cx="1828800" cy="5035536"/>
            <a:chOff x="3778365" y="265111"/>
            <a:chExt cx="1828800" cy="5035536"/>
          </a:xfrm>
        </p:grpSpPr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5580F40D-46E7-469A-921B-0B8B6D7E81EA}"/>
                </a:ext>
              </a:extLst>
            </p:cNvPr>
            <p:cNvSpPr/>
            <p:nvPr/>
          </p:nvSpPr>
          <p:spPr>
            <a:xfrm>
              <a:off x="4235565" y="4569127"/>
              <a:ext cx="914400" cy="73152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M/S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CBE777A0-A5B2-4577-A328-A59C193BBFA6}"/>
                </a:ext>
              </a:extLst>
            </p:cNvPr>
            <p:cNvSpPr/>
            <p:nvPr/>
          </p:nvSpPr>
          <p:spPr>
            <a:xfrm>
              <a:off x="3778365" y="265111"/>
              <a:ext cx="1828800" cy="548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en-US" dirty="0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891208AC-3C45-4F35-83F9-E284FC5A21AD}"/>
                </a:ext>
              </a:extLst>
            </p:cNvPr>
            <p:cNvSpPr/>
            <p:nvPr/>
          </p:nvSpPr>
          <p:spPr>
            <a:xfrm>
              <a:off x="3778365" y="3896113"/>
              <a:ext cx="1828800" cy="5486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JDBC Server</a:t>
              </a:r>
              <a:endParaRPr lang="en-US" dirty="0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B786041-68D2-4D80-803E-644893F73A3E}"/>
                </a:ext>
              </a:extLst>
            </p:cNvPr>
            <p:cNvSpPr/>
            <p:nvPr/>
          </p:nvSpPr>
          <p:spPr>
            <a:xfrm>
              <a:off x="3778365" y="1524042"/>
              <a:ext cx="1828800" cy="548640"/>
            </a:xfrm>
            <a:prstGeom prst="roundRect">
              <a:avLst/>
            </a:prstGeom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JDBC Client</a:t>
              </a:r>
              <a:endParaRPr lang="en-US" dirty="0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35A6C49D-7746-4E10-8B0B-03FE5D40445A}"/>
                </a:ext>
              </a:extLst>
            </p:cNvPr>
            <p:cNvSpPr/>
            <p:nvPr/>
          </p:nvSpPr>
          <p:spPr>
            <a:xfrm>
              <a:off x="3778365" y="894576"/>
              <a:ext cx="1828800" cy="548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ORM</a:t>
              </a:r>
              <a:endParaRPr lang="en-US" dirty="0"/>
            </a:p>
          </p:txBody>
        </p:sp>
        <p:sp>
          <p:nvSpPr>
            <p:cNvPr id="71" name="箭头: 下 70">
              <a:extLst>
                <a:ext uri="{FF2B5EF4-FFF2-40B4-BE49-F238E27FC236}">
                  <a16:creationId xmlns:a16="http://schemas.microsoft.com/office/drawing/2014/main" id="{83F3D40E-5F5A-451B-9B9C-509164E35490}"/>
                </a:ext>
              </a:extLst>
            </p:cNvPr>
            <p:cNvSpPr/>
            <p:nvPr/>
          </p:nvSpPr>
          <p:spPr>
            <a:xfrm>
              <a:off x="4318636" y="2297673"/>
              <a:ext cx="748259" cy="1373449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3EDFF3F3-0BE1-4C66-824F-3BDFE9219BF8}"/>
              </a:ext>
            </a:extLst>
          </p:cNvPr>
          <p:cNvSpPr/>
          <p:nvPr/>
        </p:nvSpPr>
        <p:spPr>
          <a:xfrm>
            <a:off x="2500118" y="-155801"/>
            <a:ext cx="4523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3AC468-71A1-4EF2-A45B-C4B126A5580D}"/>
              </a:ext>
            </a:extLst>
          </p:cNvPr>
          <p:cNvSpPr txBox="1"/>
          <p:nvPr/>
        </p:nvSpPr>
        <p:spPr>
          <a:xfrm>
            <a:off x="2363146" y="59634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F2C55B-502E-47DA-810E-73B9BB42D34D}"/>
              </a:ext>
            </a:extLst>
          </p:cNvPr>
          <p:cNvSpPr txBox="1"/>
          <p:nvPr/>
        </p:nvSpPr>
        <p:spPr>
          <a:xfrm>
            <a:off x="5745255" y="5824935"/>
            <a:ext cx="229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客户端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ORM+JDBC Client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6D9FE29-74C1-43FC-A6B9-73B47E133F63}"/>
              </a:ext>
            </a:extLst>
          </p:cNvPr>
          <p:cNvSpPr txBox="1"/>
          <p:nvPr/>
        </p:nvSpPr>
        <p:spPr>
          <a:xfrm>
            <a:off x="7968526" y="5812660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服务端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JDBC Protocol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5E1868C-5B36-490E-AAB9-EF807C5B1C9E}"/>
              </a:ext>
            </a:extLst>
          </p:cNvPr>
          <p:cNvGrpSpPr/>
          <p:nvPr/>
        </p:nvGrpSpPr>
        <p:grpSpPr>
          <a:xfrm>
            <a:off x="1834426" y="519111"/>
            <a:ext cx="1828800" cy="5035536"/>
            <a:chOff x="1834426" y="265111"/>
            <a:chExt cx="1828800" cy="5035536"/>
          </a:xfrm>
        </p:grpSpPr>
        <p:sp>
          <p:nvSpPr>
            <p:cNvPr id="59" name="流程图: 磁盘 58">
              <a:extLst>
                <a:ext uri="{FF2B5EF4-FFF2-40B4-BE49-F238E27FC236}">
                  <a16:creationId xmlns:a16="http://schemas.microsoft.com/office/drawing/2014/main" id="{9A41DC3F-3C54-4868-8742-1C8A8C8A4E0F}"/>
                </a:ext>
              </a:extLst>
            </p:cNvPr>
            <p:cNvSpPr/>
            <p:nvPr/>
          </p:nvSpPr>
          <p:spPr>
            <a:xfrm>
              <a:off x="2291626" y="4569127"/>
              <a:ext cx="914400" cy="73152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M/S</a:t>
              </a:r>
              <a:endParaRPr lang="en-US" dirty="0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CA1204BA-A15C-4518-A455-62F344704068}"/>
                </a:ext>
              </a:extLst>
            </p:cNvPr>
            <p:cNvSpPr/>
            <p:nvPr/>
          </p:nvSpPr>
          <p:spPr>
            <a:xfrm>
              <a:off x="1834426" y="265111"/>
              <a:ext cx="1828800" cy="548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en-US" dirty="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3065407C-765E-472F-8ED2-2B63B1A29C31}"/>
                </a:ext>
              </a:extLst>
            </p:cNvPr>
            <p:cNvSpPr/>
            <p:nvPr/>
          </p:nvSpPr>
          <p:spPr>
            <a:xfrm>
              <a:off x="1834426" y="3896113"/>
              <a:ext cx="1828800" cy="5486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JDBC Server</a:t>
              </a:r>
              <a:endParaRPr lang="en-US" dirty="0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68D3F57-C862-4FAA-ADF4-40624B22EADE}"/>
                </a:ext>
              </a:extLst>
            </p:cNvPr>
            <p:cNvSpPr/>
            <p:nvPr/>
          </p:nvSpPr>
          <p:spPr>
            <a:xfrm>
              <a:off x="1834426" y="1524042"/>
              <a:ext cx="1828800" cy="548640"/>
            </a:xfrm>
            <a:prstGeom prst="roundRect">
              <a:avLst/>
            </a:prstGeom>
            <a:solidFill>
              <a:srgbClr val="2E75B6"/>
            </a:soli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JDBC Client</a:t>
              </a:r>
              <a:endParaRPr lang="en-US" dirty="0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C38F83F9-D552-49C7-8393-371BA172704E}"/>
                </a:ext>
              </a:extLst>
            </p:cNvPr>
            <p:cNvSpPr/>
            <p:nvPr/>
          </p:nvSpPr>
          <p:spPr>
            <a:xfrm>
              <a:off x="1834426" y="894576"/>
              <a:ext cx="1828800" cy="5486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ORM</a:t>
              </a:r>
              <a:endParaRPr lang="en-US" dirty="0"/>
            </a:p>
          </p:txBody>
        </p:sp>
        <p:sp>
          <p:nvSpPr>
            <p:cNvPr id="79" name="箭头: 下 78">
              <a:extLst>
                <a:ext uri="{FF2B5EF4-FFF2-40B4-BE49-F238E27FC236}">
                  <a16:creationId xmlns:a16="http://schemas.microsoft.com/office/drawing/2014/main" id="{2ED31B31-0805-4076-8D09-60CE1714D84B}"/>
                </a:ext>
              </a:extLst>
            </p:cNvPr>
            <p:cNvSpPr/>
            <p:nvPr/>
          </p:nvSpPr>
          <p:spPr>
            <a:xfrm>
              <a:off x="2374697" y="2297673"/>
              <a:ext cx="748259" cy="1373449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7B6785F9-CB71-40A6-A866-94FABB1E7417}"/>
              </a:ext>
            </a:extLst>
          </p:cNvPr>
          <p:cNvSpPr/>
          <p:nvPr/>
        </p:nvSpPr>
        <p:spPr>
          <a:xfrm>
            <a:off x="10854188" y="-155801"/>
            <a:ext cx="4106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04DFBE9-F5F1-469E-9393-CE3A212CD2C3}"/>
              </a:ext>
            </a:extLst>
          </p:cNvPr>
          <p:cNvSpPr txBox="1"/>
          <p:nvPr/>
        </p:nvSpPr>
        <p:spPr>
          <a:xfrm>
            <a:off x="4202071" y="5963434"/>
            <a:ext cx="124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JDBC Client</a:t>
            </a:r>
            <a:endParaRPr lang="en-US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7897355-807A-4348-A8C3-D0CD454531FF}"/>
              </a:ext>
            </a:extLst>
          </p:cNvPr>
          <p:cNvSpPr/>
          <p:nvPr/>
        </p:nvSpPr>
        <p:spPr>
          <a:xfrm>
            <a:off x="343124" y="5747024"/>
            <a:ext cx="1371600" cy="8021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分库分表技术实现</a:t>
            </a:r>
            <a:endParaRPr lang="en-US" altLang="zh-CN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9F11637-DE12-453B-8E74-B5BAB835610F}"/>
              </a:ext>
            </a:extLst>
          </p:cNvPr>
          <p:cNvSpPr txBox="1"/>
          <p:nvPr/>
        </p:nvSpPr>
        <p:spPr>
          <a:xfrm>
            <a:off x="9767452" y="6450568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alpha val="50000"/>
                  </a:schemeClr>
                </a:solidFill>
              </a:rPr>
              <a:t>by</a:t>
            </a:r>
            <a:r>
              <a:rPr lang="zh-CN" altLang="en-US" b="1" i="1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altLang="zh-CN" b="1" i="1" dirty="0">
                <a:solidFill>
                  <a:schemeClr val="tx1">
                    <a:alpha val="50000"/>
                  </a:schemeClr>
                </a:solidFill>
              </a:rPr>
              <a:t>pphh at hyhblog.cn</a:t>
            </a:r>
            <a:endParaRPr lang="en-US" b="1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F086FE8-9EA4-4412-89B5-7250EC3313F9}"/>
              </a:ext>
            </a:extLst>
          </p:cNvPr>
          <p:cNvSpPr/>
          <p:nvPr/>
        </p:nvSpPr>
        <p:spPr>
          <a:xfrm>
            <a:off x="8708377" y="-155801"/>
            <a:ext cx="4683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ED25C0-C7D9-473A-A9C4-A7C394B1E94C}"/>
              </a:ext>
            </a:extLst>
          </p:cNvPr>
          <p:cNvGrpSpPr/>
          <p:nvPr/>
        </p:nvGrpSpPr>
        <p:grpSpPr>
          <a:xfrm>
            <a:off x="10145133" y="519112"/>
            <a:ext cx="1828800" cy="5931456"/>
            <a:chOff x="8028175" y="519111"/>
            <a:chExt cx="1828800" cy="593145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199D5F1-C5F9-4E70-A575-1A15E275D611}"/>
                </a:ext>
              </a:extLst>
            </p:cNvPr>
            <p:cNvSpPr txBox="1"/>
            <p:nvPr/>
          </p:nvSpPr>
          <p:spPr>
            <a:xfrm>
              <a:off x="8157744" y="5804236"/>
              <a:ext cx="15696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自定义</a:t>
              </a:r>
              <a:endParaRPr lang="en-US" altLang="zh-CN" dirty="0"/>
            </a:p>
            <a:p>
              <a:pPr algn="ctr"/>
              <a:r>
                <a:rPr lang="zh-CN" altLang="en-US" dirty="0"/>
                <a:t>客户端服务端</a:t>
              </a:r>
              <a:endParaRPr lang="en-US" altLang="zh-CN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99A53E5-135F-4EED-9F02-1062FB38F6A8}"/>
                </a:ext>
              </a:extLst>
            </p:cNvPr>
            <p:cNvGrpSpPr/>
            <p:nvPr/>
          </p:nvGrpSpPr>
          <p:grpSpPr>
            <a:xfrm>
              <a:off x="8028175" y="519111"/>
              <a:ext cx="1828800" cy="4179642"/>
              <a:chOff x="7603601" y="265111"/>
              <a:chExt cx="1828800" cy="4179642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94F8F47F-715E-41F2-96FF-A9A86AE981C3}"/>
                  </a:ext>
                </a:extLst>
              </p:cNvPr>
              <p:cNvSpPr/>
              <p:nvPr/>
            </p:nvSpPr>
            <p:spPr>
              <a:xfrm>
                <a:off x="7603601" y="265111"/>
                <a:ext cx="1828800" cy="54864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Application</a:t>
                </a:r>
                <a:endParaRPr lang="en-US" dirty="0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3FED1E6-2637-4151-8AD8-FA2CE83D521D}"/>
                  </a:ext>
                </a:extLst>
              </p:cNvPr>
              <p:cNvSpPr/>
              <p:nvPr/>
            </p:nvSpPr>
            <p:spPr>
              <a:xfrm>
                <a:off x="7603601" y="2514862"/>
                <a:ext cx="1828800" cy="1144910"/>
              </a:xfrm>
              <a:prstGeom prst="roundRect">
                <a:avLst/>
              </a:prstGeom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DC8320E-C45C-4C7A-9FA5-967F95235B2B}"/>
                  </a:ext>
                </a:extLst>
              </p:cNvPr>
              <p:cNvSpPr/>
              <p:nvPr/>
            </p:nvSpPr>
            <p:spPr>
              <a:xfrm>
                <a:off x="7603601" y="3896113"/>
                <a:ext cx="1828800" cy="5486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JDBC Server</a:t>
                </a:r>
                <a:endParaRPr lang="en-US" dirty="0"/>
              </a:p>
            </p:txBody>
          </p:sp>
          <p:sp>
            <p:nvSpPr>
              <p:cNvPr id="53" name="箭头: 下 52">
                <a:extLst>
                  <a:ext uri="{FF2B5EF4-FFF2-40B4-BE49-F238E27FC236}">
                    <a16:creationId xmlns:a16="http://schemas.microsoft.com/office/drawing/2014/main" id="{096A9EB0-3261-4B29-A37B-2736A99046DF}"/>
                  </a:ext>
                </a:extLst>
              </p:cNvPr>
              <p:cNvSpPr/>
              <p:nvPr/>
            </p:nvSpPr>
            <p:spPr>
              <a:xfrm>
                <a:off x="8243681" y="2104587"/>
                <a:ext cx="548640" cy="457200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箭头: 下 53">
                <a:extLst>
                  <a:ext uri="{FF2B5EF4-FFF2-40B4-BE49-F238E27FC236}">
                    <a16:creationId xmlns:a16="http://schemas.microsoft.com/office/drawing/2014/main" id="{7B820053-6C1A-41E2-A8F3-3FDB02A9954B}"/>
                  </a:ext>
                </a:extLst>
              </p:cNvPr>
              <p:cNvSpPr/>
              <p:nvPr/>
            </p:nvSpPr>
            <p:spPr>
              <a:xfrm>
                <a:off x="8243681" y="3544084"/>
                <a:ext cx="548640" cy="457200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D0388DA4-C9DD-415E-BCBD-EC07072E2E1E}"/>
                  </a:ext>
                </a:extLst>
              </p:cNvPr>
              <p:cNvSpPr/>
              <p:nvPr/>
            </p:nvSpPr>
            <p:spPr>
              <a:xfrm>
                <a:off x="7603601" y="911991"/>
                <a:ext cx="1828800" cy="1155406"/>
              </a:xfrm>
              <a:prstGeom prst="roundRect">
                <a:avLst/>
              </a:prstGeom>
              <a:solidFill>
                <a:srgbClr val="2E75B6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1B85B466-5548-4E52-9F61-BA9EBF870983}"/>
                  </a:ext>
                </a:extLst>
              </p:cNvPr>
              <p:cNvSpPr/>
              <p:nvPr/>
            </p:nvSpPr>
            <p:spPr>
              <a:xfrm>
                <a:off x="7832201" y="994752"/>
                <a:ext cx="1371600" cy="4572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ORM</a:t>
                </a:r>
                <a:endParaRPr lang="en-US" dirty="0"/>
              </a:p>
            </p:txBody>
          </p:sp>
        </p:grp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45D6F364-C4CE-49D8-BA95-9FFD8DFC3FCB}"/>
                </a:ext>
              </a:extLst>
            </p:cNvPr>
            <p:cNvSpPr/>
            <p:nvPr/>
          </p:nvSpPr>
          <p:spPr>
            <a:xfrm>
              <a:off x="8256775" y="1784382"/>
              <a:ext cx="1371600" cy="4572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 Client</a:t>
              </a:r>
              <a:endParaRPr lang="en-US" dirty="0"/>
            </a:p>
          </p:txBody>
        </p:sp>
        <p:sp>
          <p:nvSpPr>
            <p:cNvPr id="55" name="流程图: 磁盘 54">
              <a:extLst>
                <a:ext uri="{FF2B5EF4-FFF2-40B4-BE49-F238E27FC236}">
                  <a16:creationId xmlns:a16="http://schemas.microsoft.com/office/drawing/2014/main" id="{94C79A65-163D-46F7-A4BB-CA9B0E962C21}"/>
                </a:ext>
              </a:extLst>
            </p:cNvPr>
            <p:cNvSpPr/>
            <p:nvPr/>
          </p:nvSpPr>
          <p:spPr>
            <a:xfrm>
              <a:off x="8485375" y="4823127"/>
              <a:ext cx="914400" cy="73152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M/S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82C8F041-4FD7-4E33-8564-EC62D1691BF9}"/>
                </a:ext>
              </a:extLst>
            </p:cNvPr>
            <p:cNvSpPr/>
            <p:nvPr/>
          </p:nvSpPr>
          <p:spPr>
            <a:xfrm>
              <a:off x="8256775" y="3282709"/>
              <a:ext cx="1371600" cy="4572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JDBC Client</a:t>
              </a:r>
              <a:endParaRPr 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F8DFDDF-35A8-4B76-BD23-654B0DCBB8A3}"/>
                </a:ext>
              </a:extLst>
            </p:cNvPr>
            <p:cNvSpPr txBox="1"/>
            <p:nvPr/>
          </p:nvSpPr>
          <p:spPr>
            <a:xfrm>
              <a:off x="8350747" y="2905546"/>
              <a:ext cx="118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 Service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513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D9E54BF-93AB-4E53-A3CF-3FAE3F364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86205"/>
              </p:ext>
            </p:extLst>
          </p:nvPr>
        </p:nvGraphicFramePr>
        <p:xfrm>
          <a:off x="1" y="240420"/>
          <a:ext cx="12191999" cy="602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1929685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391626395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4023884461"/>
                    </a:ext>
                  </a:extLst>
                </a:gridCol>
                <a:gridCol w="1917701">
                  <a:extLst>
                    <a:ext uri="{9D8B030D-6E8A-4147-A177-3AD203B41FA5}">
                      <a16:colId xmlns:a16="http://schemas.microsoft.com/office/drawing/2014/main" val="3315093979"/>
                    </a:ext>
                  </a:extLst>
                </a:gridCol>
                <a:gridCol w="2193830">
                  <a:extLst>
                    <a:ext uri="{9D8B030D-6E8A-4147-A177-3AD203B41FA5}">
                      <a16:colId xmlns:a16="http://schemas.microsoft.com/office/drawing/2014/main" val="2058225994"/>
                    </a:ext>
                  </a:extLst>
                </a:gridCol>
                <a:gridCol w="2314669">
                  <a:extLst>
                    <a:ext uri="{9D8B030D-6E8A-4147-A177-3AD203B41FA5}">
                      <a16:colId xmlns:a16="http://schemas.microsoft.com/office/drawing/2014/main" val="3193716423"/>
                    </a:ext>
                  </a:extLst>
                </a:gridCol>
              </a:tblGrid>
              <a:tr h="8331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方案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ORM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JDBC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Client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客户端</a:t>
                      </a:r>
                      <a:endParaRPr lang="en-US" altLang="zh-CN" sz="1800" dirty="0"/>
                    </a:p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ORM+JDBC Client</a:t>
                      </a:r>
                      <a:r>
                        <a:rPr lang="zh-CN" altLang="en-US" sz="1600" dirty="0"/>
                        <a:t>）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服务端</a:t>
                      </a:r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JDBC Protocol</a:t>
                      </a:r>
                      <a:r>
                        <a:rPr lang="zh-CN" altLang="en-US" sz="1800" dirty="0"/>
                        <a:t>）</a:t>
                      </a:r>
                      <a:endParaRPr lang="en-US" altLang="zh-C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自定义</a:t>
                      </a:r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客户端服务端</a:t>
                      </a:r>
                      <a:endParaRPr lang="en-US" altLang="zh-C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717132"/>
                  </a:ext>
                </a:extLst>
              </a:tr>
              <a:tr h="592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典型产品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MyBatis</a:t>
                      </a:r>
                      <a:endParaRPr lang="en-US" sz="1600" dirty="0"/>
                    </a:p>
                    <a:p>
                      <a:pPr algn="ctr"/>
                      <a:r>
                        <a:rPr lang="en-US" altLang="zh-CN" sz="1600" dirty="0"/>
                        <a:t>Hibernate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Sharding-JDBC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Ctrip DAL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Sharding</a:t>
                      </a:r>
                      <a:r>
                        <a:rPr lang="en-US" sz="1600" dirty="0"/>
                        <a:t>-Proxy</a:t>
                      </a:r>
                    </a:p>
                    <a:p>
                      <a:pPr algn="ctr"/>
                      <a:r>
                        <a:rPr lang="en-US" sz="1600" dirty="0" err="1"/>
                        <a:t>MyCa</a:t>
                      </a:r>
                      <a:r>
                        <a:rPr lang="en-US" altLang="zh-CN" sz="1600" dirty="0" err="1"/>
                        <a:t>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458316"/>
                  </a:ext>
                </a:extLst>
              </a:tr>
              <a:tr h="4196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ORM</a:t>
                      </a:r>
                      <a:r>
                        <a:rPr lang="zh-CN" altLang="en-US" sz="1600" dirty="0"/>
                        <a:t>技术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涉及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不涉及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涉及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不涉及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涉及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49556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代理服务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无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无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无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有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有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17450"/>
                  </a:ext>
                </a:extLst>
              </a:tr>
              <a:tr h="10254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分片实现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/>
                        <a:t>自定义开发分片逻辑</a:t>
                      </a:r>
                      <a:endParaRPr lang="en-US" altLang="zh-CN" sz="1500" dirty="0"/>
                    </a:p>
                    <a:p>
                      <a:pPr algn="ctr"/>
                      <a:r>
                        <a:rPr lang="zh-CN" altLang="en-US" sz="1500" dirty="0"/>
                        <a:t>通过</a:t>
                      </a:r>
                      <a:r>
                        <a:rPr lang="en-US" altLang="zh-CN" sz="1500" dirty="0"/>
                        <a:t>ORM</a:t>
                      </a:r>
                      <a:r>
                        <a:rPr lang="zh-CN" altLang="en-US" sz="1500" dirty="0"/>
                        <a:t>拦截器解析</a:t>
                      </a:r>
                      <a:r>
                        <a:rPr lang="en-US" altLang="zh-CN" sz="1500" dirty="0" err="1"/>
                        <a:t>Sql</a:t>
                      </a:r>
                      <a:r>
                        <a:rPr lang="zh-CN" altLang="en-US" sz="1500" dirty="0"/>
                        <a:t>，或</a:t>
                      </a:r>
                      <a:r>
                        <a:rPr lang="en-US" altLang="zh-CN" sz="1500" dirty="0"/>
                        <a:t>DAO Entity</a:t>
                      </a:r>
                      <a:r>
                        <a:rPr lang="zh-CN" altLang="en-US" sz="1500" dirty="0"/>
                        <a:t>中直接获取分片字段</a:t>
                      </a:r>
                      <a:endParaRPr lang="en-US" altLang="zh-C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JDBC API</a:t>
                      </a:r>
                    </a:p>
                    <a:p>
                      <a:pPr algn="ctr"/>
                      <a:r>
                        <a:rPr lang="zh-CN" altLang="en-US" sz="1500" dirty="0"/>
                        <a:t>通过</a:t>
                      </a:r>
                      <a:r>
                        <a:rPr lang="en-US" altLang="zh-CN" sz="1500" dirty="0" err="1"/>
                        <a:t>Sql</a:t>
                      </a:r>
                      <a:r>
                        <a:rPr lang="zh-CN" altLang="en-US" sz="1500" dirty="0"/>
                        <a:t>解析分片字段</a:t>
                      </a:r>
                      <a:endParaRPr lang="en-US" altLang="zh-C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/>
                        <a:t>客户端</a:t>
                      </a:r>
                      <a:endParaRPr lang="en-US" altLang="zh-CN" sz="1500" dirty="0"/>
                    </a:p>
                    <a:p>
                      <a:pPr algn="ctr"/>
                      <a:r>
                        <a:rPr lang="zh-CN" altLang="en-US" sz="1500" dirty="0"/>
                        <a:t>通过</a:t>
                      </a:r>
                      <a:r>
                        <a:rPr lang="en-US" altLang="zh-CN" sz="1500" dirty="0"/>
                        <a:t>ORM Entity</a:t>
                      </a:r>
                      <a:r>
                        <a:rPr lang="zh-CN" altLang="en-US" sz="1500" dirty="0"/>
                        <a:t>解析分片字段</a:t>
                      </a:r>
                      <a:endParaRPr lang="en-US" altLang="zh-C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JDBC</a:t>
                      </a:r>
                      <a:r>
                        <a:rPr lang="zh-CN" altLang="en-US" sz="1500" dirty="0"/>
                        <a:t>代理服务端</a:t>
                      </a:r>
                      <a:endParaRPr lang="en-US" altLang="zh-CN" sz="1500" dirty="0"/>
                    </a:p>
                    <a:p>
                      <a:pPr algn="ctr"/>
                      <a:r>
                        <a:rPr lang="zh-CN" altLang="en-US" sz="1500" dirty="0"/>
                        <a:t>通过</a:t>
                      </a:r>
                      <a:r>
                        <a:rPr lang="en-US" altLang="zh-CN" sz="1500" dirty="0" err="1"/>
                        <a:t>Sql</a:t>
                      </a:r>
                      <a:r>
                        <a:rPr lang="zh-CN" altLang="en-US" sz="1500" dirty="0"/>
                        <a:t>解析分片字段</a:t>
                      </a:r>
                      <a:endParaRPr lang="en-US" altLang="zh-C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/>
                        <a:t>服务端</a:t>
                      </a:r>
                      <a:endParaRPr lang="en-US" altLang="zh-CN" sz="1500" dirty="0"/>
                    </a:p>
                    <a:p>
                      <a:pPr algn="ctr"/>
                      <a:r>
                        <a:rPr lang="zh-CN" altLang="en-US" sz="1500" dirty="0"/>
                        <a:t>通过</a:t>
                      </a:r>
                      <a:r>
                        <a:rPr lang="en-US" altLang="zh-CN" sz="1500" dirty="0"/>
                        <a:t>ORM Entity</a:t>
                      </a:r>
                      <a:r>
                        <a:rPr lang="zh-CN" altLang="en-US" sz="1500" dirty="0"/>
                        <a:t>解析分片字段</a:t>
                      </a:r>
                      <a:endParaRPr lang="en-US" altLang="zh-C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721139"/>
                  </a:ext>
                </a:extLst>
              </a:tr>
              <a:tr h="6059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应用开发语言支持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单一语言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单一语言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单一语言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跨语言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（通过</a:t>
                      </a:r>
                      <a:r>
                        <a:rPr lang="en-US" altLang="zh-CN" sz="1600" dirty="0"/>
                        <a:t>JDBC Client</a:t>
                      </a:r>
                      <a:r>
                        <a:rPr lang="zh-CN" altLang="en-US" sz="1600" dirty="0"/>
                        <a:t>支持）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受客户端限制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70818"/>
                  </a:ext>
                </a:extLst>
              </a:tr>
              <a:tr h="748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优点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实现灵活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适用简单应用场景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应用对接简单</a:t>
                      </a:r>
                      <a:endParaRPr lang="en-US" altLang="zh-CN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分片逻辑对应用透明</a:t>
                      </a:r>
                      <a:endParaRPr lang="en-US" altLang="zh-CN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支持不同</a:t>
                      </a:r>
                      <a:r>
                        <a:rPr lang="en-US" altLang="zh-CN" sz="1600" dirty="0"/>
                        <a:t>ORM</a:t>
                      </a:r>
                      <a:r>
                        <a:rPr lang="zh-CN" altLang="en-US" sz="1600" dirty="0"/>
                        <a:t>框架</a:t>
                      </a:r>
                      <a:endParaRPr lang="en-US" alt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/>
                        <a:t>ORM</a:t>
                      </a:r>
                      <a:r>
                        <a:rPr lang="zh-CN" altLang="en-US" sz="1600" dirty="0"/>
                        <a:t>直接对接分片逻辑，无</a:t>
                      </a:r>
                      <a:r>
                        <a:rPr lang="en-US" altLang="zh-CN" sz="1600" dirty="0" err="1"/>
                        <a:t>Sql</a:t>
                      </a:r>
                      <a:r>
                        <a:rPr lang="zh-CN" altLang="en-US" sz="1600" dirty="0"/>
                        <a:t>语句限制；分片逻辑透明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支持多语言；分片逻辑对应用透明；数据库连接数高效复用；</a:t>
                      </a:r>
                      <a:r>
                        <a:rPr lang="en-US" altLang="zh-CN" sz="1600" dirty="0" err="1"/>
                        <a:t>Sql</a:t>
                      </a:r>
                      <a:r>
                        <a:rPr lang="zh-CN" altLang="en-US" sz="1600" dirty="0"/>
                        <a:t>治理和访问限流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无</a:t>
                      </a:r>
                      <a:r>
                        <a:rPr lang="en-US" altLang="zh-CN" sz="1600" dirty="0" err="1"/>
                        <a:t>Sql</a:t>
                      </a:r>
                      <a:r>
                        <a:rPr lang="zh-CN" altLang="en-US" sz="1600" dirty="0"/>
                        <a:t>语句限制；分片逻辑透明；数据库连接数高效复用；</a:t>
                      </a:r>
                      <a:r>
                        <a:rPr lang="en-US" altLang="zh-CN" sz="1600" dirty="0" err="1"/>
                        <a:t>Sql</a:t>
                      </a:r>
                      <a:r>
                        <a:rPr lang="zh-CN" altLang="en-US" sz="1600" dirty="0"/>
                        <a:t>集中治理和访问限流监控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66088"/>
                  </a:ext>
                </a:extLst>
              </a:tr>
              <a:tr h="748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缺点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单一语言</a:t>
                      </a:r>
                      <a:endParaRPr lang="en-US" altLang="zh-CN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分片逻辑不透明，应用代码有侵入</a:t>
                      </a:r>
                      <a:endParaRPr lang="en-US" alt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单一语言</a:t>
                      </a:r>
                      <a:endParaRPr lang="en-US" altLang="zh-CN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受</a:t>
                      </a:r>
                      <a:r>
                        <a:rPr lang="en-US" altLang="zh-CN" sz="1600" dirty="0" err="1"/>
                        <a:t>Sql</a:t>
                      </a:r>
                      <a:r>
                        <a:rPr lang="zh-CN" altLang="en-US" sz="1600" dirty="0"/>
                        <a:t>解析影响，有些</a:t>
                      </a:r>
                      <a:r>
                        <a:rPr lang="en-US" altLang="zh-CN" sz="1600" dirty="0" err="1"/>
                        <a:t>Sql</a:t>
                      </a:r>
                      <a:r>
                        <a:rPr lang="zh-CN" altLang="en-US" sz="1600" dirty="0"/>
                        <a:t>语句不支持</a:t>
                      </a:r>
                      <a:endParaRPr lang="en-US" alt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单一语言</a:t>
                      </a:r>
                      <a:endParaRPr lang="en-US" altLang="zh-CN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支持的数据库有限制</a:t>
                      </a:r>
                      <a:endParaRPr lang="en-US" alt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受</a:t>
                      </a:r>
                      <a:r>
                        <a:rPr lang="en-US" altLang="zh-CN" sz="1600" dirty="0" err="1"/>
                        <a:t>Sql</a:t>
                      </a:r>
                      <a:r>
                        <a:rPr lang="zh-CN" altLang="en-US" sz="1600" dirty="0"/>
                        <a:t>解析影响，有些</a:t>
                      </a:r>
                      <a:r>
                        <a:rPr lang="en-US" altLang="zh-CN" sz="1600" dirty="0" err="1"/>
                        <a:t>Sql</a:t>
                      </a:r>
                      <a:r>
                        <a:rPr lang="zh-CN" altLang="en-US" sz="1600" dirty="0"/>
                        <a:t>语句不支持</a:t>
                      </a:r>
                      <a:endParaRPr lang="en-US" altLang="zh-CN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多一层网络跳转</a:t>
                      </a:r>
                      <a:endParaRPr lang="en-US" altLang="zh-CN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服务端需高可用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跨语言限制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多一层网络跳转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服务端需高可用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83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20A138D-8D8E-4790-BECA-8A2DF77AF183}"/>
              </a:ext>
            </a:extLst>
          </p:cNvPr>
          <p:cNvSpPr txBox="1"/>
          <p:nvPr/>
        </p:nvSpPr>
        <p:spPr>
          <a:xfrm>
            <a:off x="9881752" y="6269753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alpha val="50000"/>
                  </a:schemeClr>
                </a:solidFill>
              </a:rPr>
              <a:t>by</a:t>
            </a:r>
            <a:r>
              <a:rPr lang="zh-CN" altLang="en-US" b="1" i="1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altLang="zh-CN" b="1" i="1" dirty="0">
                <a:solidFill>
                  <a:schemeClr val="tx1">
                    <a:alpha val="50000"/>
                  </a:schemeClr>
                </a:solidFill>
              </a:rPr>
              <a:t>pphh at hyhblog.cn</a:t>
            </a:r>
            <a:endParaRPr lang="en-US" b="1" i="1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3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6898</TotalTime>
  <Words>418</Words>
  <Application>Microsoft Office PowerPoint</Application>
  <PresentationFormat>宽屏</PresentationFormat>
  <Paragraphs>146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数据库访问框架 Simple Dao Framework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黄印煌</dc:creator>
  <cp:lastModifiedBy>黄印煌</cp:lastModifiedBy>
  <cp:revision>720</cp:revision>
  <dcterms:created xsi:type="dcterms:W3CDTF">2018-07-02T06:38:32Z</dcterms:created>
  <dcterms:modified xsi:type="dcterms:W3CDTF">2018-11-02T06:16:28Z</dcterms:modified>
</cp:coreProperties>
</file>