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67" autoAdjust="0"/>
  </p:normalViewPr>
  <p:slideViewPr>
    <p:cSldViewPr snapToGrid="0">
      <p:cViewPr varScale="1">
        <p:scale>
          <a:sx n="94" d="100"/>
          <a:sy n="94" d="100"/>
        </p:scale>
        <p:origin x="6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18465-F3E3-4068-870E-A15265C3236D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7B094-E648-497D-9B8E-8F01A44CB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92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首先看题目：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ROVEC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是文章中提出的框架名字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Vectorized Expression Evaluation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矢量化表达式求值，看到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vectorized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这个词，我想到的是本文用到了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SIMD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技术，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Expression Evaluation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一般是指数据库操作中的谓词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predicate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的计算过程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Column Store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，列式存储，说明框架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ROVEC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面向的是列数据库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7B094-E648-497D-9B8E-8F01A44CB5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0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这页突出了本片文章利用的两个重点东西，也是跟其他文章不同的地方：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利用更加细粒度的</a:t>
            </a:r>
            <a:r>
              <a:rPr lang="en-US" altLang="zh-CN" dirty="0"/>
              <a:t>Block-Summary</a:t>
            </a:r>
            <a:r>
              <a:rPr lang="zh-CN" altLang="en-US" dirty="0"/>
              <a:t>，而不是之前列级别的信息，这样能够更好的了解到数据的局部分布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元素可寻址的压缩方案，在此基础上，实现了不用解压缩数据，直接在压缩数据上进行表达式求值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7B094-E648-497D-9B8E-8F01A44CB5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15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ROVEC</a:t>
            </a:r>
            <a:r>
              <a:rPr lang="zh-CN" altLang="en-US" dirty="0"/>
              <a:t>最主要做的一件事就是</a:t>
            </a:r>
            <a:r>
              <a:rPr lang="en-US" altLang="zh-CN" dirty="0"/>
              <a:t>Type Reduction</a:t>
            </a:r>
          </a:p>
          <a:p>
            <a:r>
              <a:rPr lang="zh-CN" altLang="en-US" dirty="0"/>
              <a:t>在表达式求值中，如果数据的宽度能从</a:t>
            </a:r>
            <a:r>
              <a:rPr lang="en-US" altLang="zh-CN" dirty="0"/>
              <a:t>64bit</a:t>
            </a:r>
            <a:r>
              <a:rPr lang="zh-CN" altLang="en-US" dirty="0"/>
              <a:t>降到</a:t>
            </a:r>
            <a:r>
              <a:rPr lang="en-US" altLang="zh-CN" dirty="0"/>
              <a:t>16bit</a:t>
            </a:r>
            <a:r>
              <a:rPr lang="zh-CN" altLang="en-US" dirty="0"/>
              <a:t>计算，使用</a:t>
            </a:r>
            <a:r>
              <a:rPr lang="en-US" altLang="zh-CN" dirty="0"/>
              <a:t>SIMD</a:t>
            </a:r>
            <a:r>
              <a:rPr lang="zh-CN" altLang="en-US" dirty="0"/>
              <a:t>理论性能提升</a:t>
            </a:r>
            <a:r>
              <a:rPr lang="en-US" altLang="zh-CN" dirty="0"/>
              <a:t>4</a:t>
            </a:r>
            <a:r>
              <a:rPr lang="zh-CN" altLang="en-US" dirty="0"/>
              <a:t>倍</a:t>
            </a:r>
            <a:endParaRPr lang="en-US" altLang="zh-CN" dirty="0"/>
          </a:p>
          <a:p>
            <a:r>
              <a:rPr lang="zh-CN" altLang="en-US" dirty="0"/>
              <a:t>因此，</a:t>
            </a:r>
            <a:r>
              <a:rPr lang="en-US" altLang="zh-CN" dirty="0"/>
              <a:t>ROVEC</a:t>
            </a:r>
            <a:r>
              <a:rPr lang="zh-CN" altLang="en-US" dirty="0"/>
              <a:t>框架的目的就是找到最</a:t>
            </a:r>
            <a:r>
              <a:rPr lang="en-US" altLang="zh-CN" dirty="0"/>
              <a:t>tightest</a:t>
            </a:r>
            <a:r>
              <a:rPr lang="zh-CN" altLang="en-US" dirty="0"/>
              <a:t>的数据类型（）宽度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7B094-E648-497D-9B8E-8F01A44CB5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0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对于一个执行算子中的表达式求值，</a:t>
            </a:r>
            <a:r>
              <a:rPr lang="en-US" altLang="zh-CN" dirty="0"/>
              <a:t>ROVEC</a:t>
            </a:r>
            <a:r>
              <a:rPr lang="zh-CN" altLang="en-US" dirty="0"/>
              <a:t>框架有如下四个阶段：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）基于</a:t>
            </a:r>
            <a:r>
              <a:rPr lang="en-US" altLang="zh-CN" dirty="0"/>
              <a:t>Block-Summary</a:t>
            </a:r>
            <a:r>
              <a:rPr lang="zh-CN" altLang="en-US" dirty="0"/>
              <a:t>的简化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1" dirty="0"/>
              <a:t>压缩方案</a:t>
            </a:r>
            <a:r>
              <a:rPr lang="zh-CN" altLang="en-US" dirty="0"/>
              <a:t>感知的表达式展开，这里采用的是</a:t>
            </a:r>
            <a:r>
              <a:rPr lang="en-US" altLang="zh-CN" dirty="0"/>
              <a:t>FOR</a:t>
            </a:r>
            <a:r>
              <a:rPr lang="zh-CN" altLang="en-US" dirty="0"/>
              <a:t>压缩。</a:t>
            </a:r>
            <a:r>
              <a:rPr lang="en-US" altLang="zh-CN" dirty="0"/>
              <a:t>ROVEC</a:t>
            </a:r>
            <a:r>
              <a:rPr lang="zh-CN" altLang="en-US" dirty="0"/>
              <a:t>并不限制所有的</a:t>
            </a:r>
            <a:r>
              <a:rPr lang="en-US" altLang="zh-CN" dirty="0"/>
              <a:t>block</a:t>
            </a:r>
            <a:r>
              <a:rPr lang="zh-CN" altLang="en-US" dirty="0"/>
              <a:t>都使用相同的压缩方案。</a:t>
            </a:r>
            <a:r>
              <a:rPr lang="zh-CN" altLang="en-US" b="1" dirty="0"/>
              <a:t>在进行优化时，</a:t>
            </a:r>
            <a:r>
              <a:rPr lang="en-US" altLang="zh-CN" b="1" dirty="0"/>
              <a:t>ROVEC</a:t>
            </a:r>
            <a:r>
              <a:rPr lang="zh-CN" altLang="en-US" b="1" dirty="0"/>
              <a:t>并不是直接对压缩数据进行解压缩，而是将解压缩的过程展开为子表达式。</a:t>
            </a:r>
            <a:endParaRPr lang="en-US" altLang="zh-CN" b="1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）常数折叠，因为上一步把压缩数据展开为子表达式，因此可能会出现常数。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）类型缩减</a:t>
            </a:r>
            <a:endParaRPr lang="en-US" altLang="zh-CN" dirty="0"/>
          </a:p>
          <a:p>
            <a:r>
              <a:rPr lang="zh-CN" altLang="en-US" dirty="0"/>
              <a:t>前三步根据</a:t>
            </a:r>
            <a:r>
              <a:rPr lang="en-US" altLang="zh-CN" dirty="0"/>
              <a:t>block-summary</a:t>
            </a:r>
            <a:r>
              <a:rPr lang="zh-CN" altLang="en-US" dirty="0"/>
              <a:t>信息不断地缩减取值范围，最后，使得输出结果地范围变为</a:t>
            </a:r>
            <a:r>
              <a:rPr lang="en-US" altLang="zh-CN" dirty="0"/>
              <a:t>int16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7B094-E648-497D-9B8E-8F01A44CB5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15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1-2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行：采用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的方式，遍历整颗语法树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行：评估得到节点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的最紧凑的类型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行：如果评估出的输入类型宽度比当前节点的输入类型宽度小，则进入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if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行：替换当前节点的输出类型宽度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行：因为已知当前节点的输入类型宽度要进行缩减，则去遍历当前节点的所有子树节点，对他们同样进行类型缩减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5-6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行：处理是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root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节点的特殊情况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7B094-E648-497D-9B8E-8F01A44CB5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08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区别在于之前的优化都是在</a:t>
            </a:r>
            <a:r>
              <a:rPr lang="en-US" altLang="zh-CN" dirty="0"/>
              <a:t>SQL</a:t>
            </a:r>
            <a:r>
              <a:rPr lang="zh-CN" altLang="en-US" dirty="0"/>
              <a:t>层，用基于规则的或者基于代价估计的查询优化策略，而</a:t>
            </a:r>
            <a:r>
              <a:rPr lang="en-US" altLang="zh-CN" dirty="0"/>
              <a:t>ROVEC</a:t>
            </a:r>
            <a:r>
              <a:rPr lang="zh-CN" altLang="en-US" dirty="0"/>
              <a:t>是在执行层</a:t>
            </a:r>
            <a:r>
              <a:rPr lang="en-US" altLang="zh-CN" dirty="0"/>
              <a:t>.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输入原本的表达式，以及</a:t>
            </a:r>
            <a:r>
              <a:rPr lang="en-US" altLang="zh-CN" dirty="0"/>
              <a:t>block-summary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输出优化后的表达式（更适合</a:t>
            </a:r>
            <a:r>
              <a:rPr lang="en-US" altLang="zh-CN" dirty="0"/>
              <a:t>SIMD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目前作为系统的一个插件，实现了两个算子：</a:t>
            </a:r>
            <a:r>
              <a:rPr lang="en-US" altLang="zh-CN" dirty="0"/>
              <a:t>table scan</a:t>
            </a:r>
            <a:r>
              <a:rPr lang="zh-CN" altLang="en-US" dirty="0"/>
              <a:t>和</a:t>
            </a:r>
            <a:r>
              <a:rPr lang="en-US" altLang="zh-CN" dirty="0"/>
              <a:t>theta join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7B094-E648-497D-9B8E-8F01A44CB5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73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AB87-D92F-FD8A-9944-E75BB9714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DE3F00-813C-CC31-A869-C8DDCDA8E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F7BC5-F09B-435F-6DA5-5E955792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FB1A4-BBD4-DD4A-9A6C-75A81821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DB6BF-A301-1718-D2A0-F439B707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5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53AF6-5443-1CF6-CFB4-9885D93B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3263DC-E866-32C9-260A-EC1313C7C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47400-6AD2-F329-DA1D-4F7212DF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40D05-A333-F32E-7F53-8A2AF51D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95AB0-A8F7-F76C-EE9C-95618BDB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9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92AFC5-CAF5-8650-26A2-D4EA5ADEC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DA9B9-E421-C5C1-C626-1C7834804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213E0-E55E-A0A1-6901-2EDDFE9C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69942-41C3-3507-026E-9879118E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28D41-0C16-B567-6DFF-A9F79D9B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6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73D38-3817-5DB1-9B56-20C361A0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5ED7D-146E-CF84-3048-823B3E42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F934E-DFCF-FF9E-F454-C4AB04FB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A1F59-4FB6-BABC-846D-0247DC6C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7866B-5C2C-59D1-9A54-16BDEE16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5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72C32-B759-652B-1D6E-4887457F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435E04-2CC8-C953-21CD-95901D0B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CAF26-5250-BF38-B687-9DDEA29F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D3C1E-F7DD-B8E9-3C7A-24C9E6CE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6573D-E3BD-BA8A-98E0-0BB14DC5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79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169BE-8087-6B3E-9FC3-211F302F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EC70D-B480-5D6C-28AA-9A3F49F03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5982E9-5A30-B3C1-36DC-B3BAA2403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1DF6CD-FAB8-A93A-014A-57D6C060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45569-601D-4F3E-6363-7121D6BC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23B5AA-D956-70D7-19AC-1CF284DC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5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A9FA5-08CB-448D-B5F4-99FABF72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AEEBA-B94F-AD29-EC0C-D16851F4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5C5A44-250F-9927-576F-7F58AF309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C6CF9D-51FE-6790-1539-7A142561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563CCB-4BDF-9502-E545-79DB1ECAB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64FB64-773C-0B6B-09FF-1A5352CB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8585CB-B34E-5414-C060-90ED3F9F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0DDDC-8188-6D83-C676-3E4B23FA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791F0-3C01-3C06-65FF-442F8438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BC9B9-F73F-E062-E56A-FAFC315D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232EDC-605C-E1DB-2C00-023B273F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C90FF2-26E2-8C2C-16C8-2E9D527C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7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284FFC-812E-A271-2AE4-343EFCAF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AEB023-C00C-B2D8-1907-4D54565D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0AB5E2-3C16-2956-BB29-DE222499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0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C370F-D0CA-CDE3-5FE4-81B3F926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7189B-5002-A7A8-D249-032A6ED5B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594B9F-F5F3-8CB5-9AC7-EB807F58F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A3F49-2A74-A1F3-3C6B-90C735A4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D9EE3-D16E-1B42-3A12-6A5D489C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F19575-930E-8C11-4008-B0D4000A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3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84B8E-326A-9407-A367-EB37DF2A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DFC75D-5745-6158-A720-237B78433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A4488A-9585-8E91-C1ED-132FA0CC0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25DF24-8184-5E4E-7B9B-F629C3D8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75545-B812-39AE-FBF3-6A7F751E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34D1D2-B4EE-F052-6E8B-E844A997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7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C4CD45-891E-38B8-A2EC-8E511E0F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5E3A4-AC0E-E97B-6380-54CAB7D4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3AFBC8-EDE9-0937-DF74-349CA1B7E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03AD-BD0C-4FC6-8BCF-53BC05F307B0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AF8C4-F3BA-D05F-144F-7DFC29A0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E8A3A-F814-2400-3BF4-337D8B64C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2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073C5EF-27F4-8AE1-DD78-782B558C0E04}"/>
              </a:ext>
            </a:extLst>
          </p:cNvPr>
          <p:cNvSpPr txBox="1"/>
          <p:nvPr/>
        </p:nvSpPr>
        <p:spPr>
          <a:xfrm>
            <a:off x="1623429" y="1656069"/>
            <a:ext cx="89451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ROVEC: Runtime Optimization of Vectorized Expression Evaluation for Column Store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153716-0768-0A07-14DC-0ED89473DBB3}"/>
              </a:ext>
            </a:extLst>
          </p:cNvPr>
          <p:cNvSpPr txBox="1"/>
          <p:nvPr/>
        </p:nvSpPr>
        <p:spPr>
          <a:xfrm>
            <a:off x="11102586" y="6273964"/>
            <a:ext cx="9438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4A3F3F-83DF-3898-ABE4-F1D9BCB88B78}"/>
              </a:ext>
            </a:extLst>
          </p:cNvPr>
          <p:cNvSpPr txBox="1"/>
          <p:nvPr/>
        </p:nvSpPr>
        <p:spPr>
          <a:xfrm>
            <a:off x="8358402" y="3755382"/>
            <a:ext cx="198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2022/7/7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1CFD03-9EE9-17E7-84FB-3A4BB2183AF6}"/>
              </a:ext>
            </a:extLst>
          </p:cNvPr>
          <p:cNvSpPr txBox="1"/>
          <p:nvPr/>
        </p:nvSpPr>
        <p:spPr>
          <a:xfrm>
            <a:off x="447149" y="355169"/>
            <a:ext cx="233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467E42-D0D5-22A7-606C-A32B3301212C}"/>
              </a:ext>
            </a:extLst>
          </p:cNvPr>
          <p:cNvSpPr txBox="1"/>
          <p:nvPr/>
        </p:nvSpPr>
        <p:spPr>
          <a:xfrm>
            <a:off x="1364881" y="1549922"/>
            <a:ext cx="389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Column-block storage format</a:t>
            </a:r>
            <a:r>
              <a:rPr kumimoji="0" lang="zh-CN" altLang="zh-CN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DD6639-9A7E-E240-0431-A280C3E01951}"/>
              </a:ext>
            </a:extLst>
          </p:cNvPr>
          <p:cNvSpPr txBox="1"/>
          <p:nvPr/>
        </p:nvSpPr>
        <p:spPr>
          <a:xfrm>
            <a:off x="1364881" y="3876562"/>
            <a:ext cx="389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Element-addressable scheme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69A547-26D2-1F28-37CA-E940AB0456B9}"/>
              </a:ext>
            </a:extLst>
          </p:cNvPr>
          <p:cNvSpPr txBox="1"/>
          <p:nvPr/>
        </p:nvSpPr>
        <p:spPr>
          <a:xfrm>
            <a:off x="2286055" y="2127811"/>
            <a:ext cx="72507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from a column are grouped into blocks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is associated with a </a:t>
            </a:r>
            <a:r>
              <a:rPr lang="en-US" altLang="zh-C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summary </a:t>
            </a:r>
          </a:p>
          <a:p>
            <a:pPr algn="l"/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(containing Min, Max, Sum, compression schemes and etc.).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F71D52-C884-143A-133F-1ABA5F6E4113}"/>
              </a:ext>
            </a:extLst>
          </p:cNvPr>
          <p:cNvSpPr txBox="1"/>
          <p:nvPr/>
        </p:nvSpPr>
        <p:spPr>
          <a:xfrm>
            <a:off x="2286054" y="4384748"/>
            <a:ext cx="72507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Single-value scheme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scheme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scheme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GCD scheme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0940A4-3AA6-3D65-81ED-EA5BB9EF7489}"/>
              </a:ext>
            </a:extLst>
          </p:cNvPr>
          <p:cNvSpPr txBox="1"/>
          <p:nvPr/>
        </p:nvSpPr>
        <p:spPr>
          <a:xfrm>
            <a:off x="11102586" y="6273964"/>
            <a:ext cx="9438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2/6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81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1CFD03-9EE9-17E7-84FB-3A4BB2183AF6}"/>
              </a:ext>
            </a:extLst>
          </p:cNvPr>
          <p:cNvSpPr txBox="1"/>
          <p:nvPr/>
        </p:nvSpPr>
        <p:spPr>
          <a:xfrm>
            <a:off x="447149" y="355169"/>
            <a:ext cx="294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of ROVEC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467E42-D0D5-22A7-606C-A32B3301212C}"/>
              </a:ext>
            </a:extLst>
          </p:cNvPr>
          <p:cNvSpPr txBox="1"/>
          <p:nvPr/>
        </p:nvSpPr>
        <p:spPr>
          <a:xfrm>
            <a:off x="1364881" y="1549922"/>
            <a:ext cx="389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Reduction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CEE50D-91F7-1300-52B6-EB1301D6C9CF}"/>
                  </a:ext>
                </a:extLst>
              </p:cNvPr>
              <p:cNvSpPr txBox="1"/>
              <p:nvPr/>
            </p:nvSpPr>
            <p:spPr>
              <a:xfrm>
                <a:off x="4739951" y="2270136"/>
                <a:ext cx="1406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𝐶𝑂𝐿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𝐶𝑂𝐿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CEE50D-91F7-1300-52B6-EB1301D6C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951" y="2270136"/>
                <a:ext cx="1406795" cy="276999"/>
              </a:xfrm>
              <a:prstGeom prst="rect">
                <a:avLst/>
              </a:prstGeom>
              <a:blipFill>
                <a:blip r:embed="rId3"/>
                <a:stretch>
                  <a:fillRect l="-3478" r="-130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169A547-26D2-1F28-37CA-E940AB0456B9}"/>
              </a:ext>
            </a:extLst>
          </p:cNvPr>
          <p:cNvSpPr txBox="1"/>
          <p:nvPr/>
        </p:nvSpPr>
        <p:spPr>
          <a:xfrm>
            <a:off x="3126884" y="2920346"/>
            <a:ext cx="1677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8C3DFB-D88B-47AC-76A8-5E083EEC49FC}"/>
                  </a:ext>
                </a:extLst>
              </p:cNvPr>
              <p:cNvSpPr txBox="1"/>
              <p:nvPr/>
            </p:nvSpPr>
            <p:spPr>
              <a:xfrm>
                <a:off x="2413586" y="3193657"/>
                <a:ext cx="713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8C3DFB-D88B-47AC-76A8-5E083EEC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586" y="3193657"/>
                <a:ext cx="713337" cy="276999"/>
              </a:xfrm>
              <a:prstGeom prst="rect">
                <a:avLst/>
              </a:prstGeom>
              <a:blipFill>
                <a:blip r:embed="rId4"/>
                <a:stretch>
                  <a:fillRect l="-6838" r="-683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右 4">
            <a:extLst>
              <a:ext uri="{FF2B5EF4-FFF2-40B4-BE49-F238E27FC236}">
                <a16:creationId xmlns:a16="http://schemas.microsoft.com/office/drawing/2014/main" id="{0DC9552B-76E9-7EA2-05C2-6DFECBC22522}"/>
              </a:ext>
            </a:extLst>
          </p:cNvPr>
          <p:cNvSpPr/>
          <p:nvPr/>
        </p:nvSpPr>
        <p:spPr>
          <a:xfrm>
            <a:off x="3272024" y="3216197"/>
            <a:ext cx="1271041" cy="23191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CEC0C78-5DCC-BBC9-9A23-C4DD42C398C3}"/>
                  </a:ext>
                </a:extLst>
              </p:cNvPr>
              <p:cNvSpPr txBox="1"/>
              <p:nvPr/>
            </p:nvSpPr>
            <p:spPr>
              <a:xfrm>
                <a:off x="4688166" y="3193657"/>
                <a:ext cx="713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CEC0C78-5DCC-BBC9-9A23-C4DD42C39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166" y="3193657"/>
                <a:ext cx="713337" cy="276999"/>
              </a:xfrm>
              <a:prstGeom prst="rect">
                <a:avLst/>
              </a:prstGeom>
              <a:blipFill>
                <a:blip r:embed="rId5"/>
                <a:stretch>
                  <a:fillRect l="-5983" r="-769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1F8E13D9-EEDC-A1C0-472C-8355763D9135}"/>
              </a:ext>
            </a:extLst>
          </p:cNvPr>
          <p:cNvSpPr txBox="1"/>
          <p:nvPr/>
        </p:nvSpPr>
        <p:spPr>
          <a:xfrm>
            <a:off x="2178682" y="2196880"/>
            <a:ext cx="2429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evaluation: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3020029-8762-2A3D-C0B5-CE17D1437CD9}"/>
              </a:ext>
            </a:extLst>
          </p:cNvPr>
          <p:cNvSpPr/>
          <p:nvPr/>
        </p:nvSpPr>
        <p:spPr>
          <a:xfrm>
            <a:off x="4430798" y="3623594"/>
            <a:ext cx="1228071" cy="379307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Tightest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517390-F1D8-AE1B-181F-DF088596F963}"/>
              </a:ext>
            </a:extLst>
          </p:cNvPr>
          <p:cNvSpPr txBox="1"/>
          <p:nvPr/>
        </p:nvSpPr>
        <p:spPr>
          <a:xfrm>
            <a:off x="6929115" y="3147490"/>
            <a:ext cx="127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SIMD 4</a:t>
            </a:r>
            <a:r>
              <a:rPr lang="en-US" altLang="zh-CN" sz="1800" b="0" i="0" u="none" strike="noStrike" baseline="0" dirty="0">
                <a:latin typeface="CMSY10"/>
              </a:rPr>
              <a:t>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29EBB07-7B87-E27E-C82C-A0E417CC44EE}"/>
              </a:ext>
            </a:extLst>
          </p:cNvPr>
          <p:cNvSpPr/>
          <p:nvPr/>
        </p:nvSpPr>
        <p:spPr>
          <a:xfrm>
            <a:off x="5546604" y="3216197"/>
            <a:ext cx="1271041" cy="23191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B4D8A3-B5CA-8A35-DAED-9E77DAE942EE}"/>
              </a:ext>
            </a:extLst>
          </p:cNvPr>
          <p:cNvSpPr txBox="1"/>
          <p:nvPr/>
        </p:nvSpPr>
        <p:spPr>
          <a:xfrm>
            <a:off x="11102586" y="6273964"/>
            <a:ext cx="9438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3/6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10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1CFD03-9EE9-17E7-84FB-3A4BB2183AF6}"/>
              </a:ext>
            </a:extLst>
          </p:cNvPr>
          <p:cNvSpPr txBox="1"/>
          <p:nvPr/>
        </p:nvSpPr>
        <p:spPr>
          <a:xfrm>
            <a:off x="447149" y="355169"/>
            <a:ext cx="294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of ROVEC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9710EB-0CB8-22AD-42F9-0F08FAC96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54" y="1109245"/>
            <a:ext cx="11519492" cy="386734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F9D2153-B0B4-27C4-BC90-D67E6CC1204D}"/>
              </a:ext>
            </a:extLst>
          </p:cNvPr>
          <p:cNvSpPr txBox="1"/>
          <p:nvPr/>
        </p:nvSpPr>
        <p:spPr>
          <a:xfrm>
            <a:off x="1920294" y="5425589"/>
            <a:ext cx="8604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(a)~(c):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for type reduction,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range from int64 to int16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     : Type Reduction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2516BC-3457-213B-FE8A-DC08704EB8A4}"/>
              </a:ext>
            </a:extLst>
          </p:cNvPr>
          <p:cNvSpPr txBox="1"/>
          <p:nvPr/>
        </p:nvSpPr>
        <p:spPr>
          <a:xfrm>
            <a:off x="11102586" y="6273964"/>
            <a:ext cx="9438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4/6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35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1CFD03-9EE9-17E7-84FB-3A4BB2183AF6}"/>
              </a:ext>
            </a:extLst>
          </p:cNvPr>
          <p:cNvSpPr txBox="1"/>
          <p:nvPr/>
        </p:nvSpPr>
        <p:spPr>
          <a:xfrm>
            <a:off x="447149" y="355169"/>
            <a:ext cx="294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of ROVEC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F5D6C7-E04E-3846-85CD-19C0954F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243" y="1306941"/>
            <a:ext cx="6464632" cy="39054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7945936-2C7C-EF75-B547-DCD289B66C65}"/>
              </a:ext>
            </a:extLst>
          </p:cNvPr>
          <p:cNvSpPr txBox="1"/>
          <p:nvPr/>
        </p:nvSpPr>
        <p:spPr>
          <a:xfrm>
            <a:off x="11102586" y="6273964"/>
            <a:ext cx="9438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5/6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9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D72F7D-A825-3AF8-442D-E8A3188A2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96" y="1756133"/>
            <a:ext cx="3854648" cy="27179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8321E0-6788-015C-0EEE-338A24705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136" y="1841863"/>
            <a:ext cx="4845299" cy="25464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B5157D-A921-E3D6-EBAD-51C91A2BFA05}"/>
              </a:ext>
            </a:extLst>
          </p:cNvPr>
          <p:cNvSpPr txBox="1"/>
          <p:nvPr/>
        </p:nvSpPr>
        <p:spPr>
          <a:xfrm>
            <a:off x="447149" y="355169"/>
            <a:ext cx="406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 Implementation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170879-CA86-21C3-DE3A-33E97EBD18BC}"/>
              </a:ext>
            </a:extLst>
          </p:cNvPr>
          <p:cNvSpPr txBox="1"/>
          <p:nvPr/>
        </p:nvSpPr>
        <p:spPr>
          <a:xfrm>
            <a:off x="11102586" y="6273964"/>
            <a:ext cx="9438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6/6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07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4266F6-48DA-0900-1FB0-AB6AE6D2CDE6}"/>
              </a:ext>
            </a:extLst>
          </p:cNvPr>
          <p:cNvSpPr txBox="1"/>
          <p:nvPr/>
        </p:nvSpPr>
        <p:spPr>
          <a:xfrm>
            <a:off x="447149" y="355169"/>
            <a:ext cx="178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C99EAE-F322-8EC6-3AB2-1D52F1DAB810}"/>
              </a:ext>
            </a:extLst>
          </p:cNvPr>
          <p:cNvSpPr txBox="1"/>
          <p:nvPr/>
        </p:nvSpPr>
        <p:spPr>
          <a:xfrm>
            <a:off x="1422400" y="1327573"/>
            <a:ext cx="8466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为什么样例中第二阶段</a:t>
            </a:r>
            <a:r>
              <a:rPr lang="en-US" altLang="zh-CN" dirty="0" err="1"/>
              <a:t>FoR</a:t>
            </a:r>
            <a:r>
              <a:rPr lang="zh-CN" altLang="en-US" dirty="0"/>
              <a:t>压缩方案的表达式展开过程，子表达式是</a:t>
            </a:r>
            <a:r>
              <a:rPr lang="en-US" altLang="zh-CN" dirty="0" err="1"/>
              <a:t>a+Min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我的理解是</a:t>
            </a:r>
            <a:r>
              <a:rPr lang="en-US" altLang="zh-CN" dirty="0" err="1"/>
              <a:t>FoR</a:t>
            </a:r>
            <a:r>
              <a:rPr lang="zh-CN" altLang="en-US" dirty="0"/>
              <a:t>方案中，每个</a:t>
            </a:r>
            <a:r>
              <a:rPr lang="en-US" altLang="zh-CN" dirty="0"/>
              <a:t>Block</a:t>
            </a:r>
            <a:r>
              <a:rPr lang="zh-CN" altLang="en-US" dirty="0"/>
              <a:t>存储</a:t>
            </a:r>
            <a:r>
              <a:rPr lang="en-US" altLang="zh-CN" dirty="0"/>
              <a:t>delta</a:t>
            </a:r>
            <a:r>
              <a:rPr lang="zh-CN" altLang="en-US" dirty="0"/>
              <a:t>和当前块的最小值</a:t>
            </a:r>
            <a:endParaRPr lang="en-US" altLang="zh-CN" dirty="0"/>
          </a:p>
          <a:p>
            <a:r>
              <a:rPr lang="en-US" altLang="zh-CN" dirty="0"/>
              <a:t>      CastToInt64()</a:t>
            </a:r>
            <a:r>
              <a:rPr lang="zh-CN" altLang="en-US" dirty="0"/>
              <a:t>不知道是干啥的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41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766E17-9EA3-0A02-F502-60713A8CE8EF}"/>
              </a:ext>
            </a:extLst>
          </p:cNvPr>
          <p:cNvSpPr txBox="1"/>
          <p:nvPr/>
        </p:nvSpPr>
        <p:spPr>
          <a:xfrm>
            <a:off x="3806668" y="2967335"/>
            <a:ext cx="4578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1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655</Words>
  <Application>Microsoft Office PowerPoint</Application>
  <PresentationFormat>宽屏</PresentationFormat>
  <Paragraphs>70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CMSY10</vt:lpstr>
      <vt:lpstr>Open Sans</vt:lpstr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柴 华溢</dc:creator>
  <cp:lastModifiedBy>柴 华溢</cp:lastModifiedBy>
  <cp:revision>71</cp:revision>
  <dcterms:created xsi:type="dcterms:W3CDTF">2022-07-07T06:01:45Z</dcterms:created>
  <dcterms:modified xsi:type="dcterms:W3CDTF">2022-07-14T07:52:14Z</dcterms:modified>
</cp:coreProperties>
</file>