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4" autoAdjust="0"/>
    <p:restoredTop sz="89644" autoAdjust="0"/>
  </p:normalViewPr>
  <p:slideViewPr>
    <p:cSldViewPr snapToGrid="0">
      <p:cViewPr varScale="1">
        <p:scale>
          <a:sx n="102" d="100"/>
          <a:sy n="102" d="100"/>
        </p:scale>
        <p:origin x="1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C35C-B707-4010-8F90-98CE4F524CC9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B4833-72D8-4B31-B439-9BBE74C69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6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学习型索引的本质：对于排好序的数组，给定一个</a:t>
            </a:r>
            <a:r>
              <a:rPr lang="en-US" altLang="zh-CN" dirty="0"/>
              <a:t>key</a:t>
            </a:r>
            <a:r>
              <a:rPr lang="zh-CN" altLang="en-US" dirty="0"/>
              <a:t>，返回这个</a:t>
            </a:r>
            <a:r>
              <a:rPr lang="en-US" altLang="zh-CN" dirty="0"/>
              <a:t>key</a:t>
            </a:r>
            <a:r>
              <a:rPr lang="zh-CN" altLang="en-US" dirty="0"/>
              <a:t>对应数据在数组中的位置</a:t>
            </a:r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B4833-72D8-4B31-B439-9BBE74C697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1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Root</a:t>
            </a:r>
            <a:r>
              <a:rPr lang="zh-CN" altLang="en-US" dirty="0"/>
              <a:t>采用神经网络，其余几层都是线性模型。层次化模型目的就是提高精度。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B4833-72D8-4B31-B439-9BBE74C697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9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采用一个线性模型来拟合整段数据，效果不是很好，因此</a:t>
            </a:r>
            <a:r>
              <a:rPr lang="en-US" altLang="zh-CN" dirty="0" err="1"/>
              <a:t>FITing</a:t>
            </a:r>
            <a:r>
              <a:rPr lang="en-US" altLang="zh-CN" dirty="0"/>
              <a:t>-Tree</a:t>
            </a:r>
            <a:r>
              <a:rPr lang="zh-CN" altLang="en-US" dirty="0"/>
              <a:t>考虑用多段线性模型来拟合，这样能保证误差。</a:t>
            </a:r>
            <a:endParaRPr lang="en-US" altLang="zh-CN" dirty="0"/>
          </a:p>
          <a:p>
            <a:r>
              <a:rPr lang="zh-CN" altLang="en-US" dirty="0"/>
              <a:t>具体方法就是，按照</a:t>
            </a:r>
            <a:r>
              <a:rPr lang="en-US" altLang="zh-CN" dirty="0"/>
              <a:t>key</a:t>
            </a:r>
            <a:r>
              <a:rPr lang="zh-CN" altLang="en-US" dirty="0"/>
              <a:t>的顺序依次输入模型来训练，找在</a:t>
            </a:r>
            <a:r>
              <a:rPr lang="en-US" altLang="zh-CN" dirty="0"/>
              <a:t>error</a:t>
            </a:r>
            <a:r>
              <a:rPr lang="zh-CN" altLang="en-US" dirty="0"/>
              <a:t>范围内斜率的交集。</a:t>
            </a:r>
            <a:endParaRPr lang="en-US" altLang="zh-CN" dirty="0"/>
          </a:p>
          <a:p>
            <a:r>
              <a:rPr lang="zh-CN" altLang="en-US" dirty="0"/>
              <a:t>如何快速寻找到一个</a:t>
            </a:r>
            <a:r>
              <a:rPr lang="en-US" altLang="zh-CN" dirty="0"/>
              <a:t>key</a:t>
            </a:r>
            <a:r>
              <a:rPr lang="zh-CN" altLang="en-US" dirty="0"/>
              <a:t>应该用哪个段的模型呢？（二分法？）用一个</a:t>
            </a:r>
            <a:r>
              <a:rPr lang="en-US" altLang="zh-CN" dirty="0"/>
              <a:t>B+-Tree</a:t>
            </a:r>
            <a:r>
              <a:rPr lang="zh-CN" altLang="en-US" dirty="0"/>
              <a:t>来加速寻找的过程。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B4833-72D8-4B31-B439-9BBE74C697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9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PGM-Index</a:t>
            </a:r>
            <a:r>
              <a:rPr lang="zh-CN" altLang="en-US" dirty="0"/>
              <a:t>与</a:t>
            </a:r>
            <a:r>
              <a:rPr lang="en-US" altLang="zh-CN" dirty="0" err="1"/>
              <a:t>FITing</a:t>
            </a:r>
            <a:r>
              <a:rPr lang="en-US" altLang="zh-CN" dirty="0"/>
              <a:t>-Tree</a:t>
            </a:r>
            <a:r>
              <a:rPr lang="zh-CN" altLang="en-US" dirty="0"/>
              <a:t>非常类似，其最后一层与</a:t>
            </a:r>
            <a:r>
              <a:rPr lang="en-US" altLang="zh-CN" dirty="0" err="1"/>
              <a:t>fiting</a:t>
            </a:r>
            <a:r>
              <a:rPr lang="zh-CN" altLang="en-US" dirty="0"/>
              <a:t>是相同的，只不过，</a:t>
            </a:r>
            <a:r>
              <a:rPr lang="en-US" altLang="zh-CN" dirty="0" err="1"/>
              <a:t>fiting</a:t>
            </a:r>
            <a:r>
              <a:rPr lang="zh-CN" altLang="en-US" dirty="0"/>
              <a:t>在定位</a:t>
            </a:r>
            <a:r>
              <a:rPr lang="en-US" altLang="zh-CN" dirty="0"/>
              <a:t>segment</a:t>
            </a:r>
            <a:r>
              <a:rPr lang="zh-CN" altLang="en-US" dirty="0"/>
              <a:t>的时候，使用了</a:t>
            </a:r>
            <a:r>
              <a:rPr lang="en-US" altLang="zh-CN" dirty="0"/>
              <a:t>B+-Tree</a:t>
            </a:r>
            <a:r>
              <a:rPr lang="zh-CN" altLang="en-US" dirty="0"/>
              <a:t>，这不仅浪费空间，还忽略了数据分布。</a:t>
            </a:r>
            <a:endParaRPr lang="en-US" altLang="zh-CN" dirty="0"/>
          </a:p>
          <a:p>
            <a:r>
              <a:rPr lang="en-US" altLang="zh-CN" dirty="0"/>
              <a:t>PGM</a:t>
            </a:r>
            <a:r>
              <a:rPr lang="zh-CN" altLang="en-US" dirty="0"/>
              <a:t>把每一层叫做</a:t>
            </a:r>
            <a:r>
              <a:rPr lang="en-US" altLang="zh-CN" dirty="0"/>
              <a:t>PLA-Model</a:t>
            </a:r>
            <a:r>
              <a:rPr lang="zh-CN" altLang="en-US" dirty="0"/>
              <a:t>，用下一层中每个</a:t>
            </a:r>
            <a:r>
              <a:rPr lang="en-US" altLang="zh-CN" dirty="0"/>
              <a:t>segment</a:t>
            </a:r>
            <a:r>
              <a:rPr lang="zh-CN" altLang="en-US" dirty="0"/>
              <a:t>的首个</a:t>
            </a:r>
            <a:r>
              <a:rPr lang="en-US" altLang="zh-CN" dirty="0"/>
              <a:t>key</a:t>
            </a:r>
            <a:r>
              <a:rPr lang="zh-CN" altLang="en-US" dirty="0"/>
              <a:t>组成新的集合，构建新的</a:t>
            </a:r>
            <a:r>
              <a:rPr lang="en-US" altLang="zh-CN" dirty="0"/>
              <a:t>PLA</a:t>
            </a:r>
            <a:r>
              <a:rPr lang="zh-CN" altLang="en-US" dirty="0"/>
              <a:t>，直到最高层仅剩一个</a:t>
            </a:r>
            <a:r>
              <a:rPr lang="en-US" altLang="zh-CN" dirty="0"/>
              <a:t>segment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B4833-72D8-4B31-B439-9BBE74C697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B4833-72D8-4B31-B439-9BBE74C697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76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尽可能最大化斜率区间存在交集的斜率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B4833-72D8-4B31-B439-9BBE74C697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7847E-14A9-53BD-855E-0720F5715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8C335-01A9-92F8-58F3-DC5AE497F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D7721-7904-9F01-BC9B-7801A9BE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E9735-C819-67A2-910C-32A9F713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F6445-EC08-182A-F214-28C3AC2A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AC6C7-03AA-5002-8161-005C98BB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1DB46-735A-B9E2-B3AE-D693C08CD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A0453-B86D-1528-D090-234450FE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A31F5-39A5-6530-44BE-CE3F0086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C7692-221E-54FA-1A32-FBFDE3A3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7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A3102C-5925-962D-65CD-128A421EB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0D533-34F0-A47B-3F5B-2A2AE7B44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7BAF2-F871-46CC-EDA1-4A41E00C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89C78-C0E7-05A0-D147-F5EB9159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72B76-52D5-3C95-64DB-D6F528DA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5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C0C72-2EB2-CFB6-0852-5D62E312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0624D-B590-D891-C540-ACA1A4A4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3B36A-99BC-AF01-B0A7-C8130C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A7E57-0ED3-09C9-7429-41C8CE23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63FF5-E81A-7F43-1EC0-C6F4EC59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02260-9083-ECA8-A41F-8A31A1B6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85F6E-C445-8506-F9E0-E06D79A0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D1BF5-4C0E-47FB-71DF-691B9F13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BB2F3-27F1-6AE4-809F-31E971ED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4534D-AB66-AAE1-48F4-34DB4C5A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3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3E9DB-3F2E-B27C-E559-2AAF6C1F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5A5B0-85C7-18CB-9DDC-B8F224ECC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045A5-F9CB-E146-D73E-161A84632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B85F4-AF14-6859-E2E7-234A9F2D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CE8A2-6EDD-6957-E799-FC21857A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99C2E-7921-3623-B044-93AD84E5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F513A-A129-9CB7-A22A-138DF301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70192-3608-B702-0F8E-CA2058CC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DAC443-D1D8-1330-5D5B-BAB6AB0B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47012-0874-5B6E-D178-6268BA20B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E840B4-5F1F-7E97-4328-BEB336A63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C654A1-F63E-C18C-97F7-5FCD47C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E4AAA4-D5B9-E00D-F040-006F8BC5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94FF82-018D-2FF4-2DF7-0A685264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2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D381E-EEDE-1E91-449A-5EDE5FD4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F2CAFC-5C72-DF8F-7746-D542DD51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98A2C-46C6-B118-C8E1-91DD4850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FA4E1-43EA-388F-8432-0FC81960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4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A8D5-81E8-071C-FC2E-49A06EE2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5BA580-ADAB-3058-1BDF-B887626C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7D8AF-A79B-9411-06AD-20232B90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0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C512F-83FF-60FA-676E-41B520AF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02EAB-3BC9-A6EC-96BE-C70EB217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6DBC5-D92A-C4C0-8282-719F48E3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B9850-79B8-8035-913F-C746BE81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99177-61C8-0C57-10F2-32599E15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16440-3A72-25CC-093A-8CE162D5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5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2BFB-6A3A-A507-E523-0ED78A68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DFDE4C-02AB-0900-1EA3-82A735A25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5179A-A5E2-B3EF-9345-DF2F88BD7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E441C-8222-4503-5FBB-E2E027E2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82CD5-BA02-F561-07DB-FE7B6906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9CD39-9AB3-B297-34CA-2A81E6C0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4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EDAD82-CCCF-14E1-B559-6016E6A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F65E5-06F6-C5BA-7AF5-DC5934E1C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1A51A-D75F-4D3E-AA85-7BCD80440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FF9F-8B21-4C77-BD26-3BD928DBA32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55E4F-BBCD-430D-7917-511C5811D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C2BDB-15E5-66B6-BCD3-11C1BF748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C358-418B-4211-89D3-B4A259C63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1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073C5EF-27F4-8AE1-DD78-782B558C0E04}"/>
              </a:ext>
            </a:extLst>
          </p:cNvPr>
          <p:cNvSpPr txBox="1"/>
          <p:nvPr/>
        </p:nvSpPr>
        <p:spPr>
          <a:xfrm>
            <a:off x="1339706" y="1667868"/>
            <a:ext cx="95125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PGM-index: a fully dynamic compressed learned index with provable worst case bounds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4A3F3F-83DF-3898-ABE4-F1D9BCB88B78}"/>
              </a:ext>
            </a:extLst>
          </p:cNvPr>
          <p:cNvSpPr txBox="1"/>
          <p:nvPr/>
        </p:nvSpPr>
        <p:spPr>
          <a:xfrm>
            <a:off x="8358402" y="3755382"/>
            <a:ext cx="198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2022/7/7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1C13D3-AA48-83C8-BBC6-398633169E4E}"/>
              </a:ext>
            </a:extLst>
          </p:cNvPr>
          <p:cNvSpPr txBox="1"/>
          <p:nvPr/>
        </p:nvSpPr>
        <p:spPr>
          <a:xfrm>
            <a:off x="11102586" y="6161230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6F7F01-1BCE-5662-7398-8D76E7405555}"/>
              </a:ext>
            </a:extLst>
          </p:cNvPr>
          <p:cNvSpPr txBox="1"/>
          <p:nvPr/>
        </p:nvSpPr>
        <p:spPr>
          <a:xfrm>
            <a:off x="612058" y="518832"/>
            <a:ext cx="2561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learned </a:t>
            </a:r>
            <a:r>
              <a: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ndex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83E261-8A27-99AF-7E1A-7FC5ACD1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51" y="1922545"/>
            <a:ext cx="5664491" cy="2717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720826-1C30-9D0C-DDE4-3748D81DD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175" y="1516124"/>
            <a:ext cx="5016758" cy="35307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7B96C1-AA40-1A5A-FF5E-CFD7E03AD57B}"/>
                  </a:ext>
                </a:extLst>
              </p:cNvPr>
              <p:cNvSpPr txBox="1"/>
              <p:nvPr/>
            </p:nvSpPr>
            <p:spPr>
              <a:xfrm>
                <a:off x="8602334" y="5341876"/>
                <a:ext cx="20325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7B96C1-AA40-1A5A-FF5E-CFD7E03A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334" y="5341876"/>
                <a:ext cx="2032535" cy="369332"/>
              </a:xfrm>
              <a:prstGeom prst="rect">
                <a:avLst/>
              </a:prstGeom>
              <a:blipFill>
                <a:blip r:embed="rId5"/>
                <a:stretch>
                  <a:fillRect r="-149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5B70A61-4DAF-418D-E15C-0F0E23E49A54}"/>
              </a:ext>
            </a:extLst>
          </p:cNvPr>
          <p:cNvSpPr txBox="1"/>
          <p:nvPr/>
        </p:nvSpPr>
        <p:spPr>
          <a:xfrm>
            <a:off x="11102586" y="6161230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6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6F7F01-1BCE-5662-7398-8D76E7405555}"/>
              </a:ext>
            </a:extLst>
          </p:cNvPr>
          <p:cNvSpPr txBox="1"/>
          <p:nvPr/>
        </p:nvSpPr>
        <p:spPr>
          <a:xfrm>
            <a:off x="612058" y="518832"/>
            <a:ext cx="4483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The Recursive Model Index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FFFC49-FAB2-5F1B-1B71-2752ADCF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53" y="1392073"/>
            <a:ext cx="6394779" cy="3689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FBB8A9-4D2B-EE7A-528E-5D8411E99860}"/>
              </a:ext>
            </a:extLst>
          </p:cNvPr>
          <p:cNvSpPr txBox="1"/>
          <p:nvPr/>
        </p:nvSpPr>
        <p:spPr>
          <a:xfrm>
            <a:off x="128353" y="6455536"/>
            <a:ext cx="12235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Kraska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Beutel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Chi E H, et al. The case for learned index structures[C]//Proceedings of the 2018 international conference on management of data. 2018: 489-504.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9826AC-7801-BBE3-D8E6-92C531A91F70}"/>
              </a:ext>
            </a:extLst>
          </p:cNvPr>
          <p:cNvSpPr txBox="1"/>
          <p:nvPr/>
        </p:nvSpPr>
        <p:spPr>
          <a:xfrm>
            <a:off x="11102586" y="6161230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41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6F7F01-1BCE-5662-7398-8D76E7405555}"/>
              </a:ext>
            </a:extLst>
          </p:cNvPr>
          <p:cNvSpPr txBox="1"/>
          <p:nvPr/>
        </p:nvSpPr>
        <p:spPr>
          <a:xfrm>
            <a:off x="612059" y="518832"/>
            <a:ext cx="2084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FITing</a:t>
            </a:r>
            <a:r>
              <a: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-Tree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FBB8A9-4D2B-EE7A-528E-5D8411E99860}"/>
              </a:ext>
            </a:extLst>
          </p:cNvPr>
          <p:cNvSpPr txBox="1"/>
          <p:nvPr/>
        </p:nvSpPr>
        <p:spPr>
          <a:xfrm>
            <a:off x="88597" y="6392980"/>
            <a:ext cx="12235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Galakatos A, Markovitch M, Binnig C, et al. Fiting-tree: A data-aware index structure[C]//Proceedings of the 2019 International Conference on Management of Data. 2019: 1189-1206.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26C7AB-960D-4D36-A04A-77134932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70" y="1110768"/>
            <a:ext cx="3468479" cy="24183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8D59CA-0DA7-40F8-C898-92EAACE8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07" y="3814243"/>
            <a:ext cx="3332692" cy="24423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F42478-5691-D1EE-E3D0-2ADEF8D85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101" y="3497428"/>
            <a:ext cx="4825833" cy="27591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EB3F3F2-ED23-359C-2941-B518F373C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170" y="601375"/>
            <a:ext cx="3689694" cy="25266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FAFFED-A06F-48C0-3781-756BC84483C4}"/>
              </a:ext>
            </a:extLst>
          </p:cNvPr>
          <p:cNvSpPr txBox="1"/>
          <p:nvPr/>
        </p:nvSpPr>
        <p:spPr>
          <a:xfrm>
            <a:off x="7501030" y="2991741"/>
            <a:ext cx="1745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Shrinking Cone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90FCB1-7804-6312-91D0-0F9B0CE4353C}"/>
              </a:ext>
            </a:extLst>
          </p:cNvPr>
          <p:cNvSpPr txBox="1"/>
          <p:nvPr/>
        </p:nvSpPr>
        <p:spPr>
          <a:xfrm>
            <a:off x="4887266" y="4463421"/>
            <a:ext cx="120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B+-Tree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876EDC-48A5-AC7E-F6E6-5384A2AE6BD2}"/>
              </a:ext>
            </a:extLst>
          </p:cNvPr>
          <p:cNvSpPr txBox="1"/>
          <p:nvPr/>
        </p:nvSpPr>
        <p:spPr>
          <a:xfrm>
            <a:off x="11102586" y="6161230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81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6F7F01-1BCE-5662-7398-8D76E7405555}"/>
              </a:ext>
            </a:extLst>
          </p:cNvPr>
          <p:cNvSpPr txBox="1"/>
          <p:nvPr/>
        </p:nvSpPr>
        <p:spPr>
          <a:xfrm>
            <a:off x="612059" y="518832"/>
            <a:ext cx="2084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PGM-Index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C42325-819A-98DF-6FDB-DAF8845D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089" y="1265130"/>
            <a:ext cx="12310177" cy="41501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3C73979-FD2B-E22C-715D-02C9290F5216}"/>
              </a:ext>
            </a:extLst>
          </p:cNvPr>
          <p:cNvSpPr txBox="1"/>
          <p:nvPr/>
        </p:nvSpPr>
        <p:spPr>
          <a:xfrm>
            <a:off x="11102586" y="6161230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93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6F7F01-1BCE-5662-7398-8D76E7405555}"/>
              </a:ext>
            </a:extLst>
          </p:cNvPr>
          <p:cNvSpPr txBox="1"/>
          <p:nvPr/>
        </p:nvSpPr>
        <p:spPr>
          <a:xfrm>
            <a:off x="612058" y="518832"/>
            <a:ext cx="3427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PGM-Index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E0508B-01C5-E983-F0A6-3AEEBA9B2366}"/>
              </a:ext>
            </a:extLst>
          </p:cNvPr>
          <p:cNvSpPr txBox="1"/>
          <p:nvPr/>
        </p:nvSpPr>
        <p:spPr>
          <a:xfrm>
            <a:off x="1564188" y="1332688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zh-CN" sz="1800" b="0" i="0" u="none" strike="noStrike" baseline="0" dirty="0">
                <a:latin typeface="CMR9"/>
              </a:rPr>
              <a:t>one targeted to time series, </a:t>
            </a:r>
          </a:p>
          <a:p>
            <a:pPr marL="285750" indent="-285750" algn="l">
              <a:buFontTx/>
              <a:buChar char="-"/>
            </a:pPr>
            <a:r>
              <a:rPr lang="en-US" altLang="zh-CN" sz="1800" b="0" i="0" u="none" strike="noStrike" baseline="0" dirty="0">
                <a:latin typeface="CMR9"/>
              </a:rPr>
              <a:t>the other targeted to more general dynamic scenarios.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310450F-803D-A584-A32E-66FF30BE405D}"/>
              </a:ext>
            </a:extLst>
          </p:cNvPr>
          <p:cNvGrpSpPr/>
          <p:nvPr/>
        </p:nvGrpSpPr>
        <p:grpSpPr>
          <a:xfrm>
            <a:off x="2762511" y="2584969"/>
            <a:ext cx="8379913" cy="2647258"/>
            <a:chOff x="2762511" y="2584969"/>
            <a:chExt cx="8379913" cy="26472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7F83C8-ED58-6919-C86D-BDCC183BF06C}"/>
                </a:ext>
              </a:extLst>
            </p:cNvPr>
            <p:cNvSpPr/>
            <p:nvPr/>
          </p:nvSpPr>
          <p:spPr>
            <a:xfrm>
              <a:off x="3851753" y="3112718"/>
              <a:ext cx="544882" cy="31628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75BE27B-4107-8A34-AC46-586783CAF31D}"/>
                </a:ext>
              </a:extLst>
            </p:cNvPr>
            <p:cNvGrpSpPr/>
            <p:nvPr/>
          </p:nvGrpSpPr>
          <p:grpSpPr>
            <a:xfrm>
              <a:off x="3851753" y="3758638"/>
              <a:ext cx="1089764" cy="316282"/>
              <a:chOff x="3338186" y="3721274"/>
              <a:chExt cx="1089764" cy="31628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46DDA80-DEFB-B1C7-3563-67B884AFD3D6}"/>
                  </a:ext>
                </a:extLst>
              </p:cNvPr>
              <p:cNvSpPr/>
              <p:nvPr/>
            </p:nvSpPr>
            <p:spPr>
              <a:xfrm>
                <a:off x="3338186" y="3721274"/>
                <a:ext cx="544882" cy="31628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D619405-B41C-5616-6E7D-127E9FE36D01}"/>
                  </a:ext>
                </a:extLst>
              </p:cNvPr>
              <p:cNvSpPr/>
              <p:nvPr/>
            </p:nvSpPr>
            <p:spPr>
              <a:xfrm>
                <a:off x="3883068" y="3721274"/>
                <a:ext cx="544882" cy="31628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9728254-6837-6DA3-62A5-8E4710CF10A2}"/>
                </a:ext>
              </a:extLst>
            </p:cNvPr>
            <p:cNvGrpSpPr/>
            <p:nvPr/>
          </p:nvGrpSpPr>
          <p:grpSpPr>
            <a:xfrm>
              <a:off x="3851753" y="4404558"/>
              <a:ext cx="2179528" cy="316282"/>
              <a:chOff x="3338186" y="4404558"/>
              <a:chExt cx="2179528" cy="31628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85A72F-68E1-F111-FCDC-7686207AAA31}"/>
                  </a:ext>
                </a:extLst>
              </p:cNvPr>
              <p:cNvSpPr/>
              <p:nvPr/>
            </p:nvSpPr>
            <p:spPr>
              <a:xfrm>
                <a:off x="3338186" y="4404558"/>
                <a:ext cx="544882" cy="31628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49BF037-500A-FFC2-3016-9E96928F713E}"/>
                  </a:ext>
                </a:extLst>
              </p:cNvPr>
              <p:cNvSpPr/>
              <p:nvPr/>
            </p:nvSpPr>
            <p:spPr>
              <a:xfrm>
                <a:off x="3883068" y="4404558"/>
                <a:ext cx="544882" cy="31628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9A521F6-51ED-0DFC-3113-B2D024CC3ACC}"/>
                  </a:ext>
                </a:extLst>
              </p:cNvPr>
              <p:cNvSpPr/>
              <p:nvPr/>
            </p:nvSpPr>
            <p:spPr>
              <a:xfrm>
                <a:off x="4427950" y="4404558"/>
                <a:ext cx="544882" cy="31628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25B1361-5DDE-1794-C06E-655DC0131019}"/>
                  </a:ext>
                </a:extLst>
              </p:cNvPr>
              <p:cNvSpPr/>
              <p:nvPr/>
            </p:nvSpPr>
            <p:spPr>
              <a:xfrm>
                <a:off x="4972832" y="4404558"/>
                <a:ext cx="544882" cy="31628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DBE432C-2E71-BB5F-4701-6058C11325AF}"/>
                    </a:ext>
                  </a:extLst>
                </p:cNvPr>
                <p:cNvSpPr txBox="1"/>
                <p:nvPr/>
              </p:nvSpPr>
              <p:spPr>
                <a:xfrm>
                  <a:off x="3244241" y="3103080"/>
                  <a:ext cx="419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DBE432C-2E71-BB5F-4701-6058C1132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241" y="3103080"/>
                  <a:ext cx="41962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5CC7CB6-46AA-E155-E51E-5F127BB66485}"/>
                    </a:ext>
                  </a:extLst>
                </p:cNvPr>
                <p:cNvSpPr txBox="1"/>
                <p:nvPr/>
              </p:nvSpPr>
              <p:spPr>
                <a:xfrm>
                  <a:off x="3244241" y="3732113"/>
                  <a:ext cx="419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5CC7CB6-46AA-E155-E51E-5F127BB66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241" y="3732113"/>
                  <a:ext cx="41962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B87FDBA-9015-2C62-DF76-D642218EB0CD}"/>
                    </a:ext>
                  </a:extLst>
                </p:cNvPr>
                <p:cNvSpPr txBox="1"/>
                <p:nvPr/>
              </p:nvSpPr>
              <p:spPr>
                <a:xfrm>
                  <a:off x="3244241" y="4394920"/>
                  <a:ext cx="4196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B87FDBA-9015-2C62-DF76-D642218E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241" y="4394920"/>
                  <a:ext cx="41962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62E2A6-4A3F-F621-7197-4D7354FBBC17}"/>
                </a:ext>
              </a:extLst>
            </p:cNvPr>
            <p:cNvSpPr txBox="1"/>
            <p:nvPr/>
          </p:nvSpPr>
          <p:spPr>
            <a:xfrm>
              <a:off x="2762511" y="2658713"/>
              <a:ext cx="1089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Set size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9FA8D00-D385-DEDC-DF28-EAC76E7E2C7B}"/>
                </a:ext>
              </a:extLst>
            </p:cNvPr>
            <p:cNvSpPr txBox="1"/>
            <p:nvPr/>
          </p:nvSpPr>
          <p:spPr>
            <a:xfrm>
              <a:off x="3269553" y="4862895"/>
              <a:ext cx="461665" cy="369332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97BA3AC-237C-BF93-A555-3976936498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2710" y="2962405"/>
              <a:ext cx="429016" cy="2254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箭头: 右弧形 30">
              <a:extLst>
                <a:ext uri="{FF2B5EF4-FFF2-40B4-BE49-F238E27FC236}">
                  <a16:creationId xmlns:a16="http://schemas.microsoft.com/office/drawing/2014/main" id="{03589D79-51BF-5557-89BC-AE72D37396D2}"/>
                </a:ext>
              </a:extLst>
            </p:cNvPr>
            <p:cNvSpPr/>
            <p:nvPr/>
          </p:nvSpPr>
          <p:spPr>
            <a:xfrm>
              <a:off x="5041726" y="3274727"/>
              <a:ext cx="250521" cy="602078"/>
            </a:xfrm>
            <a:prstGeom prst="curvedLef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右弧形 31">
              <a:extLst>
                <a:ext uri="{FF2B5EF4-FFF2-40B4-BE49-F238E27FC236}">
                  <a16:creationId xmlns:a16="http://schemas.microsoft.com/office/drawing/2014/main" id="{2C0785BF-F6CA-1E34-31EB-537F82DBDD8A}"/>
                </a:ext>
              </a:extLst>
            </p:cNvPr>
            <p:cNvSpPr/>
            <p:nvPr/>
          </p:nvSpPr>
          <p:spPr>
            <a:xfrm>
              <a:off x="6160721" y="3977508"/>
              <a:ext cx="250521" cy="602078"/>
            </a:xfrm>
            <a:prstGeom prst="curvedLef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770CD55-E760-74BF-2322-3ADF76295F39}"/>
                </a:ext>
              </a:extLst>
            </p:cNvPr>
            <p:cNvSpPr txBox="1"/>
            <p:nvPr/>
          </p:nvSpPr>
          <p:spPr>
            <a:xfrm>
              <a:off x="5257801" y="2584969"/>
              <a:ext cx="58846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Finds the first empty set S and builds a new PGM-index over the merged set.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59F6CD45-B630-2C7F-8CCA-878013A82E5D}"/>
              </a:ext>
            </a:extLst>
          </p:cNvPr>
          <p:cNvSpPr txBox="1"/>
          <p:nvPr/>
        </p:nvSpPr>
        <p:spPr>
          <a:xfrm>
            <a:off x="11102586" y="6161230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30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6F7F01-1BCE-5662-7398-8D76E7405555}"/>
              </a:ext>
            </a:extLst>
          </p:cNvPr>
          <p:cNvSpPr txBox="1"/>
          <p:nvPr/>
        </p:nvSpPr>
        <p:spPr>
          <a:xfrm>
            <a:off x="612058" y="518832"/>
            <a:ext cx="4154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Compressed PGM-Index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42D4BF-EFB5-1FDB-98E6-3FFE84AB815F}"/>
              </a:ext>
            </a:extLst>
          </p:cNvPr>
          <p:cNvSpPr txBox="1"/>
          <p:nvPr/>
        </p:nvSpPr>
        <p:spPr>
          <a:xfrm>
            <a:off x="2111940" y="1684131"/>
            <a:ext cx="796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Try to maximize the slopes where the slope interval has an intersection.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C07A2E-3C35-9CAD-34C5-28849B81E1DA}"/>
              </a:ext>
            </a:extLst>
          </p:cNvPr>
          <p:cNvSpPr txBox="1"/>
          <p:nvPr/>
        </p:nvSpPr>
        <p:spPr>
          <a:xfrm>
            <a:off x="2262253" y="2913769"/>
            <a:ext cx="113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slopes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4ED070C-DF33-E13E-61CC-576CCBD25C62}"/>
              </a:ext>
            </a:extLst>
          </p:cNvPr>
          <p:cNvSpPr/>
          <p:nvPr/>
        </p:nvSpPr>
        <p:spPr>
          <a:xfrm>
            <a:off x="3526076" y="3006102"/>
            <a:ext cx="551145" cy="184666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9CD89D-F998-F5DB-5D46-449D789DA061}"/>
              </a:ext>
            </a:extLst>
          </p:cNvPr>
          <p:cNvSpPr txBox="1"/>
          <p:nvPr/>
        </p:nvSpPr>
        <p:spPr>
          <a:xfrm>
            <a:off x="4208744" y="2913769"/>
            <a:ext cx="113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 slopes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DC2572E-7242-C6C3-7581-35092CA539C1}"/>
                  </a:ext>
                </a:extLst>
              </p:cNvPr>
              <p:cNvSpPr txBox="1"/>
              <p:nvPr/>
            </p:nvSpPr>
            <p:spPr>
              <a:xfrm>
                <a:off x="5926895" y="2782669"/>
                <a:ext cx="311063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Array T[0, t-1]</a:t>
                </a:r>
              </a:p>
              <a:p>
                <a:r>
                  <a:rPr lang="en-US" altLang="zh-CN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Store index of T,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𝑙𝑜𝑔𝑡</m:t>
                    </m:r>
                  </m:oMath>
                </a14:m>
                <a:r>
                  <a:rPr lang="en-US" altLang="zh-CN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bit</a:t>
                </a:r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DC2572E-7242-C6C3-7581-35092CA5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895" y="2782669"/>
                <a:ext cx="3110633" cy="646331"/>
              </a:xfrm>
              <a:prstGeom prst="rect">
                <a:avLst/>
              </a:prstGeom>
              <a:blipFill>
                <a:blip r:embed="rId3"/>
                <a:stretch>
                  <a:fillRect l="-1566" t="-4673" b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50B9468A-4AE1-623A-D8FD-248FB560C6F3}"/>
              </a:ext>
            </a:extLst>
          </p:cNvPr>
          <p:cNvSpPr txBox="1"/>
          <p:nvPr/>
        </p:nvSpPr>
        <p:spPr>
          <a:xfrm>
            <a:off x="11102586" y="6161230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93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766E17-9EA3-0A02-F502-60713A8CE8EF}"/>
              </a:ext>
            </a:extLst>
          </p:cNvPr>
          <p:cNvSpPr txBox="1"/>
          <p:nvPr/>
        </p:nvSpPr>
        <p:spPr>
          <a:xfrm>
            <a:off x="3806668" y="2967335"/>
            <a:ext cx="4578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1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411</Words>
  <Application>Microsoft Office PowerPoint</Application>
  <PresentationFormat>宽屏</PresentationFormat>
  <Paragraphs>49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CMR9</vt:lpstr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 华溢</dc:creator>
  <cp:lastModifiedBy>柴 华溢</cp:lastModifiedBy>
  <cp:revision>56</cp:revision>
  <dcterms:created xsi:type="dcterms:W3CDTF">2022-07-07T07:06:48Z</dcterms:created>
  <dcterms:modified xsi:type="dcterms:W3CDTF">2022-07-07T08:27:07Z</dcterms:modified>
</cp:coreProperties>
</file>