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81826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287834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1F7D83-E964-4164-8496-57936DAFE4F4}"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76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4236391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1F7D83-E964-4164-8496-57936DAFE4F4}"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197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19699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4278126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82282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113103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424031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311496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300543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18988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262629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59164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9603C26-4943-468B-BF03-0F06973E120E}" type="datetimeFigureOut">
              <a:rPr lang="zh-CN" altLang="en-US" smtClean="0"/>
              <a:t>2018/11/19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167766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603C26-4943-468B-BF03-0F06973E120E}" type="datetimeFigureOut">
              <a:rPr lang="zh-CN" altLang="en-US" smtClean="0"/>
              <a:t>2018/11/19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1F7D83-E964-4164-8496-57936DAFE4F4}" type="slidenum">
              <a:rPr lang="zh-CN" altLang="en-US" smtClean="0"/>
              <a:t>‹#›</a:t>
            </a:fld>
            <a:endParaRPr lang="zh-CN" altLang="en-US"/>
          </a:p>
        </p:txBody>
      </p:sp>
    </p:spTree>
    <p:extLst>
      <p:ext uri="{BB962C8B-B14F-4D97-AF65-F5344CB8AC3E}">
        <p14:creationId xmlns:p14="http://schemas.microsoft.com/office/powerpoint/2010/main" val="21373117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Algorithm and Explanation for code </a:t>
            </a:r>
            <a:endParaRPr lang="zh-CN" altLang="en-US" sz="3600" dirty="0"/>
          </a:p>
        </p:txBody>
      </p:sp>
    </p:spTree>
    <p:extLst>
      <p:ext uri="{BB962C8B-B14F-4D97-AF65-F5344CB8AC3E}">
        <p14:creationId xmlns:p14="http://schemas.microsoft.com/office/powerpoint/2010/main" val="880696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Explanation on parameters</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b="0" dirty="0" smtClean="0"/>
              <a:t>Fc: face cluster, saving which face this pixel belongs to.</a:t>
            </a:r>
          </a:p>
          <a:p>
            <a:pPr marL="0" indent="0">
              <a:lnSpc>
                <a:spcPct val="150000"/>
              </a:lnSpc>
              <a:buNone/>
            </a:pPr>
            <a:r>
              <a:rPr lang="en-US" altLang="zh-CN" dirty="0" err="1" smtClean="0"/>
              <a:t>Lc</a:t>
            </a:r>
            <a:r>
              <a:rPr lang="en-US" altLang="zh-CN" dirty="0" smtClean="0"/>
              <a:t>: line cluster, saving which line this pixel belongs to.</a:t>
            </a:r>
          </a:p>
          <a:p>
            <a:pPr marL="0" indent="0">
              <a:lnSpc>
                <a:spcPct val="150000"/>
              </a:lnSpc>
              <a:buNone/>
            </a:pPr>
            <a:r>
              <a:rPr lang="en-US" altLang="zh-CN" dirty="0" err="1" smtClean="0"/>
              <a:t>Points_set</a:t>
            </a:r>
            <a:r>
              <a:rPr lang="en-US" altLang="zh-CN" dirty="0" smtClean="0"/>
              <a:t>: set for saving the reconstructed 3D points</a:t>
            </a:r>
          </a:p>
          <a:p>
            <a:pPr marL="0" indent="0">
              <a:lnSpc>
                <a:spcPct val="150000"/>
              </a:lnSpc>
              <a:buNone/>
            </a:pPr>
            <a:r>
              <a:rPr lang="en-US" altLang="zh-CN" dirty="0" err="1" smtClean="0"/>
              <a:t>Points_mask</a:t>
            </a:r>
            <a:r>
              <a:rPr lang="en-US" altLang="zh-CN" dirty="0" smtClean="0"/>
              <a:t>: mask for checking whether the point has been calculated</a:t>
            </a:r>
          </a:p>
          <a:p>
            <a:pPr marL="0" indent="0">
              <a:lnSpc>
                <a:spcPct val="150000"/>
              </a:lnSpc>
              <a:buNone/>
            </a:pPr>
            <a:r>
              <a:rPr lang="en-US" altLang="zh-CN" dirty="0" err="1" smtClean="0"/>
              <a:t>Normal_mask</a:t>
            </a:r>
            <a:r>
              <a:rPr lang="en-US" altLang="zh-CN" dirty="0" smtClean="0"/>
              <a:t>: mask for checking whether the point in one face has been calculated out</a:t>
            </a:r>
          </a:p>
          <a:p>
            <a:pPr marL="0" indent="0">
              <a:lnSpc>
                <a:spcPct val="150000"/>
              </a:lnSpc>
              <a:buNone/>
            </a:pPr>
            <a:r>
              <a:rPr lang="en-US" altLang="zh-CN" b="0" dirty="0" err="1" smtClean="0"/>
              <a:t>X_pro</a:t>
            </a:r>
            <a:r>
              <a:rPr lang="en-US" altLang="zh-CN" b="0" dirty="0" smtClean="0"/>
              <a:t>, </a:t>
            </a:r>
            <a:r>
              <a:rPr lang="en-US" altLang="zh-CN" b="0" dirty="0" err="1" smtClean="0"/>
              <a:t>y_pro</a:t>
            </a:r>
            <a:r>
              <a:rPr lang="en-US" altLang="zh-CN" b="0" dirty="0" smtClean="0"/>
              <a:t>: the pixel for the first point.</a:t>
            </a:r>
          </a:p>
          <a:p>
            <a:pPr marL="0" indent="0">
              <a:lnSpc>
                <a:spcPct val="150000"/>
              </a:lnSpc>
              <a:buNone/>
            </a:pPr>
            <a:endParaRPr lang="en-US" altLang="zh-CN" b="0" dirty="0" smtClean="0"/>
          </a:p>
        </p:txBody>
      </p:sp>
    </p:spTree>
    <p:extLst>
      <p:ext uri="{BB962C8B-B14F-4D97-AF65-F5344CB8AC3E}">
        <p14:creationId xmlns:p14="http://schemas.microsoft.com/office/powerpoint/2010/main" val="403579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Explanation on parameters</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b="0" dirty="0" err="1" smtClean="0"/>
              <a:t>Cur_nor</a:t>
            </a:r>
            <a:r>
              <a:rPr lang="en-US" altLang="zh-CN" b="0" dirty="0" smtClean="0"/>
              <a:t>: save the start point for a new face. Once the calculation expend the points to another face, the function “reconstruction” will return back the pixel of that face and the normal of that face.</a:t>
            </a:r>
          </a:p>
          <a:p>
            <a:pPr marL="0" indent="0">
              <a:lnSpc>
                <a:spcPct val="150000"/>
              </a:lnSpc>
              <a:buNone/>
            </a:pPr>
            <a:r>
              <a:rPr lang="en-US" altLang="zh-CN" dirty="0" smtClean="0"/>
              <a:t>Queue: points waiting for calculation. All the points are the neighbors of the previous calculated point.</a:t>
            </a:r>
          </a:p>
          <a:p>
            <a:pPr marL="0" indent="0">
              <a:lnSpc>
                <a:spcPct val="150000"/>
              </a:lnSpc>
              <a:buNone/>
            </a:pPr>
            <a:endParaRPr lang="en-US" altLang="zh-CN" b="0" dirty="0" smtClean="0"/>
          </a:p>
        </p:txBody>
      </p:sp>
    </p:spTree>
    <p:extLst>
      <p:ext uri="{BB962C8B-B14F-4D97-AF65-F5344CB8AC3E}">
        <p14:creationId xmlns:p14="http://schemas.microsoft.com/office/powerpoint/2010/main" val="2816413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pPr marL="0" indent="0">
                  <a:lnSpc>
                    <a:spcPct val="150000"/>
                  </a:lnSpc>
                  <a:buNone/>
                </a:pPr>
                <a:r>
                  <a:rPr lang="en-US" altLang="zh-CN" dirty="0" smtClean="0"/>
                  <a:t>Our mission is to express the reconstruction in linear method</a:t>
                </a:r>
              </a:p>
              <a:p>
                <a:pPr marL="0" indent="0">
                  <a:lnSpc>
                    <a:spcPct val="150000"/>
                  </a:lnSpc>
                  <a:buNone/>
                </a:pPr>
                <a:r>
                  <a:rPr lang="en-US" altLang="zh-CN" dirty="0" smtClean="0"/>
                  <a:t>We denote the pixel in projected image as:</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𝑝𝑟𝑜𝑗𝑒𝑐𝑡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 1)</m:t>
                      </m:r>
                    </m:oMath>
                  </m:oMathPara>
                </a14:m>
                <a:endParaRPr lang="en-US" altLang="zh-CN" b="0" dirty="0" smtClean="0"/>
              </a:p>
              <a:p>
                <a:pPr marL="0" indent="0">
                  <a:lnSpc>
                    <a:spcPct val="150000"/>
                  </a:lnSpc>
                  <a:buNone/>
                </a:pPr>
                <a:r>
                  <a:rPr lang="en-US" altLang="zh-CN" dirty="0" smtClean="0"/>
                  <a:t>Then the point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𝐼</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𝑝𝑟𝑜𝑗𝑒𝑐𝑡</m:t>
                        </m:r>
                      </m:sub>
                    </m:sSub>
                  </m:oMath>
                </a14:m>
                <a:r>
                  <a:rPr lang="en-US" altLang="zh-CN" b="0" dirty="0" smtClean="0"/>
                  <a:t> can be expressed like:</a:t>
                </a:r>
              </a:p>
              <a:p>
                <a:pPr marL="0" indent="0" algn="ctr">
                  <a:lnSpc>
                    <a:spcPct val="15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𝑧</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 − </m:t>
                                  </m:r>
                                  <m:f>
                                    <m:fPr>
                                      <m:ctrlPr>
                                        <a:rPr lang="en-US" altLang="zh-CN" i="1">
                                          <a:latin typeface="Cambria Math" panose="02040503050406030204" pitchFamily="18" charset="0"/>
                                        </a:rPr>
                                      </m:ctrlPr>
                                    </m:fPr>
                                    <m:num>
                                      <m:r>
                                        <a:rPr lang="en-US" altLang="zh-CN" i="1">
                                          <a:latin typeface="Cambria Math" panose="02040503050406030204" pitchFamily="18" charset="0"/>
                                        </a:rPr>
                                        <m:t>𝑊</m:t>
                                      </m:r>
                                    </m:num>
                                    <m:den>
                                      <m:r>
                                        <a:rPr lang="en-US" altLang="zh-CN" i="1">
                                          <a:latin typeface="Cambria Math" panose="02040503050406030204" pitchFamily="18" charset="0"/>
                                        </a:rPr>
                                        <m:t>2</m:t>
                                      </m:r>
                                    </m:den>
                                  </m:f>
                                </m:e>
                              </m:d>
                            </m:num>
                            <m:den>
                              <m:r>
                                <a:rPr lang="en-US" altLang="zh-CN" i="1">
                                  <a:latin typeface="Cambria Math" panose="02040503050406030204" pitchFamily="18" charset="0"/>
                                </a:rPr>
                                <m:t>𝑓</m:t>
                              </m:r>
                            </m:den>
                          </m:f>
                          <m:r>
                            <a:rPr lang="en-US" altLang="zh-CN" i="1">
                              <a:latin typeface="Cambria Math" panose="02040503050406030204" pitchFamily="18" charset="0"/>
                            </a:rPr>
                            <m:t>, </m:t>
                          </m:r>
                          <m:r>
                            <a:rPr lang="en-US" altLang="zh-CN" i="1">
                              <a:latin typeface="Cambria Math" panose="02040503050406030204" pitchFamily="18" charset="0"/>
                            </a:rPr>
                            <m:t>𝑧</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𝐻</m:t>
                                      </m:r>
                                    </m:num>
                                    <m:den>
                                      <m:r>
                                        <a:rPr lang="en-US" altLang="zh-CN" i="1">
                                          <a:latin typeface="Cambria Math" panose="02040503050406030204" pitchFamily="18" charset="0"/>
                                        </a:rPr>
                                        <m:t>2</m:t>
                                      </m:r>
                                    </m:den>
                                  </m:f>
                                </m:e>
                              </m:d>
                            </m:num>
                            <m:den>
                              <m:r>
                                <a:rPr lang="en-US" altLang="zh-CN" i="1">
                                  <a:latin typeface="Cambria Math" panose="02040503050406030204" pitchFamily="18" charset="0"/>
                                </a:rPr>
                                <m:t>𝑓</m:t>
                              </m:r>
                            </m:den>
                          </m:f>
                          <m:r>
                            <a:rPr lang="en-US" altLang="zh-CN" i="1">
                              <a:latin typeface="Cambria Math" panose="02040503050406030204" pitchFamily="18" charset="0"/>
                            </a:rPr>
                            <m:t>, </m:t>
                          </m:r>
                          <m:r>
                            <a:rPr lang="en-US" altLang="zh-CN" i="1">
                              <a:latin typeface="Cambria Math" panose="02040503050406030204" pitchFamily="18" charset="0"/>
                            </a:rPr>
                            <m:t>𝑧</m:t>
                          </m:r>
                          <m:r>
                            <a:rPr lang="en-US" altLang="zh-CN"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𝑧𝑝</m:t>
                      </m:r>
                      <m:r>
                        <a:rPr lang="en-US" altLang="zh-CN" b="0" i="1" smtClean="0">
                          <a:latin typeface="Cambria Math" panose="02040503050406030204" pitchFamily="18" charset="0"/>
                        </a:rPr>
                        <m:t>′′</m:t>
                      </m:r>
                    </m:oMath>
                  </m:oMathPara>
                </a14:m>
                <a:endParaRPr lang="en-US" altLang="zh-CN" b="0" dirty="0" smtClean="0"/>
              </a:p>
              <a:p>
                <a:pPr marL="0" indent="0" algn="ctr">
                  <a:lnSpc>
                    <a:spcPct val="150000"/>
                  </a:lnSpc>
                  <a:buNone/>
                </a:pPr>
                <a:endParaRPr lang="en-US" altLang="zh-CN" dirty="0" smtClean="0"/>
              </a:p>
              <a:p>
                <a:pPr marL="0" indent="0">
                  <a:lnSpc>
                    <a:spcPct val="150000"/>
                  </a:lnSpc>
                  <a:buNone/>
                </a:pPr>
                <a:r>
                  <a:rPr lang="en-US" altLang="zh-CN" dirty="0" smtClean="0"/>
                  <a:t>Where </a:t>
                </a:r>
                <a:r>
                  <a:rPr lang="en-US" altLang="zh-CN" dirty="0"/>
                  <a:t>z is denote as the depth that we give for the first </a:t>
                </a:r>
                <a:r>
                  <a:rPr lang="en-US" altLang="zh-CN" dirty="0" smtClean="0"/>
                  <a:t>pixel, f is the focal and W and H are the width and height of the projected image.</a:t>
                </a:r>
                <a:endParaRPr lang="en-US" altLang="zh-CN" dirty="0"/>
              </a:p>
              <a:p>
                <a:pPr marL="0" indent="0" algn="ctr">
                  <a:lnSpc>
                    <a:spcPct val="150000"/>
                  </a:lnSpc>
                  <a:buNone/>
                </a:pP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612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nSpc>
                    <a:spcPct val="150000"/>
                  </a:lnSpc>
                  <a:buNone/>
                </a:pPr>
                <a:r>
                  <a:rPr lang="en-US" altLang="zh-CN" b="0" dirty="0" smtClean="0"/>
                  <a:t>Then as for </a:t>
                </a:r>
                <a:r>
                  <a:rPr lang="en-US" altLang="zh-CN" b="0" dirty="0" err="1" smtClean="0"/>
                  <a:t>Rt</a:t>
                </a:r>
                <a:r>
                  <a:rPr lang="en-US" altLang="zh-CN" b="0" dirty="0" smtClean="0"/>
                  <a:t>, it can be expressed as:</a:t>
                </a:r>
              </a:p>
              <a:p>
                <a:pPr marL="0" indent="0" algn="ctr">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𝑅𝑡</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𝑅</m:t>
                                </m:r>
                              </m:e>
                              <m:e>
                                <m:r>
                                  <a:rPr lang="en-US" altLang="zh-CN" b="0" i="1" smtClean="0">
                                    <a:latin typeface="Cambria Math" panose="02040503050406030204" pitchFamily="18" charset="0"/>
                                  </a:rPr>
                                  <m:t>𝑡</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d>
                    </m:oMath>
                  </m:oMathPara>
                </a14:m>
                <a:endParaRPr lang="en-US" altLang="zh-CN" b="0" dirty="0" smtClean="0"/>
              </a:p>
              <a:p>
                <a:pPr marL="0" indent="0">
                  <a:lnSpc>
                    <a:spcPct val="150000"/>
                  </a:lnSpc>
                  <a:buNone/>
                </a:pPr>
                <a:r>
                  <a:rPr lang="en-US" altLang="zh-CN" dirty="0" smtClean="0"/>
                  <a:t>Where R is a </a:t>
                </a:r>
                <a14:m>
                  <m:oMath xmlns:m="http://schemas.openxmlformats.org/officeDocument/2006/math">
                    <m:r>
                      <a:rPr lang="en-US" altLang="zh-CN" b="0" i="1" smtClean="0">
                        <a:latin typeface="Cambria Math" panose="02040503050406030204" pitchFamily="18" charset="0"/>
                      </a:rPr>
                      <m:t>3×3</m:t>
                    </m:r>
                  </m:oMath>
                </a14:m>
                <a:r>
                  <a:rPr lang="en-US" altLang="zh-CN" b="0" dirty="0" smtClean="0"/>
                  <a:t> matrix and t is a </a:t>
                </a:r>
                <a14:m>
                  <m:oMath xmlns:m="http://schemas.openxmlformats.org/officeDocument/2006/math">
                    <m:r>
                      <a:rPr lang="en-US" altLang="zh-CN" b="0" i="1" smtClean="0">
                        <a:latin typeface="Cambria Math" panose="02040503050406030204" pitchFamily="18" charset="0"/>
                      </a:rPr>
                      <m:t>3×1</m:t>
                    </m:r>
                  </m:oMath>
                </a14:m>
                <a:r>
                  <a:rPr lang="en-US" altLang="zh-CN" b="0" dirty="0" smtClean="0"/>
                  <a:t> matrix.</a:t>
                </a:r>
              </a:p>
              <a:p>
                <a:pPr marL="0" indent="0">
                  <a:lnSpc>
                    <a:spcPct val="150000"/>
                  </a:lnSpc>
                  <a:buNone/>
                </a:pPr>
                <a:r>
                  <a:rPr lang="en-US" altLang="zh-CN" dirty="0" smtClean="0"/>
                  <a:t>Considering the process of rotation and projection, for rotation, the original points in 3D will be transformed by t, then rotated by R. So the process transform is also rotated by R.</a:t>
                </a:r>
                <a:endParaRPr lang="en-US" altLang="zh-CN" b="0" dirty="0" smtClean="0"/>
              </a:p>
              <a:p>
                <a:pPr>
                  <a:lnSpc>
                    <a:spcPct val="150000"/>
                  </a:lnSpc>
                </a:pPr>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0488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nSpc>
                    <a:spcPct val="150000"/>
                  </a:lnSpc>
                  <a:buNone/>
                </a:pPr>
                <a:r>
                  <a:rPr lang="en-US" altLang="zh-CN" b="0" dirty="0" smtClean="0"/>
                  <a:t>Thus, to get the original point, we need to re-rotate the points. Let us denote the original 3D point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oMath>
                </a14:m>
                <a:r>
                  <a:rPr lang="en-US" altLang="zh-CN" b="0" dirty="0" smtClean="0"/>
                  <a:t>:</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r>
                        <a:rPr lang="en-US" altLang="zh-CN" b="0" i="1" smtClean="0">
                          <a:latin typeface="Cambria Math" panose="02040503050406030204" pitchFamily="18" charset="0"/>
                        </a:rPr>
                        <m:t>𝑡</m:t>
                      </m:r>
                    </m:oMath>
                  </m:oMathPara>
                </a14:m>
                <a:endParaRPr lang="en-US" altLang="zh-CN" b="0" dirty="0" smtClean="0"/>
              </a:p>
              <a:p>
                <a:pPr marL="0" indent="0">
                  <a:lnSpc>
                    <a:spcPct val="150000"/>
                  </a:lnSpc>
                  <a:buNone/>
                </a:pPr>
                <a:r>
                  <a:rPr lang="en-US" altLang="zh-CN" dirty="0" smtClean="0"/>
                  <a:t>Thus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oMath>
                </a14:m>
                <a:r>
                  <a:rPr lang="en-US" altLang="zh-CN" b="0" dirty="0" smtClean="0"/>
                  <a:t> is the first pixel that we re-projected to 3D domain with given z</a:t>
                </a:r>
              </a:p>
              <a:p>
                <a:pPr marL="0" indent="0">
                  <a:lnSpc>
                    <a:spcPct val="150000"/>
                  </a:lnSpc>
                  <a:buNone/>
                </a:pPr>
                <a:r>
                  <a:rPr lang="en-US" altLang="zh-CN" b="0" dirty="0" smtClean="0"/>
                  <a:t>Then our mission is to use this given </a:t>
                </a:r>
                <a14:m>
                  <m:oMath xmlns:m="http://schemas.openxmlformats.org/officeDocument/2006/math">
                    <m:r>
                      <a:rPr lang="en-US" altLang="zh-CN" b="0" i="1" smtClean="0">
                        <a:latin typeface="Cambria Math" panose="02040503050406030204" pitchFamily="18" charset="0"/>
                      </a:rPr>
                      <m:t>𝑃</m:t>
                    </m:r>
                  </m:oMath>
                </a14:m>
                <a:r>
                  <a:rPr lang="en-US" altLang="zh-CN" b="0" dirty="0" smtClean="0"/>
                  <a:t> to calculate the 3D points for the rest pixels</a:t>
                </a:r>
                <a:r>
                  <a:rPr lang="en-US" altLang="zh-CN" dirty="0"/>
                  <a:t>.</a:t>
                </a:r>
                <a:endParaRPr lang="en-US" altLang="zh-CN" b="0" dirty="0" smtClean="0"/>
              </a:p>
              <a:p>
                <a:pPr marL="0" indent="0" algn="ctr">
                  <a:lnSpc>
                    <a:spcPct val="150000"/>
                  </a:lnSpc>
                  <a:buNone/>
                </a:pPr>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157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pPr marL="0" indent="0">
                  <a:lnSpc>
                    <a:spcPct val="150000"/>
                  </a:lnSpc>
                  <a:buNone/>
                </a:pPr>
                <a:r>
                  <a:rPr lang="en-US" altLang="zh-CN" b="0" dirty="0" smtClean="0"/>
                  <a:t>We divide the situation into 3 parts. </a:t>
                </a:r>
                <a:r>
                  <a:rPr lang="en-US" altLang="zh-CN" dirty="0" smtClean="0"/>
                  <a:t>We denote the other point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endParaRPr lang="en-US" altLang="zh-CN" b="0" dirty="0" smtClean="0"/>
              </a:p>
              <a:p>
                <a:pPr marL="0" indent="0">
                  <a:lnSpc>
                    <a:spcPct val="150000"/>
                  </a:lnSpc>
                  <a:buNone/>
                </a:pPr>
                <a:r>
                  <a:rPr lang="en-US" altLang="zh-CN" dirty="0" smtClean="0"/>
                  <a:t>First,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b="0" dirty="0" smtClean="0"/>
                  <a:t> is in the same face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oMath>
                </a14:m>
                <a:r>
                  <a:rPr lang="en-US" altLang="zh-CN" b="0" dirty="0" smtClean="0"/>
                  <a:t>, which means that the normal of these points are the same and the dot point for the vector of these two points and their normal should equals to 0.</a:t>
                </a:r>
              </a:p>
              <a:p>
                <a:pPr marL="0" indent="0">
                  <a:lnSpc>
                    <a:spcPct val="150000"/>
                  </a:lnSpc>
                  <a:buNone/>
                </a:pPr>
                <a:r>
                  <a:rPr lang="en-US" altLang="zh-CN" dirty="0" smtClean="0"/>
                  <a:t>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b="0" dirty="0" smtClean="0"/>
                  <a:t> is the point in lines or vertexes. </a:t>
                </a:r>
                <a:r>
                  <a:rPr lang="en-US" altLang="zh-CN" dirty="0" smtClean="0"/>
                  <a:t>In this case, we simply let the depth of this point the same 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oMath>
                </a14:m>
                <a:r>
                  <a:rPr lang="en-US" altLang="zh-CN" b="0" dirty="0" smtClean="0"/>
                  <a:t>.</a:t>
                </a:r>
              </a:p>
              <a:p>
                <a:pPr marL="0" indent="0">
                  <a:lnSpc>
                    <a:spcPct val="150000"/>
                  </a:lnSpc>
                  <a:buNone/>
                </a:pPr>
                <a:r>
                  <a:rPr lang="en-US" altLang="zh-CN" dirty="0" smtClean="0"/>
                  <a:t>The last 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b="0" dirty="0" smtClean="0"/>
                  <a:t> share different normal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oMath>
                </a14:m>
                <a:r>
                  <a:rPr lang="en-US" altLang="zh-CN" b="0" dirty="0" smtClean="0"/>
                  <a:t> (currently curve is not considered)</a:t>
                </a:r>
              </a:p>
              <a:p>
                <a:pPr marL="0" indent="0">
                  <a:lnSpc>
                    <a:spcPct val="150000"/>
                  </a:lnSpc>
                  <a:buNone/>
                </a:pPr>
                <a:endParaRPr lang="en-US" altLang="zh-CN" b="0" dirty="0" smtClean="0"/>
              </a:p>
              <a:p>
                <a:pPr marL="0" indent="0" algn="ctr">
                  <a:lnSpc>
                    <a:spcPct val="150000"/>
                  </a:lnSpc>
                  <a:buNone/>
                </a:pPr>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r="-1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854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lnSpc>
                    <a:spcPct val="150000"/>
                  </a:lnSpc>
                  <a:buNone/>
                </a:pPr>
                <a:r>
                  <a:rPr lang="en-US" altLang="zh-CN" b="0" dirty="0" smtClean="0"/>
                  <a:t>For the first, we need to use the equation to calculate the depth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b="0" dirty="0" smtClean="0"/>
                  <a:t>. We denote the depth </a:t>
                </a:r>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z</m:t>
                        </m:r>
                      </m:e>
                      <m:sup>
                        <m:r>
                          <a:rPr lang="en-US" altLang="zh-CN" b="0" i="1" smtClean="0">
                            <a:latin typeface="Cambria Math" panose="02040503050406030204" pitchFamily="18" charset="0"/>
                          </a:rPr>
                          <m:t>′</m:t>
                        </m:r>
                      </m:sup>
                    </m:sSup>
                  </m:oMath>
                </a14:m>
                <a:r>
                  <a:rPr lang="en-US" altLang="zh-CN" b="0" dirty="0" smtClean="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𝑛𝑒𝑥𝑡</m:t>
                        </m:r>
                      </m:sub>
                      <m:sup>
                        <m:r>
                          <a:rPr lang="en-US" altLang="zh-CN" b="0" i="1" smtClean="0">
                            <a:latin typeface="Cambria Math" panose="02040503050406030204" pitchFamily="18" charset="0"/>
                          </a:rPr>
                          <m:t>′′</m:t>
                        </m:r>
                      </m:sup>
                    </m:sSubSup>
                  </m:oMath>
                </a14:m>
                <a:r>
                  <a:rPr lang="en-US" altLang="zh-CN" b="0" dirty="0" smtClean="0"/>
                  <a:t> the projected pixel for the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b="0" dirty="0" smtClean="0"/>
                  <a:t> and the normal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𝑛</m:t>
                        </m:r>
                      </m:e>
                    </m:acc>
                  </m:oMath>
                </a14:m>
                <a:r>
                  <a:rPr lang="en-US" altLang="zh-CN" b="0" dirty="0" smtClean="0"/>
                  <a:t>:</a:t>
                </a:r>
              </a:p>
              <a:p>
                <a:pPr marL="0" indent="0" algn="ctr">
                  <a:lnSpc>
                    <a:spcPct val="150000"/>
                  </a:lnSpc>
                  <a:buNone/>
                </a:pP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𝑜𝑟𝑖𝑔𝑖𝑛</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e>
                    </m:d>
                    <m:r>
                      <a:rPr lang="en-US" altLang="zh-CN" b="0" i="1" smtClean="0">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𝑛</m:t>
                        </m:r>
                      </m:e>
                    </m:acc>
                  </m:oMath>
                </a14:m>
                <a:r>
                  <a:rPr lang="en-US" altLang="zh-CN" b="0" dirty="0" smtClean="0"/>
                  <a:t> = 0</a:t>
                </a:r>
              </a:p>
              <a:p>
                <a:pPr marL="0" indent="0" algn="ctr">
                  <a:lnSpc>
                    <a:spcPct val="150000"/>
                  </a:lnSpc>
                  <a:buNone/>
                </a:pP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𝑛𝑒𝑥𝑡</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𝐼</m:t>
                            </m:r>
                          </m:sup>
                        </m:sSup>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𝑛</m:t>
                        </m:r>
                      </m:e>
                    </m:acc>
                  </m:oMath>
                </a14:m>
                <a:r>
                  <a:rPr lang="en-US" altLang="zh-CN" b="0" dirty="0" smtClean="0"/>
                  <a:t> = 0</a:t>
                </a:r>
              </a:p>
              <a:p>
                <a:pPr marL="0" indent="0" algn="ctr">
                  <a:lnSpc>
                    <a:spcPct val="150000"/>
                  </a:lnSpc>
                  <a:buNone/>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𝑧</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𝐼</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𝐼</m:t>
                              </m:r>
                            </m:sup>
                          </m:sSup>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𝑛𝑒𝑥𝑡</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𝑛</m:t>
                          </m:r>
                        </m:e>
                      </m:acc>
                      <m:r>
                        <m:rPr>
                          <m:nor/>
                        </m:rPr>
                        <a:rPr lang="en-US" altLang="zh-CN" dirty="0"/>
                        <m:t> = 0</m:t>
                      </m:r>
                    </m:oMath>
                  </m:oMathPara>
                </a14:m>
                <a:endParaRPr lang="en-US" altLang="zh-CN" dirty="0" smtClean="0"/>
              </a:p>
              <a:p>
                <a:pPr marL="0" indent="0">
                  <a:lnSpc>
                    <a:spcPct val="150000"/>
                  </a:lnSpc>
                  <a:buNone/>
                </a:pPr>
                <a:r>
                  <a:rPr lang="en-US" altLang="zh-CN" dirty="0" smtClean="0"/>
                  <a:t>Then we can calculate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smtClean="0"/>
                  <a:t> and the 3D point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𝑛𝑒𝑥𝑡</m:t>
                        </m:r>
                      </m:sub>
                    </m:sSub>
                  </m:oMath>
                </a14:m>
                <a:r>
                  <a:rPr lang="en-US" altLang="zh-CN" dirty="0" smtClean="0"/>
                  <a:t>.</a:t>
                </a:r>
                <a:endParaRPr lang="en-US" altLang="zh-CN" dirty="0"/>
              </a:p>
              <a:p>
                <a:pPr marL="0" indent="0">
                  <a:lnSpc>
                    <a:spcPct val="150000"/>
                  </a:lnSpc>
                  <a:buNone/>
                </a:pPr>
                <a:endParaRPr lang="en-US" altLang="zh-CN" b="0" dirty="0" smtClean="0"/>
              </a:p>
              <a:p>
                <a:pPr marL="0" indent="0" algn="ctr">
                  <a:lnSpc>
                    <a:spcPct val="150000"/>
                  </a:lnSpc>
                  <a:buNone/>
                </a:pPr>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260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lnSpc>
                    <a:spcPct val="150000"/>
                  </a:lnSpc>
                  <a:buNone/>
                </a:pPr>
                <a:r>
                  <a:rPr lang="en-US" altLang="zh-CN" b="0" dirty="0" smtClean="0"/>
                  <a:t>For the second, </a:t>
                </a:r>
                <a:r>
                  <a:rPr lang="en-US" altLang="zh-CN" dirty="0"/>
                  <a:t>we simply let the depth of this point the same as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𝑜𝑟𝑖𝑔𝑖𝑛</m:t>
                        </m:r>
                      </m:sub>
                    </m:sSub>
                  </m:oMath>
                </a14:m>
                <a:r>
                  <a:rPr lang="en-US" altLang="zh-CN" dirty="0" smtClean="0"/>
                  <a:t>. </a:t>
                </a:r>
              </a:p>
              <a:p>
                <a:pPr marL="0" indent="0">
                  <a:lnSpc>
                    <a:spcPct val="150000"/>
                  </a:lnSpc>
                  <a:buNone/>
                </a:pPr>
                <a:r>
                  <a:rPr lang="en-US" altLang="zh-CN" dirty="0" smtClean="0"/>
                  <a:t>Vertexes are easy to notice. To find the points that are on lines, we calculate the function of liens in images and calculate the distance for all pixels. We denote a parameter called “threshold”, where the distance lower than threshold will be considered as the points on the lines.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8279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lnSpc>
                    <a:spcPct val="150000"/>
                  </a:lnSpc>
                  <a:buNone/>
                </a:pPr>
                <a:r>
                  <a:rPr lang="en-US" altLang="zh-CN" b="0" dirty="0" smtClean="0"/>
                  <a:t>For the last, the points on lines also belongs to the face this line consisted of. In this case, the vector between the point on the line and the point on the face should vertical to the normal direction, which means that </a:t>
                </a:r>
              </a:p>
              <a:p>
                <a:pPr marL="0" indent="0" algn="ctr">
                  <a:lnSpc>
                    <a:spcPct val="150000"/>
                  </a:lnSpc>
                  <a:buNone/>
                </a:pP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𝑙𝑖𝑛𝑒</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𝑓𝑎𝑐𝑒</m:t>
                            </m:r>
                          </m:sub>
                        </m:sSub>
                      </m:e>
                    </m:d>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𝑛</m:t>
                        </m:r>
                      </m:e>
                    </m:acc>
                  </m:oMath>
                </a14:m>
                <a:r>
                  <a:rPr lang="en-US" altLang="zh-CN" dirty="0"/>
                  <a:t> = </a:t>
                </a:r>
                <a:r>
                  <a:rPr lang="en-US" altLang="zh-CN" dirty="0" smtClean="0"/>
                  <a:t>0</a:t>
                </a:r>
              </a:p>
              <a:p>
                <a:pPr marL="0" indent="0">
                  <a:lnSpc>
                    <a:spcPct val="150000"/>
                  </a:lnSpc>
                  <a:buNone/>
                </a:pPr>
                <a:r>
                  <a:rPr lang="en-US" altLang="zh-CN" dirty="0" smtClean="0"/>
                  <a:t>Thus, we can use the point in one face to calculate the point on one line, then use the point on one line to calculate another point on a different face until all the valid points are calculated.</a:t>
                </a:r>
                <a:endParaRPr lang="en-US" altLang="zh-CN" dirty="0"/>
              </a:p>
              <a:p>
                <a:pPr marL="0" indent="0">
                  <a:lnSpc>
                    <a:spcPct val="150000"/>
                  </a:lnSpc>
                  <a:buNone/>
                </a:pPr>
                <a:endParaRPr lang="en-US" altLang="zh-CN" b="0" dirty="0" smtClean="0"/>
              </a:p>
              <a:p>
                <a:pPr marL="0" indent="0" algn="ctr">
                  <a:lnSpc>
                    <a:spcPct val="150000"/>
                  </a:lnSpc>
                  <a:buNone/>
                </a:pPr>
                <a:endParaRPr lang="en-US" altLang="zh-CN" b="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6" r="-1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1498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Organization of code</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b="0" dirty="0" smtClean="0"/>
              <a:t>We organize the code in the following sequence:</a:t>
            </a:r>
          </a:p>
          <a:p>
            <a:pPr>
              <a:lnSpc>
                <a:spcPct val="150000"/>
              </a:lnSpc>
              <a:buAutoNum type="arabicPeriod"/>
            </a:pPr>
            <a:r>
              <a:rPr lang="en-US" altLang="zh-CN" dirty="0" smtClean="0"/>
              <a:t>Input data</a:t>
            </a:r>
          </a:p>
          <a:p>
            <a:pPr>
              <a:lnSpc>
                <a:spcPct val="150000"/>
              </a:lnSpc>
              <a:buAutoNum type="arabicPeriod"/>
            </a:pPr>
            <a:r>
              <a:rPr lang="en-US" altLang="zh-CN" b="0" dirty="0" smtClean="0"/>
              <a:t>Cluster the pixels on faces</a:t>
            </a:r>
          </a:p>
          <a:p>
            <a:pPr>
              <a:lnSpc>
                <a:spcPct val="150000"/>
              </a:lnSpc>
              <a:buAutoNum type="arabicPeriod"/>
            </a:pPr>
            <a:r>
              <a:rPr lang="en-US" altLang="zh-CN" dirty="0" smtClean="0"/>
              <a:t>Cluster the pixels on lines</a:t>
            </a:r>
          </a:p>
          <a:p>
            <a:pPr>
              <a:lnSpc>
                <a:spcPct val="150000"/>
              </a:lnSpc>
              <a:buAutoNum type="arabicPeriod"/>
            </a:pPr>
            <a:r>
              <a:rPr lang="en-US" altLang="zh-CN" dirty="0" smtClean="0"/>
              <a:t>Reconstruction setting and initializing the first point</a:t>
            </a:r>
          </a:p>
          <a:p>
            <a:pPr>
              <a:lnSpc>
                <a:spcPct val="150000"/>
              </a:lnSpc>
              <a:buAutoNum type="arabicPeriod"/>
            </a:pPr>
            <a:r>
              <a:rPr lang="en-US" altLang="zh-CN" b="0" dirty="0" smtClean="0"/>
              <a:t>Reconstructing the points from face to line, face to face and line to face.</a:t>
            </a:r>
          </a:p>
          <a:p>
            <a:pPr marL="0" indent="0">
              <a:lnSpc>
                <a:spcPct val="150000"/>
              </a:lnSpc>
              <a:buNone/>
            </a:pPr>
            <a:r>
              <a:rPr lang="en-US" altLang="zh-CN" dirty="0" smtClean="0"/>
              <a:t>(We will calculate out all the pixels in one face before calculating another face, which higher the accuracy of reconstruction)</a:t>
            </a:r>
            <a:endParaRPr lang="en-US" altLang="zh-CN" b="0" dirty="0" smtClean="0"/>
          </a:p>
          <a:p>
            <a:pPr marL="0" indent="0">
              <a:lnSpc>
                <a:spcPct val="150000"/>
              </a:lnSpc>
              <a:buNone/>
            </a:pPr>
            <a:endParaRPr lang="en-US" altLang="zh-CN" b="0" dirty="0" smtClean="0"/>
          </a:p>
        </p:txBody>
      </p:sp>
    </p:spTree>
    <p:extLst>
      <p:ext uri="{BB962C8B-B14F-4D97-AF65-F5344CB8AC3E}">
        <p14:creationId xmlns:p14="http://schemas.microsoft.com/office/powerpoint/2010/main" val="428384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CCE8C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TotalTime>
  <Words>363</Words>
  <Application>Microsoft Office PowerPoint</Application>
  <PresentationFormat>宽屏</PresentationFormat>
  <Paragraphs>55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幼圆</vt:lpstr>
      <vt:lpstr>Arial</vt:lpstr>
      <vt:lpstr>Cambria Math</vt:lpstr>
      <vt:lpstr>Century Gothic</vt:lpstr>
      <vt:lpstr>Wingdings 3</vt:lpstr>
      <vt:lpstr>丝状</vt:lpstr>
      <vt:lpstr>Algorithm and Explanation for code </vt:lpstr>
      <vt:lpstr>Algorithm</vt:lpstr>
      <vt:lpstr>Algorithm</vt:lpstr>
      <vt:lpstr>Algorithm</vt:lpstr>
      <vt:lpstr>Algorithm</vt:lpstr>
      <vt:lpstr>Algorithm</vt:lpstr>
      <vt:lpstr>Algorithm</vt:lpstr>
      <vt:lpstr>Algorithm</vt:lpstr>
      <vt:lpstr>Organization of code</vt:lpstr>
      <vt:lpstr>Explanation on parameters</vt:lpstr>
      <vt:lpstr>Explanation on parameters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and Explanation for code </dc:title>
  <dc:creator>周 啸辰</dc:creator>
  <cp:lastModifiedBy>周 啸辰</cp:lastModifiedBy>
  <cp:revision>10</cp:revision>
  <dcterms:created xsi:type="dcterms:W3CDTF">2018-11-20T01:15:46Z</dcterms:created>
  <dcterms:modified xsi:type="dcterms:W3CDTF">2018-11-20T02:49:48Z</dcterms:modified>
</cp:coreProperties>
</file>