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59" r:id="rId4"/>
    <p:sldId id="315" r:id="rId6"/>
    <p:sldId id="316" r:id="rId7"/>
    <p:sldId id="317" r:id="rId8"/>
    <p:sldId id="318" r:id="rId9"/>
    <p:sldId id="319" r:id="rId10"/>
    <p:sldId id="320" r:id="rId11"/>
    <p:sldId id="321" r:id="rId12"/>
    <p:sldId id="322" r:id="rId13"/>
    <p:sldId id="323" r:id="rId14"/>
    <p:sldId id="324" r:id="rId15"/>
    <p:sldId id="326" r:id="rId16"/>
    <p:sldId id="327" r:id="rId17"/>
    <p:sldId id="329" r:id="rId18"/>
    <p:sldId id="330" r:id="rId19"/>
    <p:sldId id="332" r:id="rId20"/>
    <p:sldId id="333" r:id="rId21"/>
    <p:sldId id="344" r:id="rId22"/>
    <p:sldId id="339" r:id="rId23"/>
    <p:sldId id="335" r:id="rId24"/>
    <p:sldId id="336" r:id="rId25"/>
    <p:sldId id="338" r:id="rId26"/>
    <p:sldId id="340"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2" autoAdjust="0"/>
    <p:restoredTop sz="94660" autoAdjust="0"/>
  </p:normalViewPr>
  <p:slideViewPr>
    <p:cSldViewPr>
      <p:cViewPr varScale="1">
        <p:scale>
          <a:sx n="71" d="100"/>
          <a:sy n="71" d="100"/>
        </p:scale>
        <p:origin x="127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F0DF1-4CE9-4461-ACD9-314C67A76A4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E411C-A317-4735-BD58-29163B8DC7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AE411C-A317-4735-BD58-29163B8DC7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3" name="直接连接符 10"/>
          <p:cNvSpPr>
            <a:spLocks noChangeShapeType="1"/>
          </p:cNvSpPr>
          <p:nvPr userDrawn="1"/>
        </p:nvSpPr>
        <p:spPr bwMode="auto">
          <a:xfrm>
            <a:off x="457200" y="6353175"/>
            <a:ext cx="8229600" cy="0"/>
          </a:xfrm>
          <a:prstGeom prst="line">
            <a:avLst/>
          </a:prstGeom>
          <a:noFill/>
          <a:ln w="9525">
            <a:solidFill>
              <a:schemeClr val="accent2"/>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 name="等腰三角形 3"/>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38588" y="1235075"/>
            <a:ext cx="24622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05600" y="1295400"/>
            <a:ext cx="17240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8" name="矩形 7"/>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9" name="矩形 8"/>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10" name="矩形 9"/>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46090" name="标题占位符 21"/>
          <p:cNvSpPr>
            <a:spLocks noGrp="1"/>
          </p:cNvSpPr>
          <p:nvPr>
            <p:ph type="ctrTitle"/>
          </p:nvPr>
        </p:nvSpPr>
        <p:spPr>
          <a:xfrm>
            <a:off x="1524000" y="3886200"/>
            <a:ext cx="6629400" cy="1066800"/>
          </a:xfrm>
        </p:spPr>
        <p:txBody>
          <a:bodyPr/>
          <a:lstStyle>
            <a:lvl1pPr>
              <a:defRPr/>
            </a:lvl1pPr>
          </a:lstStyle>
          <a:p>
            <a:r>
              <a:rPr lang="zh-CN" altLang="en-US" noProof="1"/>
              <a:t>单击此处编辑母版标题样式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D6B324A7-AA45-447A-A274-27B286FA935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C70433D6-E7D0-4F19-A526-F845CD6546B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219200"/>
            <a:ext cx="4038600" cy="49101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19200"/>
            <a:ext cx="4038600" cy="49101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AAD0FCFC-81F5-41E5-BA86-C9F35F19F7C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showMasterSp="0">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219200"/>
            <a:ext cx="4038600" cy="49101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219200"/>
            <a:ext cx="4038600" cy="23780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内容占位符 4"/>
          <p:cNvSpPr>
            <a:spLocks noGrp="1"/>
          </p:cNvSpPr>
          <p:nvPr>
            <p:ph sz="quarter" idx="3"/>
          </p:nvPr>
        </p:nvSpPr>
        <p:spPr>
          <a:xfrm>
            <a:off x="4648200" y="3749675"/>
            <a:ext cx="4038600" cy="23796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13"/>
          <p:cNvSpPr>
            <a:spLocks noGrp="1"/>
          </p:cNvSpPr>
          <p:nvPr>
            <p:ph type="dt" sz="half" idx="10"/>
          </p:nvPr>
        </p:nvSpPr>
        <p:spPr/>
        <p:txBody>
          <a:bodyPr/>
          <a:lstStyle>
            <a:lvl1pPr>
              <a:defRPr/>
            </a:lvl1pPr>
          </a:lstStyle>
          <a:p>
            <a:pPr>
              <a:defRPr/>
            </a:pPr>
            <a:endParaRPr lang="en-US" altLang="zh-CN"/>
          </a:p>
        </p:txBody>
      </p:sp>
      <p:sp>
        <p:nvSpPr>
          <p:cNvPr id="7"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8" name="灯片编号占位符 22"/>
          <p:cNvSpPr>
            <a:spLocks noGrp="1"/>
          </p:cNvSpPr>
          <p:nvPr>
            <p:ph type="sldNum" sz="quarter" idx="12"/>
          </p:nvPr>
        </p:nvSpPr>
        <p:spPr/>
        <p:txBody>
          <a:bodyPr/>
          <a:lstStyle>
            <a:lvl1pPr>
              <a:defRPr/>
            </a:lvl1pPr>
          </a:lstStyle>
          <a:p>
            <a:pPr>
              <a:defRPr/>
            </a:pPr>
            <a:fld id="{D5AE20BE-40D3-475E-A734-CE6BC0BBB40D}"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www.embedu.org</a:t>
            </a:r>
            <a:endParaRPr lang="en-US" altLang="zh-CN"/>
          </a:p>
        </p:txBody>
      </p:sp>
      <p:sp>
        <p:nvSpPr>
          <p:cNvPr id="6" name="Slide Number Placeholder 5"/>
          <p:cNvSpPr>
            <a:spLocks noGrp="1"/>
          </p:cNvSpPr>
          <p:nvPr>
            <p:ph type="sldNum" sz="quarter" idx="12"/>
          </p:nvPr>
        </p:nvSpPr>
        <p:spPr/>
        <p:txBody>
          <a:bodyPr/>
          <a:lstStyle/>
          <a:p>
            <a:pPr>
              <a:defRPr/>
            </a:pPr>
            <a:fld id="{AA47F33B-52EB-452F-AE3B-F68E575C14CF}" type="slidenum">
              <a:rPr lang="en-US" altLang="zh-CN"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www.embedu.org</a:t>
            </a:r>
            <a:endParaRPr lang="en-US" altLang="zh-CN"/>
          </a:p>
        </p:txBody>
      </p:sp>
      <p:sp>
        <p:nvSpPr>
          <p:cNvPr id="6" name="Slide Number Placeholder 5"/>
          <p:cNvSpPr>
            <a:spLocks noGrp="1"/>
          </p:cNvSpPr>
          <p:nvPr>
            <p:ph type="sldNum" sz="quarter" idx="12"/>
          </p:nvPr>
        </p:nvSpPr>
        <p:spPr/>
        <p:txBody>
          <a:bodyPr/>
          <a:lstStyle/>
          <a:p>
            <a:pPr>
              <a:defRPr/>
            </a:pPr>
            <a:fld id="{1F5E321B-60E7-4011-AEA7-4536FC6C8237}" type="slidenum">
              <a:rPr lang="en-US" altLang="zh-CN"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smtClean="0"/>
              <a:t>www.embedu.org</a:t>
            </a:r>
            <a:endParaRPr lang="en-US" altLang="zh-CN"/>
          </a:p>
        </p:txBody>
      </p:sp>
      <p:sp>
        <p:nvSpPr>
          <p:cNvPr id="7" name="Slide Number Placeholder 6"/>
          <p:cNvSpPr>
            <a:spLocks noGrp="1"/>
          </p:cNvSpPr>
          <p:nvPr>
            <p:ph type="sldNum" sz="quarter" idx="12"/>
          </p:nvPr>
        </p:nvSpPr>
        <p:spPr/>
        <p:txBody>
          <a:bodyPr/>
          <a:lstStyle/>
          <a:p>
            <a:pPr>
              <a:defRPr/>
            </a:pPr>
            <a:fld id="{687627CA-9374-4C32-A2E6-D9D9815C773E}" type="slidenum">
              <a:rPr lang="en-US" altLang="zh-CN"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r>
              <a:rPr lang="en-US" altLang="zh-CN" smtClean="0"/>
              <a:t>www.embedu.org</a:t>
            </a:r>
            <a:endParaRPr lang="en-US" altLang="zh-CN"/>
          </a:p>
        </p:txBody>
      </p:sp>
      <p:sp>
        <p:nvSpPr>
          <p:cNvPr id="9" name="Slide Number Placeholder 8"/>
          <p:cNvSpPr>
            <a:spLocks noGrp="1"/>
          </p:cNvSpPr>
          <p:nvPr>
            <p:ph type="sldNum" sz="quarter" idx="12"/>
          </p:nvPr>
        </p:nvSpPr>
        <p:spPr/>
        <p:txBody>
          <a:bodyPr/>
          <a:lstStyle/>
          <a:p>
            <a:pPr>
              <a:defRPr/>
            </a:pPr>
            <a:fld id="{FF0D438B-5BE4-4475-94FD-D7AD09A41CB4}" type="slidenum">
              <a:rPr lang="en-US" altLang="zh-CN"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en-US" altLang="zh-CN" smtClean="0"/>
              <a:t>www.embedu.org</a:t>
            </a:r>
            <a:endParaRPr lang="en-US" altLang="zh-CN"/>
          </a:p>
        </p:txBody>
      </p:sp>
      <p:sp>
        <p:nvSpPr>
          <p:cNvPr id="5" name="Slide Number Placeholder 4"/>
          <p:cNvSpPr>
            <a:spLocks noGrp="1"/>
          </p:cNvSpPr>
          <p:nvPr>
            <p:ph type="sldNum" sz="quarter" idx="12"/>
          </p:nvPr>
        </p:nvSpPr>
        <p:spPr/>
        <p:txBody>
          <a:bodyPr/>
          <a:lstStyle/>
          <a:p>
            <a:pPr>
              <a:defRPr/>
            </a:pPr>
            <a:fld id="{E64A09AA-D714-4BAB-AB18-A61D21AA2627}"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315D9F97-6C4A-4B83-9062-D41AD76487E3}"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en-US" altLang="zh-CN" smtClean="0"/>
              <a:t>www.embedu.org</a:t>
            </a:r>
            <a:endParaRPr lang="en-US" altLang="zh-CN"/>
          </a:p>
        </p:txBody>
      </p:sp>
      <p:sp>
        <p:nvSpPr>
          <p:cNvPr id="4" name="Slide Number Placeholder 3"/>
          <p:cNvSpPr>
            <a:spLocks noGrp="1"/>
          </p:cNvSpPr>
          <p:nvPr>
            <p:ph type="sldNum" sz="quarter" idx="12"/>
          </p:nvPr>
        </p:nvSpPr>
        <p:spPr/>
        <p:txBody>
          <a:bodyPr/>
          <a:lstStyle/>
          <a:p>
            <a:pPr>
              <a:defRPr/>
            </a:pPr>
            <a:fld id="{D1C25CF3-53EA-4791-B2C5-FEB4A7C14383}" type="slidenum">
              <a:rPr lang="en-US" altLang="zh-CN"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smtClean="0"/>
              <a:t>www.embedu.org</a:t>
            </a:r>
            <a:endParaRPr lang="en-US" altLang="zh-CN"/>
          </a:p>
        </p:txBody>
      </p:sp>
      <p:sp>
        <p:nvSpPr>
          <p:cNvPr id="7" name="Slide Number Placeholder 6"/>
          <p:cNvSpPr>
            <a:spLocks noGrp="1"/>
          </p:cNvSpPr>
          <p:nvPr>
            <p:ph type="sldNum" sz="quarter" idx="12"/>
          </p:nvPr>
        </p:nvSpPr>
        <p:spPr/>
        <p:txBody>
          <a:bodyPr/>
          <a:lstStyle/>
          <a:p>
            <a:pPr>
              <a:defRPr/>
            </a:pPr>
            <a:fld id="{4DB043F1-3CFC-4573-99AE-BF043D832F84}" type="slidenum">
              <a:rPr lang="en-US" altLang="zh-CN"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en-US" altLang="zh-CN" smtClean="0"/>
              <a:t>www.embedu.org</a:t>
            </a:r>
            <a:endParaRPr lang="en-US" altLang="zh-CN"/>
          </a:p>
        </p:txBody>
      </p:sp>
      <p:sp>
        <p:nvSpPr>
          <p:cNvPr id="7" name="Slide Number Placeholder 6"/>
          <p:cNvSpPr>
            <a:spLocks noGrp="1"/>
          </p:cNvSpPr>
          <p:nvPr>
            <p:ph type="sldNum" sz="quarter" idx="12"/>
          </p:nvPr>
        </p:nvSpPr>
        <p:spPr/>
        <p:txBody>
          <a:bodyPr/>
          <a:lstStyle/>
          <a:p>
            <a:pPr>
              <a:defRPr/>
            </a:pPr>
            <a:fld id="{7EA150B0-11CA-4532-AAB9-3ACBC7FFB058}" type="slidenum">
              <a:rPr lang="en-US" altLang="zh-CN"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www.embedu.org</a:t>
            </a:r>
            <a:endParaRPr lang="en-US" altLang="zh-CN"/>
          </a:p>
        </p:txBody>
      </p:sp>
      <p:sp>
        <p:nvSpPr>
          <p:cNvPr id="6" name="Slide Number Placeholder 5"/>
          <p:cNvSpPr>
            <a:spLocks noGrp="1"/>
          </p:cNvSpPr>
          <p:nvPr>
            <p:ph type="sldNum" sz="quarter" idx="12"/>
          </p:nvPr>
        </p:nvSpPr>
        <p:spPr/>
        <p:txBody>
          <a:bodyPr/>
          <a:lstStyle/>
          <a:p>
            <a:pPr>
              <a:defRPr/>
            </a:pPr>
            <a:fld id="{AA47F33B-52EB-452F-AE3B-F68E575C14CF}" type="slidenum">
              <a:rPr lang="en-US" altLang="zh-CN"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www.embedu.org</a:t>
            </a:r>
            <a:endParaRPr lang="en-US" altLang="zh-CN"/>
          </a:p>
        </p:txBody>
      </p:sp>
      <p:sp>
        <p:nvSpPr>
          <p:cNvPr id="6" name="Slide Number Placeholder 5"/>
          <p:cNvSpPr>
            <a:spLocks noGrp="1"/>
          </p:cNvSpPr>
          <p:nvPr>
            <p:ph type="sldNum" sz="quarter" idx="12"/>
          </p:nvPr>
        </p:nvSpPr>
        <p:spPr/>
        <p:txBody>
          <a:bodyPr/>
          <a:lstStyle/>
          <a:p>
            <a:pPr>
              <a:defRPr/>
            </a:pPr>
            <a:fld id="{AA47F33B-52EB-452F-AE3B-F68E575C14CF}" type="slidenum">
              <a:rPr lang="en-US" altLang="zh-CN" smtClean="0"/>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www.embedu.org</a:t>
            </a:r>
            <a:endParaRPr lang="en-US" altLang="zh-CN"/>
          </a:p>
        </p:txBody>
      </p:sp>
      <p:sp>
        <p:nvSpPr>
          <p:cNvPr id="6" name="Slide Number Placeholder 5"/>
          <p:cNvSpPr>
            <a:spLocks noGrp="1"/>
          </p:cNvSpPr>
          <p:nvPr>
            <p:ph type="sldNum" sz="quarter" idx="12"/>
          </p:nvPr>
        </p:nvSpPr>
        <p:spPr/>
        <p:txBody>
          <a:bodyPr/>
          <a:lstStyle/>
          <a:p>
            <a:pPr>
              <a:defRPr/>
            </a:pPr>
            <a:fld id="{AA47F33B-52EB-452F-AE3B-F68E575C14CF}" type="slidenum">
              <a:rPr lang="en-US" altLang="zh-CN" smtClean="0"/>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www.embedu.org</a:t>
            </a:r>
            <a:endParaRPr lang="en-US" altLang="zh-CN"/>
          </a:p>
        </p:txBody>
      </p:sp>
      <p:sp>
        <p:nvSpPr>
          <p:cNvPr id="6" name="Slide Number Placeholder 5"/>
          <p:cNvSpPr>
            <a:spLocks noGrp="1"/>
          </p:cNvSpPr>
          <p:nvPr>
            <p:ph type="sldNum" sz="quarter" idx="12"/>
          </p:nvPr>
        </p:nvSpPr>
        <p:spPr/>
        <p:txBody>
          <a:bodyPr/>
          <a:lstStyle/>
          <a:p>
            <a:pPr>
              <a:defRPr/>
            </a:pPr>
            <a:fld id="{AA47F33B-52EB-452F-AE3B-F68E575C14CF}" type="slidenum">
              <a:rPr lang="en-US" altLang="zh-CN" smtClean="0"/>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www.embedu.org</a:t>
            </a:r>
            <a:endParaRPr lang="en-US" altLang="zh-CN"/>
          </a:p>
        </p:txBody>
      </p:sp>
      <p:sp>
        <p:nvSpPr>
          <p:cNvPr id="6" name="Slide Number Placeholder 5"/>
          <p:cNvSpPr>
            <a:spLocks noGrp="1"/>
          </p:cNvSpPr>
          <p:nvPr>
            <p:ph type="sldNum" sz="quarter" idx="12"/>
          </p:nvPr>
        </p:nvSpPr>
        <p:spPr/>
        <p:txBody>
          <a:bodyPr/>
          <a:lstStyle/>
          <a:p>
            <a:pPr>
              <a:defRPr/>
            </a:pPr>
            <a:fld id="{AA47F33B-52EB-452F-AE3B-F68E575C14CF}" type="slidenum">
              <a:rPr lang="en-US" altLang="zh-CN" smtClean="0"/>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www.embedu.org</a:t>
            </a:r>
            <a:endParaRPr lang="en-US" altLang="zh-CN"/>
          </a:p>
        </p:txBody>
      </p:sp>
      <p:sp>
        <p:nvSpPr>
          <p:cNvPr id="6" name="Slide Number Placeholder 5"/>
          <p:cNvSpPr>
            <a:spLocks noGrp="1"/>
          </p:cNvSpPr>
          <p:nvPr>
            <p:ph type="sldNum" sz="quarter" idx="12"/>
          </p:nvPr>
        </p:nvSpPr>
        <p:spPr/>
        <p:txBody>
          <a:bodyPr/>
          <a:lstStyle/>
          <a:p>
            <a:pPr>
              <a:defRPr/>
            </a:pPr>
            <a:fld id="{D6B324A7-AA45-447A-A274-27B286FA935D}" type="slidenum">
              <a:rPr lang="en-US" altLang="zh-CN" smtClean="0"/>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en-US" altLang="zh-CN" smtClean="0"/>
              <a:t>www.embedu.org</a:t>
            </a:r>
            <a:endParaRPr lang="en-US" altLang="zh-CN"/>
          </a:p>
        </p:txBody>
      </p:sp>
      <p:sp>
        <p:nvSpPr>
          <p:cNvPr id="6" name="Slide Number Placeholder 5"/>
          <p:cNvSpPr>
            <a:spLocks noGrp="1"/>
          </p:cNvSpPr>
          <p:nvPr>
            <p:ph type="sldNum" sz="quarter" idx="12"/>
          </p:nvPr>
        </p:nvSpPr>
        <p:spPr/>
        <p:txBody>
          <a:bodyPr/>
          <a:lstStyle/>
          <a:p>
            <a:pPr>
              <a:defRPr/>
            </a:pPr>
            <a:fld id="{AA47F33B-52EB-452F-AE3B-F68E575C14CF}"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1F5E321B-60E7-4011-AEA7-4536FC6C8237}" type="slidenum">
              <a:rPr lang="en-US" altLang="zh-CN"/>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showMasterSp="0">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219200"/>
            <a:ext cx="4038600" cy="49101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219200"/>
            <a:ext cx="4038600" cy="23780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内容占位符 4"/>
          <p:cNvSpPr>
            <a:spLocks noGrp="1"/>
          </p:cNvSpPr>
          <p:nvPr>
            <p:ph sz="quarter" idx="3"/>
          </p:nvPr>
        </p:nvSpPr>
        <p:spPr>
          <a:xfrm>
            <a:off x="4648200" y="3749675"/>
            <a:ext cx="4038600" cy="23796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13"/>
          <p:cNvSpPr>
            <a:spLocks noGrp="1"/>
          </p:cNvSpPr>
          <p:nvPr>
            <p:ph type="dt" sz="half" idx="10"/>
          </p:nvPr>
        </p:nvSpPr>
        <p:spPr/>
        <p:txBody>
          <a:bodyPr/>
          <a:lstStyle>
            <a:lvl1pPr>
              <a:defRPr/>
            </a:lvl1pPr>
          </a:lstStyle>
          <a:p>
            <a:pPr>
              <a:defRPr/>
            </a:pPr>
            <a:endParaRPr lang="en-US" altLang="zh-CN"/>
          </a:p>
        </p:txBody>
      </p:sp>
      <p:sp>
        <p:nvSpPr>
          <p:cNvPr id="7"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8" name="灯片编号占位符 22"/>
          <p:cNvSpPr>
            <a:spLocks noGrp="1"/>
          </p:cNvSpPr>
          <p:nvPr>
            <p:ph type="sldNum" sz="quarter" idx="12"/>
          </p:nvPr>
        </p:nvSpPr>
        <p:spPr/>
        <p:txBody>
          <a:bodyPr/>
          <a:lstStyle>
            <a:lvl1pPr>
              <a:defRPr/>
            </a:lvl1pPr>
          </a:lstStyle>
          <a:p>
            <a:pPr>
              <a:defRPr/>
            </a:pPr>
            <a:fld id="{D5AE20BE-40D3-475E-A734-CE6BC0BBB40D}" type="slidenum">
              <a:rPr lang="en-US" altLang="zh-CN"/>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687627CA-9374-4C32-A2E6-D9D9815C773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9" name="灯片编号占位符 22"/>
          <p:cNvSpPr>
            <a:spLocks noGrp="1"/>
          </p:cNvSpPr>
          <p:nvPr>
            <p:ph type="sldNum" sz="quarter" idx="12"/>
          </p:nvPr>
        </p:nvSpPr>
        <p:spPr/>
        <p:txBody>
          <a:bodyPr/>
          <a:lstStyle>
            <a:lvl1pPr>
              <a:defRPr/>
            </a:lvl1pPr>
          </a:lstStyle>
          <a:p>
            <a:pPr>
              <a:defRPr/>
            </a:pPr>
            <a:fld id="{FF0D438B-5BE4-4475-94FD-D7AD09A41CB4}"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E64A09AA-D714-4BAB-AB18-A61D21AA262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4" name="灯片编号占位符 22"/>
          <p:cNvSpPr>
            <a:spLocks noGrp="1"/>
          </p:cNvSpPr>
          <p:nvPr>
            <p:ph type="sldNum" sz="quarter" idx="12"/>
          </p:nvPr>
        </p:nvSpPr>
        <p:spPr/>
        <p:txBody>
          <a:bodyPr/>
          <a:lstStyle>
            <a:lvl1pPr>
              <a:defRPr/>
            </a:lvl1pPr>
          </a:lstStyle>
          <a:p>
            <a:pPr>
              <a:defRPr/>
            </a:pPr>
            <a:fld id="{D1C25CF3-53EA-4791-B2C5-FEB4A7C1438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4DB043F1-3CFC-4573-99AE-BF043D832F84}"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a:t>www.embedu.org</a:t>
            </a: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7EA150B0-11CA-4532-AAB9-3ACBC7FFB05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0" Type="http://schemas.openxmlformats.org/officeDocument/2006/relationships/theme" Target="../theme/theme2.xml"/><Relationship Id="rId2" Type="http://schemas.openxmlformats.org/officeDocument/2006/relationships/slideLayout" Target="../slideLayouts/slideLayout15.xml"/><Relationship Id="rId19" Type="http://schemas.openxmlformats.org/officeDocument/2006/relationships/image" Target="../media/image2.png"/><Relationship Id="rId18" Type="http://schemas.openxmlformats.org/officeDocument/2006/relationships/slideLayout" Target="../slideLayouts/slideLayout31.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1026" name="标题占位符 21"/>
          <p:cNvSpPr>
            <a:spLocks noGrp="1" noChangeArrowheads="1"/>
          </p:cNvSpPr>
          <p:nvPr>
            <p:ph type="title" idx="4294967295"/>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文本占位符 12"/>
          <p:cNvSpPr>
            <a:spLocks noGrp="1" noChangeArrowheads="1"/>
          </p:cNvSpPr>
          <p:nvPr>
            <p:ph type="body" idx="9"/>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直接连接符 27"/>
          <p:cNvSpPr>
            <a:spLocks noChangeShapeType="1"/>
          </p:cNvSpPr>
          <p:nvPr/>
        </p:nvSpPr>
        <p:spPr bwMode="auto">
          <a:xfrm>
            <a:off x="457200" y="6353175"/>
            <a:ext cx="8229600" cy="0"/>
          </a:xfrm>
          <a:prstGeom prst="line">
            <a:avLst/>
          </a:prstGeom>
          <a:noFill/>
          <a:ln w="9525">
            <a:solidFill>
              <a:schemeClr val="accent2"/>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29" name="直接连接符 28"/>
          <p:cNvSpPr>
            <a:spLocks noChangeShapeType="1"/>
          </p:cNvSpPr>
          <p:nvPr/>
        </p:nvSpPr>
        <p:spPr bwMode="auto">
          <a:xfrm>
            <a:off x="457200" y="1143000"/>
            <a:ext cx="8229600" cy="0"/>
          </a:xfrm>
          <a:prstGeom prst="line">
            <a:avLst/>
          </a:prstGeom>
          <a:noFill/>
          <a:ln w="9525">
            <a:solidFill>
              <a:schemeClr val="accent2"/>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pic>
        <p:nvPicPr>
          <p:cNvPr id="1031" name="Picture 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858000" y="304800"/>
            <a:ext cx="17240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日期占位符 13"/>
          <p:cNvSpPr>
            <a:spLocks noGrp="1"/>
          </p:cNvSpPr>
          <p:nvPr>
            <p:ph type="dt" sz="half" idx="2"/>
          </p:nvPr>
        </p:nvSpPr>
        <p:spPr>
          <a:xfrm>
            <a:off x="457200" y="6245225"/>
            <a:ext cx="2133600" cy="476250"/>
          </a:xfrm>
          <a:prstGeom prst="rect">
            <a:avLst/>
          </a:prstGeom>
        </p:spPr>
        <p:txBody>
          <a:bodyPr vert="horz" wrap="square" lIns="91440" tIns="45720" rIns="91440" bIns="45720" numCol="1" anchor="t" anchorCtr="0" compatLnSpc="1"/>
          <a:lstStyle>
            <a:lvl1pPr>
              <a:defRPr sz="1400">
                <a:solidFill>
                  <a:schemeClr val="tx2"/>
                </a:solidFill>
                <a:latin typeface="Arial" panose="020B0604020202020204" pitchFamily="34" charset="0"/>
                <a:ea typeface="+mn-ea"/>
                <a:cs typeface="Arial" panose="020B0604020202020204" pitchFamily="34" charset="0"/>
              </a:defRPr>
            </a:lvl1pPr>
          </a:lstStyle>
          <a:p>
            <a:pPr>
              <a:defRPr/>
            </a:pPr>
            <a:endParaRPr lang="en-US" altLang="zh-CN"/>
          </a:p>
        </p:txBody>
      </p:sp>
      <p:sp>
        <p:nvSpPr>
          <p:cNvPr id="3" name="页脚占位符 2"/>
          <p:cNvSpPr>
            <a:spLocks noGrp="1"/>
          </p:cNvSpPr>
          <p:nvPr>
            <p:ph type="ftr" sz="quarter" idx="3"/>
          </p:nvPr>
        </p:nvSpPr>
        <p:spPr>
          <a:xfrm>
            <a:off x="3124200" y="6245225"/>
            <a:ext cx="2895600" cy="476250"/>
          </a:xfrm>
          <a:prstGeom prst="rect">
            <a:avLst/>
          </a:prstGeom>
        </p:spPr>
        <p:txBody>
          <a:bodyPr vert="horz" wrap="square" lIns="91440" tIns="45720" rIns="91440" bIns="45720" numCol="1" anchor="t" anchorCtr="0" compatLnSpc="1"/>
          <a:lstStyle>
            <a:lvl1pPr algn="r">
              <a:defRPr sz="1400">
                <a:solidFill>
                  <a:schemeClr val="tx2"/>
                </a:solidFill>
                <a:latin typeface="Arial" panose="020B0604020202020204" pitchFamily="34" charset="0"/>
                <a:cs typeface="Arial" panose="020B0604020202020204" pitchFamily="34" charset="0"/>
              </a:defRPr>
            </a:lvl1pPr>
          </a:lstStyle>
          <a:p>
            <a:pPr>
              <a:defRPr/>
            </a:pPr>
            <a:r>
              <a:rPr lang="en-US" altLang="zh-CN"/>
              <a:t>www.embedu.org</a:t>
            </a:r>
            <a:endParaRPr lang="en-US" altLang="zh-CN"/>
          </a:p>
        </p:txBody>
      </p:sp>
      <p:sp>
        <p:nvSpPr>
          <p:cNvPr id="13" name="灯片编号占位符 22"/>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lvl1pPr>
              <a:defRPr sz="1400" smtClean="0">
                <a:solidFill>
                  <a:schemeClr val="tx2"/>
                </a:solidFill>
                <a:cs typeface="Arial" panose="020B0604020202020204" pitchFamily="34" charset="0"/>
              </a:defRPr>
            </a:lvl1pPr>
          </a:lstStyle>
          <a:p>
            <a:pPr>
              <a:defRPr/>
            </a:pPr>
            <a:fld id="{AA47F33B-52EB-452F-AE3B-F68E575C14CF}"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8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a:solidFill>
            <a:schemeClr val="tx1"/>
          </a:solidFill>
          <a:latin typeface="+mn-lt"/>
          <a:ea typeface="+mn-ea"/>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5pPr>
      <a:lvl6pPr marL="1828800" indent="-228600" algn="l"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6pPr>
      <a:lvl7pPr marL="2286000" indent="-228600" algn="l"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7pPr>
      <a:lvl8pPr marL="2743200" indent="-228600" algn="l"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8pPr>
      <a:lvl9pPr marL="3200400" indent="-228600" algn="l"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zh-CN" smtClean="0"/>
              <a:t>www.embedu.org</a:t>
            </a:r>
            <a:endParaRPr lang="en-US" altLang="zh-C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AA47F33B-52EB-452F-AE3B-F68E575C14CF}" type="slidenum">
              <a:rPr lang="en-US" altLang="zh-CN" smtClean="0"/>
            </a:fld>
            <a:endParaRPr lang="en-US" altLang="zh-CN"/>
          </a:p>
        </p:txBody>
      </p:sp>
      <p:pic>
        <p:nvPicPr>
          <p:cNvPr id="18" name="Picture 7"/>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6858000" y="304800"/>
            <a:ext cx="17240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5.xml"/><Relationship Id="rId2" Type="http://schemas.openxmlformats.org/officeDocument/2006/relationships/image" Target="../media/image10.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30.xml"/><Relationship Id="rId4" Type="http://schemas.openxmlformats.org/officeDocument/2006/relationships/image" Target="../media/image14.emf"/><Relationship Id="rId3" Type="http://schemas.openxmlformats.org/officeDocument/2006/relationships/oleObject" Target="../embeddings/oleObject6.bin"/><Relationship Id="rId2" Type="http://schemas.openxmlformats.org/officeDocument/2006/relationships/image" Target="../media/image13.w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7.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smtClean="0"/>
              <a:t>3  </a:t>
            </a:r>
            <a:r>
              <a:rPr lang="zh-CN" altLang="en-US" dirty="0"/>
              <a:t>进程控制</a:t>
            </a:r>
            <a:endParaRPr lang="zh-CN" altLang="en-US" dirty="0" smtClean="0"/>
          </a:p>
        </p:txBody>
      </p:sp>
      <p:sp>
        <p:nvSpPr>
          <p:cNvPr id="3075" name="Rectangle 3"/>
          <p:cNvSpPr>
            <a:spLocks noGrp="1" noChangeArrowheads="1"/>
          </p:cNvSpPr>
          <p:nvPr>
            <p:ph idx="1"/>
          </p:nvPr>
        </p:nvSpPr>
        <p:spPr>
          <a:xfrm>
            <a:off x="457200" y="1295400"/>
            <a:ext cx="8305800" cy="4724400"/>
          </a:xfrm>
        </p:spPr>
        <p:txBody>
          <a:bodyPr>
            <a:normAutofit/>
          </a:bodyPr>
          <a:lstStyle/>
          <a:p>
            <a:pPr eaLnBrk="1" hangingPunct="1">
              <a:spcBef>
                <a:spcPct val="0"/>
              </a:spcBef>
              <a:buClrTx/>
              <a:buSzTx/>
              <a:buFont typeface="Wingdings" panose="05000000000000000000" pitchFamily="2" charset="2"/>
              <a:buChar char="u"/>
            </a:pPr>
            <a:r>
              <a:rPr lang="zh-CN" altLang="en-US" sz="3200" dirty="0" smtClean="0"/>
              <a:t>掌握</a:t>
            </a:r>
            <a:r>
              <a:rPr lang="zh-CN" altLang="en-US" sz="3200" dirty="0" smtClean="0"/>
              <a:t>进程相关的基本概念  </a:t>
            </a:r>
            <a:endParaRPr lang="zh-CN" altLang="en-US" sz="3200" dirty="0" smtClean="0"/>
          </a:p>
          <a:p>
            <a:pPr eaLnBrk="1" hangingPunct="1">
              <a:spcBef>
                <a:spcPct val="0"/>
              </a:spcBef>
              <a:buClrTx/>
              <a:buSzTx/>
              <a:buFont typeface="Wingdings" panose="05000000000000000000" pitchFamily="2" charset="2"/>
              <a:buChar char="u"/>
            </a:pPr>
            <a:r>
              <a:rPr lang="zh-CN" altLang="en-US" sz="3200" dirty="0" smtClean="0"/>
              <a:t>掌握</a:t>
            </a:r>
            <a:r>
              <a:rPr lang="en-US" altLang="zh-CN" sz="3200" dirty="0" smtClean="0"/>
              <a:t>Linux</a:t>
            </a:r>
            <a:r>
              <a:rPr lang="zh-CN" altLang="en-US" sz="3200" dirty="0" smtClean="0"/>
              <a:t>下的进程结构  </a:t>
            </a:r>
            <a:endParaRPr lang="zh-CN" altLang="en-US" sz="3200" dirty="0" smtClean="0"/>
          </a:p>
          <a:p>
            <a:pPr eaLnBrk="1" hangingPunct="1">
              <a:spcBef>
                <a:spcPct val="0"/>
              </a:spcBef>
              <a:buClrTx/>
              <a:buSzTx/>
              <a:buFont typeface="Wingdings" panose="05000000000000000000" pitchFamily="2" charset="2"/>
              <a:buChar char="u"/>
            </a:pPr>
            <a:r>
              <a:rPr lang="zh-CN" altLang="en-US" sz="3200" dirty="0" smtClean="0"/>
              <a:t>掌握</a:t>
            </a:r>
            <a:r>
              <a:rPr lang="en-US" altLang="zh-CN" sz="3200" dirty="0" smtClean="0"/>
              <a:t>Linux</a:t>
            </a:r>
            <a:r>
              <a:rPr lang="zh-CN" altLang="en-US" sz="3200" dirty="0" smtClean="0"/>
              <a:t>下进程创建及进程管理  </a:t>
            </a:r>
            <a:endParaRPr lang="zh-CN" altLang="en-US" sz="3200" dirty="0" smtClean="0"/>
          </a:p>
          <a:p>
            <a:pPr eaLnBrk="1" hangingPunct="1">
              <a:spcBef>
                <a:spcPct val="0"/>
              </a:spcBef>
              <a:buClrTx/>
              <a:buSzTx/>
              <a:buFont typeface="Wingdings" panose="05000000000000000000" pitchFamily="2" charset="2"/>
              <a:buChar char="u"/>
            </a:pPr>
            <a:r>
              <a:rPr lang="zh-CN" altLang="en-US" sz="3200" dirty="0" smtClean="0"/>
              <a:t>掌握</a:t>
            </a:r>
            <a:r>
              <a:rPr lang="en-US" altLang="zh-CN" sz="3200" dirty="0" smtClean="0"/>
              <a:t>Linux</a:t>
            </a:r>
            <a:r>
              <a:rPr lang="zh-CN" altLang="en-US" sz="3200" dirty="0" smtClean="0"/>
              <a:t>下进程创建相关的系统调用  </a:t>
            </a:r>
            <a:endParaRPr lang="zh-CN" altLang="en-US" sz="32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创建进程（</a:t>
            </a:r>
            <a:r>
              <a:rPr lang="en-US" altLang="zh-CN" smtClean="0"/>
              <a:t>1</a:t>
            </a:r>
            <a:r>
              <a:rPr lang="zh-CN" altLang="en-US" smtClean="0"/>
              <a:t>）</a:t>
            </a:r>
            <a:endParaRPr lang="zh-CN" altLang="en-US" smtClean="0"/>
          </a:p>
        </p:txBody>
      </p:sp>
      <p:sp>
        <p:nvSpPr>
          <p:cNvPr id="13315" name="Rectangle 3"/>
          <p:cNvSpPr>
            <a:spLocks noGrp="1" noChangeArrowheads="1"/>
          </p:cNvSpPr>
          <p:nvPr>
            <p:ph idx="1"/>
          </p:nvPr>
        </p:nvSpPr>
        <p:spPr>
          <a:xfrm>
            <a:off x="457200" y="1219200"/>
            <a:ext cx="8305800" cy="5029200"/>
          </a:xfrm>
        </p:spPr>
        <p:txBody>
          <a:bodyPr/>
          <a:lstStyle/>
          <a:p>
            <a:pPr eaLnBrk="1" hangingPunct="1"/>
            <a:r>
              <a:rPr lang="zh-CN" altLang="en-US" sz="2400" smtClean="0"/>
              <a:t>在</a:t>
            </a:r>
            <a:r>
              <a:rPr lang="en-US" altLang="zh-CN" sz="2400" smtClean="0"/>
              <a:t>Linux</a:t>
            </a:r>
            <a:r>
              <a:rPr lang="zh-CN" altLang="en-US" sz="2400" smtClean="0"/>
              <a:t>中创建一个新进程的方法是使用</a:t>
            </a:r>
            <a:r>
              <a:rPr lang="en-US" altLang="zh-CN" sz="2400" smtClean="0"/>
              <a:t>fork()</a:t>
            </a:r>
            <a:r>
              <a:rPr lang="zh-CN" altLang="en-US" sz="2400" smtClean="0"/>
              <a:t>函数。 </a:t>
            </a:r>
            <a:endParaRPr lang="zh-CN" altLang="en-US" sz="2400" smtClean="0"/>
          </a:p>
          <a:p>
            <a:pPr eaLnBrk="1" hangingPunct="1"/>
            <a:r>
              <a:rPr lang="en-US" altLang="zh-CN" sz="2400" smtClean="0"/>
              <a:t>fork()</a:t>
            </a:r>
            <a:r>
              <a:rPr lang="zh-CN" altLang="en-US" sz="2400" smtClean="0"/>
              <a:t>函数用于从已存在的进程中创建一个新进程。新进程称为子进程，而原进程称为父进程。使用</a:t>
            </a:r>
            <a:r>
              <a:rPr lang="en-US" altLang="zh-CN" sz="2400" smtClean="0"/>
              <a:t>fork()</a:t>
            </a:r>
            <a:r>
              <a:rPr lang="zh-CN" altLang="en-US" sz="2400" smtClean="0"/>
              <a:t>函数得到的子进程是父进程的一个复制品，它从父进程处继承了整个进程的地址空间，包括进程上下文、代码段、进程堆栈、内存信息、打开的文件描述符、信号控制设定、进程优先级、进程组号、当前工作目录、根目录、资源限制和控制终端等，而子进程所独有的只有它的进程号、资源使用和计时器等。</a:t>
            </a:r>
            <a:endParaRPr lang="zh-CN" altLang="en-US" sz="2400" smtClean="0"/>
          </a:p>
          <a:p>
            <a:pPr eaLnBrk="1" hangingPunct="1"/>
            <a:r>
              <a:rPr lang="zh-CN" altLang="en-US" sz="2400" smtClean="0"/>
              <a:t>因为子进程几乎是父进程的完全复制，所以父子两个进程会运行同一个程序。因此需要用一种方式来区分它们，并使它们照此运行，否则，这两个进程不可能做不同的事。</a:t>
            </a:r>
            <a:endParaRPr lang="zh-CN" altLang="en-US" sz="2400" smtClean="0"/>
          </a:p>
          <a:p>
            <a:pPr eaLnBrk="1" hangingPunct="1"/>
            <a:endParaRPr lang="en-US" altLang="zh-CN"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创建进程（</a:t>
            </a:r>
            <a:r>
              <a:rPr lang="en-US" altLang="zh-CN" smtClean="0"/>
              <a:t>2</a:t>
            </a:r>
            <a:r>
              <a:rPr lang="zh-CN" altLang="en-US" smtClean="0"/>
              <a:t>）</a:t>
            </a:r>
            <a:endParaRPr lang="zh-CN" altLang="en-US" smtClean="0"/>
          </a:p>
        </p:txBody>
      </p:sp>
      <p:sp>
        <p:nvSpPr>
          <p:cNvPr id="14339" name="Rectangle 3"/>
          <p:cNvSpPr>
            <a:spLocks noGrp="1" noChangeArrowheads="1"/>
          </p:cNvSpPr>
          <p:nvPr>
            <p:ph idx="1"/>
          </p:nvPr>
        </p:nvSpPr>
        <p:spPr>
          <a:xfrm>
            <a:off x="609598" y="1295457"/>
            <a:ext cx="7924697" cy="2895524"/>
          </a:xfrm>
        </p:spPr>
        <p:txBody>
          <a:bodyPr>
            <a:normAutofit fontScale="92500"/>
          </a:bodyPr>
          <a:lstStyle/>
          <a:p>
            <a:pPr eaLnBrk="1" hangingPunct="1"/>
            <a:r>
              <a:rPr lang="zh-CN" altLang="en-US" sz="2200" dirty="0" smtClean="0"/>
              <a:t>实际上是在父进程中执行</a:t>
            </a:r>
            <a:r>
              <a:rPr lang="en-US" altLang="zh-CN" sz="2200" dirty="0" smtClean="0"/>
              <a:t>fork()</a:t>
            </a:r>
            <a:r>
              <a:rPr lang="zh-CN" altLang="en-US" sz="2200" dirty="0" smtClean="0"/>
              <a:t>函数时，父进程会复制出一个子进程，而且父子进程的代码从</a:t>
            </a:r>
            <a:r>
              <a:rPr lang="en-US" altLang="zh-CN" sz="2200" dirty="0" smtClean="0"/>
              <a:t>fork()</a:t>
            </a:r>
            <a:r>
              <a:rPr lang="zh-CN" altLang="en-US" sz="2200" dirty="0" smtClean="0"/>
              <a:t>函数的返回开始分别在两个地址空间中同时运行。从而两个进程分别获得其所属</a:t>
            </a:r>
            <a:r>
              <a:rPr lang="en-US" altLang="zh-CN" sz="2200" dirty="0" smtClean="0"/>
              <a:t>fork()</a:t>
            </a:r>
            <a:r>
              <a:rPr lang="zh-CN" altLang="en-US" sz="2200" dirty="0" smtClean="0"/>
              <a:t>的返回值，其中在父进程中的返回值是子进程的进程号，而在子进程中返回</a:t>
            </a:r>
            <a:r>
              <a:rPr lang="en-US" altLang="zh-CN" sz="2200" dirty="0" smtClean="0"/>
              <a:t>0</a:t>
            </a:r>
            <a:r>
              <a:rPr lang="zh-CN" altLang="en-US" sz="2200" dirty="0" smtClean="0"/>
              <a:t>。因此，可以通过返回值来判定该进程是父进程还是子进程。</a:t>
            </a:r>
            <a:endParaRPr lang="zh-CN" altLang="en-US" sz="2200" dirty="0" smtClean="0"/>
          </a:p>
          <a:p>
            <a:pPr eaLnBrk="1" hangingPunct="1"/>
            <a:r>
              <a:rPr lang="zh-CN" altLang="en-US" sz="2200" dirty="0" smtClean="0"/>
              <a:t>同时可以看出，使用</a:t>
            </a:r>
            <a:r>
              <a:rPr lang="en-US" altLang="zh-CN" sz="2200" dirty="0" smtClean="0"/>
              <a:t>fork()</a:t>
            </a:r>
            <a:r>
              <a:rPr lang="zh-CN" altLang="en-US" sz="2200" dirty="0" smtClean="0"/>
              <a:t>函数的代价是很大的，它复制了父进程中的代码段、数据段和堆栈段里的大部分内容，使得</a:t>
            </a:r>
            <a:r>
              <a:rPr lang="en-US" altLang="zh-CN" sz="2200" dirty="0" smtClean="0"/>
              <a:t>fork()</a:t>
            </a:r>
            <a:r>
              <a:rPr lang="zh-CN" altLang="en-US" sz="2200" dirty="0" smtClean="0"/>
              <a:t>函数的系统开销比较大，而且执行速度也不是很快。</a:t>
            </a:r>
            <a:endParaRPr lang="zh-CN" altLang="en-US" sz="2200" dirty="0" smtClean="0"/>
          </a:p>
        </p:txBody>
      </p:sp>
      <p:pic>
        <p:nvPicPr>
          <p:cNvPr id="143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4343400"/>
            <a:ext cx="79248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exec</a:t>
            </a:r>
            <a:r>
              <a:rPr lang="zh-CN" altLang="en-US" smtClean="0"/>
              <a:t>函数族（</a:t>
            </a:r>
            <a:r>
              <a:rPr lang="en-US" altLang="zh-CN" smtClean="0"/>
              <a:t>1</a:t>
            </a:r>
            <a:r>
              <a:rPr lang="zh-CN" altLang="en-US" smtClean="0"/>
              <a:t>）</a:t>
            </a:r>
            <a:endParaRPr lang="zh-CN" altLang="en-US" smtClean="0"/>
          </a:p>
        </p:txBody>
      </p:sp>
      <p:sp>
        <p:nvSpPr>
          <p:cNvPr id="16387" name="Rectangle 3"/>
          <p:cNvSpPr>
            <a:spLocks noGrp="1" noChangeArrowheads="1"/>
          </p:cNvSpPr>
          <p:nvPr>
            <p:ph idx="1"/>
          </p:nvPr>
        </p:nvSpPr>
        <p:spPr>
          <a:xfrm>
            <a:off x="609598" y="1371654"/>
            <a:ext cx="8077093" cy="5257662"/>
          </a:xfrm>
        </p:spPr>
        <p:txBody>
          <a:bodyPr>
            <a:normAutofit/>
          </a:bodyPr>
          <a:lstStyle/>
          <a:p>
            <a:pPr eaLnBrk="1" hangingPunct="1">
              <a:lnSpc>
                <a:spcPct val="90000"/>
              </a:lnSpc>
            </a:pPr>
            <a:r>
              <a:rPr lang="en-US" altLang="zh-CN" sz="2400" dirty="0" smtClean="0"/>
              <a:t>exec</a:t>
            </a:r>
            <a:r>
              <a:rPr lang="zh-CN" altLang="en-US" sz="2400" dirty="0" smtClean="0"/>
              <a:t>函数族就提供了一个在进程中启动另一个程序执行的方法。它可以根据指定的文件名或目录名找到可执行文件，并用它来取代原调用进程的数据段、代码段和堆栈段，在执行完之后，原调用进程的内容除了进程号外，其他全部被新的进程替换了。另外，这里的可执行文件既可以是二进制文件，也可以是</a:t>
            </a:r>
            <a:r>
              <a:rPr lang="en-US" altLang="zh-CN" sz="2400" dirty="0" smtClean="0"/>
              <a:t>Linux</a:t>
            </a:r>
            <a:r>
              <a:rPr lang="zh-CN" altLang="en-US" sz="2400" dirty="0" smtClean="0"/>
              <a:t>下任何可执行的脚本文件。</a:t>
            </a:r>
            <a:endParaRPr lang="zh-CN" altLang="en-US" sz="2400" dirty="0" smtClean="0"/>
          </a:p>
          <a:p>
            <a:pPr eaLnBrk="1" hangingPunct="1">
              <a:lnSpc>
                <a:spcPct val="90000"/>
              </a:lnSpc>
            </a:pPr>
            <a:r>
              <a:rPr lang="zh-CN" altLang="en-US" sz="2400" dirty="0" smtClean="0">
                <a:sym typeface="Symbol" panose="05050102010706020507" pitchFamily="18" charset="2"/>
              </a:rPr>
              <a:t>使用</a:t>
            </a:r>
            <a:r>
              <a:rPr lang="en-US" altLang="zh-CN" sz="2400" dirty="0" smtClean="0">
                <a:sym typeface="Symbol" panose="05050102010706020507" pitchFamily="18" charset="2"/>
              </a:rPr>
              <a:t>exec</a:t>
            </a:r>
            <a:r>
              <a:rPr lang="zh-CN" altLang="en-US" sz="2400" dirty="0" smtClean="0">
                <a:sym typeface="Symbol" panose="05050102010706020507" pitchFamily="18" charset="2"/>
              </a:rPr>
              <a:t>函数族主要有两种情况 </a:t>
            </a:r>
            <a:endParaRPr lang="zh-CN" altLang="en-US" sz="2400" dirty="0" smtClean="0">
              <a:sym typeface="Symbol" panose="05050102010706020507" pitchFamily="18" charset="2"/>
            </a:endParaRPr>
          </a:p>
          <a:p>
            <a:pPr lvl="1" eaLnBrk="1" hangingPunct="1">
              <a:lnSpc>
                <a:spcPct val="90000"/>
              </a:lnSpc>
              <a:buFont typeface="Wingdings 3" panose="05040102010807070707" pitchFamily="18" charset="2"/>
              <a:buNone/>
            </a:pPr>
            <a:r>
              <a:rPr lang="zh-CN" altLang="en-US" sz="2400" dirty="0" smtClean="0">
                <a:sym typeface="Symbol" panose="05050102010706020507" pitchFamily="18" charset="2"/>
              </a:rPr>
              <a:t></a:t>
            </a:r>
            <a:r>
              <a:rPr lang="zh-CN" altLang="en-US" sz="2400" dirty="0" smtClean="0"/>
              <a:t>  当进程认为自己不能再为系统和用户做出任何贡献时，就可以调用</a:t>
            </a:r>
            <a:r>
              <a:rPr lang="en-US" altLang="zh-CN" sz="2400" dirty="0" smtClean="0"/>
              <a:t>exec</a:t>
            </a:r>
            <a:r>
              <a:rPr lang="zh-CN" altLang="en-US" sz="2400" dirty="0" smtClean="0"/>
              <a:t>函数族中的任意一个函数让自己重生；</a:t>
            </a:r>
            <a:endParaRPr lang="zh-CN" altLang="en-US" sz="2400" dirty="0" smtClean="0">
              <a:sym typeface="Symbol" panose="05050102010706020507" pitchFamily="18" charset="2"/>
            </a:endParaRPr>
          </a:p>
          <a:p>
            <a:pPr lvl="1" eaLnBrk="1" hangingPunct="1">
              <a:lnSpc>
                <a:spcPct val="90000"/>
              </a:lnSpc>
              <a:buFont typeface="Wingdings 3" panose="05040102010807070707" pitchFamily="18" charset="2"/>
              <a:buNone/>
            </a:pPr>
            <a:r>
              <a:rPr lang="zh-CN" altLang="en-US" sz="2400" dirty="0" smtClean="0">
                <a:sym typeface="Symbol" panose="05050102010706020507" pitchFamily="18" charset="2"/>
              </a:rPr>
              <a:t></a:t>
            </a:r>
            <a:r>
              <a:rPr lang="zh-CN" altLang="en-US" sz="2400" dirty="0" smtClean="0"/>
              <a:t>  如果一个进程想执行另一个程序，那么它就可以调用</a:t>
            </a:r>
            <a:r>
              <a:rPr lang="en-US" altLang="zh-CN" sz="2400" dirty="0" smtClean="0"/>
              <a:t>fork()</a:t>
            </a:r>
            <a:r>
              <a:rPr lang="zh-CN" altLang="en-US" sz="2400" dirty="0" smtClean="0"/>
              <a:t>函数新建一个进程，然后调用</a:t>
            </a:r>
            <a:r>
              <a:rPr lang="en-US" altLang="zh-CN" sz="2400" dirty="0" smtClean="0"/>
              <a:t>exec</a:t>
            </a:r>
            <a:r>
              <a:rPr lang="zh-CN" altLang="en-US" sz="2400" dirty="0" smtClean="0"/>
              <a:t>函数族中的任意一个函数，这样看起来就像通过执行应用程序而产生了一个新进程（这种情况非常普遍）</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exec</a:t>
            </a:r>
            <a:r>
              <a:rPr lang="zh-CN" altLang="en-US" smtClean="0"/>
              <a:t>函数族（</a:t>
            </a:r>
            <a:r>
              <a:rPr lang="en-US" altLang="zh-CN" smtClean="0"/>
              <a:t>2</a:t>
            </a:r>
            <a:r>
              <a:rPr lang="zh-CN" altLang="en-US" smtClean="0"/>
              <a:t>）</a:t>
            </a:r>
            <a:endParaRPr lang="zh-CN" altLang="en-US" smtClean="0"/>
          </a:p>
        </p:txBody>
      </p:sp>
      <p:sp>
        <p:nvSpPr>
          <p:cNvPr id="17411" name="Rectangle 3"/>
          <p:cNvSpPr>
            <a:spLocks noGrp="1" noChangeArrowheads="1"/>
          </p:cNvSpPr>
          <p:nvPr>
            <p:ph idx="1"/>
          </p:nvPr>
        </p:nvSpPr>
        <p:spPr>
          <a:xfrm>
            <a:off x="533400" y="3962400"/>
            <a:ext cx="8229600" cy="381000"/>
          </a:xfrm>
        </p:spPr>
        <p:txBody>
          <a:bodyPr/>
          <a:lstStyle/>
          <a:p>
            <a:pPr eaLnBrk="1" hangingPunct="1">
              <a:lnSpc>
                <a:spcPct val="90000"/>
              </a:lnSpc>
              <a:buFont typeface="Wingdings 3" panose="05040102010807070707" pitchFamily="18" charset="2"/>
              <a:buNone/>
            </a:pPr>
            <a:r>
              <a:rPr lang="en-US" altLang="zh-CN" sz="2000" smtClean="0"/>
              <a:t>exec</a:t>
            </a:r>
            <a:r>
              <a:rPr lang="zh-CN" altLang="en-US" sz="2000" smtClean="0"/>
              <a:t>函数族对应位的含义</a:t>
            </a:r>
            <a:endParaRPr lang="zh-CN" altLang="en-US" sz="2000" smtClean="0"/>
          </a:p>
        </p:txBody>
      </p:sp>
      <p:pic>
        <p:nvPicPr>
          <p:cNvPr id="174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219200"/>
            <a:ext cx="82296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19600"/>
            <a:ext cx="8059738"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exit()</a:t>
            </a:r>
            <a:r>
              <a:rPr lang="zh-CN" altLang="en-US" smtClean="0"/>
              <a:t>和</a:t>
            </a:r>
            <a:r>
              <a:rPr lang="en-US" altLang="zh-CN" smtClean="0"/>
              <a:t>_exit() </a:t>
            </a:r>
            <a:r>
              <a:rPr lang="zh-CN" altLang="en-US" smtClean="0"/>
              <a:t>（</a:t>
            </a:r>
            <a:r>
              <a:rPr lang="en-US" altLang="zh-CN" smtClean="0"/>
              <a:t>1</a:t>
            </a:r>
            <a:r>
              <a:rPr lang="zh-CN" altLang="en-US" smtClean="0"/>
              <a:t>）</a:t>
            </a:r>
            <a:endParaRPr lang="zh-CN" altLang="en-US" smtClean="0"/>
          </a:p>
        </p:txBody>
      </p:sp>
      <p:sp>
        <p:nvSpPr>
          <p:cNvPr id="19459" name="Rectangle 3"/>
          <p:cNvSpPr>
            <a:spLocks noGrp="1" noChangeArrowheads="1"/>
          </p:cNvSpPr>
          <p:nvPr>
            <p:ph idx="1"/>
          </p:nvPr>
        </p:nvSpPr>
        <p:spPr>
          <a:xfrm>
            <a:off x="609598" y="1371654"/>
            <a:ext cx="8229489" cy="5181464"/>
          </a:xfrm>
        </p:spPr>
        <p:txBody>
          <a:bodyPr>
            <a:normAutofit lnSpcReduction="10000"/>
          </a:bodyPr>
          <a:lstStyle/>
          <a:p>
            <a:pPr eaLnBrk="1" hangingPunct="1">
              <a:lnSpc>
                <a:spcPct val="90000"/>
              </a:lnSpc>
            </a:pPr>
            <a:r>
              <a:rPr lang="en-US" altLang="zh-CN" sz="2400" dirty="0" smtClean="0"/>
              <a:t>exit()</a:t>
            </a:r>
            <a:r>
              <a:rPr lang="zh-CN" altLang="en-US" sz="2400" dirty="0" smtClean="0"/>
              <a:t>和</a:t>
            </a:r>
            <a:r>
              <a:rPr lang="en-US" altLang="zh-CN" sz="2400" dirty="0" smtClean="0"/>
              <a:t>_exit()</a:t>
            </a:r>
            <a:r>
              <a:rPr lang="zh-CN" altLang="en-US" sz="2400" dirty="0" smtClean="0"/>
              <a:t>函数都是用来终止进程的。 </a:t>
            </a:r>
            <a:endParaRPr lang="zh-CN" altLang="en-US" sz="2400" dirty="0" smtClean="0"/>
          </a:p>
          <a:p>
            <a:pPr eaLnBrk="1" hangingPunct="1">
              <a:lnSpc>
                <a:spcPct val="90000"/>
              </a:lnSpc>
            </a:pPr>
            <a:r>
              <a:rPr lang="en-US" altLang="zh-CN" sz="2400" dirty="0" smtClean="0"/>
              <a:t>_exit()</a:t>
            </a:r>
            <a:r>
              <a:rPr lang="zh-CN" altLang="en-US" sz="2400" dirty="0" smtClean="0"/>
              <a:t>函数的作用是：直接使进程停止运行，清除其使用的内存空间，并清除其在内核中的各种数据结构；</a:t>
            </a:r>
            <a:r>
              <a:rPr lang="en-US" altLang="zh-CN" sz="2400" dirty="0" smtClean="0"/>
              <a:t>exit()</a:t>
            </a:r>
            <a:r>
              <a:rPr lang="zh-CN" altLang="en-US" sz="2400" dirty="0" smtClean="0"/>
              <a:t>函数则在这些基础上做了一些包装，在执行退出之前加了若干道工序。</a:t>
            </a:r>
            <a:r>
              <a:rPr lang="en-US" altLang="zh-CN" sz="2400" dirty="0" smtClean="0"/>
              <a:t>exit()</a:t>
            </a:r>
            <a:r>
              <a:rPr lang="zh-CN" altLang="en-US" sz="2400" dirty="0" smtClean="0"/>
              <a:t>函数与</a:t>
            </a:r>
            <a:r>
              <a:rPr lang="en-US" altLang="zh-CN" sz="2400" dirty="0" smtClean="0"/>
              <a:t>_exit()</a:t>
            </a:r>
            <a:r>
              <a:rPr lang="zh-CN" altLang="en-US" sz="2400" dirty="0" smtClean="0"/>
              <a:t>函数最大的区别就在于</a:t>
            </a:r>
            <a:r>
              <a:rPr lang="en-US" altLang="zh-CN" sz="2400" dirty="0" smtClean="0"/>
              <a:t>exit()</a:t>
            </a:r>
            <a:r>
              <a:rPr lang="zh-CN" altLang="en-US" sz="2400" dirty="0" smtClean="0"/>
              <a:t>函数在调用</a:t>
            </a:r>
            <a:r>
              <a:rPr lang="en-US" altLang="zh-CN" sz="2400" dirty="0" smtClean="0"/>
              <a:t>exit</a:t>
            </a:r>
            <a:r>
              <a:rPr lang="zh-CN" altLang="en-US" sz="2400" dirty="0" smtClean="0"/>
              <a:t>系统之前要检查文件的打开情况，把文件缓冲区中的内容写回文件，就是图中的</a:t>
            </a:r>
            <a:r>
              <a:rPr lang="zh-CN" altLang="en-US" sz="2400" dirty="0" smtClean="0">
                <a:latin typeface="Arial" panose="020B0604020202020204" pitchFamily="34" charset="0"/>
              </a:rPr>
              <a:t>“</a:t>
            </a:r>
            <a:r>
              <a:rPr lang="zh-CN" altLang="en-US" sz="2400" dirty="0" smtClean="0"/>
              <a:t>清理</a:t>
            </a:r>
            <a:r>
              <a:rPr lang="en-US" altLang="zh-CN" sz="2400" dirty="0" smtClean="0"/>
              <a:t>I/O</a:t>
            </a:r>
            <a:r>
              <a:rPr lang="zh-CN" altLang="en-US" sz="2400" dirty="0" smtClean="0"/>
              <a:t>缓冲</a:t>
            </a:r>
            <a:r>
              <a:rPr lang="zh-CN" altLang="en-US" sz="2400" dirty="0" smtClean="0">
                <a:latin typeface="Arial" panose="020B0604020202020204" pitchFamily="34" charset="0"/>
              </a:rPr>
              <a:t>”</a:t>
            </a:r>
            <a:r>
              <a:rPr lang="zh-CN" altLang="en-US" sz="2400" dirty="0" smtClean="0"/>
              <a:t>一项。</a:t>
            </a:r>
            <a:endParaRPr lang="zh-CN" altLang="en-US" sz="2400" dirty="0" smtClean="0"/>
          </a:p>
          <a:p>
            <a:pPr eaLnBrk="1" hangingPunct="1">
              <a:lnSpc>
                <a:spcPct val="90000"/>
              </a:lnSpc>
            </a:pPr>
            <a:r>
              <a:rPr lang="zh-CN" altLang="en-US" sz="2400" dirty="0" smtClean="0"/>
              <a:t>由于在</a:t>
            </a:r>
            <a:r>
              <a:rPr lang="en-US" altLang="zh-CN" sz="2400" dirty="0" smtClean="0"/>
              <a:t>Linux</a:t>
            </a:r>
            <a:r>
              <a:rPr lang="zh-CN" altLang="en-US" sz="2400" dirty="0" smtClean="0"/>
              <a:t>的标准函数库中，有一种被称作</a:t>
            </a:r>
            <a:r>
              <a:rPr lang="zh-CN" altLang="en-US" sz="2400" dirty="0" smtClean="0">
                <a:latin typeface="Arial" panose="020B0604020202020204" pitchFamily="34" charset="0"/>
              </a:rPr>
              <a:t>“</a:t>
            </a:r>
            <a:r>
              <a:rPr lang="zh-CN" altLang="en-US" sz="2400" dirty="0" smtClean="0"/>
              <a:t>缓冲</a:t>
            </a:r>
            <a:r>
              <a:rPr lang="en-US" altLang="zh-CN" sz="2400" dirty="0" smtClean="0"/>
              <a:t>I/O</a:t>
            </a:r>
            <a:r>
              <a:rPr lang="zh-CN" altLang="en-US" sz="2400" dirty="0" smtClean="0"/>
              <a:t>（</a:t>
            </a:r>
            <a:r>
              <a:rPr lang="en-US" altLang="zh-CN" sz="2400" dirty="0" smtClean="0"/>
              <a:t>buffered I/O</a:t>
            </a:r>
            <a:r>
              <a:rPr lang="zh-CN" altLang="en-US" sz="2400" dirty="0" smtClean="0"/>
              <a:t>）</a:t>
            </a:r>
            <a:r>
              <a:rPr lang="zh-CN" altLang="en-US" sz="2400" dirty="0" smtClean="0">
                <a:latin typeface="Arial" panose="020B0604020202020204" pitchFamily="34" charset="0"/>
              </a:rPr>
              <a:t>”</a:t>
            </a:r>
            <a:r>
              <a:rPr lang="zh-CN" altLang="en-US" sz="2400" dirty="0" smtClean="0"/>
              <a:t>操作，其特征就是对应每一个打开的文件，在内存中都有一片缓冲区。每次读文件时，会连续读出若干条记录，这样在下次读文件时就可以直接从内存的缓冲区中读取；同样，每次写文件的时候，也仅仅是写入内存中的缓冲区，等满足了一定的条件（如达到一定数量或遇到特定字符等），再将缓冲区中的内容一次性写入文件。</a:t>
            </a:r>
            <a:endParaRPr lang="zh-CN" alt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p:txBody>
          <a:bodyPr/>
          <a:lstStyle/>
          <a:p>
            <a:pPr eaLnBrk="1" hangingPunct="1"/>
            <a:r>
              <a:rPr lang="en-US" altLang="zh-CN" smtClean="0"/>
              <a:t>exit()</a:t>
            </a:r>
            <a:r>
              <a:rPr lang="zh-CN" altLang="en-US" smtClean="0"/>
              <a:t>和</a:t>
            </a:r>
            <a:r>
              <a:rPr lang="en-US" altLang="zh-CN" smtClean="0"/>
              <a:t>_exit() </a:t>
            </a:r>
            <a:r>
              <a:rPr lang="zh-CN" altLang="en-US" smtClean="0"/>
              <a:t>（</a:t>
            </a:r>
            <a:r>
              <a:rPr lang="en-US" altLang="zh-CN" smtClean="0"/>
              <a:t>2</a:t>
            </a:r>
            <a:r>
              <a:rPr lang="zh-CN" altLang="en-US" smtClean="0"/>
              <a:t>）</a:t>
            </a:r>
            <a:endParaRPr lang="zh-CN" altLang="en-US" smtClean="0"/>
          </a:p>
        </p:txBody>
      </p:sp>
      <p:graphicFrame>
        <p:nvGraphicFramePr>
          <p:cNvPr id="20483" name="Object 7"/>
          <p:cNvGraphicFramePr>
            <a:graphicFrameLocks noGrp="1" noChangeAspect="1"/>
          </p:cNvGraphicFramePr>
          <p:nvPr>
            <p:ph idx="1"/>
          </p:nvPr>
        </p:nvGraphicFramePr>
        <p:xfrm>
          <a:off x="5181600" y="1371600"/>
          <a:ext cx="3535363" cy="2543175"/>
        </p:xfrm>
        <a:graphic>
          <a:graphicData uri="http://schemas.openxmlformats.org/presentationml/2006/ole">
            <mc:AlternateContent xmlns:mc="http://schemas.openxmlformats.org/markup-compatibility/2006">
              <mc:Choice xmlns:v="urn:schemas-microsoft-com:vml" Requires="v">
                <p:oleObj spid="_x0000_s20489" name="" r:id="rId1" imgW="3536950" imgH="2544445" progId="Visio.Drawing.11">
                  <p:embed/>
                </p:oleObj>
              </mc:Choice>
              <mc:Fallback>
                <p:oleObj name="" r:id="rId1" imgW="3536950" imgH="2544445" progId="Visio.Drawing.11">
                  <p:embed/>
                  <p:pic>
                    <p:nvPicPr>
                      <p:cNvPr id="0" name="Object 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71600"/>
                        <a:ext cx="3535363" cy="25431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4" name="Text Box 11"/>
          <p:cNvSpPr txBox="1">
            <a:spLocks noChangeArrowheads="1"/>
          </p:cNvSpPr>
          <p:nvPr/>
        </p:nvSpPr>
        <p:spPr bwMode="auto">
          <a:xfrm>
            <a:off x="457200" y="12192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sz="2400"/>
          </a:p>
        </p:txBody>
      </p:sp>
      <p:sp>
        <p:nvSpPr>
          <p:cNvPr id="20485" name="Text Box 12"/>
          <p:cNvSpPr txBox="1">
            <a:spLocks noChangeArrowheads="1"/>
          </p:cNvSpPr>
          <p:nvPr/>
        </p:nvSpPr>
        <p:spPr bwMode="auto">
          <a:xfrm>
            <a:off x="457200" y="1295400"/>
            <a:ext cx="4343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a:t>这种技术大大增加了文件读写的速度，但也为编程带来了一些麻烦。比如有些数据，认为已经被写入到文件中，实际上因为没有满足特定的条件，它们还只是被保存在缓冲区内，这时用</a:t>
            </a:r>
            <a:r>
              <a:rPr lang="en-US" altLang="zh-CN" sz="2400"/>
              <a:t>_exit()</a:t>
            </a:r>
            <a:r>
              <a:rPr lang="zh-CN" altLang="en-US" sz="2400"/>
              <a:t>函数直接将进程关闭，缓冲区中的数据就会丢失。因此，若想保证数据的完整性，就一定要使用</a:t>
            </a:r>
            <a:r>
              <a:rPr lang="en-US" altLang="zh-CN" sz="2400"/>
              <a:t>exit()</a:t>
            </a:r>
            <a:r>
              <a:rPr lang="zh-CN" altLang="en-US" sz="2400"/>
              <a:t>函数。 </a:t>
            </a:r>
            <a:endParaRPr lang="zh-CN" alt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wait()</a:t>
            </a:r>
            <a:r>
              <a:rPr lang="zh-CN" altLang="en-US" smtClean="0"/>
              <a:t>和</a:t>
            </a:r>
            <a:r>
              <a:rPr lang="en-US" altLang="zh-CN" smtClean="0"/>
              <a:t>waitpid() </a:t>
            </a:r>
            <a:r>
              <a:rPr lang="zh-CN" altLang="en-US" smtClean="0"/>
              <a:t>（</a:t>
            </a:r>
            <a:r>
              <a:rPr lang="en-US" altLang="zh-CN" smtClean="0"/>
              <a:t>1</a:t>
            </a:r>
            <a:r>
              <a:rPr lang="zh-CN" altLang="en-US" smtClean="0"/>
              <a:t>） </a:t>
            </a:r>
            <a:endParaRPr lang="zh-CN" altLang="en-US" smtClean="0"/>
          </a:p>
        </p:txBody>
      </p:sp>
      <p:sp>
        <p:nvSpPr>
          <p:cNvPr id="22531" name="Rectangle 3"/>
          <p:cNvSpPr>
            <a:spLocks noGrp="1" noChangeArrowheads="1"/>
          </p:cNvSpPr>
          <p:nvPr>
            <p:ph idx="1"/>
          </p:nvPr>
        </p:nvSpPr>
        <p:spPr>
          <a:xfrm>
            <a:off x="609600" y="1344930"/>
            <a:ext cx="7898765" cy="2654935"/>
          </a:xfrm>
        </p:spPr>
        <p:txBody>
          <a:bodyPr>
            <a:normAutofit lnSpcReduction="10000"/>
          </a:bodyPr>
          <a:lstStyle/>
          <a:p>
            <a:pPr eaLnBrk="1" hangingPunct="1"/>
            <a:r>
              <a:rPr lang="en-US" altLang="zh-CN" sz="2000" smtClean="0"/>
              <a:t>wait()</a:t>
            </a:r>
            <a:r>
              <a:rPr lang="zh-CN" altLang="en-US" sz="2000" smtClean="0"/>
              <a:t>函数是用于使父进程（也就是调用</a:t>
            </a:r>
            <a:r>
              <a:rPr lang="en-US" altLang="zh-CN" sz="2000" smtClean="0"/>
              <a:t>wait()</a:t>
            </a:r>
            <a:r>
              <a:rPr lang="zh-CN" altLang="en-US" sz="2000" smtClean="0"/>
              <a:t>的进程）阻塞，直到一个子进程结束或者该进程接到了一个指定的信号为止。如果该父进程没有子进程或者他的子进程已经结束，则</a:t>
            </a:r>
            <a:r>
              <a:rPr lang="en-US" altLang="zh-CN" sz="2000" smtClean="0"/>
              <a:t>wait()</a:t>
            </a:r>
            <a:r>
              <a:rPr lang="zh-CN" altLang="en-US" sz="2000" smtClean="0"/>
              <a:t>就会立即返回。</a:t>
            </a:r>
            <a:endParaRPr lang="zh-CN" altLang="en-US" sz="2000" smtClean="0"/>
          </a:p>
          <a:p>
            <a:pPr eaLnBrk="1" hangingPunct="1"/>
            <a:r>
              <a:rPr lang="en-US" altLang="zh-CN" sz="2000" smtClean="0"/>
              <a:t>waitpid()</a:t>
            </a:r>
            <a:r>
              <a:rPr lang="zh-CN" altLang="en-US" sz="2000" smtClean="0"/>
              <a:t>的作用和</a:t>
            </a:r>
            <a:r>
              <a:rPr lang="en-US" altLang="zh-CN" sz="2000" smtClean="0"/>
              <a:t>wait()</a:t>
            </a:r>
            <a:r>
              <a:rPr lang="zh-CN" altLang="en-US" sz="2000" smtClean="0"/>
              <a:t>一样，但它并不一定要等待第一个终止的子进程，它还有若干选项，如可提供一个非阻塞版本的</a:t>
            </a:r>
            <a:r>
              <a:rPr lang="en-US" altLang="zh-CN" sz="2000" smtClean="0"/>
              <a:t>wait()</a:t>
            </a:r>
            <a:r>
              <a:rPr lang="zh-CN" altLang="en-US" sz="2000" smtClean="0"/>
              <a:t>功能，也能支持作业控制。实际上</a:t>
            </a:r>
            <a:r>
              <a:rPr lang="en-US" altLang="zh-CN" sz="2000" smtClean="0"/>
              <a:t>wait()</a:t>
            </a:r>
            <a:r>
              <a:rPr lang="zh-CN" altLang="en-US" sz="2000" smtClean="0"/>
              <a:t>函数只是</a:t>
            </a:r>
            <a:r>
              <a:rPr lang="en-US" altLang="zh-CN" sz="2000" smtClean="0"/>
              <a:t>waitpid()</a:t>
            </a:r>
            <a:r>
              <a:rPr lang="zh-CN" altLang="en-US" sz="2000" smtClean="0"/>
              <a:t>函数的一个特例，在</a:t>
            </a:r>
            <a:r>
              <a:rPr lang="en-US" altLang="zh-CN" sz="2000" smtClean="0"/>
              <a:t>Linux</a:t>
            </a:r>
            <a:r>
              <a:rPr lang="zh-CN" altLang="en-US" sz="2000" smtClean="0"/>
              <a:t>内部实现</a:t>
            </a:r>
            <a:r>
              <a:rPr lang="en-US" altLang="zh-CN" sz="2000" smtClean="0"/>
              <a:t>wait()</a:t>
            </a:r>
            <a:r>
              <a:rPr lang="zh-CN" altLang="en-US" sz="2000" smtClean="0"/>
              <a:t>函数时直接调用的就是</a:t>
            </a:r>
            <a:r>
              <a:rPr lang="en-US" altLang="zh-CN" sz="2000" smtClean="0"/>
              <a:t>waitpid()</a:t>
            </a:r>
            <a:r>
              <a:rPr lang="zh-CN" altLang="en-US" sz="2000" smtClean="0"/>
              <a:t>函数</a:t>
            </a:r>
            <a:r>
              <a:rPr lang="zh-CN" altLang="en-US" sz="2200" smtClean="0"/>
              <a:t>。</a:t>
            </a:r>
            <a:r>
              <a:rPr lang="zh-CN" altLang="en-US" smtClean="0"/>
              <a:t> </a:t>
            </a:r>
            <a:endParaRPr lang="zh-CN" altLang="en-US" smtClean="0"/>
          </a:p>
        </p:txBody>
      </p:sp>
      <p:pic>
        <p:nvPicPr>
          <p:cNvPr id="2253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3999865"/>
            <a:ext cx="80470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wait()</a:t>
            </a:r>
            <a:r>
              <a:rPr lang="zh-CN" altLang="en-US" smtClean="0"/>
              <a:t>和</a:t>
            </a:r>
            <a:r>
              <a:rPr lang="en-US" altLang="zh-CN" smtClean="0"/>
              <a:t>waitpid() </a:t>
            </a:r>
            <a:r>
              <a:rPr lang="zh-CN" altLang="en-US" smtClean="0"/>
              <a:t>（</a:t>
            </a:r>
            <a:r>
              <a:rPr lang="en-US" altLang="zh-CN" smtClean="0"/>
              <a:t>2</a:t>
            </a:r>
            <a:r>
              <a:rPr lang="zh-CN" altLang="en-US" smtClean="0"/>
              <a:t>）</a:t>
            </a:r>
            <a:endParaRPr lang="zh-CN" altLang="en-US" smtClean="0"/>
          </a:p>
        </p:txBody>
      </p:sp>
      <p:pic>
        <p:nvPicPr>
          <p:cNvPr id="2355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312863"/>
            <a:ext cx="7467600"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例子</a:t>
            </a:r>
            <a:endParaRPr lang="zh-CN" altLang="zh-CN"/>
          </a:p>
        </p:txBody>
      </p:sp>
      <p:sp>
        <p:nvSpPr>
          <p:cNvPr id="3" name="内容占位符 2"/>
          <p:cNvSpPr>
            <a:spLocks noGrp="1"/>
          </p:cNvSpPr>
          <p:nvPr>
            <p:ph idx="1"/>
          </p:nvPr>
        </p:nvSpPr>
        <p:spPr>
          <a:xfrm>
            <a:off x="609600" y="1521460"/>
            <a:ext cx="7749540" cy="5091430"/>
          </a:xfrm>
        </p:spPr>
        <p:txBody>
          <a:bodyPr>
            <a:noAutofit/>
          </a:bodyPr>
          <a:p>
            <a:r>
              <a:rPr lang="zh-CN" altLang="en-US" sz="2000">
                <a:sym typeface="+mn-ea"/>
              </a:rPr>
              <a:t>forktest.c </a:t>
            </a:r>
            <a:endParaRPr lang="zh-CN" altLang="en-US" sz="2000">
              <a:sym typeface="+mn-ea"/>
            </a:endParaRPr>
          </a:p>
          <a:p>
            <a:pPr lvl="1"/>
            <a:r>
              <a:rPr lang="zh-CN" altLang="en-US" sz="1800"/>
              <a:t>此例可见，子进程几乎和原进程一模一样，但有自己的数据空间、环境和文件描述符。</a:t>
            </a:r>
            <a:endParaRPr lang="zh-CN" altLang="en-US" sz="1800"/>
          </a:p>
          <a:p>
            <a:r>
              <a:rPr lang="zh-CN" altLang="en-US" sz="2000">
                <a:sym typeface="+mn-ea"/>
              </a:rPr>
              <a:t>myfork.c</a:t>
            </a:r>
            <a:endParaRPr lang="zh-CN" altLang="en-US" sz="2000">
              <a:sym typeface="+mn-ea"/>
            </a:endParaRPr>
          </a:p>
          <a:p>
            <a:pPr lvl="1"/>
            <a:r>
              <a:rPr lang="zh-CN" altLang="en-US" sz="1800"/>
              <a:t>函数getpid()、getppid()、wait()的作用。</a:t>
            </a:r>
            <a:endParaRPr lang="zh-CN" altLang="en-US" sz="1800"/>
          </a:p>
          <a:p>
            <a:r>
              <a:rPr lang="zh-CN" altLang="en-US" sz="2000">
                <a:sym typeface="+mn-ea"/>
              </a:rPr>
              <a:t>fork_exec_parent和fork_exec_child</a:t>
            </a:r>
            <a:endParaRPr lang="zh-CN" altLang="en-US" sz="2000"/>
          </a:p>
          <a:p>
            <a:pPr lvl="1"/>
            <a:r>
              <a:rPr lang="zh-CN" altLang="en-US" sz="1800"/>
              <a:t>exec函数族，带参数的main函数，exit()函数</a:t>
            </a:r>
            <a:endParaRPr lang="zh-CN" altLang="en-US" sz="1800"/>
          </a:p>
          <a:p>
            <a:pPr lvl="1"/>
            <a:r>
              <a:rPr lang="zh-CN" altLang="en-US" sz="1800"/>
              <a:t>两个都编译后，将后者拷贝至/tmp改名为child1</a:t>
            </a:r>
            <a:endParaRPr lang="zh-CN" altLang="en-US" sz="1800"/>
          </a:p>
          <a:p>
            <a:pPr lvl="0"/>
            <a:r>
              <a:rPr lang="zh-CN" altLang="zh-CN" sz="2000"/>
              <a:t>编译方法：</a:t>
            </a:r>
            <a:endParaRPr lang="zh-CN" altLang="zh-CN" sz="2000"/>
          </a:p>
          <a:p>
            <a:pPr lvl="1"/>
            <a:r>
              <a:rPr lang="zh-CN" altLang="zh-CN" sz="1800"/>
              <a:t>终端里源文件所在目录中执行命令：</a:t>
            </a:r>
            <a:endParaRPr lang="zh-CN" altLang="zh-CN" sz="1800"/>
          </a:p>
          <a:p>
            <a:pPr marL="914400" lvl="2" indent="0">
              <a:buNone/>
            </a:pPr>
            <a:r>
              <a:rPr lang="en-US" altLang="zh-CN" sz="1600"/>
              <a:t>gcc  </a:t>
            </a:r>
            <a:r>
              <a:rPr lang="zh-CN" altLang="en-US" sz="1600"/>
              <a:t>源文件</a:t>
            </a:r>
            <a:r>
              <a:rPr lang="en-US" altLang="zh-CN" sz="1600"/>
              <a:t>.c  -o  </a:t>
            </a:r>
            <a:r>
              <a:rPr lang="zh-CN" altLang="en-US" sz="1600"/>
              <a:t>目标文件名</a:t>
            </a:r>
            <a:endParaRPr lang="zh-CN" altLang="en-US" sz="1600"/>
          </a:p>
          <a:p>
            <a:pPr lvl="1"/>
            <a:r>
              <a:rPr lang="zh-CN" altLang="en-US" sz="1800"/>
              <a:t>执行</a:t>
            </a:r>
            <a:endParaRPr lang="zh-CN" altLang="en-US" sz="1800"/>
          </a:p>
          <a:p>
            <a:pPr marL="914400" lvl="2" indent="0">
              <a:buNone/>
            </a:pPr>
            <a:r>
              <a:rPr lang="en-US" altLang="zh-CN" sz="1600"/>
              <a:t>./</a:t>
            </a:r>
            <a:r>
              <a:rPr lang="zh-CN" altLang="en-US" sz="1600"/>
              <a:t>可执行文件名</a:t>
            </a:r>
            <a:endParaRPr lang="zh-CN"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sleep函数</a:t>
            </a:r>
            <a:endParaRPr lang="zh-CN" altLang="en-US" smtClean="0"/>
          </a:p>
        </p:txBody>
      </p:sp>
      <p:sp>
        <p:nvSpPr>
          <p:cNvPr id="2" name="内容占位符 1"/>
          <p:cNvSpPr>
            <a:spLocks noGrp="1"/>
          </p:cNvSpPr>
          <p:nvPr>
            <p:ph idx="1"/>
          </p:nvPr>
        </p:nvSpPr>
        <p:spPr>
          <a:xfrm>
            <a:off x="609600" y="1358265"/>
            <a:ext cx="7613015" cy="4683125"/>
          </a:xfrm>
        </p:spPr>
        <p:txBody>
          <a:bodyPr/>
          <a:p>
            <a:r>
              <a:rPr lang="zh-CN" altLang="en-US" sz="3200"/>
              <a:t>数名： sleep、usleep</a:t>
            </a:r>
            <a:endParaRPr lang="zh-CN" altLang="en-US" sz="3200"/>
          </a:p>
          <a:p>
            <a:r>
              <a:rPr lang="zh-CN" altLang="en-US" sz="3200"/>
              <a:t>功 能： 执行挂起一段时间（主动休眠）</a:t>
            </a:r>
            <a:endParaRPr lang="zh-CN" altLang="en-US" sz="3200"/>
          </a:p>
          <a:p>
            <a:r>
              <a:rPr lang="zh-CN" altLang="en-US" sz="3200"/>
              <a:t>头文件： #include &lt;unistd.h&gt;</a:t>
            </a:r>
            <a:endParaRPr lang="zh-CN" altLang="en-US" sz="3200"/>
          </a:p>
          <a:p>
            <a:r>
              <a:rPr lang="zh-CN" altLang="en-US" sz="3200"/>
              <a:t>区 别： </a:t>
            </a:r>
            <a:endParaRPr lang="zh-CN" altLang="en-US" sz="3200"/>
          </a:p>
          <a:p>
            <a:pPr lvl="1"/>
            <a:r>
              <a:rPr lang="zh-CN" altLang="en-US" sz="2840"/>
              <a:t>unsigned int sleep (unsigned int seconds);//n秒</a:t>
            </a:r>
            <a:endParaRPr lang="zh-CN" altLang="en-US" sz="2840"/>
          </a:p>
          <a:p>
            <a:pPr lvl="1"/>
            <a:r>
              <a:rPr lang="zh-CN" altLang="en-US" sz="2840"/>
              <a:t>int usleep (useconds_t usec);//n微秒</a:t>
            </a:r>
            <a:endParaRPr lang="zh-CN" altLang="en-US" sz="284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zh-CN" altLang="zh-CN" smtClean="0"/>
          </a:p>
        </p:txBody>
      </p:sp>
      <p:sp>
        <p:nvSpPr>
          <p:cNvPr id="5123" name="Rectangle 3"/>
          <p:cNvSpPr>
            <a:spLocks noGrp="1" noChangeArrowheads="1"/>
          </p:cNvSpPr>
          <p:nvPr>
            <p:ph idx="1"/>
          </p:nvPr>
        </p:nvSpPr>
        <p:spPr>
          <a:xfrm>
            <a:off x="304800" y="2819400"/>
            <a:ext cx="8458200" cy="685800"/>
          </a:xfrm>
        </p:spPr>
        <p:txBody>
          <a:bodyPr/>
          <a:lstStyle/>
          <a:p>
            <a:pPr algn="ctr" eaLnBrk="1" hangingPunct="1">
              <a:buFont typeface="Wingdings 3" panose="05040102010807070707" pitchFamily="18" charset="2"/>
              <a:buNone/>
            </a:pPr>
            <a:r>
              <a:rPr lang="en-US" altLang="zh-CN" sz="3600" dirty="0" smtClean="0"/>
              <a:t>1  Linux</a:t>
            </a:r>
            <a:r>
              <a:rPr lang="zh-CN" altLang="en-US" sz="3600" dirty="0" smtClean="0"/>
              <a:t>进程概述</a:t>
            </a:r>
            <a:endParaRPr lang="zh-CN" altLang="en-US" sz="3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Linux</a:t>
            </a:r>
            <a:r>
              <a:rPr lang="zh-CN" altLang="en-US" smtClean="0"/>
              <a:t>守护进程 </a:t>
            </a:r>
            <a:endParaRPr lang="zh-CN" altLang="en-US" smtClean="0"/>
          </a:p>
        </p:txBody>
      </p:sp>
      <p:sp>
        <p:nvSpPr>
          <p:cNvPr id="25603" name="Rectangle 3"/>
          <p:cNvSpPr>
            <a:spLocks noGrp="1" noChangeArrowheads="1"/>
          </p:cNvSpPr>
          <p:nvPr>
            <p:ph idx="1"/>
          </p:nvPr>
        </p:nvSpPr>
        <p:spPr>
          <a:xfrm>
            <a:off x="609598" y="1295456"/>
            <a:ext cx="8229489" cy="5410058"/>
          </a:xfrm>
        </p:spPr>
        <p:txBody>
          <a:bodyPr>
            <a:normAutofit/>
          </a:bodyPr>
          <a:lstStyle/>
          <a:p>
            <a:pPr eaLnBrk="1" hangingPunct="1">
              <a:lnSpc>
                <a:spcPct val="80000"/>
              </a:lnSpc>
            </a:pPr>
            <a:r>
              <a:rPr lang="zh-CN" altLang="en-US" sz="2400" dirty="0" smtClean="0"/>
              <a:t>守护进程就是后台服务进程，它是一个生存期较长的进程，通常独立于控制终端并且周期性地执行某种任务或等待处理某些发生的事件。守护进程常常在系统引导载入时启动，在系统关闭时终止。</a:t>
            </a:r>
            <a:r>
              <a:rPr lang="en-US" altLang="zh-CN" sz="2400" dirty="0" smtClean="0"/>
              <a:t>Linux</a:t>
            </a:r>
            <a:r>
              <a:rPr lang="zh-CN" altLang="en-US" sz="2400" dirty="0" smtClean="0"/>
              <a:t>有很多系统服务，大多数服务都是通过守护进程实现的，守护进程还能完成许多系统任务，例如，作业规划进程</a:t>
            </a:r>
            <a:r>
              <a:rPr lang="en-US" altLang="zh-CN" sz="2400" dirty="0" err="1" smtClean="0"/>
              <a:t>crond</a:t>
            </a:r>
            <a:r>
              <a:rPr lang="zh-CN" altLang="en-US" sz="2400" dirty="0" smtClean="0"/>
              <a:t>、打印进程</a:t>
            </a:r>
            <a:r>
              <a:rPr lang="en-US" altLang="zh-CN" sz="2400" dirty="0" err="1" smtClean="0"/>
              <a:t>lqd</a:t>
            </a:r>
            <a:r>
              <a:rPr lang="zh-CN" altLang="en-US" sz="2400" dirty="0" smtClean="0"/>
              <a:t>等（这里的结尾字母</a:t>
            </a:r>
            <a:r>
              <a:rPr lang="en-US" altLang="zh-CN" sz="2400" dirty="0" smtClean="0"/>
              <a:t>d</a:t>
            </a:r>
            <a:r>
              <a:rPr lang="zh-CN" altLang="en-US" sz="2400" dirty="0" smtClean="0"/>
              <a:t>就是</a:t>
            </a:r>
            <a:r>
              <a:rPr lang="en-US" altLang="zh-CN" sz="2400" dirty="0" smtClean="0"/>
              <a:t>Daemon</a:t>
            </a:r>
            <a:r>
              <a:rPr lang="zh-CN" altLang="en-US" sz="2400" dirty="0" smtClean="0"/>
              <a:t>的意思）。</a:t>
            </a:r>
            <a:endParaRPr lang="zh-CN" altLang="en-US" sz="2400" dirty="0" smtClean="0"/>
          </a:p>
          <a:p>
            <a:pPr eaLnBrk="1" hangingPunct="1">
              <a:lnSpc>
                <a:spcPct val="80000"/>
              </a:lnSpc>
            </a:pPr>
            <a:r>
              <a:rPr lang="zh-CN" altLang="en-US" sz="2400" dirty="0" smtClean="0"/>
              <a:t>由于在</a:t>
            </a:r>
            <a:r>
              <a:rPr lang="en-US" altLang="zh-CN" sz="2400" dirty="0" smtClean="0"/>
              <a:t>Linux</a:t>
            </a:r>
            <a:r>
              <a:rPr lang="zh-CN" altLang="en-US" sz="2400" dirty="0" smtClean="0"/>
              <a:t>中，每一个系统与用户进行交流的界面称为终端，每一个从此终端开始运行的进程都会依附于这个终端，这个终端就称为这些进程的控制终端，当控制终端被关闭时，相应的进程都会自动关闭。但是守护进程却能够突破这种限制，它从被执行开始运转，直到整个系统关闭时才会退出。如果想让某个进程不因为用户、终端或者其他的变化而受到影响，那么就必须把这个进程变成一个守护进程。可见，守护进程是非常重要的。 </a:t>
            </a:r>
            <a:endParaRPr lang="zh-CN" alt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守护进程 的编写流程</a:t>
            </a:r>
            <a:endParaRPr lang="zh-CN" altLang="en-US" smtClean="0"/>
          </a:p>
        </p:txBody>
      </p:sp>
      <p:sp>
        <p:nvSpPr>
          <p:cNvPr id="26627" name="Rectangle 3"/>
          <p:cNvSpPr>
            <a:spLocks noGrp="1" noChangeArrowheads="1"/>
          </p:cNvSpPr>
          <p:nvPr>
            <p:ph type="body" sz="half" idx="1"/>
          </p:nvPr>
        </p:nvSpPr>
        <p:spPr/>
        <p:txBody>
          <a:bodyPr/>
          <a:lstStyle/>
          <a:p>
            <a:pPr algn="just" eaLnBrk="1" hangingPunct="1"/>
            <a:endParaRPr lang="en-US" altLang="zh-CN" sz="2400" smtClean="0"/>
          </a:p>
          <a:p>
            <a:pPr algn="just" eaLnBrk="1" hangingPunct="1"/>
            <a:endParaRPr lang="en-US" altLang="zh-CN" sz="2400" smtClean="0"/>
          </a:p>
          <a:p>
            <a:pPr eaLnBrk="1" hangingPunct="1"/>
            <a:endParaRPr lang="en-US" altLang="zh-CN" sz="2400" smtClean="0"/>
          </a:p>
        </p:txBody>
      </p:sp>
      <p:graphicFrame>
        <p:nvGraphicFramePr>
          <p:cNvPr id="26628" name="Object 6"/>
          <p:cNvGraphicFramePr>
            <a:graphicFrameLocks noGrp="1" noChangeAspect="1"/>
          </p:cNvGraphicFramePr>
          <p:nvPr>
            <p:ph sz="quarter" idx="2"/>
          </p:nvPr>
        </p:nvGraphicFramePr>
        <p:xfrm>
          <a:off x="381000" y="4040188"/>
          <a:ext cx="4648200" cy="1831975"/>
        </p:xfrm>
        <a:graphic>
          <a:graphicData uri="http://schemas.openxmlformats.org/presentationml/2006/ole">
            <mc:AlternateContent xmlns:mc="http://schemas.openxmlformats.org/markup-compatibility/2006">
              <mc:Choice xmlns:v="urn:schemas-microsoft-com:vml" Requires="v">
                <p:oleObj spid="_x0000_s26636" name="" r:id="rId1" imgW="3536950" imgH="1393825" progId="Visio.Drawing.11">
                  <p:embed/>
                </p:oleObj>
              </mc:Choice>
              <mc:Fallback>
                <p:oleObj name="" r:id="rId1" imgW="3536950" imgH="1393825" progId="Visio.Drawing.11">
                  <p:embed/>
                  <p:pic>
                    <p:nvPicPr>
                      <p:cNvPr id="0" name="Object 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40188"/>
                        <a:ext cx="4648200" cy="18319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9" name="Object 8"/>
          <p:cNvGraphicFramePr>
            <a:graphicFrameLocks noChangeAspect="1"/>
          </p:cNvGraphicFramePr>
          <p:nvPr/>
        </p:nvGraphicFramePr>
        <p:xfrm>
          <a:off x="2286000" y="1143000"/>
          <a:ext cx="4876800" cy="3390900"/>
        </p:xfrm>
        <a:graphic>
          <a:graphicData uri="http://schemas.openxmlformats.org/presentationml/2006/ole">
            <mc:AlternateContent xmlns:mc="http://schemas.openxmlformats.org/markup-compatibility/2006">
              <mc:Choice xmlns:v="urn:schemas-microsoft-com:vml" Requires="v">
                <p:oleObj spid="_x0000_s26637" name="" r:id="rId3" imgW="2922270" imgH="2035175" progId="Visio.Drawing.11">
                  <p:embed/>
                </p:oleObj>
              </mc:Choice>
              <mc:Fallback>
                <p:oleObj name="" r:id="rId3" imgW="2922270" imgH="2035175"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143000"/>
                        <a:ext cx="48768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守护进程的出错处理 </a:t>
            </a:r>
            <a:endParaRPr lang="zh-CN" altLang="en-US" smtClean="0"/>
          </a:p>
        </p:txBody>
      </p:sp>
      <p:sp>
        <p:nvSpPr>
          <p:cNvPr id="28675" name="Rectangle 3"/>
          <p:cNvSpPr>
            <a:spLocks noGrp="1" noChangeArrowheads="1"/>
          </p:cNvSpPr>
          <p:nvPr>
            <p:ph idx="1"/>
          </p:nvPr>
        </p:nvSpPr>
        <p:spPr>
          <a:xfrm>
            <a:off x="609598" y="1371654"/>
            <a:ext cx="8229489" cy="5257662"/>
          </a:xfrm>
        </p:spPr>
        <p:txBody>
          <a:bodyPr>
            <a:normAutofit lnSpcReduction="10000"/>
          </a:bodyPr>
          <a:lstStyle/>
          <a:p>
            <a:pPr eaLnBrk="1" hangingPunct="1">
              <a:lnSpc>
                <a:spcPct val="90000"/>
              </a:lnSpc>
            </a:pPr>
            <a:r>
              <a:rPr lang="zh-CN" altLang="en-US" sz="2400" dirty="0" smtClean="0"/>
              <a:t>由于守护进程完全脱离了控制终端，因此，不能像其他普通进程一样将错误信息输出到控制终端来通知程序员。守护进程的一种通用的办法是使用</a:t>
            </a:r>
            <a:r>
              <a:rPr lang="en-US" altLang="zh-CN" sz="2400" dirty="0" smtClean="0"/>
              <a:t>syslog</a:t>
            </a:r>
            <a:r>
              <a:rPr lang="zh-CN" altLang="en-US" sz="2400" dirty="0" smtClean="0"/>
              <a:t>服务，将程序中的出错信息输入到系统日志文件中，从而可以直观地看到程序的问题所在。 </a:t>
            </a:r>
            <a:endParaRPr lang="zh-CN" altLang="en-US" sz="2400" dirty="0" smtClean="0"/>
          </a:p>
          <a:p>
            <a:pPr eaLnBrk="1" hangingPunct="1">
              <a:lnSpc>
                <a:spcPct val="90000"/>
              </a:lnSpc>
            </a:pPr>
            <a:r>
              <a:rPr lang="en-US" altLang="zh-CN" sz="2400" dirty="0" smtClean="0"/>
              <a:t>syslog</a:t>
            </a:r>
            <a:r>
              <a:rPr lang="zh-CN" altLang="en-US" sz="2400" dirty="0" smtClean="0"/>
              <a:t>是</a:t>
            </a:r>
            <a:r>
              <a:rPr lang="en-US" altLang="zh-CN" sz="2400" dirty="0" smtClean="0"/>
              <a:t>Linux</a:t>
            </a:r>
            <a:r>
              <a:rPr lang="zh-CN" altLang="en-US" sz="2400" dirty="0" smtClean="0"/>
              <a:t>中的系统日志管理服务，通过守护进程</a:t>
            </a:r>
            <a:r>
              <a:rPr lang="en-US" altLang="zh-CN" sz="2400" dirty="0" err="1" smtClean="0"/>
              <a:t>syslogd</a:t>
            </a:r>
            <a:r>
              <a:rPr lang="zh-CN" altLang="en-US" sz="2400" dirty="0" smtClean="0"/>
              <a:t>来维护。该守护进程在启动时会读一个配置文件</a:t>
            </a:r>
            <a:r>
              <a:rPr lang="zh-CN" altLang="en-US" sz="2400" dirty="0" smtClean="0">
                <a:latin typeface="Arial" panose="020B0604020202020204" pitchFamily="34" charset="0"/>
              </a:rPr>
              <a:t>“</a:t>
            </a:r>
            <a:r>
              <a:rPr lang="en-US" altLang="zh-CN" sz="2400" dirty="0" smtClean="0"/>
              <a:t>/</a:t>
            </a:r>
            <a:r>
              <a:rPr lang="en-US" altLang="zh-CN" sz="2400" dirty="0" err="1" smtClean="0"/>
              <a:t>etc</a:t>
            </a:r>
            <a:r>
              <a:rPr lang="en-US" altLang="zh-CN" sz="2400" dirty="0" smtClean="0"/>
              <a:t>/</a:t>
            </a:r>
            <a:r>
              <a:rPr lang="en-US" altLang="zh-CN" sz="2400" dirty="0" err="1" smtClean="0"/>
              <a:t>syslog.conf</a:t>
            </a:r>
            <a:r>
              <a:rPr lang="en-US" altLang="zh-CN" sz="2400" dirty="0" smtClean="0">
                <a:latin typeface="Arial" panose="020B0604020202020204" pitchFamily="34" charset="0"/>
              </a:rPr>
              <a:t>”</a:t>
            </a:r>
            <a:r>
              <a:rPr lang="zh-CN" altLang="en-US" sz="2400" dirty="0" smtClean="0"/>
              <a:t>。该文件决定了不同种类的消息会发送向何处。例如，紧急消息可被送向系统管理员并在控制台上显示，而警告消息则可被记录到一个文件中。 </a:t>
            </a:r>
            <a:endParaRPr lang="zh-CN" altLang="en-US" sz="2400" dirty="0" smtClean="0"/>
          </a:p>
          <a:p>
            <a:pPr eaLnBrk="1" hangingPunct="1">
              <a:lnSpc>
                <a:spcPct val="90000"/>
              </a:lnSpc>
            </a:pPr>
            <a:r>
              <a:rPr lang="en-US" altLang="zh-CN" sz="2400" dirty="0" err="1" smtClean="0"/>
              <a:t>openlog</a:t>
            </a:r>
            <a:r>
              <a:rPr lang="en-US" altLang="zh-CN" sz="2400" dirty="0" smtClean="0"/>
              <a:t>()</a:t>
            </a:r>
            <a:r>
              <a:rPr lang="zh-CN" altLang="en-US" sz="2400" dirty="0" smtClean="0"/>
              <a:t>函数用于打开系统日志服务的一个连接；</a:t>
            </a:r>
            <a:r>
              <a:rPr lang="en-US" altLang="zh-CN" sz="2400" dirty="0" smtClean="0"/>
              <a:t>syslog()</a:t>
            </a:r>
            <a:r>
              <a:rPr lang="zh-CN" altLang="en-US" sz="2400" dirty="0" smtClean="0"/>
              <a:t>函数是用于向日志文件中写入消息，在这里可以规定消息的优先级、消息输出格式等；</a:t>
            </a:r>
            <a:r>
              <a:rPr lang="en-US" altLang="zh-CN" sz="2400" dirty="0" err="1" smtClean="0"/>
              <a:t>closelog</a:t>
            </a:r>
            <a:r>
              <a:rPr lang="en-US" altLang="zh-CN" sz="2400" dirty="0" smtClean="0"/>
              <a:t>()</a:t>
            </a:r>
            <a:r>
              <a:rPr lang="zh-CN" altLang="en-US" sz="2400" dirty="0" smtClean="0"/>
              <a:t>函数是用于关闭系统日志服务的连接。 </a:t>
            </a:r>
            <a:endParaRPr lang="zh-CN" alt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endParaRPr lang="zh-CN" altLang="en-US"/>
          </a:p>
        </p:txBody>
      </p:sp>
      <p:sp>
        <p:nvSpPr>
          <p:cNvPr id="3" name="内容占位符 2"/>
          <p:cNvSpPr>
            <a:spLocks noGrp="1"/>
          </p:cNvSpPr>
          <p:nvPr>
            <p:ph idx="1"/>
          </p:nvPr>
        </p:nvSpPr>
        <p:spPr>
          <a:xfrm>
            <a:off x="609600" y="1590040"/>
            <a:ext cx="7503160" cy="4451350"/>
          </a:xfrm>
        </p:spPr>
        <p:txBody>
          <a:bodyPr>
            <a:noAutofit/>
          </a:bodyPr>
          <a:p>
            <a:r>
              <a:rPr lang="zh-CN" altLang="en-US" sz="3200"/>
              <a:t>编写一个多进程程序，有3个进程，其中一个为父进程，其余两个是该父进程创建的子进程。其中一个子进程运行“ls -l”指令，另一个子进程在暂停5s之后异常退出。父进程先用阻塞方式等待第一个子进程的结束，然后用非阻塞方式等待另一个子进程的退出，待收集到第二个子进程结束的信息，父进程就返回。</a:t>
            </a:r>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进程的定义 </a:t>
            </a:r>
            <a:endParaRPr lang="zh-CN" altLang="en-US" smtClean="0"/>
          </a:p>
        </p:txBody>
      </p:sp>
      <p:sp>
        <p:nvSpPr>
          <p:cNvPr id="6147" name="Rectangle 3"/>
          <p:cNvSpPr>
            <a:spLocks noGrp="1" noChangeArrowheads="1"/>
          </p:cNvSpPr>
          <p:nvPr>
            <p:ph idx="1"/>
          </p:nvPr>
        </p:nvSpPr>
        <p:spPr>
          <a:xfrm>
            <a:off x="609598" y="1295456"/>
            <a:ext cx="8153291" cy="5333860"/>
          </a:xfrm>
        </p:spPr>
        <p:txBody>
          <a:bodyPr>
            <a:normAutofit/>
          </a:bodyPr>
          <a:lstStyle/>
          <a:p>
            <a:pPr eaLnBrk="1" hangingPunct="1">
              <a:lnSpc>
                <a:spcPct val="90000"/>
              </a:lnSpc>
            </a:pPr>
            <a:r>
              <a:rPr lang="zh-CN" altLang="en-US" sz="2200" dirty="0" smtClean="0"/>
              <a:t>进程的概念首先是在</a:t>
            </a:r>
            <a:r>
              <a:rPr lang="en-US" altLang="zh-CN" sz="2200" dirty="0" smtClean="0"/>
              <a:t>60</a:t>
            </a:r>
            <a:r>
              <a:rPr lang="zh-CN" altLang="en-US" sz="2200" dirty="0" smtClean="0"/>
              <a:t>年代初期由</a:t>
            </a:r>
            <a:r>
              <a:rPr lang="en-US" altLang="zh-CN" sz="2200" dirty="0" smtClean="0"/>
              <a:t>MIT</a:t>
            </a:r>
            <a:r>
              <a:rPr lang="zh-CN" altLang="en-US" sz="2200" dirty="0" smtClean="0"/>
              <a:t>的</a:t>
            </a:r>
            <a:r>
              <a:rPr lang="en-US" altLang="zh-CN" sz="2200" dirty="0" err="1" smtClean="0"/>
              <a:t>Multics</a:t>
            </a:r>
            <a:r>
              <a:rPr lang="zh-CN" altLang="en-US" sz="2200" dirty="0" smtClean="0"/>
              <a:t>系统和</a:t>
            </a:r>
            <a:r>
              <a:rPr lang="en-US" altLang="zh-CN" sz="2200" dirty="0" smtClean="0"/>
              <a:t>IBM</a:t>
            </a:r>
            <a:r>
              <a:rPr lang="zh-CN" altLang="en-US" sz="2200" dirty="0" smtClean="0"/>
              <a:t>的</a:t>
            </a:r>
            <a:r>
              <a:rPr lang="en-US" altLang="zh-CN" sz="2200" dirty="0" smtClean="0"/>
              <a:t>TSS/360</a:t>
            </a:r>
            <a:r>
              <a:rPr lang="zh-CN" altLang="en-US" sz="2200" dirty="0" smtClean="0"/>
              <a:t>系统引入的。在</a:t>
            </a:r>
            <a:r>
              <a:rPr lang="en-US" altLang="zh-CN" sz="2200" dirty="0" smtClean="0"/>
              <a:t>40</a:t>
            </a:r>
            <a:r>
              <a:rPr lang="zh-CN" altLang="en-US" sz="2200" dirty="0" smtClean="0"/>
              <a:t>多年的发展中，人们对进程有过各种各样的定义。现列举较为著名的几种。</a:t>
            </a:r>
            <a:endParaRPr lang="zh-CN" altLang="en-US" sz="2200" dirty="0" smtClean="0"/>
          </a:p>
          <a:p>
            <a:pPr eaLnBrk="1" hangingPunct="1">
              <a:lnSpc>
                <a:spcPct val="90000"/>
              </a:lnSpc>
              <a:buFont typeface="Wingdings" panose="05000000000000000000" pitchFamily="2" charset="2"/>
              <a:buChar char="l"/>
            </a:pPr>
            <a:r>
              <a:rPr lang="zh-CN" altLang="en-US" sz="2200" dirty="0" smtClean="0"/>
              <a:t>进程是一个独立的可调度的活动（</a:t>
            </a:r>
            <a:r>
              <a:rPr lang="en-US" altLang="zh-CN" sz="2200" dirty="0" smtClean="0"/>
              <a:t>E. Cohen</a:t>
            </a:r>
            <a:r>
              <a:rPr lang="zh-CN" altLang="en-US" sz="2200" dirty="0" smtClean="0"/>
              <a:t>，</a:t>
            </a:r>
            <a:r>
              <a:rPr lang="en-US" altLang="zh-CN" sz="2200" dirty="0" smtClean="0"/>
              <a:t>D. </a:t>
            </a:r>
            <a:r>
              <a:rPr lang="en-US" altLang="zh-CN" sz="2200" dirty="0" err="1" smtClean="0"/>
              <a:t>Jofferson</a:t>
            </a:r>
            <a:r>
              <a:rPr lang="zh-CN" altLang="en-US" sz="2200" dirty="0" smtClean="0"/>
              <a:t>）</a:t>
            </a:r>
            <a:endParaRPr lang="zh-CN" altLang="en-US" sz="2200" dirty="0" smtClean="0"/>
          </a:p>
          <a:p>
            <a:pPr eaLnBrk="1" hangingPunct="1">
              <a:lnSpc>
                <a:spcPct val="90000"/>
              </a:lnSpc>
              <a:buFont typeface="Wingdings" panose="05000000000000000000" pitchFamily="2" charset="2"/>
              <a:buChar char="l"/>
            </a:pPr>
            <a:r>
              <a:rPr lang="zh-CN" altLang="en-US" sz="2200" dirty="0" smtClean="0"/>
              <a:t>进程是一个抽象实体，当它执行某个任务时，要分配和释放各种资源（</a:t>
            </a:r>
            <a:r>
              <a:rPr lang="en-US" altLang="zh-CN" sz="2200" dirty="0" smtClean="0"/>
              <a:t>P. Denning</a:t>
            </a:r>
            <a:r>
              <a:rPr lang="zh-CN" altLang="en-US" sz="2200" dirty="0" smtClean="0"/>
              <a:t>）</a:t>
            </a:r>
            <a:endParaRPr lang="zh-CN" altLang="en-US" sz="2200" dirty="0" smtClean="0"/>
          </a:p>
          <a:p>
            <a:pPr eaLnBrk="1" hangingPunct="1">
              <a:lnSpc>
                <a:spcPct val="90000"/>
              </a:lnSpc>
              <a:buFont typeface="Wingdings" panose="05000000000000000000" pitchFamily="2" charset="2"/>
              <a:buChar char="l"/>
            </a:pPr>
            <a:r>
              <a:rPr lang="zh-CN" altLang="en-US" sz="2200" dirty="0" smtClean="0"/>
              <a:t>进程是可以并行执行的计算单位。（</a:t>
            </a:r>
            <a:r>
              <a:rPr lang="en-US" altLang="zh-CN" sz="2200" dirty="0" smtClean="0"/>
              <a:t>S. E. </a:t>
            </a:r>
            <a:r>
              <a:rPr lang="en-US" altLang="zh-CN" sz="2200" dirty="0" err="1" smtClean="0"/>
              <a:t>Madnick</a:t>
            </a:r>
            <a:r>
              <a:rPr lang="zh-CN" altLang="en-US" sz="2200" dirty="0" smtClean="0"/>
              <a:t>，</a:t>
            </a:r>
            <a:r>
              <a:rPr lang="en-US" altLang="zh-CN" sz="2200" dirty="0" smtClean="0"/>
              <a:t>J. T. Donovan</a:t>
            </a:r>
            <a:r>
              <a:rPr lang="zh-CN" altLang="en-US" sz="2200" dirty="0" smtClean="0"/>
              <a:t>）</a:t>
            </a:r>
            <a:endParaRPr lang="zh-CN" altLang="en-US" sz="2200" dirty="0" smtClean="0"/>
          </a:p>
          <a:p>
            <a:pPr eaLnBrk="1" hangingPunct="1">
              <a:lnSpc>
                <a:spcPct val="90000"/>
              </a:lnSpc>
            </a:pPr>
            <a:r>
              <a:rPr lang="zh-CN" altLang="en-US" sz="2200" dirty="0" smtClean="0"/>
              <a:t>以上进程的概念都不相同，但其本质是一样的。它指出了进程是一个程序的一次执行的过程，同时也是资源分配的最小单元。它和程序是有本质区别的，程序是静态的，它是一些保存在磁盘上的指令的有序集合，没有任何执行的概念；而进程是一个动态的概念，它是程序执行的过程，包括了动态创建、调度和消亡的整个过程。它是程序执行和资源管理的最小单位。</a:t>
            </a:r>
            <a:endParaRPr lang="zh-CN" altLang="en-US"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进程控制块和标识符 </a:t>
            </a:r>
            <a:endParaRPr lang="zh-CN" altLang="en-US" smtClean="0"/>
          </a:p>
        </p:txBody>
      </p:sp>
      <p:sp>
        <p:nvSpPr>
          <p:cNvPr id="7171" name="Rectangle 3"/>
          <p:cNvSpPr>
            <a:spLocks noGrp="1" noChangeArrowheads="1"/>
          </p:cNvSpPr>
          <p:nvPr>
            <p:ph idx="1"/>
          </p:nvPr>
        </p:nvSpPr>
        <p:spPr>
          <a:xfrm>
            <a:off x="609598" y="1447852"/>
            <a:ext cx="8305688" cy="5105266"/>
          </a:xfrm>
        </p:spPr>
        <p:txBody>
          <a:bodyPr>
            <a:normAutofit/>
          </a:bodyPr>
          <a:lstStyle/>
          <a:p>
            <a:pPr eaLnBrk="1" hangingPunct="1">
              <a:lnSpc>
                <a:spcPct val="90000"/>
              </a:lnSpc>
            </a:pPr>
            <a:r>
              <a:rPr lang="zh-CN" altLang="en-US" sz="2400" dirty="0" smtClean="0"/>
              <a:t>进程是</a:t>
            </a:r>
            <a:r>
              <a:rPr lang="en-US" altLang="zh-CN" sz="2400" dirty="0" smtClean="0"/>
              <a:t>Linux</a:t>
            </a:r>
            <a:r>
              <a:rPr lang="zh-CN" altLang="en-US" sz="2400" dirty="0" smtClean="0"/>
              <a:t>系统的基本调度和管理资源的单位，它是通过进程控制块来描述的。进程控制块包含了进程的描述信息、控制信息以及资源信息，它是进程的一个静态描述。在</a:t>
            </a:r>
            <a:r>
              <a:rPr lang="en-US" altLang="zh-CN" sz="2400" dirty="0" smtClean="0"/>
              <a:t>Linux</a:t>
            </a:r>
            <a:r>
              <a:rPr lang="zh-CN" altLang="en-US" sz="2400" dirty="0" smtClean="0"/>
              <a:t>中，进程控制块中的每一项都是一个</a:t>
            </a:r>
            <a:r>
              <a:rPr lang="en-US" altLang="zh-CN" sz="2400" dirty="0" err="1" smtClean="0"/>
              <a:t>task_struct</a:t>
            </a:r>
            <a:r>
              <a:rPr lang="zh-CN" altLang="en-US" sz="2400" dirty="0" smtClean="0"/>
              <a:t>结构。 </a:t>
            </a:r>
            <a:endParaRPr lang="zh-CN" altLang="en-US" sz="2400" dirty="0" smtClean="0"/>
          </a:p>
          <a:p>
            <a:pPr eaLnBrk="1" hangingPunct="1">
              <a:lnSpc>
                <a:spcPct val="90000"/>
              </a:lnSpc>
            </a:pPr>
            <a:r>
              <a:rPr lang="zh-CN" altLang="en-US" sz="2400" dirty="0" smtClean="0"/>
              <a:t>在</a:t>
            </a:r>
            <a:r>
              <a:rPr lang="en-US" altLang="zh-CN" sz="2400" dirty="0" smtClean="0"/>
              <a:t>Linux</a:t>
            </a:r>
            <a:r>
              <a:rPr lang="zh-CN" altLang="en-US" sz="2400" dirty="0" smtClean="0"/>
              <a:t>中最主要的进程标识有进程号（</a:t>
            </a:r>
            <a:r>
              <a:rPr lang="en-US" altLang="zh-CN" sz="2400" dirty="0" smtClean="0"/>
              <a:t>PID</a:t>
            </a:r>
            <a:r>
              <a:rPr lang="zh-CN" altLang="en-US" sz="2400" dirty="0" smtClean="0"/>
              <a:t>，</a:t>
            </a:r>
            <a:r>
              <a:rPr lang="en-US" altLang="zh-CN" sz="2400" dirty="0" smtClean="0"/>
              <a:t>Process Identity Number</a:t>
            </a:r>
            <a:r>
              <a:rPr lang="zh-CN" altLang="en-US" sz="2400" dirty="0" smtClean="0"/>
              <a:t>）和它的父进程号（</a:t>
            </a:r>
            <a:r>
              <a:rPr lang="en-US" altLang="zh-CN" sz="2400" dirty="0" smtClean="0"/>
              <a:t>PPID</a:t>
            </a:r>
            <a:r>
              <a:rPr lang="zh-CN" altLang="en-US" sz="2400" dirty="0" smtClean="0"/>
              <a:t>，</a:t>
            </a:r>
            <a:r>
              <a:rPr lang="en-US" altLang="zh-CN" sz="2400" dirty="0" smtClean="0"/>
              <a:t>parent process ID</a:t>
            </a:r>
            <a:r>
              <a:rPr lang="zh-CN" altLang="en-US" sz="2400" dirty="0" smtClean="0"/>
              <a:t>）。其中</a:t>
            </a:r>
            <a:r>
              <a:rPr lang="en-US" altLang="zh-CN" sz="2400" dirty="0" smtClean="0"/>
              <a:t>PID</a:t>
            </a:r>
            <a:r>
              <a:rPr lang="zh-CN" altLang="en-US" sz="2400" dirty="0" smtClean="0"/>
              <a:t>惟一地标识一个进程。</a:t>
            </a:r>
            <a:r>
              <a:rPr lang="en-US" altLang="zh-CN" sz="2400" dirty="0" smtClean="0"/>
              <a:t>PID</a:t>
            </a:r>
            <a:r>
              <a:rPr lang="zh-CN" altLang="en-US" sz="2400" dirty="0" smtClean="0"/>
              <a:t>和</a:t>
            </a:r>
            <a:r>
              <a:rPr lang="en-US" altLang="zh-CN" sz="2400" dirty="0" smtClean="0"/>
              <a:t>PPID</a:t>
            </a:r>
            <a:r>
              <a:rPr lang="zh-CN" altLang="en-US" sz="2400" dirty="0" smtClean="0"/>
              <a:t>都是非零的正整数。</a:t>
            </a:r>
            <a:endParaRPr lang="zh-CN" altLang="en-US" sz="2400" dirty="0" smtClean="0"/>
          </a:p>
          <a:p>
            <a:pPr eaLnBrk="1" hangingPunct="1">
              <a:lnSpc>
                <a:spcPct val="90000"/>
              </a:lnSpc>
            </a:pPr>
            <a:r>
              <a:rPr lang="zh-CN" altLang="en-US" sz="2400" dirty="0" smtClean="0"/>
              <a:t>在</a:t>
            </a:r>
            <a:r>
              <a:rPr lang="en-US" altLang="zh-CN" sz="2400" dirty="0" smtClean="0"/>
              <a:t>Linux</a:t>
            </a:r>
            <a:r>
              <a:rPr lang="zh-CN" altLang="en-US" sz="2400" dirty="0" smtClean="0"/>
              <a:t>中获得当前进程的</a:t>
            </a:r>
            <a:r>
              <a:rPr lang="en-US" altLang="zh-CN" sz="2400" dirty="0" smtClean="0"/>
              <a:t>PID</a:t>
            </a:r>
            <a:r>
              <a:rPr lang="zh-CN" altLang="en-US" sz="2400" dirty="0" smtClean="0"/>
              <a:t>和</a:t>
            </a:r>
            <a:r>
              <a:rPr lang="en-US" altLang="zh-CN" sz="2400" dirty="0" smtClean="0"/>
              <a:t>PPID</a:t>
            </a:r>
            <a:r>
              <a:rPr lang="zh-CN" altLang="en-US" sz="2400" dirty="0" smtClean="0"/>
              <a:t>的系统调用函数为</a:t>
            </a:r>
            <a:r>
              <a:rPr lang="en-US" altLang="zh-CN" sz="2400" dirty="0" err="1" smtClean="0"/>
              <a:t>getpid</a:t>
            </a:r>
            <a:r>
              <a:rPr lang="en-US" altLang="zh-CN" sz="2400" dirty="0" smtClean="0"/>
              <a:t>()</a:t>
            </a:r>
            <a:r>
              <a:rPr lang="zh-CN" altLang="en-US" sz="2400" dirty="0" smtClean="0"/>
              <a:t>和</a:t>
            </a:r>
            <a:r>
              <a:rPr lang="en-US" altLang="zh-CN" sz="2400" dirty="0" err="1" smtClean="0"/>
              <a:t>getppid</a:t>
            </a:r>
            <a:r>
              <a:rPr lang="en-US" altLang="zh-CN" sz="2400" dirty="0" smtClean="0"/>
              <a:t>()</a:t>
            </a:r>
            <a:r>
              <a:rPr lang="zh-CN" altLang="en-US" sz="2400" dirty="0" smtClean="0"/>
              <a:t>，通常程序获得当前进程的</a:t>
            </a:r>
            <a:r>
              <a:rPr lang="en-US" altLang="zh-CN" sz="2400" dirty="0" smtClean="0"/>
              <a:t>PID</a:t>
            </a:r>
            <a:r>
              <a:rPr lang="zh-CN" altLang="en-US" sz="2400" dirty="0" smtClean="0"/>
              <a:t>和</a:t>
            </a:r>
            <a:r>
              <a:rPr lang="en-US" altLang="zh-CN" sz="2400" dirty="0" smtClean="0"/>
              <a:t>PPID</a:t>
            </a:r>
            <a:r>
              <a:rPr lang="zh-CN" altLang="en-US" sz="2400" dirty="0" smtClean="0"/>
              <a:t>之后，可以将其写入日志文件以做备份。 </a:t>
            </a:r>
            <a:endParaRPr lang="zh-CN" altLang="en-US" sz="2400" dirty="0" smtClean="0"/>
          </a:p>
          <a:p>
            <a:pPr eaLnBrk="1" hangingPunct="1">
              <a:lnSpc>
                <a:spcPct val="90000"/>
              </a:lnSpc>
            </a:pPr>
            <a:r>
              <a:rPr lang="zh-CN" altLang="en-US" sz="2400" dirty="0" smtClean="0"/>
              <a:t>另外，进程标识还有用户和用户组标识、进程时间、资源利用情况等 </a:t>
            </a:r>
            <a:endParaRPr lang="zh-CN" alt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smtClean="0"/>
              <a:t>进程的状态</a:t>
            </a:r>
            <a:endParaRPr lang="zh-CN" altLang="en-US" dirty="0" smtClean="0"/>
          </a:p>
        </p:txBody>
      </p:sp>
      <p:sp>
        <p:nvSpPr>
          <p:cNvPr id="8195" name="Rectangle 3"/>
          <p:cNvSpPr>
            <a:spLocks noGrp="1" noChangeArrowheads="1"/>
          </p:cNvSpPr>
          <p:nvPr>
            <p:ph idx="1"/>
          </p:nvPr>
        </p:nvSpPr>
        <p:spPr>
          <a:xfrm>
            <a:off x="457200" y="1219200"/>
            <a:ext cx="8229600" cy="3124200"/>
          </a:xfrm>
        </p:spPr>
        <p:txBody>
          <a:bodyPr>
            <a:normAutofit/>
          </a:bodyPr>
          <a:lstStyle/>
          <a:p>
            <a:pPr eaLnBrk="1" hangingPunct="1"/>
            <a:r>
              <a:rPr lang="zh-CN" altLang="en-US" sz="3200" dirty="0" smtClean="0"/>
              <a:t>进程是程序的执行过程，根据它的生命周期可以划分成</a:t>
            </a:r>
            <a:r>
              <a:rPr lang="en-US" altLang="zh-CN" sz="3200" dirty="0" smtClean="0"/>
              <a:t>3</a:t>
            </a:r>
            <a:r>
              <a:rPr lang="zh-CN" altLang="en-US" sz="3200" dirty="0" smtClean="0"/>
              <a:t>种状态。</a:t>
            </a:r>
            <a:endParaRPr lang="zh-CN" altLang="en-US" sz="3200" dirty="0" smtClean="0">
              <a:sym typeface="Symbol" panose="05050102010706020507" pitchFamily="18" charset="2"/>
            </a:endParaRPr>
          </a:p>
          <a:p>
            <a:pPr lvl="1" eaLnBrk="1" hangingPunct="1">
              <a:buFont typeface="Wingdings 3" panose="05040102010807070707" pitchFamily="18" charset="2"/>
              <a:buNone/>
            </a:pPr>
            <a:r>
              <a:rPr lang="zh-CN" altLang="en-US" sz="2000" dirty="0" smtClean="0">
                <a:sym typeface="Symbol" panose="05050102010706020507" pitchFamily="18" charset="2"/>
              </a:rPr>
              <a:t></a:t>
            </a:r>
            <a:r>
              <a:rPr lang="zh-CN" altLang="en-US" sz="2000" dirty="0" smtClean="0"/>
              <a:t>  执行态：该进程正在运行，即进程正在占用</a:t>
            </a:r>
            <a:r>
              <a:rPr lang="en-US" altLang="zh-CN" sz="2000" dirty="0" smtClean="0"/>
              <a:t>CPU</a:t>
            </a:r>
            <a:r>
              <a:rPr lang="zh-CN" altLang="en-US" sz="2000" dirty="0" smtClean="0"/>
              <a:t>。</a:t>
            </a:r>
            <a:endParaRPr lang="zh-CN" altLang="en-US" sz="2000" dirty="0" smtClean="0">
              <a:sym typeface="Symbol" panose="05050102010706020507" pitchFamily="18" charset="2"/>
            </a:endParaRPr>
          </a:p>
          <a:p>
            <a:pPr lvl="1" eaLnBrk="1" hangingPunct="1">
              <a:buFont typeface="Wingdings 3" panose="05040102010807070707" pitchFamily="18" charset="2"/>
              <a:buNone/>
            </a:pPr>
            <a:r>
              <a:rPr lang="zh-CN" altLang="en-US" sz="2000" dirty="0" smtClean="0">
                <a:sym typeface="Symbol" panose="05050102010706020507" pitchFamily="18" charset="2"/>
              </a:rPr>
              <a:t></a:t>
            </a:r>
            <a:r>
              <a:rPr lang="zh-CN" altLang="en-US" sz="2000" dirty="0" smtClean="0"/>
              <a:t>  就绪态：进程已经具备执行的一切条件，正在等待分配</a:t>
            </a:r>
            <a:r>
              <a:rPr lang="en-US" altLang="zh-CN" sz="2000" dirty="0" smtClean="0"/>
              <a:t>CPU</a:t>
            </a:r>
            <a:r>
              <a:rPr lang="zh-CN" altLang="en-US" sz="2000" dirty="0" smtClean="0"/>
              <a:t>的处理时间片。</a:t>
            </a:r>
            <a:endParaRPr lang="zh-CN" altLang="en-US" sz="2000" dirty="0" smtClean="0">
              <a:sym typeface="Symbol" panose="05050102010706020507" pitchFamily="18" charset="2"/>
            </a:endParaRPr>
          </a:p>
          <a:p>
            <a:pPr lvl="1" eaLnBrk="1" hangingPunct="1">
              <a:buFont typeface="Wingdings 3" panose="05040102010807070707" pitchFamily="18" charset="2"/>
              <a:buNone/>
            </a:pPr>
            <a:r>
              <a:rPr lang="zh-CN" altLang="en-US" sz="2000" dirty="0" smtClean="0">
                <a:sym typeface="Symbol" panose="05050102010706020507" pitchFamily="18" charset="2"/>
              </a:rPr>
              <a:t></a:t>
            </a:r>
            <a:r>
              <a:rPr lang="zh-CN" altLang="en-US" sz="2000" dirty="0" smtClean="0"/>
              <a:t>  等待态：进程不能使用</a:t>
            </a:r>
            <a:r>
              <a:rPr lang="en-US" altLang="zh-CN" sz="2000" dirty="0" smtClean="0"/>
              <a:t>CPU</a:t>
            </a:r>
            <a:r>
              <a:rPr lang="zh-CN" altLang="en-US" sz="2000" dirty="0" smtClean="0"/>
              <a:t>，若等待事件发生（等待的资源分配到）则可将其唤醒。 </a:t>
            </a:r>
            <a:endParaRPr lang="zh-CN" altLang="en-US" sz="2000" dirty="0" smtClean="0"/>
          </a:p>
        </p:txBody>
      </p:sp>
      <p:sp>
        <p:nvSpPr>
          <p:cNvPr id="8196" name="Rectangle 5"/>
          <p:cNvSpPr>
            <a:spLocks noChangeArrowheads="1"/>
          </p:cNvSpPr>
          <p:nvPr/>
        </p:nvSpPr>
        <p:spPr bwMode="auto">
          <a:xfrm>
            <a:off x="0" y="2890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8197" name="Object 4"/>
          <p:cNvGraphicFramePr>
            <a:graphicFrameLocks noChangeAspect="1"/>
          </p:cNvGraphicFramePr>
          <p:nvPr/>
        </p:nvGraphicFramePr>
        <p:xfrm>
          <a:off x="1828800" y="4191000"/>
          <a:ext cx="5562600" cy="1905000"/>
        </p:xfrm>
        <a:graphic>
          <a:graphicData uri="http://schemas.openxmlformats.org/presentationml/2006/ole">
            <mc:AlternateContent xmlns:mc="http://schemas.openxmlformats.org/markup-compatibility/2006">
              <mc:Choice xmlns:v="urn:schemas-microsoft-com:vml" Requires="v">
                <p:oleObj spid="_x0000_s8201" name="" r:id="rId1" imgW="3415665" imgH="1174115" progId="Visio.Drawing.11">
                  <p:embed/>
                </p:oleObj>
              </mc:Choice>
              <mc:Fallback>
                <p:oleObj name="" r:id="rId1" imgW="3415665" imgH="117411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91000"/>
                        <a:ext cx="5562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Linux</a:t>
            </a:r>
            <a:r>
              <a:rPr lang="zh-CN" altLang="en-US" smtClean="0"/>
              <a:t>下进程地址空间（</a:t>
            </a:r>
            <a:r>
              <a:rPr lang="en-US" altLang="zh-CN" smtClean="0"/>
              <a:t>1</a:t>
            </a:r>
            <a:r>
              <a:rPr lang="zh-CN" altLang="en-US" smtClean="0"/>
              <a:t>）</a:t>
            </a:r>
            <a:endParaRPr lang="zh-CN" altLang="en-US" smtClean="0"/>
          </a:p>
        </p:txBody>
      </p:sp>
      <p:sp>
        <p:nvSpPr>
          <p:cNvPr id="9219" name="Rectangle 3"/>
          <p:cNvSpPr>
            <a:spLocks noGrp="1" noChangeArrowheads="1"/>
          </p:cNvSpPr>
          <p:nvPr>
            <p:ph idx="1"/>
          </p:nvPr>
        </p:nvSpPr>
        <p:spPr>
          <a:xfrm>
            <a:off x="609598" y="1295456"/>
            <a:ext cx="8229489" cy="5333860"/>
          </a:xfrm>
        </p:spPr>
        <p:txBody>
          <a:bodyPr>
            <a:normAutofit/>
          </a:bodyPr>
          <a:lstStyle/>
          <a:p>
            <a:pPr eaLnBrk="1" hangingPunct="1">
              <a:lnSpc>
                <a:spcPct val="90000"/>
              </a:lnSpc>
            </a:pPr>
            <a:r>
              <a:rPr lang="en-US" altLang="zh-CN" sz="2400" dirty="0" smtClean="0"/>
              <a:t>Linux</a:t>
            </a:r>
            <a:r>
              <a:rPr lang="zh-CN" altLang="en-US" sz="2400" dirty="0" smtClean="0"/>
              <a:t>系统是一个多进程的系统，它的进程之间具有并行性、互不干扰等特点。也就是说，每个进程都是一个独立的运行单位，拥有各自的权利和责任。其中，各个进程都运行在独立的虚拟地址空间，因此，即使一个进程发生异常，它也不会影响到系统中的其他进程。</a:t>
            </a:r>
            <a:endParaRPr lang="zh-CN" altLang="en-US" sz="2400" dirty="0" smtClean="0"/>
          </a:p>
          <a:p>
            <a:pPr eaLnBrk="1" hangingPunct="1">
              <a:lnSpc>
                <a:spcPct val="90000"/>
              </a:lnSpc>
            </a:pPr>
            <a:r>
              <a:rPr lang="en-US" altLang="zh-CN" sz="2400" dirty="0" smtClean="0"/>
              <a:t>Linux</a:t>
            </a:r>
            <a:r>
              <a:rPr lang="zh-CN" altLang="en-US" sz="2400" dirty="0" smtClean="0"/>
              <a:t>中的进程包含</a:t>
            </a:r>
            <a:r>
              <a:rPr lang="en-US" altLang="zh-CN" sz="2400" dirty="0" smtClean="0"/>
              <a:t>3</a:t>
            </a:r>
            <a:r>
              <a:rPr lang="zh-CN" altLang="en-US" sz="2400" dirty="0" smtClean="0"/>
              <a:t>个段，分别为</a:t>
            </a:r>
            <a:r>
              <a:rPr lang="zh-CN" altLang="en-US" sz="2400" dirty="0" smtClean="0">
                <a:latin typeface="Arial" panose="020B0604020202020204" pitchFamily="34" charset="0"/>
              </a:rPr>
              <a:t>“</a:t>
            </a:r>
            <a:r>
              <a:rPr lang="zh-CN" altLang="en-US" sz="2400" dirty="0" smtClean="0"/>
              <a:t>数据段</a:t>
            </a:r>
            <a:r>
              <a:rPr lang="zh-CN" altLang="en-US" sz="2400" dirty="0" smtClean="0">
                <a:latin typeface="Arial" panose="020B0604020202020204" pitchFamily="34" charset="0"/>
              </a:rPr>
              <a:t>”</a:t>
            </a:r>
            <a:r>
              <a:rPr lang="zh-CN" altLang="en-US" sz="2400" dirty="0" smtClean="0"/>
              <a:t>、</a:t>
            </a:r>
            <a:r>
              <a:rPr lang="zh-CN" altLang="en-US" sz="2400" dirty="0" smtClean="0">
                <a:latin typeface="Arial" panose="020B0604020202020204" pitchFamily="34" charset="0"/>
              </a:rPr>
              <a:t>“</a:t>
            </a:r>
            <a:r>
              <a:rPr lang="zh-CN" altLang="en-US" sz="2400" dirty="0" smtClean="0"/>
              <a:t>代码段</a:t>
            </a:r>
            <a:r>
              <a:rPr lang="zh-CN" altLang="en-US" sz="2400" dirty="0" smtClean="0">
                <a:latin typeface="Arial" panose="020B0604020202020204" pitchFamily="34" charset="0"/>
              </a:rPr>
              <a:t>”</a:t>
            </a:r>
            <a:r>
              <a:rPr lang="zh-CN" altLang="en-US" sz="2400" dirty="0" smtClean="0"/>
              <a:t>和</a:t>
            </a:r>
            <a:r>
              <a:rPr lang="zh-CN" altLang="en-US" sz="2400" dirty="0" smtClean="0">
                <a:latin typeface="Arial" panose="020B0604020202020204" pitchFamily="34" charset="0"/>
              </a:rPr>
              <a:t>“</a:t>
            </a:r>
            <a:r>
              <a:rPr lang="zh-CN" altLang="en-US" sz="2400" dirty="0" smtClean="0"/>
              <a:t>堆栈段</a:t>
            </a:r>
            <a:r>
              <a:rPr lang="zh-CN" altLang="en-US" sz="2400" dirty="0" smtClean="0">
                <a:latin typeface="Arial" panose="020B0604020202020204" pitchFamily="34" charset="0"/>
              </a:rPr>
              <a:t>”</a:t>
            </a:r>
            <a:r>
              <a:rPr lang="zh-CN" altLang="en-US" sz="2400" dirty="0" smtClean="0"/>
              <a:t>。</a:t>
            </a:r>
            <a:endParaRPr lang="zh-CN" altLang="en-US" sz="2400" dirty="0" smtClean="0">
              <a:sym typeface="Symbol" panose="05050102010706020507" pitchFamily="18" charset="2"/>
            </a:endParaRPr>
          </a:p>
          <a:p>
            <a:pPr lvl="1" eaLnBrk="1" hangingPunct="1">
              <a:lnSpc>
                <a:spcPct val="90000"/>
              </a:lnSpc>
              <a:buFont typeface="Wingdings 3" panose="05040102010807070707" pitchFamily="18" charset="2"/>
              <a:buNone/>
            </a:pPr>
            <a:r>
              <a:rPr lang="zh-CN" altLang="en-US" sz="2000" dirty="0" smtClean="0">
                <a:sym typeface="Symbol" panose="05050102010706020507" pitchFamily="18" charset="2"/>
              </a:rPr>
              <a:t></a:t>
            </a:r>
            <a:r>
              <a:rPr lang="zh-CN" altLang="en-US" sz="2000" dirty="0" smtClean="0"/>
              <a:t>  </a:t>
            </a:r>
            <a:r>
              <a:rPr lang="zh-CN" altLang="en-US" sz="2000" dirty="0" smtClean="0">
                <a:latin typeface="Arial" panose="020B0604020202020204" pitchFamily="34" charset="0"/>
              </a:rPr>
              <a:t>“</a:t>
            </a:r>
            <a:r>
              <a:rPr lang="zh-CN" altLang="en-US" sz="2000" dirty="0" smtClean="0"/>
              <a:t>数据段</a:t>
            </a:r>
            <a:r>
              <a:rPr lang="zh-CN" altLang="en-US" sz="2000" dirty="0" smtClean="0">
                <a:latin typeface="Arial" panose="020B0604020202020204" pitchFamily="34" charset="0"/>
              </a:rPr>
              <a:t>”</a:t>
            </a:r>
            <a:r>
              <a:rPr lang="zh-CN" altLang="en-US" sz="2000" dirty="0" smtClean="0"/>
              <a:t>存放的是全局变量、常数以及动态数据分配的数据空间，根据存放的数据，数据段又可以分成普通数据段（包括可读可写</a:t>
            </a:r>
            <a:r>
              <a:rPr lang="en-US" altLang="zh-CN" sz="2000" dirty="0" smtClean="0"/>
              <a:t>/</a:t>
            </a:r>
            <a:r>
              <a:rPr lang="zh-CN" altLang="en-US" sz="2000" dirty="0" smtClean="0"/>
              <a:t>只读数据段，存放静态初始化的全局变量或常量）、</a:t>
            </a:r>
            <a:r>
              <a:rPr lang="en-US" altLang="zh-CN" sz="2000" dirty="0" smtClean="0"/>
              <a:t>BSS</a:t>
            </a:r>
            <a:r>
              <a:rPr lang="zh-CN" altLang="en-US" sz="2000" dirty="0" smtClean="0"/>
              <a:t>数据段（存放未初始化的全局变量）以及堆（存放动态分配的数据）。</a:t>
            </a:r>
            <a:endParaRPr lang="zh-CN" altLang="en-US" sz="2000" dirty="0" smtClean="0">
              <a:sym typeface="Symbol" panose="05050102010706020507" pitchFamily="18" charset="2"/>
            </a:endParaRPr>
          </a:p>
          <a:p>
            <a:pPr lvl="1" eaLnBrk="1" hangingPunct="1">
              <a:lnSpc>
                <a:spcPct val="90000"/>
              </a:lnSpc>
              <a:buFont typeface="Wingdings 3" panose="05040102010807070707" pitchFamily="18" charset="2"/>
              <a:buNone/>
            </a:pPr>
            <a:r>
              <a:rPr lang="zh-CN" altLang="en-US" sz="2000" dirty="0" smtClean="0">
                <a:sym typeface="Symbol" panose="05050102010706020507" pitchFamily="18" charset="2"/>
              </a:rPr>
              <a:t></a:t>
            </a:r>
            <a:r>
              <a:rPr lang="zh-CN" altLang="en-US" sz="2000" dirty="0" smtClean="0"/>
              <a:t>  </a:t>
            </a:r>
            <a:r>
              <a:rPr lang="zh-CN" altLang="en-US" sz="2000" dirty="0" smtClean="0">
                <a:latin typeface="Arial" panose="020B0604020202020204" pitchFamily="34" charset="0"/>
              </a:rPr>
              <a:t>“</a:t>
            </a:r>
            <a:r>
              <a:rPr lang="zh-CN" altLang="en-US" sz="2000" dirty="0" smtClean="0"/>
              <a:t>代码段</a:t>
            </a:r>
            <a:r>
              <a:rPr lang="zh-CN" altLang="en-US" sz="2000" dirty="0" smtClean="0">
                <a:latin typeface="Arial" panose="020B0604020202020204" pitchFamily="34" charset="0"/>
              </a:rPr>
              <a:t>”</a:t>
            </a:r>
            <a:r>
              <a:rPr lang="zh-CN" altLang="en-US" sz="2000" dirty="0" smtClean="0"/>
              <a:t>存放的是程序代码的数据。</a:t>
            </a:r>
            <a:endParaRPr lang="zh-CN" altLang="en-US" sz="2000" dirty="0" smtClean="0">
              <a:sym typeface="Symbol" panose="05050102010706020507" pitchFamily="18" charset="2"/>
            </a:endParaRPr>
          </a:p>
          <a:p>
            <a:pPr lvl="1" eaLnBrk="1" hangingPunct="1">
              <a:lnSpc>
                <a:spcPct val="90000"/>
              </a:lnSpc>
              <a:buFont typeface="Wingdings 3" panose="05040102010807070707" pitchFamily="18" charset="2"/>
              <a:buNone/>
            </a:pPr>
            <a:r>
              <a:rPr lang="zh-CN" altLang="en-US" sz="2000" dirty="0" smtClean="0">
                <a:sym typeface="Symbol" panose="05050102010706020507" pitchFamily="18" charset="2"/>
              </a:rPr>
              <a:t></a:t>
            </a:r>
            <a:r>
              <a:rPr lang="zh-CN" altLang="en-US" sz="2000" dirty="0" smtClean="0"/>
              <a:t>  </a:t>
            </a:r>
            <a:r>
              <a:rPr lang="zh-CN" altLang="en-US" sz="2000" dirty="0" smtClean="0">
                <a:latin typeface="Arial" panose="020B0604020202020204" pitchFamily="34" charset="0"/>
              </a:rPr>
              <a:t>“</a:t>
            </a:r>
            <a:r>
              <a:rPr lang="zh-CN" altLang="en-US" sz="2000" dirty="0" smtClean="0"/>
              <a:t>堆栈段</a:t>
            </a:r>
            <a:r>
              <a:rPr lang="zh-CN" altLang="en-US" sz="2000" dirty="0" smtClean="0">
                <a:latin typeface="Arial" panose="020B0604020202020204" pitchFamily="34" charset="0"/>
              </a:rPr>
              <a:t>”</a:t>
            </a:r>
            <a:r>
              <a:rPr lang="zh-CN" altLang="en-US" sz="2000" dirty="0" smtClean="0"/>
              <a:t>存放的是子程序的返回地址、子程序的参数以及程序的局部变量等。 </a:t>
            </a:r>
            <a:endParaRPr lang="zh-CN" alt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a:xfrm>
            <a:off x="533506" y="228684"/>
            <a:ext cx="8381884" cy="1320800"/>
          </a:xfrm>
        </p:spPr>
        <p:txBody>
          <a:bodyPr/>
          <a:lstStyle/>
          <a:p>
            <a:pPr eaLnBrk="1" hangingPunct="1"/>
            <a:r>
              <a:rPr lang="en-US" altLang="zh-CN" dirty="0" smtClean="0"/>
              <a:t>Linux</a:t>
            </a:r>
            <a:r>
              <a:rPr lang="zh-CN" altLang="en-US" dirty="0" smtClean="0"/>
              <a:t>下进程地址空间、用户态和内核态</a:t>
            </a:r>
            <a:endParaRPr lang="zh-CN" altLang="en-US" dirty="0" smtClean="0"/>
          </a:p>
        </p:txBody>
      </p:sp>
      <p:graphicFrame>
        <p:nvGraphicFramePr>
          <p:cNvPr id="10243" name="Object 4"/>
          <p:cNvGraphicFramePr>
            <a:graphicFrameLocks noGrp="1" noChangeAspect="1"/>
          </p:cNvGraphicFramePr>
          <p:nvPr>
            <p:ph sz="half" idx="1"/>
          </p:nvPr>
        </p:nvGraphicFramePr>
        <p:xfrm>
          <a:off x="457200" y="1295400"/>
          <a:ext cx="3106738" cy="4646613"/>
        </p:xfrm>
        <a:graphic>
          <a:graphicData uri="http://schemas.openxmlformats.org/presentationml/2006/ole">
            <mc:AlternateContent xmlns:mc="http://schemas.openxmlformats.org/markup-compatibility/2006">
              <mc:Choice xmlns:v="urn:schemas-microsoft-com:vml" Requires="v">
                <p:oleObj spid="_x0000_s10251" name="" r:id="rId1" imgW="2091690" imgH="3129280" progId="Visio.Drawing.11">
                  <p:embed/>
                </p:oleObj>
              </mc:Choice>
              <mc:Fallback>
                <p:oleObj name="" r:id="rId1" imgW="2091690" imgH="3129280" progId="Visio.Drawing.11">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3106738" cy="4646613"/>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4" name="Object 7"/>
          <p:cNvGraphicFramePr>
            <a:graphicFrameLocks noGrp="1" noChangeAspect="1"/>
          </p:cNvGraphicFramePr>
          <p:nvPr>
            <p:ph sz="half" idx="2"/>
          </p:nvPr>
        </p:nvGraphicFramePr>
        <p:xfrm>
          <a:off x="3810000" y="1981200"/>
          <a:ext cx="4418013" cy="2973388"/>
        </p:xfrm>
        <a:graphic>
          <a:graphicData uri="http://schemas.openxmlformats.org/presentationml/2006/ole">
            <mc:AlternateContent xmlns:mc="http://schemas.openxmlformats.org/markup-compatibility/2006">
              <mc:Choice xmlns:v="urn:schemas-microsoft-com:vml" Requires="v">
                <p:oleObj spid="_x0000_s10252" name="" r:id="rId3" imgW="3242945" imgH="2182495" progId="Visio.Drawing.11">
                  <p:embed/>
                </p:oleObj>
              </mc:Choice>
              <mc:Fallback>
                <p:oleObj name="" r:id="rId3" imgW="3242945" imgH="2182495" progId="Visio.Drawing.11">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981200"/>
                        <a:ext cx="4418013" cy="297338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 Linux</a:t>
            </a:r>
            <a:r>
              <a:rPr lang="zh-CN" altLang="en-US" smtClean="0"/>
              <a:t>下的进程管理 </a:t>
            </a:r>
            <a:endParaRPr lang="zh-CN" altLang="en-US" smtClean="0"/>
          </a:p>
        </p:txBody>
      </p:sp>
      <p:sp>
        <p:nvSpPr>
          <p:cNvPr id="11267" name="Rectangle 3"/>
          <p:cNvSpPr>
            <a:spLocks noGrp="1" noChangeArrowheads="1"/>
          </p:cNvSpPr>
          <p:nvPr>
            <p:ph idx="1"/>
          </p:nvPr>
        </p:nvSpPr>
        <p:spPr/>
        <p:txBody>
          <a:bodyPr/>
          <a:lstStyle/>
          <a:p>
            <a:pPr eaLnBrk="1" hangingPunct="1"/>
            <a:r>
              <a:rPr lang="zh-CN" altLang="en-US" sz="2400" smtClean="0"/>
              <a:t>启动进程 </a:t>
            </a:r>
            <a:endParaRPr lang="zh-CN" altLang="en-US" sz="2400" smtClean="0"/>
          </a:p>
          <a:p>
            <a:pPr lvl="1" eaLnBrk="1" hangingPunct="1">
              <a:buFont typeface="Wingdings" panose="05000000000000000000" pitchFamily="2" charset="2"/>
              <a:buChar char="l"/>
            </a:pPr>
            <a:r>
              <a:rPr lang="zh-CN" altLang="en-US" smtClean="0"/>
              <a:t>手工启动 </a:t>
            </a:r>
            <a:endParaRPr lang="zh-CN" altLang="en-US" smtClean="0"/>
          </a:p>
          <a:p>
            <a:pPr lvl="1" eaLnBrk="1" hangingPunct="1">
              <a:buFont typeface="Wingdings" panose="05000000000000000000" pitchFamily="2" charset="2"/>
              <a:buChar char="l"/>
            </a:pPr>
            <a:r>
              <a:rPr lang="zh-CN" altLang="en-US" smtClean="0"/>
              <a:t>调度启动 </a:t>
            </a:r>
            <a:endParaRPr lang="zh-CN" altLang="en-US" smtClean="0"/>
          </a:p>
          <a:p>
            <a:pPr eaLnBrk="1" hangingPunct="1"/>
            <a:r>
              <a:rPr lang="zh-CN" altLang="en-US" sz="2400" smtClean="0"/>
              <a:t>进程相关命令 </a:t>
            </a:r>
            <a:endParaRPr lang="zh-CN" altLang="en-US" sz="2400" smtClean="0"/>
          </a:p>
        </p:txBody>
      </p:sp>
      <p:pic>
        <p:nvPicPr>
          <p:cNvPr id="112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2971800"/>
            <a:ext cx="78486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zh-CN" altLang="zh-CN" smtClean="0"/>
          </a:p>
        </p:txBody>
      </p:sp>
      <p:sp>
        <p:nvSpPr>
          <p:cNvPr id="12291" name="Rectangle 3"/>
          <p:cNvSpPr>
            <a:spLocks noGrp="1" noChangeArrowheads="1"/>
          </p:cNvSpPr>
          <p:nvPr>
            <p:ph idx="1"/>
          </p:nvPr>
        </p:nvSpPr>
        <p:spPr>
          <a:xfrm>
            <a:off x="457200" y="2971800"/>
            <a:ext cx="8229600" cy="609600"/>
          </a:xfrm>
        </p:spPr>
        <p:txBody>
          <a:bodyPr>
            <a:normAutofit lnSpcReduction="10000"/>
          </a:bodyPr>
          <a:lstStyle/>
          <a:p>
            <a:pPr algn="ctr" eaLnBrk="1" hangingPunct="1">
              <a:buFont typeface="Wingdings 3" panose="05040102010807070707" pitchFamily="18" charset="2"/>
              <a:buNone/>
            </a:pPr>
            <a:r>
              <a:rPr lang="en-US" altLang="zh-CN" sz="3600" dirty="0" smtClean="0"/>
              <a:t>2  Linux</a:t>
            </a:r>
            <a:r>
              <a:rPr lang="zh-CN" altLang="en-US" sz="3600" dirty="0" smtClean="0"/>
              <a:t>进程控制编程</a:t>
            </a:r>
            <a:endParaRPr lang="zh-CN" altLang="en-US" sz="3600" dirty="0" smtClean="0"/>
          </a:p>
          <a:p>
            <a:pPr algn="ctr" eaLnBrk="1" hangingPunct="1"/>
            <a:endParaRPr lang="en-US" altLang="zh-CN" sz="3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质朴">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4396</Words>
  <Application>WPS 演示</Application>
  <PresentationFormat>全屏显示(4:3)</PresentationFormat>
  <Paragraphs>135</Paragraphs>
  <Slides>23</Slides>
  <Notes>1</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6</vt:i4>
      </vt:variant>
      <vt:variant>
        <vt:lpstr>幻灯片标题</vt:lpstr>
      </vt:variant>
      <vt:variant>
        <vt:i4>23</vt:i4>
      </vt:variant>
    </vt:vector>
  </HeadingPairs>
  <TitlesOfParts>
    <vt:vector size="44" baseType="lpstr">
      <vt:lpstr>Arial</vt:lpstr>
      <vt:lpstr>宋体</vt:lpstr>
      <vt:lpstr>Wingdings</vt:lpstr>
      <vt:lpstr>Wingdings 3</vt:lpstr>
      <vt:lpstr>Arial</vt:lpstr>
      <vt:lpstr>Symbol</vt:lpstr>
      <vt:lpstr>Trebuchet MS</vt:lpstr>
      <vt:lpstr>方正姚体</vt:lpstr>
      <vt:lpstr>华文新魏</vt:lpstr>
      <vt:lpstr>微软雅黑</vt:lpstr>
      <vt:lpstr>Arial Unicode MS</vt:lpstr>
      <vt:lpstr>Calibri</vt:lpstr>
      <vt:lpstr>Times New Roman</vt:lpstr>
      <vt:lpstr>质朴</vt:lpstr>
      <vt:lpstr>平面</vt:lpstr>
      <vt:lpstr>Visio.Drawing.11</vt:lpstr>
      <vt:lpstr>Visio.Drawing.11</vt:lpstr>
      <vt:lpstr>Visio.Drawing.11</vt:lpstr>
      <vt:lpstr>Visio.Drawing.11</vt:lpstr>
      <vt:lpstr>Visio.Drawing.11</vt:lpstr>
      <vt:lpstr>Visio.Drawing.11</vt:lpstr>
      <vt:lpstr>3  进程控制</vt:lpstr>
      <vt:lpstr>PowerPoint 演示文稿</vt:lpstr>
      <vt:lpstr>进程的定义 </vt:lpstr>
      <vt:lpstr>进程控制块和标识符 </vt:lpstr>
      <vt:lpstr>进程的状态</vt:lpstr>
      <vt:lpstr>Linux下进程地址空间（1）</vt:lpstr>
      <vt:lpstr>Linux下进程地址空间、用户态和内核态</vt:lpstr>
      <vt:lpstr> Linux下的进程管理 </vt:lpstr>
      <vt:lpstr>PowerPoint 演示文稿</vt:lpstr>
      <vt:lpstr>创建进程（1）</vt:lpstr>
      <vt:lpstr>创建进程（2）</vt:lpstr>
      <vt:lpstr>exec函数族（1）</vt:lpstr>
      <vt:lpstr>exec函数族（2）</vt:lpstr>
      <vt:lpstr>exit()和_exit() （1）</vt:lpstr>
      <vt:lpstr>exit()和_exit() （2）</vt:lpstr>
      <vt:lpstr>wait()和waitpid() （1） </vt:lpstr>
      <vt:lpstr>wait()和waitpid() （2）</vt:lpstr>
      <vt:lpstr>PowerPoint 演示文稿</vt:lpstr>
      <vt:lpstr>sleep函数</vt:lpstr>
      <vt:lpstr>Linux守护进程 </vt:lpstr>
      <vt:lpstr>守护进程 的编写流程</vt:lpstr>
      <vt:lpstr>守护进程的出错处理 </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jsea</dc:creator>
  <cp:lastModifiedBy>QQ我我</cp:lastModifiedBy>
  <cp:revision>48</cp:revision>
  <dcterms:created xsi:type="dcterms:W3CDTF">2019-03-18T00:29:00Z</dcterms:created>
  <dcterms:modified xsi:type="dcterms:W3CDTF">2019-09-27T06:00:43Z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2052-11.3.0.8632</vt:lpwstr>
  </property>
</Properties>
</file>