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303" r:id="rId15"/>
    <p:sldId id="268" r:id="rId16"/>
    <p:sldId id="270" r:id="rId17"/>
    <p:sldId id="271" r:id="rId18"/>
    <p:sldId id="272" r:id="rId19"/>
    <p:sldId id="273" r:id="rId20"/>
    <p:sldId id="274" r:id="rId21"/>
    <p:sldId id="276" r:id="rId22"/>
    <p:sldId id="277" r:id="rId23"/>
    <p:sldId id="304" r:id="rId24"/>
    <p:sldId id="278" r:id="rId25"/>
    <p:sldId id="279" r:id="rId26"/>
    <p:sldId id="280" r:id="rId27"/>
    <p:sldId id="281" r:id="rId28"/>
    <p:sldId id="282" r:id="rId29"/>
    <p:sldId id="283" r:id="rId30"/>
    <p:sldId id="284" r:id="rId31"/>
    <p:sldId id="285" r:id="rId32"/>
    <p:sldId id="286" r:id="rId33"/>
    <p:sldId id="349"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38" r:id="rId47"/>
    <p:sldId id="339" r:id="rId48"/>
    <p:sldId id="341" r:id="rId50"/>
    <p:sldId id="342" r:id="rId51"/>
    <p:sldId id="343" r:id="rId52"/>
    <p:sldId id="344" r:id="rId53"/>
    <p:sldId id="337" r:id="rId54"/>
    <p:sldId id="300" r:id="rId55"/>
    <p:sldId id="301" r:id="rId56"/>
    <p:sldId id="302" r:id="rId5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0" d="100"/>
          <a:sy n="60" d="100"/>
        </p:scale>
        <p:origin x="1128" y="324"/>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lvl="0"/>
            <a:fld id="{E387331F-F8F5-45E9-A1A6-3F0206188413}"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lvl="0"/>
            <a:fld id="{66309E50-2071-490A-B7A8-FE39B4F59EFC}"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lvl="0"/>
            <a:fld id="{8D118402-DCD1-45C5-82BD-7108D67193D1}"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lvl="0"/>
            <a:fld id="{5A00AE17-7CA5-4660-8914-FA83D2E3A4D9}"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lvl="0"/>
            <a:fld id="{5A8FC463-F1E7-4B4D-B2E5-84D3F6FE3818}"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lvl="0"/>
            <a:fld id="{76ADA56B-971C-4A42-95BF-040D47E0BBF9}"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lvl="0"/>
            <a:fld id="{0E92FAFB-DC29-4DB0-8A1E-1CF0D58EAE62}"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lvl="0"/>
            <a:fld id="{6749ED9F-8643-40BE-BC5D-07C0BEECDD88}"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8140532" y="6229613"/>
            <a:ext cx="684132" cy="365125"/>
          </a:xfrm>
        </p:spPr>
        <p:txBody>
          <a:bodyPr/>
          <a:lstStyle/>
          <a:p>
            <a:pPr lvl="0"/>
            <a:fld id="{7530DF6B-99C6-4447-A3CE-A789730A6C9F}"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lvl="0"/>
            <a:fld id="{6B89D759-C8D4-49B5-B544-4D4C1BD6007A}"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lvl="0"/>
            <a:fld id="{8BF5889C-1768-4955-82AB-922C779B2C0D}" type="datetime10">
              <a:rPr lang="zh-CN" altLang="en-US" smtClean="0"/>
            </a:fld>
            <a:endParaRPr lang="zh-CN" altLang="en-US" dirty="0">
              <a:ea typeface="宋体" panose="02010600030101010101" pitchFamily="2" charset="-122"/>
            </a:endParaRPr>
          </a:p>
        </p:txBody>
      </p:sp>
      <p:sp>
        <p:nvSpPr>
          <p:cNvPr id="6" name="Footer Placeholder 5"/>
          <p:cNvSpPr>
            <a:spLocks noGrp="1"/>
          </p:cNvSpPr>
          <p:nvPr>
            <p:ph type="ftr" sz="quarter" idx="11"/>
          </p:nvPr>
        </p:nvSpPr>
        <p:spPr/>
        <p:txBody>
          <a:bodyPr/>
          <a:lstStyle/>
          <a:p>
            <a:pPr lvl="0"/>
            <a:endParaRPr lang="zh-CN" altLang="en-US"/>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lvl="0"/>
            <a:fld id="{4D4207CD-81B2-4A2A-9D7B-044488659BA5}" type="datetime10">
              <a:rPr lang="zh-CN" altLang="en-US" smtClean="0"/>
            </a:fld>
            <a:endParaRPr lang="zh-CN" altLang="en-US" dirty="0">
              <a:ea typeface="宋体" panose="02010600030101010101" pitchFamily="2" charset="-122"/>
            </a:endParaRPr>
          </a:p>
        </p:txBody>
      </p:sp>
      <p:sp>
        <p:nvSpPr>
          <p:cNvPr id="8" name="Footer Placeholder 7"/>
          <p:cNvSpPr>
            <a:spLocks noGrp="1"/>
          </p:cNvSpPr>
          <p:nvPr>
            <p:ph type="ftr" sz="quarter" idx="11"/>
          </p:nvPr>
        </p:nvSpPr>
        <p:spPr/>
        <p:txBody>
          <a:bodyPr/>
          <a:lstStyle/>
          <a:p>
            <a:pPr lvl="0"/>
            <a:endParaRPr lang="zh-CN" altLang="en-US"/>
          </a:p>
        </p:txBody>
      </p:sp>
      <p:sp>
        <p:nvSpPr>
          <p:cNvPr id="9" name="Slide Number Placeholder 8"/>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lvl="0"/>
            <a:fld id="{ECF6C5A1-8552-4876-9A9F-63CC818EB4F4}" type="datetime10">
              <a:rPr lang="zh-CN" altLang="en-US" smtClean="0"/>
            </a:fld>
            <a:endParaRPr lang="zh-CN" altLang="en-US" dirty="0">
              <a:ea typeface="宋体" panose="02010600030101010101" pitchFamily="2" charset="-122"/>
            </a:endParaRPr>
          </a:p>
        </p:txBody>
      </p:sp>
      <p:sp>
        <p:nvSpPr>
          <p:cNvPr id="4" name="Footer Placeholder 3"/>
          <p:cNvSpPr>
            <a:spLocks noGrp="1"/>
          </p:cNvSpPr>
          <p:nvPr>
            <p:ph type="ftr" sz="quarter" idx="11"/>
          </p:nvPr>
        </p:nvSpPr>
        <p:spPr/>
        <p:txBody>
          <a:bodyPr/>
          <a:lstStyle/>
          <a:p>
            <a:pPr lvl="0"/>
            <a:endParaRPr lang="zh-CN" altLang="en-US"/>
          </a:p>
        </p:txBody>
      </p:sp>
      <p:sp>
        <p:nvSpPr>
          <p:cNvPr id="5" name="Slide Number Placeholder 4"/>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4C68E63-D904-4215-BF8C-767EACD3972F}" type="datetime10">
              <a:rPr lang="zh-CN" altLang="en-US" smtClean="0"/>
            </a:fld>
            <a:endParaRPr lang="zh-CN" altLang="en-US" dirty="0">
              <a:ea typeface="宋体" panose="02010600030101010101" pitchFamily="2" charset="-122"/>
            </a:endParaRPr>
          </a:p>
        </p:txBody>
      </p:sp>
      <p:sp>
        <p:nvSpPr>
          <p:cNvPr id="3" name="Footer Placeholder 2"/>
          <p:cNvSpPr>
            <a:spLocks noGrp="1"/>
          </p:cNvSpPr>
          <p:nvPr>
            <p:ph type="ftr" sz="quarter" idx="11"/>
          </p:nvPr>
        </p:nvSpPr>
        <p:spPr/>
        <p:txBody>
          <a:bodyPr/>
          <a:lstStyle/>
          <a:p>
            <a:pPr lvl="0"/>
            <a:endParaRPr lang="zh-CN" altLang="en-US"/>
          </a:p>
        </p:txBody>
      </p:sp>
      <p:sp>
        <p:nvSpPr>
          <p:cNvPr id="4" name="Slide Number Placeholder 3"/>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lvl="0"/>
            <a:fld id="{2423748E-2CBA-4F83-8EE7-A58B803DAD04}" type="datetime10">
              <a:rPr lang="zh-CN" altLang="en-US" smtClean="0"/>
            </a:fld>
            <a:endParaRPr lang="zh-CN" altLang="en-US" dirty="0">
              <a:ea typeface="宋体" panose="02010600030101010101" pitchFamily="2" charset="-122"/>
            </a:endParaRPr>
          </a:p>
        </p:txBody>
      </p:sp>
      <p:sp>
        <p:nvSpPr>
          <p:cNvPr id="6" name="Footer Placeholder 5"/>
          <p:cNvSpPr>
            <a:spLocks noGrp="1"/>
          </p:cNvSpPr>
          <p:nvPr>
            <p:ph type="ftr" sz="quarter" idx="11"/>
          </p:nvPr>
        </p:nvSpPr>
        <p:spPr/>
        <p:txBody>
          <a:bodyPr/>
          <a:lstStyle/>
          <a:p>
            <a:pPr lvl="0"/>
            <a:endParaRPr lang="zh-CN" altLang="en-US"/>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lvl="0"/>
            <a:fld id="{411B3587-6A66-410F-9224-984EAC365A20}" type="datetime10">
              <a:rPr lang="zh-CN" altLang="en-US" smtClean="0"/>
            </a:fld>
            <a:endParaRPr lang="zh-CN" altLang="en-US" dirty="0">
              <a:ea typeface="宋体" panose="02010600030101010101" pitchFamily="2" charset="-122"/>
            </a:endParaRPr>
          </a:p>
        </p:txBody>
      </p:sp>
      <p:sp>
        <p:nvSpPr>
          <p:cNvPr id="6" name="Footer Placeholder 5"/>
          <p:cNvSpPr>
            <a:spLocks noGrp="1"/>
          </p:cNvSpPr>
          <p:nvPr>
            <p:ph type="ftr" sz="quarter" idx="11"/>
          </p:nvPr>
        </p:nvSpPr>
        <p:spPr/>
        <p:txBody>
          <a:bodyPr/>
          <a:lstStyle/>
          <a:p>
            <a:pPr lvl="0"/>
            <a:endParaRPr lang="zh-CN" altLang="en-US"/>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fld>
            <a:endParaRPr lang="zh-CN" altLang="en-US"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CE98335A-6573-47B6-AF2C-284E385F0C00}" type="datetime10">
              <a:rPr lang="zh-CN" altLang="en-US" smtClean="0"/>
            </a:fld>
            <a:endParaRPr lang="zh-CN" altLang="en-US" dirty="0">
              <a:ea typeface="宋体" panose="02010600030101010101" pitchFamily="2" charset="-122"/>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lvl="0"/>
            <a:fld id="{9A0DB2DC-4C9A-4742-B13C-FB6460FD3503}" type="slidenum">
              <a:rPr lang="zh-CN" altLang="en-US" smtClean="0"/>
            </a:fld>
            <a:endParaRPr lang="zh-CN" altLang="en-US"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2130425"/>
            <a:ext cx="6406410" cy="1470025"/>
          </a:xfrm>
        </p:spPr>
        <p:txBody>
          <a:bodyPr vert="horz" anchor="ctr">
            <a:normAutofit/>
          </a:bodyPr>
          <a:lstStyle/>
          <a:p>
            <a:pPr>
              <a:buClrTx/>
              <a:buSzTx/>
              <a:buFontTx/>
            </a:pPr>
            <a:r>
              <a:rPr lang="en-US" altLang="zh-CN" sz="4400" kern="1200" dirty="0">
                <a:latin typeface="Calibri" panose="020F0502020204030204" charset="0"/>
                <a:ea typeface="宋体" panose="02010600030101010101" pitchFamily="2" charset="-122"/>
                <a:sym typeface="Calibri" panose="020F0502020204030204" charset="0"/>
              </a:rPr>
              <a:t>7</a:t>
            </a:r>
            <a:r>
              <a:rPr lang="zh-CN" altLang="en-US" sz="4400" kern="1200" dirty="0">
                <a:latin typeface="Calibri" panose="020F0502020204030204" charset="0"/>
                <a:ea typeface="宋体" panose="02010600030101010101" pitchFamily="2" charset="-122"/>
                <a:sym typeface="Calibri" panose="020F0502020204030204" charset="0"/>
              </a:rPr>
              <a:t> 进程同步与死锁</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E73CF1D5-46DC-47EB-8A96-DF8A71DE8211}" type="datetime10">
              <a:rPr lang="zh-CN" altLang="en-US" smtClean="0"/>
            </a:fld>
            <a:endParaRPr lang="zh-CN" altLang="en-US" dirty="0">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ctrTitle"/>
          </p:nvPr>
        </p:nvSpPr>
        <p:spPr>
          <a:xfrm>
            <a:off x="457200" y="274638"/>
            <a:ext cx="6490998"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7.2 </a:t>
            </a:r>
            <a:r>
              <a:rPr lang="zh-CN" altLang="en-US" sz="4400" kern="1200" dirty="0">
                <a:latin typeface="Calibri" panose="020F0502020204030204" charset="0"/>
                <a:ea typeface="宋体" panose="02010600030101010101" pitchFamily="2" charset="-122"/>
                <a:sym typeface="Calibri" panose="020F0502020204030204" charset="0"/>
              </a:rPr>
              <a:t>互斥实现方法</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12291" name="内容占位符 2"/>
          <p:cNvSpPr>
            <a:spLocks noGrp="1"/>
          </p:cNvSpPr>
          <p:nvPr>
            <p:ph type="subTitle" idx="1"/>
          </p:nvPr>
        </p:nvSpPr>
        <p:spPr>
          <a:xfrm>
            <a:off x="457200" y="1600200"/>
            <a:ext cx="8229600" cy="4525963"/>
          </a:xfrm>
        </p:spPr>
        <p:txBody>
          <a:bodyPr vert="horz">
            <a:normAutofit/>
          </a:bodyPr>
          <a:lstStyle/>
          <a:p>
            <a:pPr marL="342900" indent="-342900" algn="l" defTabSz="914400">
              <a:buChar char="•"/>
            </a:pPr>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7.2.1 </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硬件方法</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7.2.2 </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软件方法</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997AD37A-FD8F-4FE8-964B-DEC12CBF1FA9}"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ctrTitle"/>
          </p:nvPr>
        </p:nvSpPr>
        <p:spPr>
          <a:xfrm>
            <a:off x="457200" y="274638"/>
            <a:ext cx="6563004"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7.2.1 </a:t>
            </a:r>
            <a:r>
              <a:rPr lang="zh-CN" altLang="en-US" sz="4400" kern="1200" dirty="0">
                <a:latin typeface="Calibri" panose="020F0502020204030204" charset="0"/>
                <a:ea typeface="宋体" panose="02010600030101010101" pitchFamily="2" charset="-122"/>
                <a:sym typeface="Calibri" panose="020F0502020204030204" charset="0"/>
              </a:rPr>
              <a:t>硬件方法</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13315" name="内容占位符 2"/>
          <p:cNvSpPr>
            <a:spLocks noGrp="1"/>
          </p:cNvSpPr>
          <p:nvPr>
            <p:ph type="subTitle" idx="1"/>
          </p:nvPr>
        </p:nvSpPr>
        <p:spPr>
          <a:xfrm>
            <a:off x="683676" y="1268820"/>
            <a:ext cx="6696558" cy="2952246"/>
          </a:xfrm>
        </p:spPr>
        <p:txBody>
          <a:bodyPr vert="horz">
            <a:normAutofit/>
          </a:bodyPr>
          <a:lstStyle/>
          <a:p>
            <a:pPr marL="342900" indent="-342900" algn="l" defTabSz="914400">
              <a:buChar char="•"/>
            </a:pPr>
            <a:r>
              <a:rPr lang="zh-CN" altLang="en-US" sz="2400" kern="1200" dirty="0">
                <a:latin typeface="Calibri" panose="020F0502020204030204" charset="0"/>
                <a:ea typeface="宋体" panose="02010600030101010101" pitchFamily="2" charset="-122"/>
                <a:sym typeface="Calibri" panose="020F0502020204030204" charset="0"/>
              </a:rPr>
              <a:t>采用硬件方法实现互斥的主要思想就是用一条指令来完成标志的检查和修改两个操作，从而保证检查操作与修改操作不被打断；或者通过禁止中断的方式来保证检查和修改作为一个整体来执行。</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en-US" altLang="zh-CN" sz="2400" b="1" kern="1200" dirty="0">
                <a:latin typeface="Calibri" panose="020F0502020204030204" charset="0"/>
                <a:ea typeface="宋体" panose="02010600030101010101" pitchFamily="2" charset="-122"/>
                <a:sym typeface="Calibri" panose="020F0502020204030204" charset="0"/>
              </a:rPr>
              <a:t>1 </a:t>
            </a:r>
            <a:r>
              <a:rPr lang="zh-CN" altLang="en-US" sz="2400" b="1" kern="1200" dirty="0" smtClean="0">
                <a:latin typeface="Calibri" panose="020F0502020204030204" charset="0"/>
                <a:ea typeface="宋体" panose="02010600030101010101" pitchFamily="2" charset="-122"/>
                <a:sym typeface="Calibri" panose="020F0502020204030204" charset="0"/>
              </a:rPr>
              <a:t>禁止中断</a:t>
            </a:r>
            <a:endParaRPr lang="zh-CN" altLang="en-US" sz="2400" kern="1200" dirty="0">
              <a:latin typeface="Calibri" panose="020F0502020204030204" charset="0"/>
              <a:ea typeface="宋体" panose="02010600030101010101" pitchFamily="2" charset="-122"/>
              <a:sym typeface="Calibri" panose="020F0502020204030204" charset="0"/>
            </a:endParaRPr>
          </a:p>
        </p:txBody>
      </p:sp>
      <p:sp>
        <p:nvSpPr>
          <p:cNvPr id="13316" name="Rectangle 2"/>
          <p:cNvSpPr/>
          <p:nvPr/>
        </p:nvSpPr>
        <p:spPr>
          <a:xfrm>
            <a:off x="0" y="0"/>
            <a:ext cx="9144000" cy="0"/>
          </a:xfrm>
          <a:prstGeom prst="rect">
            <a:avLst/>
          </a:prstGeom>
          <a:noFill/>
          <a:ln w="9525">
            <a:noFill/>
          </a:ln>
        </p:spPr>
        <p:txBody>
          <a:bodyPr vert="horz" wrap="none" anchor="ctr">
            <a:spAutoFit/>
          </a:bodyPr>
          <a:lstStyle/>
          <a:p>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pic>
        <p:nvPicPr>
          <p:cNvPr id="13317" name="Object 1"/>
          <p:cNvPicPr>
            <a:picLocks noChangeAspect="1"/>
          </p:cNvPicPr>
          <p:nvPr/>
        </p:nvPicPr>
        <p:blipFill>
          <a:blip r:embed="rId1"/>
          <a:stretch>
            <a:fillRect/>
          </a:stretch>
        </p:blipFill>
        <p:spPr>
          <a:xfrm>
            <a:off x="5148048" y="3284988"/>
            <a:ext cx="2649538" cy="3263900"/>
          </a:xfrm>
          <a:prstGeom prst="rect">
            <a:avLst/>
          </a:prstGeom>
          <a:noFill/>
          <a:ln w="9525">
            <a:noFill/>
          </a:ln>
        </p:spPr>
      </p:pic>
      <p:sp>
        <p:nvSpPr>
          <p:cNvPr id="3" name="日期占位符 2"/>
          <p:cNvSpPr>
            <a:spLocks noGrp="1"/>
          </p:cNvSpPr>
          <p:nvPr>
            <p:ph type="dt" sz="half" idx="10"/>
          </p:nvPr>
        </p:nvSpPr>
        <p:spPr/>
        <p:txBody>
          <a:bodyPr/>
          <a:lstStyle/>
          <a:p>
            <a:pPr lvl="0"/>
            <a:fld id="{79E0CBA9-D5B7-4A7E-B69F-2C4968884D1F}"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457200" y="274638"/>
            <a:ext cx="8229600" cy="1143000"/>
          </a:xfrm>
        </p:spPr>
        <p:txBody>
          <a:bodyPr vert="horz" anchor="ctr">
            <a:normAutofit/>
          </a:bodyPr>
          <a:lstStyle/>
          <a:p>
            <a:endParaRPr sz="4400" kern="1200">
              <a:latin typeface="Calibri" panose="020F0502020204030204" charset="0"/>
              <a:ea typeface="宋体" panose="02010600030101010101" pitchFamily="2" charset="-122"/>
              <a:sym typeface="Calibri" panose="020F0502020204030204" charset="0"/>
            </a:endParaRPr>
          </a:p>
        </p:txBody>
      </p:sp>
      <p:sp>
        <p:nvSpPr>
          <p:cNvPr id="14339" name="内容占位符 2"/>
          <p:cNvSpPr>
            <a:spLocks noGrp="1"/>
          </p:cNvSpPr>
          <p:nvPr>
            <p:ph type="subTitle" idx="1"/>
          </p:nvPr>
        </p:nvSpPr>
        <p:spPr>
          <a:xfrm>
            <a:off x="611670" y="1556844"/>
            <a:ext cx="6768565" cy="5112426"/>
          </a:xfrm>
        </p:spPr>
        <p:txBody>
          <a:bodyPr vert="horz">
            <a:noAutofit/>
          </a:bodyPr>
          <a:lstStyle/>
          <a:p>
            <a:pPr marL="342900" indent="-342900" algn="l" defTabSz="914400"/>
            <a:r>
              <a:rPr lang="en-US" altLang="zh-CN" sz="2400" b="1" kern="1200" dirty="0">
                <a:latin typeface="Calibri" panose="020F0502020204030204" charset="0"/>
                <a:ea typeface="宋体" panose="02010600030101010101" pitchFamily="2" charset="-122"/>
                <a:sym typeface="Calibri" panose="020F0502020204030204" charset="0"/>
              </a:rPr>
              <a:t>2 </a:t>
            </a:r>
            <a:r>
              <a:rPr lang="zh-CN" altLang="en-US" sz="2400" b="1" kern="1200" dirty="0">
                <a:latin typeface="Calibri" panose="020F0502020204030204" charset="0"/>
                <a:ea typeface="宋体" panose="02010600030101010101" pitchFamily="2" charset="-122"/>
                <a:sym typeface="Calibri" panose="020F0502020204030204" charset="0"/>
              </a:rPr>
              <a:t>专用机器指令</a:t>
            </a:r>
            <a:endParaRPr lang="en-US" altLang="zh-CN" sz="2400" b="1"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1</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TS(Test-and-Set)</a:t>
            </a:r>
            <a:r>
              <a:rPr lang="zh-CN" altLang="en-US" sz="2400" kern="1200" dirty="0">
                <a:latin typeface="Calibri" panose="020F0502020204030204" charset="0"/>
                <a:ea typeface="宋体" panose="02010600030101010101" pitchFamily="2" charset="-122"/>
                <a:sym typeface="Calibri" panose="020F0502020204030204" charset="0"/>
              </a:rPr>
              <a:t>指令</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	TS</a:t>
            </a:r>
            <a:r>
              <a:rPr lang="zh-CN" altLang="en-US" sz="2400" kern="1200" dirty="0">
                <a:latin typeface="Calibri" panose="020F0502020204030204" charset="0"/>
                <a:ea typeface="宋体" panose="02010600030101010101" pitchFamily="2" charset="-122"/>
                <a:sym typeface="Calibri" panose="020F0502020204030204" charset="0"/>
              </a:rPr>
              <a:t>指令的功能是检查指定标志后把该标志设置位，可以将</a:t>
            </a:r>
            <a:r>
              <a:rPr lang="en-US" altLang="zh-CN" sz="2400" kern="1200" dirty="0">
                <a:latin typeface="Calibri" panose="020F0502020204030204" charset="0"/>
                <a:ea typeface="宋体" panose="02010600030101010101" pitchFamily="2" charset="-122"/>
                <a:sym typeface="Calibri" panose="020F0502020204030204" charset="0"/>
              </a:rPr>
              <a:t>TS</a:t>
            </a:r>
            <a:r>
              <a:rPr lang="zh-CN" altLang="en-US" sz="2400" kern="1200" dirty="0">
                <a:latin typeface="Calibri" panose="020F0502020204030204" charset="0"/>
                <a:ea typeface="宋体" panose="02010600030101010101" pitchFamily="2" charset="-122"/>
                <a:sym typeface="Calibri" panose="020F0502020204030204" charset="0"/>
              </a:rPr>
              <a:t>指令看作一个不可中断的函数，该函数以一个测试标志为参数。当测试标志置位时函数返回</a:t>
            </a:r>
            <a:r>
              <a:rPr lang="en-US" altLang="zh-CN" sz="2400" kern="1200" dirty="0">
                <a:latin typeface="Calibri" panose="020F0502020204030204" charset="0"/>
                <a:ea typeface="宋体" panose="02010600030101010101" pitchFamily="2" charset="-122"/>
                <a:sym typeface="Calibri" panose="020F0502020204030204" charset="0"/>
              </a:rPr>
              <a:t>0</a:t>
            </a:r>
            <a:r>
              <a:rPr lang="zh-CN" altLang="en-US" sz="2400" kern="1200" dirty="0">
                <a:latin typeface="Calibri" panose="020F0502020204030204" charset="0"/>
                <a:ea typeface="宋体" panose="02010600030101010101" pitchFamily="2" charset="-122"/>
                <a:sym typeface="Calibri" panose="020F0502020204030204" charset="0"/>
              </a:rPr>
              <a:t>，表示资源被占用，否则函数返回</a:t>
            </a:r>
            <a:r>
              <a:rPr lang="en-US" altLang="zh-CN" sz="2400" kern="1200" dirty="0">
                <a:latin typeface="Calibri" panose="020F0502020204030204" charset="0"/>
                <a:ea typeface="宋体" panose="02010600030101010101" pitchFamily="2" charset="-122"/>
                <a:sym typeface="Calibri" panose="020F0502020204030204" charset="0"/>
              </a:rPr>
              <a:t>1</a:t>
            </a:r>
            <a:r>
              <a:rPr lang="zh-CN" altLang="en-US" sz="2400" kern="1200" dirty="0">
                <a:latin typeface="Calibri" panose="020F0502020204030204" charset="0"/>
                <a:ea typeface="宋体" panose="02010600030101010101" pitchFamily="2" charset="-122"/>
                <a:sym typeface="Calibri" panose="020F0502020204030204" charset="0"/>
              </a:rPr>
              <a:t>，表示资源可被占用，同时将测试标志置位。</a:t>
            </a:r>
            <a:endParaRPr lang="en-US" altLang="zh-CN"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2</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Swap</a:t>
            </a:r>
            <a:r>
              <a:rPr lang="zh-CN" altLang="en-US" sz="2400" kern="1200" dirty="0">
                <a:latin typeface="Calibri" panose="020F0502020204030204" charset="0"/>
                <a:ea typeface="宋体" panose="02010600030101010101" pitchFamily="2" charset="-122"/>
                <a:sym typeface="Calibri" panose="020F0502020204030204" charset="0"/>
              </a:rPr>
              <a:t>指令</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	Swap</a:t>
            </a:r>
            <a:r>
              <a:rPr lang="zh-CN" altLang="en-US" sz="2400" kern="1200" dirty="0">
                <a:latin typeface="Calibri" panose="020F0502020204030204" charset="0"/>
                <a:ea typeface="宋体" panose="02010600030101010101" pitchFamily="2" charset="-122"/>
                <a:sym typeface="Calibri" panose="020F0502020204030204" charset="0"/>
              </a:rPr>
              <a:t>对换指令的功能是交换两个字节的</a:t>
            </a:r>
            <a:r>
              <a:rPr lang="zh-CN" altLang="en-US" sz="2400" kern="1200" dirty="0" smtClean="0">
                <a:latin typeface="Calibri" panose="020F0502020204030204" charset="0"/>
                <a:ea typeface="宋体" panose="02010600030101010101" pitchFamily="2" charset="-122"/>
                <a:sym typeface="Calibri" panose="020F0502020204030204" charset="0"/>
              </a:rPr>
              <a:t>内容</a:t>
            </a:r>
            <a:endParaRPr lang="zh-CN" altLang="en-US" sz="24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8A73B571-3E26-4669-B492-E85F65ED889D}"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457200" y="274638"/>
            <a:ext cx="8229600" cy="1143000"/>
          </a:xfrm>
        </p:spPr>
        <p:txBody>
          <a:bodyPr vert="horz" anchor="ctr">
            <a:normAutofit/>
          </a:bodyPr>
          <a:lstStyle/>
          <a:p>
            <a:endParaRPr sz="4400" kern="1200">
              <a:latin typeface="Calibri" panose="020F0502020204030204" charset="0"/>
              <a:ea typeface="宋体" panose="02010600030101010101" pitchFamily="2" charset="-122"/>
              <a:sym typeface="Calibri" panose="020F0502020204030204" charset="0"/>
            </a:endParaRPr>
          </a:p>
        </p:txBody>
      </p:sp>
      <p:sp>
        <p:nvSpPr>
          <p:cNvPr id="14339" name="内容占位符 2"/>
          <p:cNvSpPr>
            <a:spLocks noGrp="1"/>
          </p:cNvSpPr>
          <p:nvPr>
            <p:ph type="subTitle" idx="1"/>
          </p:nvPr>
        </p:nvSpPr>
        <p:spPr>
          <a:xfrm>
            <a:off x="611670" y="1628850"/>
            <a:ext cx="6912576" cy="5040420"/>
          </a:xfrm>
        </p:spPr>
        <p:txBody>
          <a:bodyPr vert="horz">
            <a:normAutofit/>
          </a:bodyPr>
          <a:lstStyle/>
          <a:p>
            <a:pPr marL="342900" indent="-342900" algn="l" defTabSz="914400"/>
            <a:r>
              <a:rPr lang="zh-CN" altLang="en-US" sz="2000" kern="1200" dirty="0" smtClean="0">
                <a:solidFill>
                  <a:srgbClr val="FF0000"/>
                </a:solidFill>
                <a:latin typeface="Calibri" panose="020F0502020204030204" charset="0"/>
                <a:ea typeface="宋体" panose="02010600030101010101" pitchFamily="2" charset="-122"/>
                <a:sym typeface="Calibri" panose="020F0502020204030204" charset="0"/>
              </a:rPr>
              <a:t>使用</a:t>
            </a:r>
            <a:r>
              <a:rPr lang="zh-CN" altLang="en-US" sz="2000" kern="1200" dirty="0">
                <a:solidFill>
                  <a:srgbClr val="FF0000"/>
                </a:solidFill>
                <a:latin typeface="Calibri" panose="020F0502020204030204" charset="0"/>
                <a:ea typeface="宋体" panose="02010600030101010101" pitchFamily="2" charset="-122"/>
                <a:sym typeface="Calibri" panose="020F0502020204030204" charset="0"/>
              </a:rPr>
              <a:t>硬件方法管理临界区主要有以下优点：</a:t>
            </a:r>
            <a:endParaRPr lang="zh-CN" altLang="en-US" sz="2000" kern="1200" dirty="0">
              <a:solidFill>
                <a:srgbClr val="FF000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zh-CN" altLang="en-US" sz="2000" kern="1200" dirty="0">
                <a:latin typeface="Calibri" panose="020F0502020204030204" charset="0"/>
                <a:ea typeface="宋体" panose="02010600030101010101" pitchFamily="2" charset="-122"/>
                <a:sym typeface="Calibri" panose="020F0502020204030204" charset="0"/>
              </a:rPr>
              <a:t>适用范围广：可用于多个并发进程及单处理器或多处理器环境。</a:t>
            </a:r>
            <a:endParaRPr lang="zh-CN" altLang="en-US" sz="20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zh-CN" altLang="en-US" sz="2000" kern="1200" dirty="0">
                <a:latin typeface="Calibri" panose="020F0502020204030204" charset="0"/>
                <a:ea typeface="宋体" panose="02010600030101010101" pitchFamily="2" charset="-122"/>
                <a:sym typeface="Calibri" panose="020F0502020204030204" charset="0"/>
              </a:rPr>
              <a:t>方法简单：只需要硬件指令即可实现。</a:t>
            </a:r>
            <a:endParaRPr lang="zh-CN" altLang="en-US" sz="20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zh-CN" altLang="en-US" sz="2000" kern="1200" dirty="0">
                <a:latin typeface="Calibri" panose="020F0502020204030204" charset="0"/>
                <a:ea typeface="宋体" panose="02010600030101010101" pitchFamily="2" charset="-122"/>
                <a:sym typeface="Calibri" panose="020F0502020204030204" charset="0"/>
              </a:rPr>
              <a:t>支持多个临界区：可为每个临界区设置单独的标志，在支持的临界区的个数上没有限制。</a:t>
            </a:r>
            <a:endParaRPr lang="zh-CN" altLang="en-US" sz="20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zh-CN" altLang="en-US" sz="2000" kern="1200" dirty="0">
                <a:solidFill>
                  <a:srgbClr val="FF0000"/>
                </a:solidFill>
                <a:latin typeface="Calibri" panose="020F0502020204030204" charset="0"/>
                <a:ea typeface="宋体" panose="02010600030101010101" pitchFamily="2" charset="-122"/>
                <a:sym typeface="Calibri" panose="020F0502020204030204" charset="0"/>
              </a:rPr>
              <a:t>但是，硬件方法也存在着一些比较明显的缺点：</a:t>
            </a:r>
            <a:endParaRPr lang="zh-CN" altLang="en-US" sz="2000" kern="1200" dirty="0">
              <a:solidFill>
                <a:srgbClr val="FF000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zh-CN" altLang="en-US" sz="2000" kern="1200" dirty="0">
                <a:latin typeface="Calibri" panose="020F0502020204030204" charset="0"/>
                <a:ea typeface="宋体" panose="02010600030101010101" pitchFamily="2" charset="-122"/>
                <a:sym typeface="Calibri" panose="020F0502020204030204" charset="0"/>
              </a:rPr>
              <a:t>忙等待：从</a:t>
            </a:r>
            <a:r>
              <a:rPr lang="en-US" altLang="zh-CN" sz="2000" kern="1200" dirty="0">
                <a:latin typeface="Calibri" panose="020F0502020204030204" charset="0"/>
                <a:ea typeface="宋体" panose="02010600030101010101" pitchFamily="2" charset="-122"/>
                <a:sym typeface="Calibri" panose="020F0502020204030204" charset="0"/>
              </a:rPr>
              <a:t>TS</a:t>
            </a:r>
            <a:r>
              <a:rPr lang="zh-CN" altLang="en-US" sz="2000" kern="1200" dirty="0">
                <a:latin typeface="Calibri" panose="020F0502020204030204" charset="0"/>
                <a:ea typeface="宋体" panose="02010600030101010101" pitchFamily="2" charset="-122"/>
                <a:sym typeface="Calibri" panose="020F0502020204030204" charset="0"/>
              </a:rPr>
              <a:t>指令与</a:t>
            </a:r>
            <a:r>
              <a:rPr lang="en-US" altLang="zh-CN" sz="2000" kern="1200" dirty="0">
                <a:latin typeface="Calibri" panose="020F0502020204030204" charset="0"/>
                <a:ea typeface="宋体" panose="02010600030101010101" pitchFamily="2" charset="-122"/>
                <a:sym typeface="Calibri" panose="020F0502020204030204" charset="0"/>
              </a:rPr>
              <a:t>Swap</a:t>
            </a:r>
            <a:r>
              <a:rPr lang="zh-CN" altLang="en-US" sz="2000" kern="1200" dirty="0">
                <a:latin typeface="Calibri" panose="020F0502020204030204" charset="0"/>
                <a:ea typeface="宋体" panose="02010600030101010101" pitchFamily="2" charset="-122"/>
                <a:sym typeface="Calibri" panose="020F0502020204030204" charset="0"/>
              </a:rPr>
              <a:t>指令可以看出，在进程无法进入临界区时会对标志进行循环测试，从而耗费大量处理器资源。</a:t>
            </a:r>
            <a:endParaRPr lang="zh-CN" altLang="en-US" sz="20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zh-CN" altLang="en-US" sz="2000" kern="1200" dirty="0">
                <a:latin typeface="Calibri" panose="020F0502020204030204" charset="0"/>
                <a:ea typeface="宋体" panose="02010600030101010101" pitchFamily="2" charset="-122"/>
                <a:sym typeface="Calibri" panose="020F0502020204030204" charset="0"/>
              </a:rPr>
              <a:t>进程饥饿现象：在某进程释放临界资源后，下一个进入临界区的进程是不确定的，从而可能会产生有的进程长期无法进入临界区的情况</a:t>
            </a:r>
            <a:r>
              <a:rPr lang="zh-CN" altLang="en-US" sz="2000" kern="1200" dirty="0" smtClean="0">
                <a:latin typeface="Calibri" panose="020F0502020204030204" charset="0"/>
                <a:ea typeface="宋体" panose="02010600030101010101" pitchFamily="2" charset="-122"/>
                <a:sym typeface="Calibri" panose="020F0502020204030204" charset="0"/>
              </a:rPr>
              <a:t>。</a:t>
            </a:r>
            <a:endParaRPr lang="zh-CN" altLang="en-US" sz="20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A2D9D238-8EEA-4BBE-8E50-94A690A3E7FB}"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ctrTitle"/>
          </p:nvPr>
        </p:nvSpPr>
        <p:spPr>
          <a:xfrm>
            <a:off x="457200" y="274638"/>
            <a:ext cx="6400800"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7.2.2 </a:t>
            </a:r>
            <a:r>
              <a:rPr lang="zh-CN" altLang="en-US" sz="4400" kern="1200" dirty="0">
                <a:latin typeface="Calibri" panose="020F0502020204030204" charset="0"/>
                <a:ea typeface="宋体" panose="02010600030101010101" pitchFamily="2" charset="-122"/>
                <a:sym typeface="Calibri" panose="020F0502020204030204" charset="0"/>
              </a:rPr>
              <a:t>软件方法</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15363" name="内容占位符 2"/>
          <p:cNvSpPr>
            <a:spLocks noGrp="1"/>
          </p:cNvSpPr>
          <p:nvPr>
            <p:ph type="subTitle" idx="1"/>
          </p:nvPr>
        </p:nvSpPr>
        <p:spPr>
          <a:xfrm>
            <a:off x="500063" y="1643063"/>
            <a:ext cx="7024183" cy="3010039"/>
          </a:xfrm>
        </p:spPr>
        <p:txBody>
          <a:bodyPr vert="horz">
            <a:normAutofit fontScale="85000" lnSpcReduction="20000"/>
          </a:bodyPr>
          <a:lstStyle/>
          <a:p>
            <a:pPr marL="342900" indent="-342900" algn="l" defTabSz="914400"/>
            <a:r>
              <a:rPr lang="zh-CN" altLang="en-US" sz="3200" kern="1200" dirty="0">
                <a:latin typeface="Calibri" panose="020F0502020204030204" charset="0"/>
                <a:ea typeface="宋体" panose="02010600030101010101" pitchFamily="2" charset="-122"/>
                <a:sym typeface="Calibri" panose="020F0502020204030204" charset="0"/>
              </a:rPr>
              <a:t>算法</a:t>
            </a:r>
            <a:r>
              <a:rPr lang="en-US" altLang="zh-CN" sz="3200" kern="1200" dirty="0">
                <a:latin typeface="Calibri" panose="020F0502020204030204" charset="0"/>
                <a:ea typeface="宋体" panose="02010600030101010101" pitchFamily="2" charset="-122"/>
                <a:sym typeface="Calibri" panose="020F0502020204030204" charset="0"/>
              </a:rPr>
              <a:t>1</a:t>
            </a:r>
            <a:r>
              <a:rPr lang="zh-CN" altLang="en-US" sz="3200" kern="1200" dirty="0">
                <a:latin typeface="Calibri" panose="020F0502020204030204" charset="0"/>
                <a:ea typeface="宋体" panose="02010600030101010101" pitchFamily="2" charset="-122"/>
                <a:sym typeface="Calibri" panose="020F0502020204030204" charset="0"/>
              </a:rPr>
              <a:t>：利用共享的标志位来表示哪个并发进程可以进入临界区。</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zh-CN" altLang="en-US" sz="3200" kern="1200" dirty="0">
                <a:latin typeface="Calibri" panose="020F0502020204030204" charset="0"/>
                <a:ea typeface="宋体" panose="02010600030101010101" pitchFamily="2" charset="-122"/>
                <a:sym typeface="Calibri" panose="020F0502020204030204" charset="0"/>
              </a:rPr>
              <a:t>对并发进程</a:t>
            </a:r>
            <a:r>
              <a:rPr lang="en-US" altLang="zh-CN" sz="3200" kern="1200" dirty="0">
                <a:latin typeface="Calibri" panose="020F0502020204030204" charset="0"/>
                <a:ea typeface="宋体" panose="02010600030101010101" pitchFamily="2" charset="-122"/>
                <a:sym typeface="Calibri" panose="020F0502020204030204" charset="0"/>
              </a:rPr>
              <a:t>A</a:t>
            </a:r>
            <a:r>
              <a:rPr lang="zh-CN" altLang="en-US" sz="3200" kern="1200" dirty="0">
                <a:latin typeface="Calibri" panose="020F0502020204030204" charset="0"/>
                <a:ea typeface="宋体" panose="02010600030101010101" pitchFamily="2" charset="-122"/>
                <a:sym typeface="Calibri" panose="020F0502020204030204" charset="0"/>
              </a:rPr>
              <a:t>与</a:t>
            </a:r>
            <a:r>
              <a:rPr lang="en-US" altLang="zh-CN" sz="3200" kern="1200" dirty="0">
                <a:latin typeface="Calibri" panose="020F0502020204030204" charset="0"/>
                <a:ea typeface="宋体" panose="02010600030101010101" pitchFamily="2" charset="-122"/>
                <a:sym typeface="Calibri" panose="020F0502020204030204" charset="0"/>
              </a:rPr>
              <a:t>B</a:t>
            </a:r>
            <a:r>
              <a:rPr lang="zh-CN" altLang="en-US" sz="3200" kern="1200" dirty="0">
                <a:latin typeface="Calibri" panose="020F0502020204030204" charset="0"/>
                <a:ea typeface="宋体" panose="02010600030101010101" pitchFamily="2" charset="-122"/>
                <a:sym typeface="Calibri" panose="020F0502020204030204" charset="0"/>
              </a:rPr>
              <a:t>，设置标志变量</a:t>
            </a:r>
            <a:r>
              <a:rPr lang="en-US" altLang="zh-CN" sz="3200" kern="1200" dirty="0">
                <a:latin typeface="Calibri" panose="020F0502020204030204" charset="0"/>
                <a:ea typeface="宋体" panose="02010600030101010101" pitchFamily="2" charset="-122"/>
                <a:sym typeface="Calibri" panose="020F0502020204030204" charset="0"/>
              </a:rPr>
              <a:t>turn</a:t>
            </a:r>
            <a:r>
              <a:rPr lang="zh-CN" altLang="en-US" sz="3200" kern="1200" dirty="0">
                <a:latin typeface="Calibri" panose="020F0502020204030204" charset="0"/>
                <a:ea typeface="宋体" panose="02010600030101010101" pitchFamily="2" charset="-122"/>
                <a:sym typeface="Calibri" panose="020F0502020204030204" charset="0"/>
              </a:rPr>
              <a:t>。若变量</a:t>
            </a:r>
            <a:r>
              <a:rPr lang="en-US" altLang="zh-CN" sz="3200" kern="1200" dirty="0">
                <a:latin typeface="Calibri" panose="020F0502020204030204" charset="0"/>
                <a:ea typeface="宋体" panose="02010600030101010101" pitchFamily="2" charset="-122"/>
                <a:sym typeface="Calibri" panose="020F0502020204030204" charset="0"/>
              </a:rPr>
              <a:t>turn</a:t>
            </a:r>
            <a:r>
              <a:rPr lang="zh-CN" altLang="en-US" sz="3200" kern="1200" dirty="0">
                <a:latin typeface="Calibri" panose="020F0502020204030204" charset="0"/>
                <a:ea typeface="宋体" panose="02010600030101010101" pitchFamily="2" charset="-122"/>
                <a:sym typeface="Calibri" panose="020F0502020204030204" charset="0"/>
              </a:rPr>
              <a:t>为</a:t>
            </a:r>
            <a:r>
              <a:rPr lang="en-US" altLang="zh-CN" sz="3200" kern="1200" dirty="0">
                <a:latin typeface="Calibri" panose="020F0502020204030204" charset="0"/>
                <a:ea typeface="宋体" panose="02010600030101010101" pitchFamily="2" charset="-122"/>
                <a:sym typeface="Calibri" panose="020F0502020204030204" charset="0"/>
              </a:rPr>
              <a:t>0</a:t>
            </a:r>
            <a:r>
              <a:rPr lang="zh-CN" altLang="en-US" sz="3200" kern="1200" dirty="0">
                <a:latin typeface="Calibri" panose="020F0502020204030204" charset="0"/>
                <a:ea typeface="宋体" panose="02010600030101010101" pitchFamily="2" charset="-122"/>
                <a:sym typeface="Calibri" panose="020F0502020204030204" charset="0"/>
              </a:rPr>
              <a:t>则允许进程</a:t>
            </a:r>
            <a:r>
              <a:rPr lang="en-US" altLang="zh-CN" sz="3200" kern="1200" dirty="0">
                <a:latin typeface="Calibri" panose="020F0502020204030204" charset="0"/>
                <a:ea typeface="宋体" panose="02010600030101010101" pitchFamily="2" charset="-122"/>
                <a:sym typeface="Calibri" panose="020F0502020204030204" charset="0"/>
              </a:rPr>
              <a:t>A</a:t>
            </a:r>
            <a:r>
              <a:rPr lang="zh-CN" altLang="en-US" sz="3200" kern="1200" dirty="0">
                <a:latin typeface="Calibri" panose="020F0502020204030204" charset="0"/>
                <a:ea typeface="宋体" panose="02010600030101010101" pitchFamily="2" charset="-122"/>
                <a:sym typeface="Calibri" panose="020F0502020204030204" charset="0"/>
              </a:rPr>
              <a:t>进入临界区访问，若变量</a:t>
            </a:r>
            <a:r>
              <a:rPr lang="en-US" altLang="zh-CN" sz="3200" kern="1200" dirty="0">
                <a:latin typeface="Calibri" panose="020F0502020204030204" charset="0"/>
                <a:ea typeface="宋体" panose="02010600030101010101" pitchFamily="2" charset="-122"/>
                <a:sym typeface="Calibri" panose="020F0502020204030204" charset="0"/>
              </a:rPr>
              <a:t>turn</a:t>
            </a:r>
            <a:r>
              <a:rPr lang="zh-CN" altLang="en-US" sz="3200" kern="1200" dirty="0">
                <a:latin typeface="Calibri" panose="020F0502020204030204" charset="0"/>
                <a:ea typeface="宋体" panose="02010600030101010101" pitchFamily="2" charset="-122"/>
                <a:sym typeface="Calibri" panose="020F0502020204030204" charset="0"/>
              </a:rPr>
              <a:t>为</a:t>
            </a:r>
            <a:r>
              <a:rPr lang="en-US" altLang="zh-CN" sz="3200" kern="1200" dirty="0">
                <a:latin typeface="Calibri" panose="020F0502020204030204" charset="0"/>
                <a:ea typeface="宋体" panose="02010600030101010101" pitchFamily="2" charset="-122"/>
                <a:sym typeface="Calibri" panose="020F0502020204030204" charset="0"/>
              </a:rPr>
              <a:t>1</a:t>
            </a:r>
            <a:r>
              <a:rPr lang="zh-CN" altLang="en-US" sz="3200" kern="1200" dirty="0">
                <a:latin typeface="Calibri" panose="020F0502020204030204" charset="0"/>
                <a:ea typeface="宋体" panose="02010600030101010101" pitchFamily="2" charset="-122"/>
                <a:sym typeface="Calibri" panose="020F0502020204030204" charset="0"/>
              </a:rPr>
              <a:t>则允许进程</a:t>
            </a:r>
            <a:r>
              <a:rPr lang="en-US" altLang="zh-CN" sz="3200" kern="1200" dirty="0">
                <a:latin typeface="Calibri" panose="020F0502020204030204" charset="0"/>
                <a:ea typeface="宋体" panose="02010600030101010101" pitchFamily="2" charset="-122"/>
                <a:sym typeface="Calibri" panose="020F0502020204030204" charset="0"/>
              </a:rPr>
              <a:t>B</a:t>
            </a:r>
            <a:r>
              <a:rPr lang="zh-CN" altLang="en-US" sz="3200" kern="1200" dirty="0">
                <a:latin typeface="Calibri" panose="020F0502020204030204" charset="0"/>
                <a:ea typeface="宋体" panose="02010600030101010101" pitchFamily="2" charset="-122"/>
                <a:sym typeface="Calibri" panose="020F0502020204030204" charset="0"/>
              </a:rPr>
              <a:t>进入临界区访问。算法实现代码如下。</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4400" kern="1200" dirty="0" err="1" smtClean="0">
                <a:latin typeface="Calibri" panose="020F0502020204030204" charset="0"/>
                <a:ea typeface="宋体" panose="02010600030101010101" pitchFamily="2" charset="-122"/>
                <a:sym typeface="Calibri" panose="020F0502020204030204" charset="0"/>
              </a:rPr>
              <a:t>int</a:t>
            </a:r>
            <a:r>
              <a:rPr lang="en-US" altLang="zh-CN" sz="4400" kern="1200" dirty="0" smtClean="0">
                <a:latin typeface="Calibri" panose="020F0502020204030204" charset="0"/>
                <a:ea typeface="宋体" panose="02010600030101010101" pitchFamily="2" charset="-122"/>
                <a:sym typeface="Calibri" panose="020F0502020204030204" charset="0"/>
              </a:rPr>
              <a:t> </a:t>
            </a:r>
            <a:r>
              <a:rPr lang="en-US" altLang="zh-CN" sz="4400" kern="1200" dirty="0">
                <a:latin typeface="Calibri" panose="020F0502020204030204" charset="0"/>
                <a:ea typeface="宋体" panose="02010600030101010101" pitchFamily="2" charset="-122"/>
                <a:sym typeface="Calibri" panose="020F0502020204030204" charset="0"/>
              </a:rPr>
              <a:t>turn=0</a:t>
            </a:r>
            <a:r>
              <a:rPr lang="en-US" altLang="zh-CN" sz="4400" kern="1200" dirty="0" smtClean="0">
                <a:latin typeface="Calibri" panose="020F0502020204030204" charset="0"/>
                <a:ea typeface="宋体" panose="02010600030101010101" pitchFamily="2" charset="-122"/>
                <a:sym typeface="Calibri" panose="020F0502020204030204" charset="0"/>
              </a:rPr>
              <a:t>;</a:t>
            </a:r>
            <a:endParaRPr lang="zh-CN" altLang="en-US" sz="3200" kern="1200" dirty="0">
              <a:latin typeface="Calibri" panose="020F0502020204030204" charset="0"/>
              <a:ea typeface="宋体" panose="02010600030101010101" pitchFamily="2" charset="-122"/>
              <a:sym typeface="Calibri" panose="020F0502020204030204" charset="0"/>
            </a:endParaRPr>
          </a:p>
        </p:txBody>
      </p:sp>
      <p:sp>
        <p:nvSpPr>
          <p:cNvPr id="15364" name="TextBox 4"/>
          <p:cNvSpPr/>
          <p:nvPr/>
        </p:nvSpPr>
        <p:spPr>
          <a:xfrm>
            <a:off x="4716012" y="4806009"/>
            <a:ext cx="3571875" cy="1570037"/>
          </a:xfrm>
          <a:prstGeom prst="rect">
            <a:avLst/>
          </a:prstGeom>
          <a:noFill/>
          <a:ln w="9525">
            <a:noFill/>
          </a:ln>
        </p:spPr>
        <p:txBody>
          <a:bodyPr wrap="square">
            <a:spAutoFit/>
          </a:bodyPr>
          <a:lstStyle/>
          <a:p>
            <a:pPr>
              <a:buNone/>
            </a:pPr>
            <a:r>
              <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rPr>
              <a:t>进程</a:t>
            </a:r>
            <a:r>
              <a:rPr lang="en-US" altLang="zh-CN" sz="2400"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t>B</a:t>
            </a:r>
            <a:r>
              <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rPr>
              <a:t>：</a:t>
            </a:r>
            <a:endPar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endParaRPr>
          </a:p>
          <a:p>
            <a:pPr>
              <a:buNone/>
            </a:pPr>
            <a:r>
              <a:rPr lang="en-US" altLang="zh-CN" sz="2400"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t>while(turn!=1);</a:t>
            </a:r>
            <a:endPar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endParaRPr>
          </a:p>
          <a:p>
            <a:pPr>
              <a:buNone/>
            </a:pPr>
            <a:r>
              <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rPr>
              <a:t>临界区；</a:t>
            </a:r>
            <a:endPar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endParaRPr>
          </a:p>
          <a:p>
            <a:pPr>
              <a:buNone/>
            </a:pPr>
            <a:r>
              <a:rPr lang="en-US" altLang="zh-CN" sz="2400" dirty="0">
                <a:solidFill>
                  <a:srgbClr val="000000"/>
                </a:solidFill>
                <a:latin typeface="Calibri" panose="020F0502020204030204" charset="0"/>
                <a:ea typeface="宋体" panose="02010600030101010101" pitchFamily="2" charset="-122"/>
                <a:cs typeface="Calibri" panose="020F0502020204030204" charset="0"/>
                <a:sym typeface="Calibri" panose="020F0502020204030204" charset="0"/>
              </a:rPr>
              <a:t>turn=0</a:t>
            </a:r>
            <a:r>
              <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rPr>
              <a:t>；</a:t>
            </a:r>
            <a:endPar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5" name="TextBox 4"/>
          <p:cNvSpPr/>
          <p:nvPr/>
        </p:nvSpPr>
        <p:spPr>
          <a:xfrm>
            <a:off x="611670" y="4806008"/>
            <a:ext cx="3571875" cy="1569660"/>
          </a:xfrm>
          <a:prstGeom prst="rect">
            <a:avLst/>
          </a:prstGeom>
          <a:noFill/>
          <a:ln w="9525">
            <a:noFill/>
          </a:ln>
        </p:spPr>
        <p:txBody>
          <a:bodyPr wrap="square">
            <a:spAutoFit/>
          </a:bodyPr>
          <a:lstStyle/>
          <a:p>
            <a:pPr>
              <a:buNone/>
            </a:pPr>
            <a:r>
              <a:rPr lang="zh-CN" altLang="en-US" sz="2400" dirty="0" smtClean="0">
                <a:latin typeface="Calibri" panose="020F0502020204030204" charset="0"/>
                <a:sym typeface="Calibri" panose="020F0502020204030204" charset="0"/>
              </a:rPr>
              <a:t>进程</a:t>
            </a:r>
            <a:r>
              <a:rPr lang="en-US" altLang="zh-CN" sz="2400" dirty="0">
                <a:latin typeface="Calibri" panose="020F0502020204030204" charset="0"/>
                <a:sym typeface="Calibri" panose="020F0502020204030204" charset="0"/>
              </a:rPr>
              <a:t>A:</a:t>
            </a:r>
            <a:endParaRPr lang="zh-CN" altLang="en-US" sz="2400" dirty="0">
              <a:latin typeface="Calibri" panose="020F0502020204030204" charset="0"/>
              <a:sym typeface="Calibri" panose="020F0502020204030204" charset="0"/>
            </a:endParaRPr>
          </a:p>
          <a:p>
            <a:pPr marL="342900" indent="-342900"/>
            <a:r>
              <a:rPr lang="en-US" altLang="zh-CN" sz="2400" dirty="0">
                <a:latin typeface="Calibri" panose="020F0502020204030204" charset="0"/>
                <a:sym typeface="Calibri" panose="020F0502020204030204" charset="0"/>
              </a:rPr>
              <a:t>while(turn!=0);</a:t>
            </a:r>
            <a:endParaRPr lang="zh-CN" altLang="en-US" sz="2400" dirty="0">
              <a:latin typeface="Calibri" panose="020F0502020204030204" charset="0"/>
              <a:sym typeface="Calibri" panose="020F0502020204030204" charset="0"/>
            </a:endParaRPr>
          </a:p>
          <a:p>
            <a:pPr marL="342900" indent="-342900"/>
            <a:r>
              <a:rPr lang="zh-CN" altLang="en-US" sz="2400" dirty="0">
                <a:latin typeface="Calibri" panose="020F0502020204030204" charset="0"/>
                <a:sym typeface="Calibri" panose="020F0502020204030204" charset="0"/>
              </a:rPr>
              <a:t>临界区；</a:t>
            </a:r>
            <a:endParaRPr lang="zh-CN" altLang="en-US" sz="2400" dirty="0">
              <a:latin typeface="Calibri" panose="020F0502020204030204" charset="0"/>
              <a:sym typeface="Calibri" panose="020F0502020204030204" charset="0"/>
            </a:endParaRPr>
          </a:p>
          <a:p>
            <a:pPr marL="342900" indent="-342900"/>
            <a:r>
              <a:rPr lang="en-US" altLang="zh-CN" sz="2400" dirty="0">
                <a:latin typeface="Calibri" panose="020F0502020204030204" charset="0"/>
                <a:sym typeface="Calibri" panose="020F0502020204030204" charset="0"/>
              </a:rPr>
              <a:t>turn=1;</a:t>
            </a:r>
            <a:endParaRPr lang="zh-CN" altLang="en-US" sz="2400"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3" name="日期占位符 2"/>
          <p:cNvSpPr>
            <a:spLocks noGrp="1"/>
          </p:cNvSpPr>
          <p:nvPr>
            <p:ph type="dt" sz="half" idx="10"/>
          </p:nvPr>
        </p:nvSpPr>
        <p:spPr/>
        <p:txBody>
          <a:bodyPr/>
          <a:lstStyle/>
          <a:p>
            <a:pPr lvl="0"/>
            <a:fld id="{45F4F814-8F32-415F-B648-566EC3997545}"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ctrTitle"/>
          </p:nvPr>
        </p:nvSpPr>
        <p:spPr>
          <a:xfrm>
            <a:off x="457200" y="274638"/>
            <a:ext cx="8229600"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7.3 </a:t>
            </a:r>
            <a:r>
              <a:rPr lang="zh-CN" altLang="en-US" sz="4400" kern="1200" dirty="0">
                <a:latin typeface="Calibri" panose="020F0502020204030204" charset="0"/>
                <a:ea typeface="宋体" panose="02010600030101010101" pitchFamily="2" charset="-122"/>
                <a:sym typeface="Calibri" panose="020F0502020204030204" charset="0"/>
              </a:rPr>
              <a:t>信号量</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17411" name="内容占位符 2"/>
          <p:cNvSpPr>
            <a:spLocks noGrp="1"/>
          </p:cNvSpPr>
          <p:nvPr>
            <p:ph type="subTitle" idx="1"/>
          </p:nvPr>
        </p:nvSpPr>
        <p:spPr>
          <a:xfrm>
            <a:off x="457200" y="1600200"/>
            <a:ext cx="8229600" cy="4525963"/>
          </a:xfrm>
        </p:spPr>
        <p:txBody>
          <a:bodyPr vert="horz">
            <a:normAutofit/>
          </a:bodyPr>
          <a:lstStyle/>
          <a:p>
            <a:pPr marL="342900" indent="-342900" algn="l" defTabSz="914400"/>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7.3.1</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整型信号量机制</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7.3.2</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记录型信号量机制</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7.3.3 AND</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型信号量机制</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1CEF1952-E30E-4DFE-992C-97B4C8817759}"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ctrTitle"/>
          </p:nvPr>
        </p:nvSpPr>
        <p:spPr>
          <a:xfrm>
            <a:off x="457200" y="274638"/>
            <a:ext cx="6202974"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7.3 </a:t>
            </a:r>
            <a:r>
              <a:rPr lang="zh-CN" altLang="en-US" sz="4400" kern="1200" dirty="0">
                <a:latin typeface="Calibri" panose="020F0502020204030204" charset="0"/>
                <a:ea typeface="宋体" panose="02010600030101010101" pitchFamily="2" charset="-122"/>
                <a:sym typeface="Calibri" panose="020F0502020204030204" charset="0"/>
              </a:rPr>
              <a:t>信号量</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18435" name="内容占位符 2"/>
          <p:cNvSpPr>
            <a:spLocks noGrp="1"/>
          </p:cNvSpPr>
          <p:nvPr>
            <p:ph type="subTitle" idx="1"/>
          </p:nvPr>
        </p:nvSpPr>
        <p:spPr>
          <a:xfrm>
            <a:off x="683676" y="1600200"/>
            <a:ext cx="6624552" cy="4525963"/>
          </a:xfrm>
        </p:spPr>
        <p:txBody>
          <a:bodyPr vert="horz">
            <a:normAutofit fontScale="77500" lnSpcReduction="20000"/>
          </a:bodyPr>
          <a:lstStyle/>
          <a:p>
            <a:pPr marL="342900" indent="-342900" algn="l" defTabSz="914400">
              <a:buChar char="•"/>
            </a:pPr>
            <a:r>
              <a:rPr lang="zh-CN" altLang="en-US" sz="3200" kern="1200" dirty="0">
                <a:latin typeface="Calibri" panose="020F0502020204030204" charset="0"/>
                <a:ea typeface="宋体" panose="02010600030101010101" pitchFamily="2" charset="-122"/>
                <a:sym typeface="Calibri" panose="020F0502020204030204" charset="0"/>
              </a:rPr>
              <a:t>从概念上将信号量类似于交通管理中的信号灯，通过信号量的状态来决定并发进程对临界资源的访问顺序。信号量可以在多进程间传递简单的信号，使一个进程可以在某位置阻塞，直到接收到特定信号后继续运行，从而达到多进程相互协作的目的。</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zh-CN" altLang="en-US" sz="3200" kern="1200" dirty="0">
                <a:latin typeface="Calibri" panose="020F0502020204030204" charset="0"/>
                <a:ea typeface="宋体" panose="02010600030101010101" pitchFamily="2" charset="-122"/>
                <a:sym typeface="Calibri" panose="020F0502020204030204" charset="0"/>
              </a:rPr>
              <a:t>在信号量同步机制中包含“检测”与“归还”两个操作</a:t>
            </a:r>
            <a:r>
              <a:rPr lang="zh-CN" altLang="en-US" sz="3200" kern="1200" dirty="0" smtClean="0">
                <a:latin typeface="Calibri" panose="020F0502020204030204" charset="0"/>
                <a:ea typeface="宋体" panose="02010600030101010101" pitchFamily="2" charset="-122"/>
                <a:sym typeface="Calibri" panose="020F0502020204030204" charset="0"/>
              </a:rPr>
              <a:t>。</a:t>
            </a:r>
            <a:endParaRPr lang="en-US" altLang="zh-CN" sz="3200" kern="1200" dirty="0" smtClean="0">
              <a:latin typeface="Calibri" panose="020F0502020204030204" charset="0"/>
              <a:ea typeface="宋体" panose="02010600030101010101" pitchFamily="2" charset="-122"/>
              <a:sym typeface="Calibri" panose="020F0502020204030204" charset="0"/>
            </a:endParaRPr>
          </a:p>
          <a:p>
            <a:pPr marL="800100" lvl="1" indent="-342900" algn="l" defTabSz="914400">
              <a:buChar char="•"/>
            </a:pPr>
            <a:r>
              <a:rPr lang="zh-CN" altLang="en-US" sz="3000" kern="1200" dirty="0" smtClean="0">
                <a:latin typeface="Calibri" panose="020F0502020204030204" charset="0"/>
                <a:ea typeface="宋体" panose="02010600030101010101" pitchFamily="2" charset="-122"/>
                <a:sym typeface="Calibri" panose="020F0502020204030204" charset="0"/>
              </a:rPr>
              <a:t>检测</a:t>
            </a:r>
            <a:r>
              <a:rPr lang="zh-CN" altLang="en-US" sz="3000" kern="1200" dirty="0">
                <a:latin typeface="Calibri" panose="020F0502020204030204" charset="0"/>
                <a:ea typeface="宋体" panose="02010600030101010101" pitchFamily="2" charset="-122"/>
                <a:sym typeface="Calibri" panose="020F0502020204030204" charset="0"/>
              </a:rPr>
              <a:t>操作称为</a:t>
            </a:r>
            <a:r>
              <a:rPr lang="en-US" altLang="zh-CN" sz="3000" kern="1200" dirty="0">
                <a:latin typeface="Calibri" panose="020F0502020204030204" charset="0"/>
                <a:ea typeface="宋体" panose="02010600030101010101" pitchFamily="2" charset="-122"/>
                <a:sym typeface="Calibri" panose="020F0502020204030204" charset="0"/>
              </a:rPr>
              <a:t>P</a:t>
            </a:r>
            <a:r>
              <a:rPr lang="zh-CN" altLang="en-US" sz="3000" kern="1200" dirty="0" smtClean="0">
                <a:latin typeface="Calibri" panose="020F0502020204030204" charset="0"/>
                <a:ea typeface="宋体" panose="02010600030101010101" pitchFamily="2" charset="-122"/>
                <a:sym typeface="Calibri" panose="020F0502020204030204" charset="0"/>
              </a:rPr>
              <a:t>操作</a:t>
            </a:r>
            <a:endParaRPr lang="en-US" altLang="zh-CN" sz="3000" kern="1200" dirty="0" smtClean="0">
              <a:latin typeface="Calibri" panose="020F0502020204030204" charset="0"/>
              <a:ea typeface="宋体" panose="02010600030101010101" pitchFamily="2" charset="-122"/>
              <a:sym typeface="Calibri" panose="020F0502020204030204" charset="0"/>
            </a:endParaRPr>
          </a:p>
          <a:p>
            <a:pPr marL="800100" lvl="1" indent="-342900" algn="l" defTabSz="914400">
              <a:buChar char="•"/>
            </a:pPr>
            <a:r>
              <a:rPr lang="zh-CN" altLang="en-US" sz="3000" kern="1200" dirty="0" smtClean="0">
                <a:latin typeface="Calibri" panose="020F0502020204030204" charset="0"/>
                <a:ea typeface="宋体" panose="02010600030101010101" pitchFamily="2" charset="-122"/>
                <a:sym typeface="Calibri" panose="020F0502020204030204" charset="0"/>
              </a:rPr>
              <a:t>归还</a:t>
            </a:r>
            <a:r>
              <a:rPr lang="zh-CN" altLang="en-US" sz="3000" kern="1200" dirty="0">
                <a:latin typeface="Calibri" panose="020F0502020204030204" charset="0"/>
                <a:ea typeface="宋体" panose="02010600030101010101" pitchFamily="2" charset="-122"/>
                <a:sym typeface="Calibri" panose="020F0502020204030204" charset="0"/>
              </a:rPr>
              <a:t>操作称为</a:t>
            </a:r>
            <a:r>
              <a:rPr lang="en-US" altLang="zh-CN" sz="3000" kern="1200" dirty="0">
                <a:latin typeface="Calibri" panose="020F0502020204030204" charset="0"/>
                <a:ea typeface="宋体" panose="02010600030101010101" pitchFamily="2" charset="-122"/>
                <a:sym typeface="Calibri" panose="020F0502020204030204" charset="0"/>
              </a:rPr>
              <a:t>V</a:t>
            </a:r>
            <a:r>
              <a:rPr lang="zh-CN" altLang="en-US" sz="3000" kern="1200" dirty="0" smtClean="0">
                <a:latin typeface="Calibri" panose="020F0502020204030204" charset="0"/>
                <a:ea typeface="宋体" panose="02010600030101010101" pitchFamily="2" charset="-122"/>
                <a:sym typeface="Calibri" panose="020F0502020204030204" charset="0"/>
              </a:rPr>
              <a:t>操作</a:t>
            </a:r>
            <a:endParaRPr lang="en-US" altLang="zh-CN" sz="3000" kern="1200" dirty="0" smtClean="0">
              <a:latin typeface="Calibri" panose="020F0502020204030204" charset="0"/>
              <a:ea typeface="宋体" panose="02010600030101010101" pitchFamily="2" charset="-122"/>
              <a:sym typeface="Calibri" panose="020F0502020204030204" charset="0"/>
            </a:endParaRPr>
          </a:p>
          <a:p>
            <a:pPr marL="800100" lvl="1" indent="-342900" algn="l" defTabSz="914400">
              <a:buChar char="•"/>
            </a:pPr>
            <a:r>
              <a:rPr lang="en-US" altLang="zh-CN" sz="3000" kern="1200" dirty="0" smtClean="0">
                <a:latin typeface="Calibri" panose="020F0502020204030204" charset="0"/>
                <a:ea typeface="宋体" panose="02010600030101010101" pitchFamily="2" charset="-122"/>
                <a:sym typeface="Calibri" panose="020F0502020204030204" charset="0"/>
              </a:rPr>
              <a:t>P</a:t>
            </a:r>
            <a:r>
              <a:rPr lang="zh-CN" altLang="en-US" sz="3000" kern="1200" dirty="0">
                <a:latin typeface="Calibri" panose="020F0502020204030204" charset="0"/>
                <a:ea typeface="宋体" panose="02010600030101010101" pitchFamily="2" charset="-122"/>
                <a:sym typeface="Calibri" panose="020F0502020204030204" charset="0"/>
              </a:rPr>
              <a:t>操作与</a:t>
            </a:r>
            <a:r>
              <a:rPr lang="en-US" altLang="zh-CN" sz="3000" kern="1200" dirty="0">
                <a:latin typeface="Calibri" panose="020F0502020204030204" charset="0"/>
                <a:ea typeface="宋体" panose="02010600030101010101" pitchFamily="2" charset="-122"/>
                <a:sym typeface="Calibri" panose="020F0502020204030204" charset="0"/>
              </a:rPr>
              <a:t>V</a:t>
            </a:r>
            <a:r>
              <a:rPr lang="zh-CN" altLang="en-US" sz="3000" kern="1200" dirty="0">
                <a:latin typeface="Calibri" panose="020F0502020204030204" charset="0"/>
                <a:ea typeface="宋体" panose="02010600030101010101" pitchFamily="2" charset="-122"/>
                <a:sym typeface="Calibri" panose="020F0502020204030204" charset="0"/>
              </a:rPr>
              <a:t>操作都是原子操作，其中的每个步骤是不可分割的。</a:t>
            </a:r>
            <a:endParaRPr lang="zh-CN" altLang="en-US" sz="30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192F2C0E-569E-4E43-93E1-1F24AF80C5E1}"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ctrTitle"/>
          </p:nvPr>
        </p:nvSpPr>
        <p:spPr>
          <a:xfrm>
            <a:off x="457200" y="274638"/>
            <a:ext cx="6563004" cy="1143000"/>
          </a:xfrm>
        </p:spPr>
        <p:txBody>
          <a:bodyPr vert="horz" anchor="ctr">
            <a:normAutofit/>
          </a:bodyPr>
          <a:lstStyle/>
          <a:p>
            <a:r>
              <a:rPr lang="en-US" altLang="zh-CN" sz="4400" b="1" kern="1200" dirty="0">
                <a:latin typeface="Calibri" panose="020F0502020204030204" charset="0"/>
                <a:ea typeface="宋体" panose="02010600030101010101" pitchFamily="2" charset="-122"/>
                <a:sym typeface="Calibri" panose="020F0502020204030204" charset="0"/>
              </a:rPr>
              <a:t>7.3.1</a:t>
            </a:r>
            <a:r>
              <a:rPr lang="zh-CN" altLang="en-US" sz="4400" b="1" kern="1200" dirty="0">
                <a:latin typeface="Calibri" panose="020F0502020204030204" charset="0"/>
                <a:ea typeface="宋体" panose="02010600030101010101" pitchFamily="2" charset="-122"/>
                <a:sym typeface="Calibri" panose="020F0502020204030204" charset="0"/>
              </a:rPr>
              <a:t>整型信号量机制</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19459" name="内容占位符 2"/>
          <p:cNvSpPr>
            <a:spLocks noGrp="1"/>
          </p:cNvSpPr>
          <p:nvPr>
            <p:ph type="subTitle" idx="1"/>
          </p:nvPr>
        </p:nvSpPr>
        <p:spPr>
          <a:xfrm>
            <a:off x="500063" y="1428751"/>
            <a:ext cx="6880171" cy="992166"/>
          </a:xfrm>
        </p:spPr>
        <p:txBody>
          <a:bodyPr vert="horz">
            <a:noAutofit/>
          </a:bodyPr>
          <a:lstStyle/>
          <a:p>
            <a:pPr marL="342900" indent="-342900" algn="l" defTabSz="914400"/>
            <a:r>
              <a:rPr lang="en-US" altLang="zh-CN" sz="2800" kern="1200" dirty="0">
                <a:latin typeface="Calibri" panose="020F0502020204030204" charset="0"/>
                <a:ea typeface="宋体" panose="02010600030101010101" pitchFamily="2" charset="-122"/>
                <a:sym typeface="Calibri" panose="020F0502020204030204" charset="0"/>
              </a:rPr>
              <a:t>	</a:t>
            </a:r>
            <a:r>
              <a:rPr lang="zh-CN" altLang="en-US" sz="2800" kern="1200" dirty="0">
                <a:latin typeface="Calibri" panose="020F0502020204030204" charset="0"/>
                <a:ea typeface="宋体" panose="02010600030101010101" pitchFamily="2" charset="-122"/>
                <a:sym typeface="Calibri" panose="020F0502020204030204" charset="0"/>
              </a:rPr>
              <a:t>整型信号量是最简单的一种信号量，它通常是一个需要初始化值的正整型量。对整型信号量</a:t>
            </a:r>
            <a:r>
              <a:rPr lang="en-US" altLang="zh-CN" sz="2800" kern="1200" dirty="0">
                <a:latin typeface="Calibri" panose="020F0502020204030204" charset="0"/>
                <a:ea typeface="宋体" panose="02010600030101010101" pitchFamily="2" charset="-122"/>
                <a:sym typeface="Calibri" panose="020F0502020204030204" charset="0"/>
              </a:rPr>
              <a:t>x</a:t>
            </a:r>
            <a:r>
              <a:rPr lang="zh-CN" altLang="en-US" sz="2800" kern="1200" dirty="0">
                <a:latin typeface="Calibri" panose="020F0502020204030204" charset="0"/>
                <a:ea typeface="宋体" panose="02010600030101010101" pitchFamily="2" charset="-122"/>
                <a:sym typeface="Calibri" panose="020F0502020204030204" charset="0"/>
              </a:rPr>
              <a:t>，定义</a:t>
            </a:r>
            <a:r>
              <a:rPr lang="en-US" altLang="zh-CN" sz="2800" kern="1200" dirty="0">
                <a:latin typeface="Calibri" panose="020F0502020204030204" charset="0"/>
                <a:ea typeface="宋体" panose="02010600030101010101" pitchFamily="2" charset="-122"/>
                <a:sym typeface="Calibri" panose="020F0502020204030204" charset="0"/>
              </a:rPr>
              <a:t>P</a:t>
            </a:r>
            <a:r>
              <a:rPr lang="zh-CN" altLang="en-US" sz="2800" kern="1200" dirty="0">
                <a:latin typeface="Calibri" panose="020F0502020204030204" charset="0"/>
                <a:ea typeface="宋体" panose="02010600030101010101" pitchFamily="2" charset="-122"/>
                <a:sym typeface="Calibri" panose="020F0502020204030204" charset="0"/>
              </a:rPr>
              <a:t>操作及</a:t>
            </a:r>
            <a:r>
              <a:rPr lang="en-US" altLang="zh-CN" sz="2800" kern="1200" dirty="0">
                <a:latin typeface="Calibri" panose="020F0502020204030204" charset="0"/>
                <a:ea typeface="宋体" panose="02010600030101010101" pitchFamily="2" charset="-122"/>
                <a:sym typeface="Calibri" panose="020F0502020204030204" charset="0"/>
              </a:rPr>
              <a:t>V</a:t>
            </a:r>
            <a:r>
              <a:rPr lang="zh-CN" altLang="en-US" sz="2800" kern="1200" dirty="0">
                <a:latin typeface="Calibri" panose="020F0502020204030204" charset="0"/>
                <a:ea typeface="宋体" panose="02010600030101010101" pitchFamily="2" charset="-122"/>
                <a:sym typeface="Calibri" panose="020F0502020204030204" charset="0"/>
              </a:rPr>
              <a:t>操作原语如下</a:t>
            </a:r>
            <a:r>
              <a:rPr lang="zh-CN" altLang="en-US" sz="2800" kern="1200" dirty="0" smtClean="0">
                <a:latin typeface="Calibri" panose="020F0502020204030204" charset="0"/>
                <a:ea typeface="宋体" panose="02010600030101010101" pitchFamily="2" charset="-122"/>
                <a:sym typeface="Calibri" panose="020F0502020204030204" charset="0"/>
              </a:rPr>
              <a:t>。</a:t>
            </a:r>
            <a:endParaRPr lang="zh-CN" altLang="en-US" sz="2800" kern="1200" dirty="0">
              <a:latin typeface="Calibri" panose="020F0502020204030204" charset="0"/>
              <a:ea typeface="宋体" panose="02010600030101010101" pitchFamily="2" charset="-122"/>
              <a:sym typeface="Calibri" panose="020F0502020204030204" charset="0"/>
            </a:endParaRPr>
          </a:p>
        </p:txBody>
      </p:sp>
      <p:sp>
        <p:nvSpPr>
          <p:cNvPr id="2" name="文本框 1"/>
          <p:cNvSpPr txBox="1"/>
          <p:nvPr/>
        </p:nvSpPr>
        <p:spPr>
          <a:xfrm>
            <a:off x="755682" y="3622282"/>
            <a:ext cx="2590774" cy="3046988"/>
          </a:xfrm>
          <a:prstGeom prst="rect">
            <a:avLst/>
          </a:prstGeom>
          <a:noFill/>
        </p:spPr>
        <p:txBody>
          <a:bodyPr wrap="none" rtlCol="0">
            <a:spAutoFit/>
          </a:bodyPr>
          <a:lstStyle/>
          <a:p>
            <a:pPr marL="342900" indent="-342900"/>
            <a:r>
              <a:rPr lang="en-US" altLang="zh-CN" sz="3200" dirty="0">
                <a:latin typeface="Calibri" panose="020F0502020204030204" charset="0"/>
                <a:sym typeface="Calibri" panose="020F0502020204030204" charset="0"/>
              </a:rPr>
              <a:t>	P</a:t>
            </a:r>
            <a:r>
              <a:rPr lang="zh-CN" altLang="en-US" sz="3200" dirty="0">
                <a:latin typeface="Calibri" panose="020F0502020204030204" charset="0"/>
                <a:sym typeface="Calibri" panose="020F0502020204030204" charset="0"/>
              </a:rPr>
              <a:t>操作：</a:t>
            </a:r>
            <a:endParaRPr lang="zh-CN" altLang="en-US" sz="3200" dirty="0">
              <a:latin typeface="Calibri" panose="020F0502020204030204" charset="0"/>
              <a:sym typeface="Calibri" panose="020F0502020204030204" charset="0"/>
            </a:endParaRPr>
          </a:p>
          <a:p>
            <a:pPr marL="342900" indent="-342900"/>
            <a:r>
              <a:rPr lang="en-US" altLang="zh-CN" sz="3200" dirty="0">
                <a:latin typeface="Calibri" panose="020F0502020204030204" charset="0"/>
                <a:sym typeface="Calibri" panose="020F0502020204030204" charset="0"/>
              </a:rPr>
              <a:t>	P(x)</a:t>
            </a:r>
            <a:endParaRPr lang="zh-CN" altLang="en-US" sz="3200" dirty="0">
              <a:latin typeface="Calibri" panose="020F0502020204030204" charset="0"/>
              <a:sym typeface="Calibri" panose="020F0502020204030204" charset="0"/>
            </a:endParaRPr>
          </a:p>
          <a:p>
            <a:pPr marL="342900" indent="-342900"/>
            <a:r>
              <a:rPr lang="en-US" altLang="zh-CN" sz="3200" dirty="0">
                <a:latin typeface="Calibri" panose="020F0502020204030204" charset="0"/>
                <a:sym typeface="Calibri" panose="020F0502020204030204" charset="0"/>
              </a:rPr>
              <a:t>{</a:t>
            </a:r>
            <a:endParaRPr lang="zh-CN" altLang="en-US" sz="3200" dirty="0">
              <a:latin typeface="Calibri" panose="020F0502020204030204" charset="0"/>
              <a:sym typeface="Calibri" panose="020F0502020204030204" charset="0"/>
            </a:endParaRPr>
          </a:p>
          <a:p>
            <a:pPr marL="342900" indent="-342900"/>
            <a:r>
              <a:rPr lang="en-US" altLang="zh-CN" sz="3200" dirty="0">
                <a:latin typeface="Calibri" panose="020F0502020204030204" charset="0"/>
                <a:sym typeface="Calibri" panose="020F0502020204030204" charset="0"/>
              </a:rPr>
              <a:t>	while(x&lt;=0);</a:t>
            </a:r>
            <a:endParaRPr lang="zh-CN" altLang="en-US" sz="3200" dirty="0">
              <a:latin typeface="Calibri" panose="020F0502020204030204" charset="0"/>
              <a:sym typeface="Calibri" panose="020F0502020204030204" charset="0"/>
            </a:endParaRPr>
          </a:p>
          <a:p>
            <a:pPr marL="342900" indent="-342900"/>
            <a:r>
              <a:rPr lang="en-US" altLang="zh-CN" sz="3200" dirty="0">
                <a:latin typeface="Calibri" panose="020F0502020204030204" charset="0"/>
                <a:sym typeface="Calibri" panose="020F0502020204030204" charset="0"/>
              </a:rPr>
              <a:t>	x=x-1;</a:t>
            </a:r>
            <a:endParaRPr lang="zh-CN" altLang="en-US" sz="3200" dirty="0">
              <a:latin typeface="Calibri" panose="020F0502020204030204" charset="0"/>
              <a:sym typeface="Calibri" panose="020F0502020204030204" charset="0"/>
            </a:endParaRPr>
          </a:p>
          <a:p>
            <a:pPr marL="342900" indent="-342900"/>
            <a:r>
              <a:rPr lang="en-US" altLang="zh-CN" sz="3200" dirty="0" smtClean="0">
                <a:latin typeface="Calibri" panose="020F0502020204030204" charset="0"/>
                <a:sym typeface="Calibri" panose="020F0502020204030204" charset="0"/>
              </a:rPr>
              <a:t>}</a:t>
            </a:r>
            <a:endParaRPr lang="zh-CN" altLang="en-US" sz="3200" dirty="0"/>
          </a:p>
        </p:txBody>
      </p:sp>
      <p:sp>
        <p:nvSpPr>
          <p:cNvPr id="5" name="文本框 4"/>
          <p:cNvSpPr txBox="1"/>
          <p:nvPr/>
        </p:nvSpPr>
        <p:spPr>
          <a:xfrm>
            <a:off x="5148048" y="3622282"/>
            <a:ext cx="1648208" cy="2554545"/>
          </a:xfrm>
          <a:prstGeom prst="rect">
            <a:avLst/>
          </a:prstGeom>
          <a:noFill/>
        </p:spPr>
        <p:txBody>
          <a:bodyPr wrap="none" rtlCol="0">
            <a:spAutoFit/>
          </a:bodyPr>
          <a:lstStyle/>
          <a:p>
            <a:pPr marL="342900" indent="-342900"/>
            <a:r>
              <a:rPr lang="en-US" altLang="zh-CN" sz="3200" dirty="0">
                <a:latin typeface="Calibri" panose="020F0502020204030204" charset="0"/>
                <a:sym typeface="Calibri" panose="020F0502020204030204" charset="0"/>
              </a:rPr>
              <a:t>V</a:t>
            </a:r>
            <a:r>
              <a:rPr lang="zh-CN" altLang="en-US" sz="3200" dirty="0">
                <a:latin typeface="Calibri" panose="020F0502020204030204" charset="0"/>
                <a:sym typeface="Calibri" panose="020F0502020204030204" charset="0"/>
              </a:rPr>
              <a:t>操作：</a:t>
            </a:r>
            <a:endParaRPr lang="zh-CN" altLang="en-US" sz="3200" dirty="0">
              <a:latin typeface="Calibri" panose="020F0502020204030204" charset="0"/>
              <a:sym typeface="Calibri" panose="020F0502020204030204" charset="0"/>
            </a:endParaRPr>
          </a:p>
          <a:p>
            <a:pPr marL="342900" indent="-342900"/>
            <a:r>
              <a:rPr lang="en-US" altLang="zh-CN" sz="3200" dirty="0">
                <a:latin typeface="Calibri" panose="020F0502020204030204" charset="0"/>
                <a:sym typeface="Calibri" panose="020F0502020204030204" charset="0"/>
              </a:rPr>
              <a:t>V(x)</a:t>
            </a:r>
            <a:endParaRPr lang="zh-CN" altLang="en-US" sz="3200" dirty="0">
              <a:latin typeface="Calibri" panose="020F0502020204030204" charset="0"/>
              <a:sym typeface="Calibri" panose="020F0502020204030204" charset="0"/>
            </a:endParaRPr>
          </a:p>
          <a:p>
            <a:pPr marL="342900" indent="-342900"/>
            <a:r>
              <a:rPr lang="en-US" altLang="zh-CN" sz="3200" dirty="0">
                <a:latin typeface="Calibri" panose="020F0502020204030204" charset="0"/>
                <a:sym typeface="Calibri" panose="020F0502020204030204" charset="0"/>
              </a:rPr>
              <a:t>{</a:t>
            </a:r>
            <a:endParaRPr lang="zh-CN" altLang="en-US" sz="3200" dirty="0">
              <a:latin typeface="Calibri" panose="020F0502020204030204" charset="0"/>
              <a:sym typeface="Calibri" panose="020F0502020204030204" charset="0"/>
            </a:endParaRPr>
          </a:p>
          <a:p>
            <a:pPr marL="342900" indent="-342900"/>
            <a:r>
              <a:rPr lang="en-US" altLang="zh-CN" sz="3200" dirty="0">
                <a:latin typeface="Calibri" panose="020F0502020204030204" charset="0"/>
                <a:sym typeface="Calibri" panose="020F0502020204030204" charset="0"/>
              </a:rPr>
              <a:t>	x=x+1;</a:t>
            </a:r>
            <a:endParaRPr lang="zh-CN" altLang="en-US" sz="3200" dirty="0">
              <a:latin typeface="Calibri" panose="020F0502020204030204" charset="0"/>
              <a:sym typeface="Calibri" panose="020F0502020204030204" charset="0"/>
            </a:endParaRPr>
          </a:p>
          <a:p>
            <a:pPr marL="342900" indent="-342900"/>
            <a:r>
              <a:rPr lang="en-US" altLang="zh-CN" sz="3200" dirty="0" smtClean="0">
                <a:latin typeface="Calibri" panose="020F0502020204030204" charset="0"/>
                <a:sym typeface="Calibri" panose="020F0502020204030204" charset="0"/>
              </a:rPr>
              <a:t>}</a:t>
            </a:r>
            <a:endParaRPr lang="zh-CN" altLang="en-US" sz="3200" dirty="0">
              <a:latin typeface="Calibri" panose="020F0502020204030204" charset="0"/>
            </a:endParaRPr>
          </a:p>
        </p:txBody>
      </p:sp>
      <p:sp>
        <p:nvSpPr>
          <p:cNvPr id="4" name="日期占位符 3"/>
          <p:cNvSpPr>
            <a:spLocks noGrp="1"/>
          </p:cNvSpPr>
          <p:nvPr>
            <p:ph type="dt" sz="half" idx="10"/>
          </p:nvPr>
        </p:nvSpPr>
        <p:spPr/>
        <p:txBody>
          <a:bodyPr/>
          <a:lstStyle/>
          <a:p>
            <a:pPr lvl="0"/>
            <a:fld id="{E67DD628-0E53-4452-9300-2232CB198189}"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ctrTitle"/>
          </p:nvPr>
        </p:nvSpPr>
        <p:spPr>
          <a:xfrm>
            <a:off x="457200" y="274638"/>
            <a:ext cx="6635010"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7.3.2</a:t>
            </a:r>
            <a:r>
              <a:rPr lang="zh-CN" altLang="en-US" sz="4400" kern="1200" dirty="0">
                <a:latin typeface="Calibri" panose="020F0502020204030204" charset="0"/>
                <a:ea typeface="宋体" panose="02010600030101010101" pitchFamily="2" charset="-122"/>
                <a:sym typeface="Calibri" panose="020F0502020204030204" charset="0"/>
              </a:rPr>
              <a:t>记录型信号量机制</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0483" name="内容占位符 2"/>
          <p:cNvSpPr>
            <a:spLocks noGrp="1"/>
          </p:cNvSpPr>
          <p:nvPr>
            <p:ph type="subTitle" idx="1"/>
          </p:nvPr>
        </p:nvSpPr>
        <p:spPr>
          <a:xfrm>
            <a:off x="683676" y="1628850"/>
            <a:ext cx="6879603" cy="4525963"/>
          </a:xfrm>
        </p:spPr>
        <p:txBody>
          <a:bodyPr vert="horz">
            <a:normAutofit/>
          </a:bodyPr>
          <a:lstStyle/>
          <a:p>
            <a:pPr marL="342900" indent="-342900" algn="l" defTabSz="914400"/>
            <a:r>
              <a:rPr lang="zh-CN" altLang="en-US" sz="3200" kern="1200" dirty="0" smtClean="0">
                <a:latin typeface="Calibri" panose="020F0502020204030204" charset="0"/>
                <a:ea typeface="宋体" panose="02010600030101010101" pitchFamily="2" charset="-122"/>
                <a:sym typeface="Calibri" panose="020F0502020204030204" charset="0"/>
              </a:rPr>
              <a:t>记录</a:t>
            </a:r>
            <a:r>
              <a:rPr lang="zh-CN" altLang="en-US" sz="3200" kern="1200" dirty="0">
                <a:latin typeface="Calibri" panose="020F0502020204030204" charset="0"/>
                <a:ea typeface="宋体" panose="02010600030101010101" pitchFamily="2" charset="-122"/>
                <a:sym typeface="Calibri" panose="020F0502020204030204" charset="0"/>
              </a:rPr>
              <a:t>型信号量在整型信号量的基础上进行了改进，它除包含一个整型值</a:t>
            </a:r>
            <a:r>
              <a:rPr lang="en-US" altLang="zh-CN" sz="3200" kern="1200" dirty="0">
                <a:latin typeface="Calibri" panose="020F0502020204030204" charset="0"/>
                <a:ea typeface="宋体" panose="02010600030101010101" pitchFamily="2" charset="-122"/>
                <a:sym typeface="Calibri" panose="020F0502020204030204" charset="0"/>
              </a:rPr>
              <a:t>Value</a:t>
            </a:r>
            <a:r>
              <a:rPr lang="zh-CN" altLang="en-US" sz="3200" kern="1200" dirty="0">
                <a:latin typeface="Calibri" panose="020F0502020204030204" charset="0"/>
                <a:ea typeface="宋体" panose="02010600030101010101" pitchFamily="2" charset="-122"/>
                <a:sym typeface="Calibri" panose="020F0502020204030204" charset="0"/>
              </a:rPr>
              <a:t>外还包含一个阻塞队列</a:t>
            </a:r>
            <a:r>
              <a:rPr lang="en-US" altLang="zh-CN" sz="3200" kern="1200" dirty="0">
                <a:latin typeface="Calibri" panose="020F0502020204030204" charset="0"/>
                <a:ea typeface="宋体" panose="02010600030101010101" pitchFamily="2" charset="-122"/>
                <a:sym typeface="Calibri" panose="020F0502020204030204" charset="0"/>
              </a:rPr>
              <a:t>queue</a:t>
            </a:r>
            <a:r>
              <a:rPr lang="zh-CN" altLang="en-US" sz="3200" kern="1200" dirty="0" smtClean="0">
                <a:latin typeface="Calibri" panose="020F0502020204030204" charset="0"/>
                <a:ea typeface="宋体" panose="02010600030101010101" pitchFamily="2" charset="-122"/>
                <a:sym typeface="Calibri" panose="020F0502020204030204" charset="0"/>
              </a:rPr>
              <a:t>。</a:t>
            </a:r>
            <a:endParaRPr lang="en-US" altLang="zh-CN" sz="3200" kern="1200" dirty="0" smtClean="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32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E8B92E13-7ECB-4153-AF24-F3E593871035}"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ctrTitle"/>
          </p:nvPr>
        </p:nvSpPr>
        <p:spPr>
          <a:xfrm>
            <a:off x="457200" y="274638"/>
            <a:ext cx="6490998"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7.3.3 AND</a:t>
            </a:r>
            <a:r>
              <a:rPr lang="zh-CN" altLang="en-US" sz="4400" kern="1200" dirty="0">
                <a:latin typeface="Calibri" panose="020F0502020204030204" charset="0"/>
                <a:ea typeface="宋体" panose="02010600030101010101" pitchFamily="2" charset="-122"/>
                <a:sym typeface="Calibri" panose="020F0502020204030204" charset="0"/>
              </a:rPr>
              <a:t>型信号量机制</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1507" name="内容占位符 2"/>
          <p:cNvSpPr>
            <a:spLocks noGrp="1"/>
          </p:cNvSpPr>
          <p:nvPr>
            <p:ph type="subTitle" idx="1"/>
          </p:nvPr>
        </p:nvSpPr>
        <p:spPr>
          <a:xfrm>
            <a:off x="428625" y="1500188"/>
            <a:ext cx="6879603" cy="4525962"/>
          </a:xfrm>
        </p:spPr>
        <p:txBody>
          <a:bodyPr vert="horz">
            <a:normAutofit/>
          </a:bodyPr>
          <a:lstStyle/>
          <a:p>
            <a:pPr marL="342900" indent="-342900" algn="l" defTabSz="914400"/>
            <a:r>
              <a:rPr lang="zh-CN" altLang="en-US" sz="2400" kern="1200" dirty="0" smtClean="0">
                <a:latin typeface="Calibri" panose="020F0502020204030204" charset="0"/>
                <a:ea typeface="宋体" panose="02010600030101010101" pitchFamily="2" charset="-122"/>
                <a:sym typeface="Calibri" panose="020F0502020204030204" charset="0"/>
              </a:rPr>
              <a:t>     在</a:t>
            </a:r>
            <a:r>
              <a:rPr lang="zh-CN" altLang="en-US" sz="2400" kern="1200" dirty="0">
                <a:latin typeface="Calibri" panose="020F0502020204030204" charset="0"/>
                <a:ea typeface="宋体" panose="02010600030101010101" pitchFamily="2" charset="-122"/>
                <a:sym typeface="Calibri" panose="020F0502020204030204" charset="0"/>
              </a:rPr>
              <a:t>并发进程访问多个临界资源时，需要多次使用</a:t>
            </a:r>
            <a:r>
              <a:rPr lang="en-US" altLang="zh-CN" sz="2400" kern="1200" dirty="0">
                <a:latin typeface="Calibri" panose="020F0502020204030204" charset="0"/>
                <a:ea typeface="宋体" panose="02010600030101010101" pitchFamily="2" charset="-122"/>
                <a:sym typeface="Calibri" panose="020F0502020204030204" charset="0"/>
              </a:rPr>
              <a:t>P</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V</a:t>
            </a:r>
            <a:r>
              <a:rPr lang="zh-CN" altLang="en-US" sz="2400" kern="1200" dirty="0">
                <a:latin typeface="Calibri" panose="020F0502020204030204" charset="0"/>
                <a:ea typeface="宋体" panose="02010600030101010101" pitchFamily="2" charset="-122"/>
                <a:sym typeface="Calibri" panose="020F0502020204030204" charset="0"/>
              </a:rPr>
              <a:t>操作，很容易由于操作位置放置不当而造成进程死锁。</a:t>
            </a:r>
            <a:endParaRPr lang="en-US" altLang="zh-CN"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	</a:t>
            </a:r>
            <a:r>
              <a:rPr lang="zh-CN" altLang="en-US" sz="2400" kern="1200" dirty="0">
                <a:latin typeface="Calibri" panose="020F0502020204030204" charset="0"/>
                <a:ea typeface="宋体" panose="02010600030101010101" pitchFamily="2" charset="-122"/>
                <a:sym typeface="Calibri" panose="020F0502020204030204" charset="0"/>
              </a:rPr>
              <a:t>解决死锁问题的一种方法是使用</a:t>
            </a:r>
            <a:r>
              <a:rPr lang="en-US" altLang="zh-CN" sz="2400" kern="1200" dirty="0">
                <a:latin typeface="Calibri" panose="020F0502020204030204" charset="0"/>
                <a:ea typeface="宋体" panose="02010600030101010101" pitchFamily="2" charset="-122"/>
                <a:sym typeface="Calibri" panose="020F0502020204030204" charset="0"/>
              </a:rPr>
              <a:t>AND</a:t>
            </a:r>
            <a:r>
              <a:rPr lang="zh-CN" altLang="en-US" sz="2400" kern="1200" dirty="0">
                <a:latin typeface="Calibri" panose="020F0502020204030204" charset="0"/>
                <a:ea typeface="宋体" panose="02010600030101010101" pitchFamily="2" charset="-122"/>
                <a:sym typeface="Calibri" panose="020F0502020204030204" charset="0"/>
              </a:rPr>
              <a:t>型信号量，与整型与记录型信号量不同，</a:t>
            </a:r>
            <a:r>
              <a:rPr lang="en-US" altLang="zh-CN" sz="2400" kern="1200" dirty="0">
                <a:latin typeface="Calibri" panose="020F0502020204030204" charset="0"/>
                <a:ea typeface="宋体" panose="02010600030101010101" pitchFamily="2" charset="-122"/>
                <a:sym typeface="Calibri" panose="020F0502020204030204" charset="0"/>
              </a:rPr>
              <a:t>AND</a:t>
            </a:r>
            <a:r>
              <a:rPr lang="zh-CN" altLang="en-US" sz="2400" kern="1200" dirty="0">
                <a:latin typeface="Calibri" panose="020F0502020204030204" charset="0"/>
                <a:ea typeface="宋体" panose="02010600030101010101" pitchFamily="2" charset="-122"/>
                <a:sym typeface="Calibri" panose="020F0502020204030204" charset="0"/>
              </a:rPr>
              <a:t>型信号量对进程所需的多个临界资源进行批量获取和批量释放</a:t>
            </a:r>
            <a:r>
              <a:rPr lang="zh-CN" altLang="en-US" sz="2400" kern="1200" dirty="0" smtClean="0">
                <a:latin typeface="Calibri" panose="020F0502020204030204" charset="0"/>
                <a:ea typeface="宋体" panose="02010600030101010101" pitchFamily="2" charset="-122"/>
                <a:sym typeface="Calibri" panose="020F0502020204030204" charset="0"/>
              </a:rPr>
              <a:t>。</a:t>
            </a:r>
            <a:endParaRPr lang="en-US" altLang="zh-CN" sz="2400" kern="1200" dirty="0" smtClean="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	AND</a:t>
            </a:r>
            <a:r>
              <a:rPr lang="zh-CN" altLang="en-US" sz="2400" kern="1200" dirty="0">
                <a:latin typeface="Calibri" panose="020F0502020204030204" charset="0"/>
                <a:ea typeface="宋体" panose="02010600030101010101" pitchFamily="2" charset="-122"/>
                <a:sym typeface="Calibri" panose="020F0502020204030204" charset="0"/>
              </a:rPr>
              <a:t>型信号量要将多个临界资源一次性全部分配给所需的进程，当其中任一个临界资源未获得时进程都将等待，从而避免了获取多个临界资源可能导致进程死锁的问题。</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24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856462ED-41B0-4C8B-B8D9-FC27BAE74332}"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457200" y="274638"/>
            <a:ext cx="6418992" cy="1143000"/>
          </a:xfrm>
        </p:spPr>
        <p:txBody>
          <a:bodyPr vert="horz" anchor="ctr">
            <a:normAutofit/>
          </a:bodyPr>
          <a:lstStyle/>
          <a:p>
            <a:r>
              <a:rPr lang="zh-CN" altLang="en-US" sz="4400" dirty="0">
                <a:latin typeface="Calibri" panose="020F0502020204030204" charset="0"/>
                <a:ea typeface="宋体" panose="02010600030101010101" pitchFamily="2" charset="-122"/>
                <a:sym typeface="Calibri" panose="020F0502020204030204" charset="0"/>
              </a:rPr>
              <a:t>主要内容</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4099" name="内容占位符 2"/>
          <p:cNvSpPr>
            <a:spLocks noGrp="1"/>
          </p:cNvSpPr>
          <p:nvPr>
            <p:ph type="subTitle" idx="1"/>
          </p:nvPr>
        </p:nvSpPr>
        <p:spPr>
          <a:xfrm>
            <a:off x="611670" y="1628850"/>
            <a:ext cx="6851028" cy="4525963"/>
          </a:xfrm>
        </p:spPr>
        <p:txBody>
          <a:bodyPr vert="horz">
            <a:normAutofit lnSpcReduction="10000"/>
          </a:bodyPr>
          <a:lstStyle/>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(1) </a:t>
            </a:r>
            <a:r>
              <a:rPr lang="zh-CN" altLang="en-US" sz="3200" kern="1200" dirty="0">
                <a:latin typeface="Calibri" panose="020F0502020204030204" charset="0"/>
                <a:ea typeface="宋体" panose="02010600030101010101" pitchFamily="2" charset="-122"/>
                <a:sym typeface="Calibri" panose="020F0502020204030204" charset="0"/>
              </a:rPr>
              <a:t>进程同步和互斥，临界资源及临界区的基本概念</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(2) </a:t>
            </a:r>
            <a:r>
              <a:rPr lang="zh-CN" altLang="en-US" sz="3200" kern="1200" dirty="0">
                <a:latin typeface="Calibri" panose="020F0502020204030204" charset="0"/>
                <a:ea typeface="宋体" panose="02010600030101010101" pitchFamily="2" charset="-122"/>
                <a:sym typeface="Calibri" panose="020F0502020204030204" charset="0"/>
              </a:rPr>
              <a:t>实现进程互斥的方法</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(3) </a:t>
            </a:r>
            <a:r>
              <a:rPr lang="zh-CN" altLang="en-US" sz="3200" kern="1200" dirty="0">
                <a:latin typeface="Calibri" panose="020F0502020204030204" charset="0"/>
                <a:ea typeface="宋体" panose="02010600030101010101" pitchFamily="2" charset="-122"/>
                <a:sym typeface="Calibri" panose="020F0502020204030204" charset="0"/>
              </a:rPr>
              <a:t>信号量机制与</a:t>
            </a:r>
            <a:r>
              <a:rPr lang="en-US" altLang="zh-CN" sz="3200" kern="1200" dirty="0">
                <a:latin typeface="Calibri" panose="020F0502020204030204" charset="0"/>
                <a:ea typeface="宋体" panose="02010600030101010101" pitchFamily="2" charset="-122"/>
                <a:sym typeface="Calibri" panose="020F0502020204030204" charset="0"/>
              </a:rPr>
              <a:t>P</a:t>
            </a:r>
            <a:r>
              <a:rPr lang="zh-CN" altLang="en-US" sz="3200" kern="1200" dirty="0">
                <a:latin typeface="Calibri" panose="020F0502020204030204" charset="0"/>
                <a:ea typeface="宋体" panose="02010600030101010101" pitchFamily="2" charset="-122"/>
                <a:sym typeface="Calibri" panose="020F0502020204030204" charset="0"/>
              </a:rPr>
              <a:t>、</a:t>
            </a:r>
            <a:r>
              <a:rPr lang="en-US" altLang="zh-CN" sz="3200" kern="1200" dirty="0">
                <a:latin typeface="Calibri" panose="020F0502020204030204" charset="0"/>
                <a:ea typeface="宋体" panose="02010600030101010101" pitchFamily="2" charset="-122"/>
                <a:sym typeface="Calibri" panose="020F0502020204030204" charset="0"/>
              </a:rPr>
              <a:t>V</a:t>
            </a:r>
            <a:r>
              <a:rPr lang="zh-CN" altLang="en-US" sz="3200" kern="1200" dirty="0">
                <a:latin typeface="Calibri" panose="020F0502020204030204" charset="0"/>
                <a:ea typeface="宋体" panose="02010600030101010101" pitchFamily="2" charset="-122"/>
                <a:sym typeface="Calibri" panose="020F0502020204030204" charset="0"/>
              </a:rPr>
              <a:t>操作</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(4) </a:t>
            </a:r>
            <a:r>
              <a:rPr lang="zh-CN" altLang="en-US" sz="3200" kern="1200" dirty="0">
                <a:latin typeface="Calibri" panose="020F0502020204030204" charset="0"/>
                <a:ea typeface="宋体" panose="02010600030101010101" pitchFamily="2" charset="-122"/>
                <a:sym typeface="Calibri" panose="020F0502020204030204" charset="0"/>
              </a:rPr>
              <a:t>一些经典的进程同步问题</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(5) </a:t>
            </a:r>
            <a:r>
              <a:rPr lang="zh-CN" altLang="en-US" sz="3200" kern="1200" dirty="0">
                <a:latin typeface="Calibri" panose="020F0502020204030204" charset="0"/>
                <a:ea typeface="宋体" panose="02010600030101010101" pitchFamily="2" charset="-122"/>
                <a:sym typeface="Calibri" panose="020F0502020204030204" charset="0"/>
              </a:rPr>
              <a:t>利用管程实现进程同步</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(6) </a:t>
            </a:r>
            <a:r>
              <a:rPr lang="zh-CN" altLang="en-US" sz="3200" kern="1200" dirty="0">
                <a:latin typeface="Calibri" panose="020F0502020204030204" charset="0"/>
                <a:ea typeface="宋体" panose="02010600030101010101" pitchFamily="2" charset="-122"/>
                <a:sym typeface="Calibri" panose="020F0502020204030204" charset="0"/>
              </a:rPr>
              <a:t>进程的死锁及处理机制</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(7) Linux</a:t>
            </a:r>
            <a:r>
              <a:rPr lang="zh-CN" altLang="en-US" sz="3200" kern="1200" dirty="0">
                <a:latin typeface="Calibri" panose="020F0502020204030204" charset="0"/>
                <a:ea typeface="宋体" panose="02010600030101010101" pitchFamily="2" charset="-122"/>
                <a:sym typeface="Calibri" panose="020F0502020204030204" charset="0"/>
              </a:rPr>
              <a:t>系统的进程同步及死锁</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32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54350C13-CA4A-43E5-9BDD-8BD69B5BE54D}"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ctrTitle"/>
          </p:nvPr>
        </p:nvSpPr>
        <p:spPr>
          <a:xfrm>
            <a:off x="457200" y="274638"/>
            <a:ext cx="6563004"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7.4 </a:t>
            </a:r>
            <a:r>
              <a:rPr lang="zh-CN" altLang="en-US" sz="4400" kern="1200" dirty="0">
                <a:latin typeface="Calibri" panose="020F0502020204030204" charset="0"/>
                <a:ea typeface="宋体" panose="02010600030101010101" pitchFamily="2" charset="-122"/>
                <a:sym typeface="Calibri" panose="020F0502020204030204" charset="0"/>
              </a:rPr>
              <a:t>经典的进程同步问题</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3555" name="内容占位符 2"/>
          <p:cNvSpPr>
            <a:spLocks noGrp="1"/>
          </p:cNvSpPr>
          <p:nvPr>
            <p:ph type="subTitle" idx="1"/>
          </p:nvPr>
        </p:nvSpPr>
        <p:spPr>
          <a:xfrm>
            <a:off x="899694" y="1600200"/>
            <a:ext cx="7787106" cy="4525963"/>
          </a:xfrm>
        </p:spPr>
        <p:txBody>
          <a:bodyPr vert="horz">
            <a:normAutofit/>
          </a:bodyPr>
          <a:lstStyle/>
          <a:p>
            <a:pPr marL="342900" indent="-342900" algn="l" defTabSz="914400"/>
            <a:r>
              <a:rPr lang="en-US" altLang="zh-CN" sz="3200" b="1" kern="1200" dirty="0">
                <a:latin typeface="Calibri" panose="020F0502020204030204" charset="0"/>
                <a:ea typeface="宋体" panose="02010600030101010101" pitchFamily="2" charset="-122"/>
                <a:sym typeface="Calibri" panose="020F0502020204030204" charset="0"/>
              </a:rPr>
              <a:t>7.4.1 </a:t>
            </a:r>
            <a:r>
              <a:rPr lang="zh-CN" altLang="en-US" sz="3200" b="1" kern="1200" dirty="0">
                <a:latin typeface="Calibri" panose="020F0502020204030204" charset="0"/>
                <a:ea typeface="宋体" panose="02010600030101010101" pitchFamily="2" charset="-122"/>
                <a:sym typeface="Calibri" panose="020F0502020204030204" charset="0"/>
              </a:rPr>
              <a:t>生产者</a:t>
            </a:r>
            <a:r>
              <a:rPr lang="en-US" altLang="zh-CN" sz="3200" b="1" kern="1200" dirty="0">
                <a:latin typeface="Calibri" panose="020F0502020204030204" charset="0"/>
                <a:ea typeface="宋体" panose="02010600030101010101" pitchFamily="2" charset="-122"/>
                <a:sym typeface="Calibri" panose="020F0502020204030204" charset="0"/>
              </a:rPr>
              <a:t>-</a:t>
            </a:r>
            <a:r>
              <a:rPr lang="zh-CN" altLang="en-US" sz="3200" b="1" kern="1200" dirty="0">
                <a:latin typeface="Calibri" panose="020F0502020204030204" charset="0"/>
                <a:ea typeface="宋体" panose="02010600030101010101" pitchFamily="2" charset="-122"/>
                <a:sym typeface="Calibri" panose="020F0502020204030204" charset="0"/>
              </a:rPr>
              <a:t>消费者问题</a:t>
            </a:r>
            <a:endParaRPr lang="zh-CN" altLang="en-US" sz="3200" b="1"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b="1" kern="1200" dirty="0">
                <a:latin typeface="Calibri" panose="020F0502020204030204" charset="0"/>
                <a:ea typeface="宋体" panose="02010600030101010101" pitchFamily="2" charset="-122"/>
                <a:sym typeface="Calibri" panose="020F0502020204030204" charset="0"/>
              </a:rPr>
              <a:t>7.4.2 </a:t>
            </a:r>
            <a:r>
              <a:rPr lang="zh-CN" altLang="en-US" sz="3200" b="1" kern="1200" dirty="0">
                <a:latin typeface="Calibri" panose="020F0502020204030204" charset="0"/>
                <a:ea typeface="宋体" panose="02010600030101010101" pitchFamily="2" charset="-122"/>
                <a:sym typeface="Calibri" panose="020F0502020204030204" charset="0"/>
              </a:rPr>
              <a:t>读者</a:t>
            </a:r>
            <a:r>
              <a:rPr lang="en-US" altLang="zh-CN" sz="3200" b="1" kern="1200" dirty="0">
                <a:latin typeface="Calibri" panose="020F0502020204030204" charset="0"/>
                <a:ea typeface="宋体" panose="02010600030101010101" pitchFamily="2" charset="-122"/>
                <a:sym typeface="Calibri" panose="020F0502020204030204" charset="0"/>
              </a:rPr>
              <a:t>-</a:t>
            </a:r>
            <a:r>
              <a:rPr lang="zh-CN" altLang="en-US" sz="3200" b="1" kern="1200" dirty="0">
                <a:latin typeface="Calibri" panose="020F0502020204030204" charset="0"/>
                <a:ea typeface="宋体" panose="02010600030101010101" pitchFamily="2" charset="-122"/>
                <a:sym typeface="Calibri" panose="020F0502020204030204" charset="0"/>
              </a:rPr>
              <a:t>写者问题</a:t>
            </a:r>
            <a:endParaRPr lang="zh-CN" altLang="en-US" sz="3200" b="1"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b="1" kern="1200" dirty="0">
                <a:latin typeface="Calibri" panose="020F0502020204030204" charset="0"/>
                <a:ea typeface="宋体" panose="02010600030101010101" pitchFamily="2" charset="-122"/>
                <a:sym typeface="Calibri" panose="020F0502020204030204" charset="0"/>
              </a:rPr>
              <a:t>7.4.3 </a:t>
            </a:r>
            <a:r>
              <a:rPr lang="zh-CN" altLang="en-US" sz="3200" b="1" kern="1200" dirty="0">
                <a:latin typeface="Calibri" panose="020F0502020204030204" charset="0"/>
                <a:ea typeface="宋体" panose="02010600030101010101" pitchFamily="2" charset="-122"/>
                <a:sym typeface="Calibri" panose="020F0502020204030204" charset="0"/>
              </a:rPr>
              <a:t>哲学家进餐问题</a:t>
            </a:r>
            <a:endParaRPr lang="zh-CN" altLang="en-US" sz="3200" b="1"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b="1" kern="1200" dirty="0">
                <a:latin typeface="Calibri" panose="020F0502020204030204" charset="0"/>
                <a:ea typeface="宋体" panose="02010600030101010101" pitchFamily="2" charset="-122"/>
                <a:sym typeface="Calibri" panose="020F0502020204030204" charset="0"/>
              </a:rPr>
              <a:t>7.4.4 </a:t>
            </a:r>
            <a:r>
              <a:rPr lang="zh-CN" altLang="en-US" sz="3200" b="1" kern="1200" dirty="0">
                <a:latin typeface="Calibri" panose="020F0502020204030204" charset="0"/>
                <a:ea typeface="宋体" panose="02010600030101010101" pitchFamily="2" charset="-122"/>
                <a:sym typeface="Calibri" panose="020F0502020204030204" charset="0"/>
              </a:rPr>
              <a:t>打瞌睡的理发师问题</a:t>
            </a:r>
            <a:endParaRPr lang="zh-CN" altLang="en-US" sz="3200" b="1"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3200" b="1"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B56F7710-A868-4DED-AF9A-0E80AB830632}"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ctrTitle"/>
          </p:nvPr>
        </p:nvSpPr>
        <p:spPr>
          <a:xfrm>
            <a:off x="457200" y="274638"/>
            <a:ext cx="6635010"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7.4.1 </a:t>
            </a:r>
            <a:r>
              <a:rPr lang="zh-CN" altLang="en-US" sz="4400" kern="1200" dirty="0">
                <a:latin typeface="Calibri" panose="020F0502020204030204" charset="0"/>
                <a:ea typeface="宋体" panose="02010600030101010101" pitchFamily="2" charset="-122"/>
                <a:sym typeface="Calibri" panose="020F0502020204030204" charset="0"/>
              </a:rPr>
              <a:t>生产者</a:t>
            </a:r>
            <a:r>
              <a:rPr lang="en-US" altLang="zh-CN" sz="4400" kern="1200" dirty="0">
                <a:latin typeface="Calibri" panose="020F0502020204030204" charset="0"/>
                <a:ea typeface="宋体" panose="02010600030101010101" pitchFamily="2" charset="-122"/>
                <a:sym typeface="Calibri" panose="020F0502020204030204" charset="0"/>
              </a:rPr>
              <a:t>-</a:t>
            </a:r>
            <a:r>
              <a:rPr lang="zh-CN" altLang="en-US" sz="4400" kern="1200" dirty="0">
                <a:latin typeface="Calibri" panose="020F0502020204030204" charset="0"/>
                <a:ea typeface="宋体" panose="02010600030101010101" pitchFamily="2" charset="-122"/>
                <a:sym typeface="Calibri" panose="020F0502020204030204" charset="0"/>
              </a:rPr>
              <a:t>消费者问题</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4579" name="内容占位符 2"/>
          <p:cNvSpPr>
            <a:spLocks noGrp="1"/>
          </p:cNvSpPr>
          <p:nvPr>
            <p:ph type="subTitle" idx="1"/>
          </p:nvPr>
        </p:nvSpPr>
        <p:spPr>
          <a:xfrm>
            <a:off x="457200" y="1600200"/>
            <a:ext cx="7067046" cy="5257800"/>
          </a:xfrm>
        </p:spPr>
        <p:txBody>
          <a:bodyPr vert="horz">
            <a:normAutofit/>
          </a:bodyPr>
          <a:lstStyle/>
          <a:p>
            <a:pPr marL="342900" indent="-342900" algn="l" defTabSz="914400"/>
            <a:r>
              <a:rPr lang="zh-CN" altLang="en-US" sz="2400" kern="1200" dirty="0">
                <a:latin typeface="Calibri" panose="020F0502020204030204" charset="0"/>
                <a:ea typeface="宋体" panose="02010600030101010101" pitchFamily="2" charset="-122"/>
                <a:sym typeface="Calibri" panose="020F0502020204030204" charset="0"/>
              </a:rPr>
              <a:t>生产者与消费者进程应满足如下同步条件：</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buFont typeface="Calibri" panose="020F0502020204030204" charset="0"/>
              <a:buAutoNum type="arabicPeriod"/>
            </a:pPr>
            <a:r>
              <a:rPr lang="zh-CN" altLang="en-US" sz="2400" kern="1200" dirty="0">
                <a:latin typeface="Calibri" panose="020F0502020204030204" charset="0"/>
                <a:ea typeface="宋体" panose="02010600030101010101" pitchFamily="2" charset="-122"/>
                <a:sym typeface="Calibri" panose="020F0502020204030204" charset="0"/>
              </a:rPr>
              <a:t>任一时刻所有生产者存放产品的单元数不能超过缓冲池的总容量</a:t>
            </a:r>
            <a:r>
              <a:rPr lang="en-US" altLang="zh-CN" sz="2400" i="1" kern="1200" dirty="0">
                <a:latin typeface="Calibri" panose="020F0502020204030204" charset="0"/>
                <a:ea typeface="宋体" panose="02010600030101010101" pitchFamily="2" charset="-122"/>
                <a:sym typeface="Calibri" panose="020F0502020204030204" charset="0"/>
              </a:rPr>
              <a:t>N</a:t>
            </a:r>
            <a:r>
              <a:rPr lang="zh-CN" altLang="en-US" sz="2400" kern="1200" dirty="0">
                <a:latin typeface="Calibri" panose="020F0502020204030204" charset="0"/>
                <a:ea typeface="宋体" panose="02010600030101010101" pitchFamily="2" charset="-122"/>
                <a:sym typeface="Calibri" panose="020F0502020204030204" charset="0"/>
              </a:rPr>
              <a:t>。</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buFont typeface="Calibri" panose="020F0502020204030204" charset="0"/>
              <a:buAutoNum type="arabicPeriod"/>
            </a:pPr>
            <a:r>
              <a:rPr lang="zh-CN" altLang="en-US" sz="2400" kern="1200" dirty="0">
                <a:latin typeface="Calibri" panose="020F0502020204030204" charset="0"/>
                <a:ea typeface="宋体" panose="02010600030101010101" pitchFamily="2" charset="-122"/>
                <a:sym typeface="Calibri" panose="020F0502020204030204" charset="0"/>
              </a:rPr>
              <a:t>所有消费者取出产品的总量不能超过所有生产者当前生产产品的总量。</a:t>
            </a:r>
            <a:endParaRPr lang="zh-CN" altLang="en-US" sz="2400" kern="1200" dirty="0">
              <a:latin typeface="Calibri" panose="020F0502020204030204" charset="0"/>
              <a:ea typeface="宋体" panose="02010600030101010101" pitchFamily="2" charset="-122"/>
              <a:sym typeface="Calibri" panose="020F0502020204030204" charset="0"/>
            </a:endParaRPr>
          </a:p>
          <a:p>
            <a:pPr algn="l" defTabSz="914400"/>
            <a:r>
              <a:rPr lang="zh-CN" altLang="en-US" sz="2400" kern="1200" dirty="0">
                <a:latin typeface="Calibri" panose="020F0502020204030204" charset="0"/>
                <a:ea typeface="宋体" panose="02010600030101010101" pitchFamily="2" charset="-122"/>
                <a:sym typeface="Calibri" panose="020F0502020204030204" charset="0"/>
              </a:rPr>
              <a:t>它们之间应具有的同步关系有：</a:t>
            </a:r>
            <a:endParaRPr lang="zh-CN" altLang="en-US" sz="2400" kern="1200" dirty="0">
              <a:latin typeface="Calibri" panose="020F0502020204030204" charset="0"/>
              <a:ea typeface="宋体" panose="02010600030101010101" pitchFamily="2" charset="-122"/>
              <a:sym typeface="Calibri" panose="020F0502020204030204" charset="0"/>
            </a:endParaRPr>
          </a:p>
          <a:p>
            <a:pPr marL="914400" lvl="1" indent="-457200" algn="l" defTabSz="914400">
              <a:buFont typeface="+mj-ea"/>
              <a:buAutoNum type="circleNumDbPlain"/>
            </a:pPr>
            <a:r>
              <a:rPr lang="zh-CN" altLang="en-US" sz="2200" kern="1200" dirty="0">
                <a:latin typeface="Calibri" panose="020F0502020204030204" charset="0"/>
                <a:ea typeface="宋体" panose="02010600030101010101" pitchFamily="2" charset="-122"/>
                <a:sym typeface="Calibri" panose="020F0502020204030204" charset="0"/>
              </a:rPr>
              <a:t>当缓冲池满时生产者进程需等待。</a:t>
            </a:r>
            <a:endParaRPr lang="zh-CN" altLang="en-US" sz="2200" kern="1200" dirty="0">
              <a:latin typeface="Calibri" panose="020F0502020204030204" charset="0"/>
              <a:ea typeface="宋体" panose="02010600030101010101" pitchFamily="2" charset="-122"/>
              <a:sym typeface="Calibri" panose="020F0502020204030204" charset="0"/>
            </a:endParaRPr>
          </a:p>
          <a:p>
            <a:pPr marL="914400" lvl="1" indent="-457200" algn="l" defTabSz="914400">
              <a:buFont typeface="+mj-ea"/>
              <a:buAutoNum type="circleNumDbPlain"/>
            </a:pPr>
            <a:r>
              <a:rPr lang="zh-CN" altLang="en-US" sz="2200" kern="1200" dirty="0">
                <a:latin typeface="Calibri" panose="020F0502020204030204" charset="0"/>
                <a:ea typeface="宋体" panose="02010600030101010101" pitchFamily="2" charset="-122"/>
                <a:sym typeface="Calibri" panose="020F0502020204030204" charset="0"/>
              </a:rPr>
              <a:t>当缓冲池空时消费者进程需等待。</a:t>
            </a:r>
            <a:endParaRPr lang="zh-CN" altLang="en-US" sz="2200" kern="1200" dirty="0">
              <a:latin typeface="Calibri" panose="020F0502020204030204" charset="0"/>
              <a:ea typeface="宋体" panose="02010600030101010101" pitchFamily="2" charset="-122"/>
              <a:sym typeface="Calibri" panose="020F0502020204030204" charset="0"/>
            </a:endParaRPr>
          </a:p>
          <a:p>
            <a:pPr marL="914400" lvl="1" indent="-457200" algn="l" defTabSz="914400">
              <a:buFont typeface="+mj-ea"/>
              <a:buAutoNum type="circleNumDbPlain"/>
            </a:pPr>
            <a:r>
              <a:rPr lang="zh-CN" altLang="en-US" sz="2200" kern="1200" dirty="0">
                <a:latin typeface="Calibri" panose="020F0502020204030204" charset="0"/>
                <a:ea typeface="宋体" panose="02010600030101010101" pitchFamily="2" charset="-122"/>
                <a:sym typeface="Calibri" panose="020F0502020204030204" charset="0"/>
              </a:rPr>
              <a:t>各个进程应互斥使用缓冲池</a:t>
            </a:r>
            <a:r>
              <a:rPr lang="zh-CN" altLang="en-US" sz="2200" kern="1200" dirty="0" smtClean="0">
                <a:latin typeface="Calibri" panose="020F0502020204030204" charset="0"/>
                <a:ea typeface="宋体" panose="02010600030101010101" pitchFamily="2" charset="-122"/>
                <a:sym typeface="Calibri" panose="020F0502020204030204" charset="0"/>
              </a:rPr>
              <a:t>。</a:t>
            </a:r>
            <a:endParaRPr lang="en-US" altLang="zh-CN" sz="2200" kern="1200" dirty="0" smtClean="0">
              <a:latin typeface="Calibri" panose="020F0502020204030204" charset="0"/>
              <a:ea typeface="宋体" panose="02010600030101010101" pitchFamily="2" charset="-122"/>
              <a:sym typeface="Calibri" panose="020F0502020204030204" charset="0"/>
            </a:endParaRPr>
          </a:p>
        </p:txBody>
      </p:sp>
      <p:pic>
        <p:nvPicPr>
          <p:cNvPr id="24580" name="Picture 2" descr="T219"/>
          <p:cNvPicPr>
            <a:picLocks noChangeAspect="1"/>
          </p:cNvPicPr>
          <p:nvPr/>
        </p:nvPicPr>
        <p:blipFill>
          <a:blip r:embed="rId1"/>
          <a:stretch>
            <a:fillRect/>
          </a:stretch>
        </p:blipFill>
        <p:spPr>
          <a:xfrm>
            <a:off x="5729675" y="3977760"/>
            <a:ext cx="3437707" cy="2880240"/>
          </a:xfrm>
          <a:prstGeom prst="rect">
            <a:avLst/>
          </a:prstGeom>
          <a:noFill/>
          <a:ln w="9525">
            <a:noFill/>
          </a:ln>
        </p:spPr>
      </p:pic>
      <p:sp>
        <p:nvSpPr>
          <p:cNvPr id="3" name="日期占位符 2"/>
          <p:cNvSpPr>
            <a:spLocks noGrp="1"/>
          </p:cNvSpPr>
          <p:nvPr>
            <p:ph type="dt" sz="half" idx="10"/>
          </p:nvPr>
        </p:nvSpPr>
        <p:spPr/>
        <p:txBody>
          <a:bodyPr/>
          <a:lstStyle/>
          <a:p>
            <a:pPr lvl="0"/>
            <a:fld id="{DE5B8626-4A78-461A-88E7-413144CED243}"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ctrTitle"/>
          </p:nvPr>
        </p:nvSpPr>
        <p:spPr>
          <a:xfrm>
            <a:off x="457200" y="274638"/>
            <a:ext cx="6346986" cy="1143000"/>
          </a:xfrm>
        </p:spPr>
        <p:txBody>
          <a:bodyPr vert="horz" anchor="ctr">
            <a:normAutofit fontScale="90000"/>
          </a:bodyPr>
          <a:lstStyle/>
          <a:p>
            <a:r>
              <a:rPr lang="en-US" altLang="zh-CN" sz="4400" kern="1200" dirty="0">
                <a:latin typeface="Calibri" panose="020F0502020204030204" charset="0"/>
                <a:ea typeface="宋体" panose="02010600030101010101" pitchFamily="2" charset="-122"/>
                <a:sym typeface="Calibri" panose="020F0502020204030204" charset="0"/>
              </a:rPr>
              <a:t>7.4.1 </a:t>
            </a:r>
            <a:r>
              <a:rPr lang="zh-CN" altLang="en-US" sz="4400" kern="1200" dirty="0">
                <a:latin typeface="Calibri" panose="020F0502020204030204" charset="0"/>
                <a:ea typeface="宋体" panose="02010600030101010101" pitchFamily="2" charset="-122"/>
                <a:sym typeface="Calibri" panose="020F0502020204030204" charset="0"/>
              </a:rPr>
              <a:t>生产者</a:t>
            </a:r>
            <a:r>
              <a:rPr lang="en-US" altLang="zh-CN" sz="4400" kern="1200" dirty="0">
                <a:latin typeface="Calibri" panose="020F0502020204030204" charset="0"/>
                <a:ea typeface="宋体" panose="02010600030101010101" pitchFamily="2" charset="-122"/>
                <a:sym typeface="Calibri" panose="020F0502020204030204" charset="0"/>
              </a:rPr>
              <a:t>-</a:t>
            </a:r>
            <a:r>
              <a:rPr lang="zh-CN" altLang="en-US" sz="4400" kern="1200" dirty="0">
                <a:latin typeface="Calibri" panose="020F0502020204030204" charset="0"/>
                <a:ea typeface="宋体" panose="02010600030101010101" pitchFamily="2" charset="-122"/>
                <a:sym typeface="Calibri" panose="020F0502020204030204" charset="0"/>
              </a:rPr>
              <a:t>消费者</a:t>
            </a:r>
            <a:r>
              <a:rPr lang="zh-CN" altLang="en-US" sz="4400" kern="1200" dirty="0" smtClean="0">
                <a:latin typeface="Calibri" panose="020F0502020204030204" charset="0"/>
                <a:ea typeface="宋体" panose="02010600030101010101" pitchFamily="2" charset="-122"/>
                <a:sym typeface="Calibri" panose="020F0502020204030204" charset="0"/>
              </a:rPr>
              <a:t>问题（续</a:t>
            </a:r>
            <a:r>
              <a:rPr lang="en-US" altLang="zh-CN" sz="4400" kern="1200" dirty="0" smtClean="0">
                <a:latin typeface="Calibri" panose="020F0502020204030204" charset="0"/>
                <a:ea typeface="宋体" panose="02010600030101010101" pitchFamily="2" charset="-122"/>
                <a:sym typeface="Calibri" panose="020F0502020204030204" charset="0"/>
              </a:rPr>
              <a:t>1</a:t>
            </a:r>
            <a:r>
              <a:rPr lang="zh-CN" altLang="en-US" sz="4400" kern="1200" dirty="0" smtClean="0">
                <a:latin typeface="Calibri" panose="020F0502020204030204" charset="0"/>
                <a:ea typeface="宋体" panose="02010600030101010101" pitchFamily="2" charset="-122"/>
                <a:sym typeface="Calibri" panose="020F0502020204030204" charset="0"/>
              </a:rPr>
              <a:t>）</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4579" name="内容占位符 2"/>
          <p:cNvSpPr>
            <a:spLocks noGrp="1"/>
          </p:cNvSpPr>
          <p:nvPr>
            <p:ph type="subTitle" idx="1"/>
          </p:nvPr>
        </p:nvSpPr>
        <p:spPr>
          <a:xfrm>
            <a:off x="827688" y="1600200"/>
            <a:ext cx="6264522" cy="5257800"/>
          </a:xfrm>
        </p:spPr>
        <p:txBody>
          <a:bodyPr vert="horz">
            <a:normAutofit/>
          </a:bodyPr>
          <a:lstStyle/>
          <a:p>
            <a:pPr marL="342900" indent="-342900" algn="l" defTabSz="914400"/>
            <a:r>
              <a:rPr lang="zh-CN" altLang="en-US" sz="2800" kern="1200" dirty="0" smtClean="0">
                <a:solidFill>
                  <a:srgbClr val="FF0000"/>
                </a:solidFill>
                <a:latin typeface="Calibri" panose="020F0502020204030204" charset="0"/>
                <a:ea typeface="宋体" panose="02010600030101010101" pitchFamily="2" charset="-122"/>
                <a:sym typeface="Calibri" panose="020F0502020204030204" charset="0"/>
              </a:rPr>
              <a:t>设置如下三个信号量： </a:t>
            </a:r>
            <a:endParaRPr lang="zh-CN" altLang="en-US" sz="2800" kern="1200" dirty="0" smtClean="0">
              <a:solidFill>
                <a:srgbClr val="FF0000"/>
              </a:solidFill>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800" kern="1200" dirty="0" smtClean="0">
                <a:latin typeface="Calibri" panose="020F0502020204030204" charset="0"/>
                <a:ea typeface="宋体" panose="02010600030101010101" pitchFamily="2" charset="-122"/>
                <a:sym typeface="Calibri" panose="020F0502020204030204" charset="0"/>
              </a:rPr>
              <a:t>full</a:t>
            </a:r>
            <a:r>
              <a:rPr lang="zh-CN" altLang="en-US" sz="2800" kern="1200" dirty="0" smtClean="0">
                <a:latin typeface="Calibri" panose="020F0502020204030204" charset="0"/>
                <a:ea typeface="宋体" panose="02010600030101010101" pitchFamily="2" charset="-122"/>
                <a:sym typeface="Calibri" panose="020F0502020204030204" charset="0"/>
              </a:rPr>
              <a:t>：表示放有产品的缓冲区数，初值为</a:t>
            </a:r>
            <a:r>
              <a:rPr lang="en-US" altLang="zh-CN" sz="2800" kern="1200" dirty="0" smtClean="0">
                <a:latin typeface="Calibri" panose="020F0502020204030204" charset="0"/>
                <a:ea typeface="宋体" panose="02010600030101010101" pitchFamily="2" charset="-122"/>
                <a:sym typeface="Calibri" panose="020F0502020204030204" charset="0"/>
              </a:rPr>
              <a:t>0</a:t>
            </a:r>
            <a:r>
              <a:rPr lang="zh-CN" altLang="en-US" sz="2800" kern="1200" dirty="0" smtClean="0">
                <a:latin typeface="Calibri" panose="020F0502020204030204" charset="0"/>
                <a:ea typeface="宋体" panose="02010600030101010101" pitchFamily="2" charset="-122"/>
                <a:sym typeface="Calibri" panose="020F0502020204030204" charset="0"/>
              </a:rPr>
              <a:t>。</a:t>
            </a:r>
            <a:endParaRPr lang="zh-CN" altLang="en-US" sz="2800" kern="1200" dirty="0" smtClean="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800" kern="1200" dirty="0" smtClean="0">
                <a:latin typeface="Calibri" panose="020F0502020204030204" charset="0"/>
                <a:ea typeface="宋体" panose="02010600030101010101" pitchFamily="2" charset="-122"/>
                <a:sym typeface="Calibri" panose="020F0502020204030204" charset="0"/>
              </a:rPr>
              <a:t>empty</a:t>
            </a:r>
            <a:r>
              <a:rPr lang="zh-CN" altLang="en-US" sz="2800" kern="1200" dirty="0" smtClean="0">
                <a:latin typeface="Calibri" panose="020F0502020204030204" charset="0"/>
                <a:ea typeface="宋体" panose="02010600030101010101" pitchFamily="2" charset="-122"/>
                <a:sym typeface="Calibri" panose="020F0502020204030204" charset="0"/>
              </a:rPr>
              <a:t>：表示可供使用的缓冲区数，初值为</a:t>
            </a:r>
            <a:r>
              <a:rPr lang="en-US" altLang="zh-CN" sz="2800" i="1" kern="1200" dirty="0" smtClean="0">
                <a:latin typeface="Calibri" panose="020F0502020204030204" charset="0"/>
                <a:ea typeface="宋体" panose="02010600030101010101" pitchFamily="2" charset="-122"/>
                <a:sym typeface="Calibri" panose="020F0502020204030204" charset="0"/>
              </a:rPr>
              <a:t>N</a:t>
            </a:r>
            <a:r>
              <a:rPr lang="zh-CN" altLang="en-US" sz="2800" kern="1200" dirty="0" smtClean="0">
                <a:latin typeface="Calibri" panose="020F0502020204030204" charset="0"/>
                <a:ea typeface="宋体" panose="02010600030101010101" pitchFamily="2" charset="-122"/>
                <a:sym typeface="Calibri" panose="020F0502020204030204" charset="0"/>
              </a:rPr>
              <a:t>。</a:t>
            </a:r>
            <a:endParaRPr lang="zh-CN" altLang="en-US" sz="2800" kern="1200" dirty="0" smtClean="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800" kern="1200" dirty="0" err="1" smtClean="0">
                <a:latin typeface="Calibri" panose="020F0502020204030204" charset="0"/>
                <a:ea typeface="宋体" panose="02010600030101010101" pitchFamily="2" charset="-122"/>
                <a:sym typeface="Calibri" panose="020F0502020204030204" charset="0"/>
              </a:rPr>
              <a:t>mutex</a:t>
            </a:r>
            <a:r>
              <a:rPr lang="zh-CN" altLang="en-US" sz="2800" kern="1200" dirty="0" smtClean="0">
                <a:latin typeface="Calibri" panose="020F0502020204030204" charset="0"/>
                <a:ea typeface="宋体" panose="02010600030101010101" pitchFamily="2" charset="-122"/>
                <a:sym typeface="Calibri" panose="020F0502020204030204" charset="0"/>
              </a:rPr>
              <a:t>：互斥信号量，初值为</a:t>
            </a:r>
            <a:r>
              <a:rPr lang="en-US" altLang="zh-CN" sz="2800" kern="1200" dirty="0" smtClean="0">
                <a:latin typeface="Calibri" panose="020F0502020204030204" charset="0"/>
                <a:ea typeface="宋体" panose="02010600030101010101" pitchFamily="2" charset="-122"/>
                <a:sym typeface="Calibri" panose="020F0502020204030204" charset="0"/>
              </a:rPr>
              <a:t>1</a:t>
            </a:r>
            <a:r>
              <a:rPr lang="zh-CN" altLang="en-US" sz="2800" kern="1200" dirty="0" smtClean="0">
                <a:latin typeface="Calibri" panose="020F0502020204030204" charset="0"/>
                <a:ea typeface="宋体" panose="02010600030101010101" pitchFamily="2" charset="-122"/>
                <a:sym typeface="Calibri" panose="020F0502020204030204" charset="0"/>
              </a:rPr>
              <a:t>，使各进程互斥进入临界区，保证任何时候只有一个进程使用缓冲区。</a:t>
            </a:r>
            <a:endParaRPr lang="zh-CN" altLang="en-US" sz="28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66887CF5-ECB3-49A5-9540-E7712B95D9D9}"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457200" y="274638"/>
            <a:ext cx="6346986" cy="1143000"/>
          </a:xfrm>
        </p:spPr>
        <p:txBody>
          <a:bodyPr vert="horz" anchor="ctr">
            <a:normAutofit fontScale="90000"/>
          </a:bodyPr>
          <a:lstStyle/>
          <a:p>
            <a:r>
              <a:rPr lang="en-US" altLang="zh-CN" sz="4400" kern="1200" dirty="0">
                <a:latin typeface="Calibri" panose="020F0502020204030204" charset="0"/>
                <a:ea typeface="宋体" panose="02010600030101010101" pitchFamily="2" charset="-122"/>
                <a:sym typeface="Calibri" panose="020F0502020204030204" charset="0"/>
              </a:rPr>
              <a:t>7.4.1 </a:t>
            </a:r>
            <a:r>
              <a:rPr lang="zh-CN" altLang="en-US" sz="4400" kern="1200" dirty="0">
                <a:latin typeface="Calibri" panose="020F0502020204030204" charset="0"/>
                <a:ea typeface="宋体" panose="02010600030101010101" pitchFamily="2" charset="-122"/>
                <a:sym typeface="Calibri" panose="020F0502020204030204" charset="0"/>
              </a:rPr>
              <a:t>生产者</a:t>
            </a:r>
            <a:r>
              <a:rPr lang="en-US" altLang="zh-CN" sz="4400" kern="1200" dirty="0">
                <a:latin typeface="Calibri" panose="020F0502020204030204" charset="0"/>
                <a:ea typeface="宋体" panose="02010600030101010101" pitchFamily="2" charset="-122"/>
                <a:sym typeface="Calibri" panose="020F0502020204030204" charset="0"/>
              </a:rPr>
              <a:t>-</a:t>
            </a:r>
            <a:r>
              <a:rPr lang="zh-CN" altLang="en-US" sz="4400" kern="1200" dirty="0">
                <a:latin typeface="Calibri" panose="020F0502020204030204" charset="0"/>
                <a:ea typeface="宋体" panose="02010600030101010101" pitchFamily="2" charset="-122"/>
                <a:sym typeface="Calibri" panose="020F0502020204030204" charset="0"/>
              </a:rPr>
              <a:t>消费者</a:t>
            </a:r>
            <a:r>
              <a:rPr lang="zh-CN" altLang="en-US" sz="4400" kern="1200" dirty="0" smtClean="0">
                <a:latin typeface="Calibri" panose="020F0502020204030204" charset="0"/>
                <a:ea typeface="宋体" panose="02010600030101010101" pitchFamily="2" charset="-122"/>
                <a:sym typeface="Calibri" panose="020F0502020204030204" charset="0"/>
              </a:rPr>
              <a:t>问题（续</a:t>
            </a:r>
            <a:r>
              <a:rPr lang="en-US" altLang="zh-CN" sz="4400" kern="1200" dirty="0" smtClean="0">
                <a:latin typeface="Calibri" panose="020F0502020204030204" charset="0"/>
                <a:ea typeface="宋体" panose="02010600030101010101" pitchFamily="2" charset="-122"/>
                <a:sym typeface="Calibri" panose="020F0502020204030204" charset="0"/>
              </a:rPr>
              <a:t>2</a:t>
            </a:r>
            <a:r>
              <a:rPr lang="zh-CN" altLang="en-US" sz="4400" kern="1200" dirty="0" smtClean="0">
                <a:latin typeface="Calibri" panose="020F0502020204030204" charset="0"/>
                <a:ea typeface="宋体" panose="02010600030101010101" pitchFamily="2" charset="-122"/>
                <a:sym typeface="Calibri" panose="020F0502020204030204" charset="0"/>
              </a:rPr>
              <a:t>）</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 name="文本框 1"/>
          <p:cNvSpPr txBox="1"/>
          <p:nvPr/>
        </p:nvSpPr>
        <p:spPr>
          <a:xfrm>
            <a:off x="224790" y="2466975"/>
            <a:ext cx="3912235" cy="3784600"/>
          </a:xfrm>
          <a:prstGeom prst="rect">
            <a:avLst/>
          </a:prstGeom>
          <a:noFill/>
          <a:ln>
            <a:solidFill>
              <a:srgbClr val="00B050"/>
            </a:solidFill>
          </a:ln>
        </p:spPr>
        <p:txBody>
          <a:bodyPr wrap="square" rtlCol="0" anchor="t">
            <a:spAutoFit/>
          </a:bodyPr>
          <a:lstStyle/>
          <a:p>
            <a:r>
              <a:rPr lang="zh-CN" altLang="en-US" sz="2400" b="1"/>
              <a:t>//生产者进程：</a:t>
            </a:r>
            <a:endParaRPr lang="zh-CN" altLang="en-US" sz="2400" b="1"/>
          </a:p>
          <a:p>
            <a:r>
              <a:rPr lang="zh-CN" altLang="en-US" sz="2400" b="1"/>
              <a:t>while( 1 )</a:t>
            </a:r>
            <a:endParaRPr lang="zh-CN" altLang="en-US" sz="2400" b="1"/>
          </a:p>
          <a:p>
            <a:r>
              <a:rPr lang="zh-CN" altLang="en-US" sz="2400" b="1"/>
              <a:t>{</a:t>
            </a:r>
            <a:endParaRPr lang="zh-CN" altLang="en-US" sz="2400" b="1"/>
          </a:p>
          <a:p>
            <a:r>
              <a:rPr lang="zh-CN" altLang="en-US" sz="2400" b="1"/>
              <a:t>	P( empty );</a:t>
            </a:r>
            <a:endParaRPr lang="zh-CN" altLang="en-US" sz="2400" b="1"/>
          </a:p>
          <a:p>
            <a:r>
              <a:rPr lang="zh-CN" altLang="en-US" sz="2400" b="1"/>
              <a:t>	P( mutex )</a:t>
            </a:r>
            <a:endParaRPr lang="zh-CN" altLang="en-US" sz="2400" b="1"/>
          </a:p>
          <a:p>
            <a:r>
              <a:rPr lang="zh-CN" altLang="en-US" sz="2400" b="1"/>
              <a:t>	产品送往buffer( in )；</a:t>
            </a:r>
            <a:endParaRPr lang="zh-CN" altLang="en-US" sz="2400" b="1"/>
          </a:p>
          <a:p>
            <a:r>
              <a:rPr lang="zh-CN" altLang="en-US" sz="2400" b="1"/>
              <a:t>	in = ( in + 1 ) % N;</a:t>
            </a:r>
            <a:endParaRPr lang="zh-CN" altLang="en-US" sz="2400" b="1"/>
          </a:p>
          <a:p>
            <a:r>
              <a:rPr lang="zh-CN" altLang="en-US" sz="2400" b="1"/>
              <a:t>	V( mutext );</a:t>
            </a:r>
            <a:endParaRPr lang="zh-CN" altLang="en-US" sz="2400" b="1"/>
          </a:p>
          <a:p>
            <a:r>
              <a:rPr lang="zh-CN" altLang="en-US" sz="2400" b="1"/>
              <a:t>	V( full );</a:t>
            </a:r>
            <a:endParaRPr lang="zh-CN" altLang="en-US" sz="2400" b="1"/>
          </a:p>
          <a:p>
            <a:r>
              <a:rPr lang="zh-CN" altLang="en-US" sz="2400" b="1"/>
              <a:t>}</a:t>
            </a:r>
            <a:endParaRPr lang="zh-CN" altLang="en-US" sz="2400" b="1"/>
          </a:p>
        </p:txBody>
      </p:sp>
      <p:sp>
        <p:nvSpPr>
          <p:cNvPr id="4" name="文本框 3"/>
          <p:cNvSpPr txBox="1"/>
          <p:nvPr/>
        </p:nvSpPr>
        <p:spPr>
          <a:xfrm>
            <a:off x="4300855" y="2466975"/>
            <a:ext cx="4719955" cy="3784600"/>
          </a:xfrm>
          <a:prstGeom prst="rect">
            <a:avLst/>
          </a:prstGeom>
          <a:noFill/>
          <a:ln>
            <a:solidFill>
              <a:srgbClr val="00B050"/>
            </a:solidFill>
          </a:ln>
        </p:spPr>
        <p:txBody>
          <a:bodyPr wrap="square" rtlCol="0">
            <a:spAutoFit/>
          </a:bodyPr>
          <a:lstStyle/>
          <a:p>
            <a:r>
              <a:rPr lang="zh-CN" altLang="en-US" sz="2400" b="1">
                <a:sym typeface="+mn-ea"/>
              </a:rPr>
              <a:t>//消费者进程：</a:t>
            </a:r>
            <a:endParaRPr lang="zh-CN" altLang="en-US" sz="2400" b="1"/>
          </a:p>
          <a:p>
            <a:r>
              <a:rPr lang="zh-CN" altLang="en-US" sz="2400" b="1">
                <a:sym typeface="+mn-ea"/>
              </a:rPr>
              <a:t>while( 1 )</a:t>
            </a:r>
            <a:endParaRPr lang="zh-CN" altLang="en-US" sz="2400" b="1"/>
          </a:p>
          <a:p>
            <a:r>
              <a:rPr lang="zh-CN" altLang="en-US" sz="2400" b="1">
                <a:sym typeface="+mn-ea"/>
              </a:rPr>
              <a:t>{</a:t>
            </a:r>
            <a:endParaRPr lang="zh-CN" altLang="en-US" sz="2400" b="1"/>
          </a:p>
          <a:p>
            <a:r>
              <a:rPr lang="zh-CN" altLang="en-US" sz="2400" b="1">
                <a:sym typeface="+mn-ea"/>
              </a:rPr>
              <a:t>	P( full );</a:t>
            </a:r>
            <a:endParaRPr lang="zh-CN" altLang="en-US" sz="2400" b="1"/>
          </a:p>
          <a:p>
            <a:r>
              <a:rPr lang="zh-CN" altLang="en-US" sz="2400" b="1">
                <a:sym typeface="+mn-ea"/>
              </a:rPr>
              <a:t>	P( mutext );</a:t>
            </a:r>
            <a:endParaRPr lang="zh-CN" altLang="en-US" sz="2400" b="1"/>
          </a:p>
          <a:p>
            <a:r>
              <a:rPr lang="zh-CN" altLang="en-US" sz="2400" b="1">
                <a:sym typeface="+mn-ea"/>
              </a:rPr>
              <a:t>	从buffer( out )中取出产品;</a:t>
            </a:r>
            <a:endParaRPr lang="zh-CN" altLang="en-US" sz="2400" b="1"/>
          </a:p>
          <a:p>
            <a:r>
              <a:rPr lang="zh-CN" altLang="en-US" sz="2400" b="1">
                <a:sym typeface="+mn-ea"/>
              </a:rPr>
              <a:t>	out = ( out + 1 ) % N;</a:t>
            </a:r>
            <a:endParaRPr lang="zh-CN" altLang="en-US" sz="2400" b="1"/>
          </a:p>
          <a:p>
            <a:r>
              <a:rPr lang="zh-CN" altLang="en-US" sz="2400" b="1">
                <a:sym typeface="+mn-ea"/>
              </a:rPr>
              <a:t>	V( mutext );</a:t>
            </a:r>
            <a:endParaRPr lang="zh-CN" altLang="en-US" sz="2400" b="1"/>
          </a:p>
          <a:p>
            <a:r>
              <a:rPr lang="zh-CN" altLang="en-US" sz="2400" b="1">
                <a:sym typeface="+mn-ea"/>
              </a:rPr>
              <a:t>	V( empty );</a:t>
            </a:r>
            <a:endParaRPr lang="zh-CN" altLang="en-US" sz="2400" b="1"/>
          </a:p>
          <a:p>
            <a:r>
              <a:rPr lang="zh-CN" altLang="en-US" sz="2400" b="1">
                <a:sym typeface="+mn-ea"/>
              </a:rPr>
              <a:t>}</a:t>
            </a:r>
            <a:endParaRPr lang="zh-CN" altLang="en-US" sz="2400" b="1">
              <a:sym typeface="+mn-ea"/>
            </a:endParaRPr>
          </a:p>
        </p:txBody>
      </p:sp>
      <p:sp>
        <p:nvSpPr>
          <p:cNvPr id="5" name="文本框 4"/>
          <p:cNvSpPr txBox="1"/>
          <p:nvPr/>
        </p:nvSpPr>
        <p:spPr>
          <a:xfrm>
            <a:off x="770255" y="1555750"/>
            <a:ext cx="3366770" cy="368300"/>
          </a:xfrm>
          <a:prstGeom prst="rect">
            <a:avLst/>
          </a:prstGeom>
          <a:noFill/>
        </p:spPr>
        <p:txBody>
          <a:bodyPr wrap="square" rtlCol="0">
            <a:spAutoFit/>
          </a:bodyPr>
          <a:lstStyle/>
          <a:p>
            <a:r>
              <a:rPr lang="zh-CN" altLang="en-US" b="1">
                <a:sym typeface="+mn-ea"/>
              </a:rPr>
              <a:t>算法描述如下：</a:t>
            </a:r>
            <a:endParaRPr lang="zh-CN" altLang="en-US"/>
          </a:p>
        </p:txBody>
      </p:sp>
      <p:sp>
        <p:nvSpPr>
          <p:cNvPr id="7" name="日期占位符 6"/>
          <p:cNvSpPr>
            <a:spLocks noGrp="1"/>
          </p:cNvSpPr>
          <p:nvPr>
            <p:ph type="dt" sz="half" idx="10"/>
          </p:nvPr>
        </p:nvSpPr>
        <p:spPr/>
        <p:txBody>
          <a:bodyPr/>
          <a:lstStyle/>
          <a:p>
            <a:pPr lvl="0"/>
            <a:fld id="{A193ED9B-1DE3-4E08-8F09-248C35823A03}"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ctrTitle"/>
          </p:nvPr>
        </p:nvSpPr>
        <p:spPr>
          <a:xfrm>
            <a:off x="467658" y="116724"/>
            <a:ext cx="6490998"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7.4.2 </a:t>
            </a:r>
            <a:r>
              <a:rPr lang="zh-CN" altLang="en-US" sz="4400" kern="1200" dirty="0">
                <a:latin typeface="Calibri" panose="020F0502020204030204" charset="0"/>
                <a:ea typeface="宋体" panose="02010600030101010101" pitchFamily="2" charset="-122"/>
                <a:sym typeface="Calibri" panose="020F0502020204030204" charset="0"/>
              </a:rPr>
              <a:t>读者</a:t>
            </a:r>
            <a:r>
              <a:rPr lang="en-US" altLang="zh-CN" sz="4400" kern="1200" dirty="0">
                <a:latin typeface="Calibri" panose="020F0502020204030204" charset="0"/>
                <a:ea typeface="宋体" panose="02010600030101010101" pitchFamily="2" charset="-122"/>
                <a:sym typeface="Calibri" panose="020F0502020204030204" charset="0"/>
              </a:rPr>
              <a:t>-</a:t>
            </a:r>
            <a:r>
              <a:rPr lang="zh-CN" altLang="en-US" sz="4400" kern="1200" dirty="0">
                <a:latin typeface="Calibri" panose="020F0502020204030204" charset="0"/>
                <a:ea typeface="宋体" panose="02010600030101010101" pitchFamily="2" charset="-122"/>
                <a:sym typeface="Calibri" panose="020F0502020204030204" charset="0"/>
              </a:rPr>
              <a:t>写者问题</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6627" name="内容占位符 2"/>
          <p:cNvSpPr>
            <a:spLocks noGrp="1"/>
          </p:cNvSpPr>
          <p:nvPr>
            <p:ph type="subTitle" idx="1"/>
          </p:nvPr>
        </p:nvSpPr>
        <p:spPr>
          <a:xfrm>
            <a:off x="611670" y="1124808"/>
            <a:ext cx="6840570" cy="4525962"/>
          </a:xfrm>
        </p:spPr>
        <p:txBody>
          <a:bodyPr vert="horz">
            <a:noAutofit/>
          </a:bodyPr>
          <a:lstStyle/>
          <a:p>
            <a:pPr marL="514350" indent="-514350" algn="l" defTabSz="914400"/>
            <a:r>
              <a:rPr lang="zh-CN" altLang="en-US" sz="2400" kern="1200" dirty="0">
                <a:latin typeface="Calibri" panose="020F0502020204030204" charset="0"/>
                <a:ea typeface="宋体" panose="02010600030101010101" pitchFamily="2" charset="-122"/>
                <a:sym typeface="Calibri" panose="020F0502020204030204" charset="0"/>
              </a:rPr>
              <a:t>读者</a:t>
            </a:r>
            <a:r>
              <a:rPr lang="en-US" altLang="zh-CN" sz="2400" kern="1200" dirty="0">
                <a:latin typeface="Calibri" panose="020F0502020204030204" charset="0"/>
                <a:ea typeface="宋体" panose="02010600030101010101" pitchFamily="2" charset="-122"/>
                <a:sym typeface="Calibri" panose="020F0502020204030204" charset="0"/>
              </a:rPr>
              <a:t>-</a:t>
            </a:r>
            <a:r>
              <a:rPr lang="zh-CN" altLang="en-US" sz="2400" kern="1200" dirty="0">
                <a:latin typeface="Calibri" panose="020F0502020204030204" charset="0"/>
                <a:ea typeface="宋体" panose="02010600030101010101" pitchFamily="2" charset="-122"/>
                <a:sym typeface="Calibri" panose="020F0502020204030204" charset="0"/>
              </a:rPr>
              <a:t>写者问题可根据写者到来后是否仍允许新读者进入而分为两类：</a:t>
            </a:r>
            <a:endParaRPr lang="zh-CN" altLang="en-US" sz="2400" kern="1200" dirty="0">
              <a:latin typeface="Calibri" panose="020F0502020204030204" charset="0"/>
              <a:ea typeface="宋体" panose="02010600030101010101" pitchFamily="2" charset="-122"/>
              <a:sym typeface="Calibri" panose="020F0502020204030204" charset="0"/>
            </a:endParaRPr>
          </a:p>
          <a:p>
            <a:pPr marL="514350" indent="-514350" algn="l" defTabSz="914400">
              <a:buFont typeface="Calibri" panose="020F0502020204030204" charset="0"/>
              <a:buAutoNum type="arabicPeriod"/>
            </a:pPr>
            <a:r>
              <a:rPr lang="zh-CN" altLang="en-US" sz="2400" kern="1200" dirty="0">
                <a:latin typeface="Calibri" panose="020F0502020204030204" charset="0"/>
                <a:ea typeface="宋体" panose="02010600030101010101" pitchFamily="2" charset="-122"/>
                <a:sym typeface="Calibri" panose="020F0502020204030204" charset="0"/>
              </a:rPr>
              <a:t>读者优先：当写者提出存取共享对象的要求后，仍允许新读者进入。</a:t>
            </a:r>
            <a:endParaRPr lang="zh-CN" altLang="en-US" sz="2400" kern="1200" dirty="0">
              <a:latin typeface="Calibri" panose="020F0502020204030204" charset="0"/>
              <a:ea typeface="宋体" panose="02010600030101010101" pitchFamily="2" charset="-122"/>
              <a:sym typeface="Calibri" panose="020F0502020204030204" charset="0"/>
            </a:endParaRPr>
          </a:p>
          <a:p>
            <a:pPr marL="514350" indent="-514350" algn="l" defTabSz="914400">
              <a:buFont typeface="Calibri" panose="020F0502020204030204" charset="0"/>
              <a:buAutoNum type="arabicPeriod"/>
            </a:pPr>
            <a:r>
              <a:rPr lang="zh-CN" altLang="en-US" sz="2400" kern="1200" dirty="0">
                <a:latin typeface="Calibri" panose="020F0502020204030204" charset="0"/>
                <a:ea typeface="宋体" panose="02010600030101010101" pitchFamily="2" charset="-122"/>
                <a:sym typeface="Calibri" panose="020F0502020204030204" charset="0"/>
              </a:rPr>
              <a:t>写者优先：当写者提出存取共享对象的要求后，不允许新读者进入。</a:t>
            </a:r>
            <a:endParaRPr lang="zh-CN" altLang="en-US" sz="2400" kern="1200" dirty="0">
              <a:latin typeface="Calibri" panose="020F0502020204030204" charset="0"/>
              <a:ea typeface="宋体" panose="02010600030101010101" pitchFamily="2" charset="-122"/>
              <a:sym typeface="Calibri" panose="020F0502020204030204" charset="0"/>
            </a:endParaRPr>
          </a:p>
          <a:p>
            <a:pPr marL="514350" indent="-514350" algn="l" defTabSz="914400"/>
            <a:r>
              <a:rPr lang="zh-CN" altLang="en-US" sz="2400" kern="1200" dirty="0">
                <a:latin typeface="Calibri" panose="020F0502020204030204" charset="0"/>
                <a:ea typeface="宋体" panose="02010600030101010101" pitchFamily="2" charset="-122"/>
                <a:sym typeface="Calibri" panose="020F0502020204030204" charset="0"/>
              </a:rPr>
              <a:t>下面利用信号量来解决读者优先的读者</a:t>
            </a:r>
            <a:r>
              <a:rPr lang="en-US" altLang="zh-CN" sz="2400" kern="1200" dirty="0">
                <a:latin typeface="Calibri" panose="020F0502020204030204" charset="0"/>
                <a:ea typeface="宋体" panose="02010600030101010101" pitchFamily="2" charset="-122"/>
                <a:sym typeface="Calibri" panose="020F0502020204030204" charset="0"/>
              </a:rPr>
              <a:t>-</a:t>
            </a:r>
            <a:r>
              <a:rPr lang="zh-CN" altLang="en-US" sz="2400" kern="1200" dirty="0">
                <a:latin typeface="Calibri" panose="020F0502020204030204" charset="0"/>
                <a:ea typeface="宋体" panose="02010600030101010101" pitchFamily="2" charset="-122"/>
                <a:sym typeface="Calibri" panose="020F0502020204030204" charset="0"/>
              </a:rPr>
              <a:t>写者问题。这里需要设置两个信号量和一个共享变量：</a:t>
            </a:r>
            <a:endParaRPr lang="zh-CN" altLang="en-US" sz="2400" kern="1200" dirty="0">
              <a:latin typeface="Calibri" panose="020F0502020204030204" charset="0"/>
              <a:ea typeface="宋体" panose="02010600030101010101" pitchFamily="2" charset="-122"/>
              <a:sym typeface="Calibri" panose="020F0502020204030204" charset="0"/>
            </a:endParaRPr>
          </a:p>
          <a:p>
            <a:pPr marL="971550" lvl="1" indent="-514350" algn="l" defTabSz="914400"/>
            <a:r>
              <a:rPr lang="zh-CN" altLang="en-US" sz="2000" kern="1200" dirty="0">
                <a:latin typeface="Calibri" panose="020F0502020204030204" charset="0"/>
                <a:ea typeface="宋体" panose="02010600030101010101" pitchFamily="2" charset="-122"/>
                <a:sym typeface="Calibri" panose="020F0502020204030204" charset="0"/>
              </a:rPr>
              <a:t>读互斥信号量</a:t>
            </a:r>
            <a:r>
              <a:rPr lang="en-US" altLang="zh-CN" sz="2000" kern="1200" dirty="0">
                <a:latin typeface="Calibri" panose="020F0502020204030204" charset="0"/>
                <a:ea typeface="宋体" panose="02010600030101010101" pitchFamily="2" charset="-122"/>
                <a:sym typeface="Calibri" panose="020F0502020204030204" charset="0"/>
              </a:rPr>
              <a:t>rmutex</a:t>
            </a:r>
            <a:r>
              <a:rPr lang="zh-CN" altLang="en-US" sz="2000" kern="1200" dirty="0">
                <a:latin typeface="Calibri" panose="020F0502020204030204" charset="0"/>
                <a:ea typeface="宋体" panose="02010600030101010101" pitchFamily="2" charset="-122"/>
                <a:sym typeface="Calibri" panose="020F0502020204030204" charset="0"/>
              </a:rPr>
              <a:t>，用于使读进程互斥访问共享变量</a:t>
            </a:r>
            <a:r>
              <a:rPr lang="en-US" altLang="zh-CN" sz="2000" kern="1200" dirty="0">
                <a:latin typeface="Calibri" panose="020F0502020204030204" charset="0"/>
                <a:ea typeface="宋体" panose="02010600030101010101" pitchFamily="2" charset="-122"/>
                <a:sym typeface="Calibri" panose="020F0502020204030204" charset="0"/>
              </a:rPr>
              <a:t>readcount</a:t>
            </a:r>
            <a:r>
              <a:rPr lang="zh-CN" altLang="en-US" sz="2000" kern="1200" dirty="0">
                <a:latin typeface="Calibri" panose="020F0502020204030204" charset="0"/>
                <a:ea typeface="宋体" panose="02010600030101010101" pitchFamily="2" charset="-122"/>
                <a:sym typeface="Calibri" panose="020F0502020204030204" charset="0"/>
              </a:rPr>
              <a:t>，其初值为</a:t>
            </a:r>
            <a:r>
              <a:rPr lang="en-US" altLang="zh-CN" sz="2000" kern="1200" dirty="0">
                <a:latin typeface="Calibri" panose="020F0502020204030204" charset="0"/>
                <a:ea typeface="宋体" panose="02010600030101010101" pitchFamily="2" charset="-122"/>
                <a:sym typeface="Calibri" panose="020F0502020204030204" charset="0"/>
              </a:rPr>
              <a:t>1;</a:t>
            </a:r>
            <a:endParaRPr lang="zh-CN" altLang="en-US" sz="2000" kern="1200" dirty="0">
              <a:latin typeface="Calibri" panose="020F0502020204030204" charset="0"/>
              <a:ea typeface="宋体" panose="02010600030101010101" pitchFamily="2" charset="-122"/>
              <a:sym typeface="Calibri" panose="020F0502020204030204" charset="0"/>
            </a:endParaRPr>
          </a:p>
          <a:p>
            <a:pPr marL="971550" lvl="1" indent="-514350" algn="l" defTabSz="914400"/>
            <a:r>
              <a:rPr lang="zh-CN" altLang="en-US" sz="2000" kern="1200" dirty="0">
                <a:latin typeface="Calibri" panose="020F0502020204030204" charset="0"/>
                <a:ea typeface="宋体" panose="02010600030101010101" pitchFamily="2" charset="-122"/>
                <a:sym typeface="Calibri" panose="020F0502020204030204" charset="0"/>
              </a:rPr>
              <a:t>读写互斥信号量</a:t>
            </a:r>
            <a:r>
              <a:rPr lang="en-US" altLang="zh-CN" sz="2000" kern="1200" dirty="0">
                <a:latin typeface="Calibri" panose="020F0502020204030204" charset="0"/>
                <a:ea typeface="宋体" panose="02010600030101010101" pitchFamily="2" charset="-122"/>
                <a:sym typeface="Calibri" panose="020F0502020204030204" charset="0"/>
              </a:rPr>
              <a:t>mutex</a:t>
            </a:r>
            <a:r>
              <a:rPr lang="zh-CN" altLang="en-US" sz="2000" kern="1200" dirty="0">
                <a:latin typeface="Calibri" panose="020F0502020204030204" charset="0"/>
                <a:ea typeface="宋体" panose="02010600030101010101" pitchFamily="2" charset="-122"/>
                <a:sym typeface="Calibri" panose="020F0502020204030204" charset="0"/>
              </a:rPr>
              <a:t>，用于实现写进程与读进程的互斥以及写进程与写进程的互斥，其初值为</a:t>
            </a:r>
            <a:r>
              <a:rPr lang="en-US" altLang="zh-CN" sz="2000" kern="1200" dirty="0">
                <a:latin typeface="Calibri" panose="020F0502020204030204" charset="0"/>
                <a:ea typeface="宋体" panose="02010600030101010101" pitchFamily="2" charset="-122"/>
                <a:sym typeface="Calibri" panose="020F0502020204030204" charset="0"/>
              </a:rPr>
              <a:t>1;</a:t>
            </a:r>
            <a:endParaRPr lang="zh-CN" altLang="en-US" sz="2000" kern="1200" dirty="0">
              <a:latin typeface="Calibri" panose="020F0502020204030204" charset="0"/>
              <a:ea typeface="宋体" panose="02010600030101010101" pitchFamily="2" charset="-122"/>
              <a:sym typeface="Calibri" panose="020F0502020204030204" charset="0"/>
            </a:endParaRPr>
          </a:p>
          <a:p>
            <a:pPr marL="971550" lvl="1" indent="-514350" algn="l" defTabSz="914400"/>
            <a:r>
              <a:rPr lang="zh-CN" altLang="en-US" sz="2000" kern="1200" dirty="0">
                <a:latin typeface="Calibri" panose="020F0502020204030204" charset="0"/>
                <a:ea typeface="宋体" panose="02010600030101010101" pitchFamily="2" charset="-122"/>
                <a:sym typeface="Calibri" panose="020F0502020204030204" charset="0"/>
              </a:rPr>
              <a:t>读共享变量</a:t>
            </a:r>
            <a:r>
              <a:rPr lang="en-US" altLang="zh-CN" sz="2000" kern="1200" dirty="0">
                <a:latin typeface="Calibri" panose="020F0502020204030204" charset="0"/>
                <a:ea typeface="宋体" panose="02010600030101010101" pitchFamily="2" charset="-122"/>
                <a:sym typeface="Calibri" panose="020F0502020204030204" charset="0"/>
              </a:rPr>
              <a:t>readcount</a:t>
            </a:r>
            <a:r>
              <a:rPr lang="zh-CN" altLang="en-US" sz="2000" kern="1200" dirty="0">
                <a:latin typeface="Calibri" panose="020F0502020204030204" charset="0"/>
                <a:ea typeface="宋体" panose="02010600030101010101" pitchFamily="2" charset="-122"/>
                <a:sym typeface="Calibri" panose="020F0502020204030204" charset="0"/>
              </a:rPr>
              <a:t>，用于记录当前的读进程数目，初值为</a:t>
            </a:r>
            <a:r>
              <a:rPr lang="en-US" altLang="zh-CN" sz="2000" kern="1200" dirty="0">
                <a:latin typeface="Calibri" panose="020F0502020204030204" charset="0"/>
                <a:ea typeface="宋体" panose="02010600030101010101" pitchFamily="2" charset="-122"/>
                <a:sym typeface="Calibri" panose="020F0502020204030204" charset="0"/>
              </a:rPr>
              <a:t>0</a:t>
            </a:r>
            <a:r>
              <a:rPr lang="zh-CN" altLang="en-US" sz="2000" kern="1200" dirty="0" smtClean="0">
                <a:latin typeface="Calibri" panose="020F0502020204030204" charset="0"/>
                <a:ea typeface="宋体" panose="02010600030101010101" pitchFamily="2" charset="-122"/>
                <a:sym typeface="Calibri" panose="020F0502020204030204" charset="0"/>
              </a:rPr>
              <a:t>。</a:t>
            </a:r>
            <a:endParaRPr lang="zh-CN" altLang="en-US" sz="24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2C2EF218-13F2-4E6C-B2E3-A677D9344346}"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p:cNvPicPr>
          <p:nvPr/>
        </p:nvPicPr>
        <p:blipFill>
          <a:blip r:embed="rId1"/>
          <a:stretch>
            <a:fillRect/>
          </a:stretch>
        </p:blipFill>
        <p:spPr>
          <a:xfrm>
            <a:off x="500063" y="285750"/>
            <a:ext cx="7858125" cy="6194425"/>
          </a:xfrm>
          <a:prstGeom prst="rect">
            <a:avLst/>
          </a:prstGeom>
          <a:noFill/>
          <a:ln w="9525">
            <a:noFill/>
          </a:ln>
        </p:spPr>
      </p:pic>
      <p:sp>
        <p:nvSpPr>
          <p:cNvPr id="3" name="日期占位符 2"/>
          <p:cNvSpPr>
            <a:spLocks noGrp="1"/>
          </p:cNvSpPr>
          <p:nvPr>
            <p:ph type="dt" sz="half" idx="10"/>
          </p:nvPr>
        </p:nvSpPr>
        <p:spPr/>
        <p:txBody>
          <a:bodyPr/>
          <a:lstStyle/>
          <a:p>
            <a:pPr lvl="0"/>
            <a:fld id="{F955C004-96DB-4CE6-B577-843A613F0A72}"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p:cNvPicPr>
          <p:nvPr/>
        </p:nvPicPr>
        <p:blipFill>
          <a:blip r:embed="rId1"/>
          <a:stretch>
            <a:fillRect/>
          </a:stretch>
        </p:blipFill>
        <p:spPr>
          <a:xfrm>
            <a:off x="714375" y="285750"/>
            <a:ext cx="7643813" cy="6286500"/>
          </a:xfrm>
          <a:prstGeom prst="rect">
            <a:avLst/>
          </a:prstGeom>
          <a:noFill/>
          <a:ln w="9525">
            <a:noFill/>
          </a:ln>
        </p:spPr>
      </p:pic>
      <p:sp>
        <p:nvSpPr>
          <p:cNvPr id="3" name="日期占位符 2"/>
          <p:cNvSpPr>
            <a:spLocks noGrp="1"/>
          </p:cNvSpPr>
          <p:nvPr>
            <p:ph type="dt" sz="half" idx="10"/>
          </p:nvPr>
        </p:nvSpPr>
        <p:spPr/>
        <p:txBody>
          <a:bodyPr/>
          <a:lstStyle/>
          <a:p>
            <a:pPr lvl="0"/>
            <a:fld id="{F5487783-DF53-4468-9E61-6A3524205A48}"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ctrTitle"/>
          </p:nvPr>
        </p:nvSpPr>
        <p:spPr>
          <a:xfrm>
            <a:off x="457200" y="274638"/>
            <a:ext cx="6274980"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7.4.3 </a:t>
            </a:r>
            <a:r>
              <a:rPr lang="zh-CN" altLang="en-US" sz="4400" kern="1200" dirty="0">
                <a:latin typeface="Calibri" panose="020F0502020204030204" charset="0"/>
                <a:ea typeface="宋体" panose="02010600030101010101" pitchFamily="2" charset="-122"/>
                <a:sym typeface="Calibri" panose="020F0502020204030204" charset="0"/>
              </a:rPr>
              <a:t>哲学家进餐问题</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29699" name="内容占位符 2"/>
          <p:cNvSpPr>
            <a:spLocks noGrp="1"/>
          </p:cNvSpPr>
          <p:nvPr>
            <p:ph type="subTitle" idx="1"/>
          </p:nvPr>
        </p:nvSpPr>
        <p:spPr>
          <a:xfrm>
            <a:off x="755682" y="1600200"/>
            <a:ext cx="4320360" cy="5069070"/>
          </a:xfrm>
        </p:spPr>
        <p:txBody>
          <a:bodyPr vert="horz">
            <a:normAutofit/>
          </a:bodyPr>
          <a:lstStyle/>
          <a:p>
            <a:pPr marL="342900" indent="-342900" algn="l" defTabSz="914400"/>
            <a:r>
              <a:rPr lang="zh-CN" altLang="en-US" sz="2400" kern="1200" dirty="0">
                <a:latin typeface="Calibri" panose="020F0502020204030204" charset="0"/>
                <a:ea typeface="宋体" panose="02010600030101010101" pitchFamily="2" charset="-122"/>
                <a:sym typeface="Calibri" panose="020F0502020204030204" charset="0"/>
              </a:rPr>
              <a:t>为哲学家设定三种状态：</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THINKING</a:t>
            </a:r>
            <a:r>
              <a:rPr lang="zh-CN" altLang="en-US" sz="2400" kern="1200" dirty="0">
                <a:latin typeface="Calibri" panose="020F0502020204030204" charset="0"/>
                <a:ea typeface="宋体" panose="02010600030101010101" pitchFamily="2" charset="-122"/>
                <a:sym typeface="Calibri" panose="020F0502020204030204" charset="0"/>
              </a:rPr>
              <a:t>：思考状态，处于该状态的哲学家正在思考。</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HUNGRY</a:t>
            </a:r>
            <a:r>
              <a:rPr lang="zh-CN" altLang="en-US" sz="2400" kern="1200" dirty="0">
                <a:latin typeface="Calibri" panose="020F0502020204030204" charset="0"/>
                <a:ea typeface="宋体" panose="02010600030101010101" pitchFamily="2" charset="-122"/>
                <a:sym typeface="Calibri" panose="020F0502020204030204" charset="0"/>
              </a:rPr>
              <a:t>：饥饿状态，处于该状态的哲学家已经停止思考，正在试图取得身边的两只筷子。</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EATING</a:t>
            </a:r>
            <a:r>
              <a:rPr lang="zh-CN" altLang="en-US" sz="2400" kern="1200" dirty="0">
                <a:latin typeface="Calibri" panose="020F0502020204030204" charset="0"/>
                <a:ea typeface="宋体" panose="02010600030101010101" pitchFamily="2" charset="-122"/>
                <a:sym typeface="Calibri" panose="020F0502020204030204" charset="0"/>
              </a:rPr>
              <a:t>：就餐状态，处于该状态的哲学家取得了身边的两只筷子，正在就餐。</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2400" kern="1200" dirty="0">
              <a:latin typeface="Calibri" panose="020F0502020204030204" charset="0"/>
              <a:ea typeface="宋体" panose="02010600030101010101" pitchFamily="2" charset="-122"/>
              <a:sym typeface="Calibri" panose="020F0502020204030204" charset="0"/>
            </a:endParaRPr>
          </a:p>
        </p:txBody>
      </p:sp>
      <p:pic>
        <p:nvPicPr>
          <p:cNvPr id="29700" name="Picture 2" descr="t220"/>
          <p:cNvPicPr>
            <a:picLocks noChangeAspect="1"/>
          </p:cNvPicPr>
          <p:nvPr/>
        </p:nvPicPr>
        <p:blipFill>
          <a:blip r:embed="rId1"/>
          <a:stretch>
            <a:fillRect/>
          </a:stretch>
        </p:blipFill>
        <p:spPr>
          <a:xfrm>
            <a:off x="6012120" y="2276904"/>
            <a:ext cx="2571750" cy="2511425"/>
          </a:xfrm>
          <a:prstGeom prst="rect">
            <a:avLst/>
          </a:prstGeom>
          <a:noFill/>
          <a:ln w="9525">
            <a:noFill/>
          </a:ln>
        </p:spPr>
      </p:pic>
      <p:sp>
        <p:nvSpPr>
          <p:cNvPr id="3" name="日期占位符 2"/>
          <p:cNvSpPr>
            <a:spLocks noGrp="1"/>
          </p:cNvSpPr>
          <p:nvPr>
            <p:ph type="dt" sz="half" idx="10"/>
          </p:nvPr>
        </p:nvSpPr>
        <p:spPr/>
        <p:txBody>
          <a:bodyPr/>
          <a:lstStyle/>
          <a:p>
            <a:pPr lvl="0"/>
            <a:fld id="{FF64B830-1C23-44A7-B9D7-B3EB613B5B95}"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type="subTitle" idx="1"/>
          </p:nvPr>
        </p:nvSpPr>
        <p:spPr>
          <a:xfrm>
            <a:off x="611670" y="1600200"/>
            <a:ext cx="7056588" cy="4525963"/>
          </a:xfrm>
        </p:spPr>
        <p:txBody>
          <a:bodyPr vert="horz">
            <a:normAutofit fontScale="85000" lnSpcReduction="20000"/>
          </a:bodyPr>
          <a:lstStyle/>
          <a:p>
            <a:pPr marL="342900" indent="-342900" algn="l" defTabSz="914400">
              <a:buChar char="•"/>
            </a:pPr>
            <a:r>
              <a:rPr lang="zh-CN" altLang="en-US" sz="3200" kern="1200" dirty="0">
                <a:latin typeface="Calibri" panose="020F0502020204030204" charset="0"/>
                <a:ea typeface="宋体" panose="02010600030101010101" pitchFamily="2" charset="-122"/>
                <a:sym typeface="Calibri" panose="020F0502020204030204" charset="0"/>
              </a:rPr>
              <a:t>设定哲学家的编号依次为</a:t>
            </a:r>
            <a:r>
              <a:rPr lang="en-US" altLang="zh-CN" sz="3200" kern="1200" dirty="0">
                <a:latin typeface="Calibri" panose="020F0502020204030204" charset="0"/>
                <a:ea typeface="宋体" panose="02010600030101010101" pitchFamily="2" charset="-122"/>
                <a:sym typeface="Calibri" panose="020F0502020204030204" charset="0"/>
              </a:rPr>
              <a:t>0</a:t>
            </a:r>
            <a:r>
              <a:rPr lang="zh-CN" altLang="en-US" sz="3200" kern="1200" dirty="0">
                <a:latin typeface="Calibri" panose="020F0502020204030204" charset="0"/>
                <a:ea typeface="宋体" panose="02010600030101010101" pitchFamily="2" charset="-122"/>
                <a:sym typeface="Calibri" panose="020F0502020204030204" charset="0"/>
              </a:rPr>
              <a:t>到</a:t>
            </a:r>
            <a:r>
              <a:rPr lang="en-US" altLang="zh-CN" sz="3200" kern="1200" dirty="0">
                <a:latin typeface="Calibri" panose="020F0502020204030204" charset="0"/>
                <a:ea typeface="宋体" panose="02010600030101010101" pitchFamily="2" charset="-122"/>
                <a:sym typeface="Calibri" panose="020F0502020204030204" charset="0"/>
              </a:rPr>
              <a:t>4</a:t>
            </a:r>
            <a:r>
              <a:rPr lang="zh-CN" altLang="en-US" sz="3200" kern="1200" dirty="0">
                <a:latin typeface="Calibri" panose="020F0502020204030204" charset="0"/>
                <a:ea typeface="宋体" panose="02010600030101010101" pitchFamily="2" charset="-122"/>
                <a:sym typeface="Calibri" panose="020F0502020204030204" charset="0"/>
              </a:rPr>
              <a:t>，用数组</a:t>
            </a:r>
            <a:r>
              <a:rPr lang="en-US" altLang="zh-CN" sz="3200" kern="1200" dirty="0">
                <a:latin typeface="Calibri" panose="020F0502020204030204" charset="0"/>
                <a:ea typeface="宋体" panose="02010600030101010101" pitchFamily="2" charset="-122"/>
                <a:sym typeface="Calibri" panose="020F0502020204030204" charset="0"/>
              </a:rPr>
              <a:t>State</a:t>
            </a:r>
            <a:r>
              <a:rPr lang="zh-CN" altLang="en-US" sz="3200" kern="1200" dirty="0">
                <a:latin typeface="Calibri" panose="020F0502020204030204" charset="0"/>
                <a:ea typeface="宋体" panose="02010600030101010101" pitchFamily="2" charset="-122"/>
                <a:sym typeface="Calibri" panose="020F0502020204030204" charset="0"/>
              </a:rPr>
              <a:t>来表明哲学家所处的状态，例如若</a:t>
            </a:r>
            <a:r>
              <a:rPr lang="en-US" altLang="zh-CN" sz="3200" kern="1200" dirty="0">
                <a:latin typeface="Calibri" panose="020F0502020204030204" charset="0"/>
                <a:ea typeface="宋体" panose="02010600030101010101" pitchFamily="2" charset="-122"/>
                <a:sym typeface="Calibri" panose="020F0502020204030204" charset="0"/>
              </a:rPr>
              <a:t>State[3]==EATING</a:t>
            </a:r>
            <a:r>
              <a:rPr lang="zh-CN" altLang="en-US" sz="3200" kern="1200" dirty="0">
                <a:latin typeface="Calibri" panose="020F0502020204030204" charset="0"/>
                <a:ea typeface="宋体" panose="02010600030101010101" pitchFamily="2" charset="-122"/>
                <a:sym typeface="Calibri" panose="020F0502020204030204" charset="0"/>
              </a:rPr>
              <a:t>，那么就表明</a:t>
            </a:r>
            <a:r>
              <a:rPr lang="en-US" altLang="zh-CN" sz="3200" kern="1200" dirty="0">
                <a:latin typeface="Calibri" panose="020F0502020204030204" charset="0"/>
                <a:ea typeface="宋体" panose="02010600030101010101" pitchFamily="2" charset="-122"/>
                <a:sym typeface="Calibri" panose="020F0502020204030204" charset="0"/>
              </a:rPr>
              <a:t>3</a:t>
            </a:r>
            <a:r>
              <a:rPr lang="zh-CN" altLang="en-US" sz="3200" kern="1200" dirty="0">
                <a:latin typeface="Calibri" panose="020F0502020204030204" charset="0"/>
                <a:ea typeface="宋体" panose="02010600030101010101" pitchFamily="2" charset="-122"/>
                <a:sym typeface="Calibri" panose="020F0502020204030204" charset="0"/>
              </a:rPr>
              <a:t>号哲学家处于就餐状态。为了方便获得某哲学家左右两边哲学家的编号，定义如下两个宏：</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en-US" altLang="zh-CN" sz="3200" kern="1200" dirty="0">
                <a:latin typeface="Calibri" panose="020F0502020204030204" charset="0"/>
                <a:ea typeface="宋体" panose="02010600030101010101" pitchFamily="2" charset="-122"/>
                <a:sym typeface="Calibri" panose="020F0502020204030204" charset="0"/>
              </a:rPr>
              <a:t>#define  LEFT(x)  	(x-1)%5</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en-US" altLang="zh-CN" sz="3200" kern="1200" dirty="0">
                <a:latin typeface="Calibri" panose="020F0502020204030204" charset="0"/>
                <a:ea typeface="宋体" panose="02010600030101010101" pitchFamily="2" charset="-122"/>
                <a:sym typeface="Calibri" panose="020F0502020204030204" charset="0"/>
              </a:rPr>
              <a:t>#define  RIGHT(x)  	(x+1)%5</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zh-CN" altLang="en-US" sz="3200" kern="1200" dirty="0">
                <a:latin typeface="Calibri" panose="020F0502020204030204" charset="0"/>
                <a:ea typeface="宋体" panose="02010600030101010101" pitchFamily="2" charset="-122"/>
                <a:sym typeface="Calibri" panose="020F0502020204030204" charset="0"/>
              </a:rPr>
              <a:t>定义一个信号量数组</a:t>
            </a:r>
            <a:r>
              <a:rPr lang="en-US" altLang="zh-CN" sz="3200" kern="1200" dirty="0">
                <a:latin typeface="Calibri" panose="020F0502020204030204" charset="0"/>
                <a:ea typeface="宋体" panose="02010600030101010101" pitchFamily="2" charset="-122"/>
                <a:sym typeface="Calibri" panose="020F0502020204030204" charset="0"/>
              </a:rPr>
              <a:t>s</a:t>
            </a:r>
            <a:r>
              <a:rPr lang="zh-CN" altLang="en-US" sz="3200" kern="1200" dirty="0">
                <a:latin typeface="Calibri" panose="020F0502020204030204" charset="0"/>
                <a:ea typeface="宋体" panose="02010600030101010101" pitchFamily="2" charset="-122"/>
                <a:sym typeface="Calibri" panose="020F0502020204030204" charset="0"/>
              </a:rPr>
              <a:t>，对应每个哲学家，初值为</a:t>
            </a:r>
            <a:r>
              <a:rPr lang="en-US" altLang="zh-CN" sz="3200" kern="1200" dirty="0">
                <a:latin typeface="Calibri" panose="020F0502020204030204" charset="0"/>
                <a:ea typeface="宋体" panose="02010600030101010101" pitchFamily="2" charset="-122"/>
                <a:sym typeface="Calibri" panose="020F0502020204030204" charset="0"/>
              </a:rPr>
              <a:t>0</a:t>
            </a:r>
            <a:r>
              <a:rPr lang="zh-CN" altLang="en-US" sz="3200" kern="1200" dirty="0">
                <a:latin typeface="Calibri" panose="020F0502020204030204" charset="0"/>
                <a:ea typeface="宋体" panose="02010600030101010101" pitchFamily="2" charset="-122"/>
                <a:sym typeface="Calibri" panose="020F0502020204030204" charset="0"/>
              </a:rPr>
              <a:t>，用来在得不到</a:t>
            </a:r>
            <a:r>
              <a:rPr lang="zh-CN" altLang="en-US" sz="3200" kern="1200" dirty="0" smtClean="0">
                <a:latin typeface="Calibri" panose="020F0502020204030204" charset="0"/>
                <a:ea typeface="宋体" panose="02010600030101010101" pitchFamily="2" charset="-122"/>
                <a:sym typeface="Calibri" panose="020F0502020204030204" charset="0"/>
              </a:rPr>
              <a:t>筷子时阻塞</a:t>
            </a:r>
            <a:r>
              <a:rPr lang="zh-CN" altLang="en-US" sz="3200" kern="1200" dirty="0">
                <a:latin typeface="Calibri" panose="020F0502020204030204" charset="0"/>
                <a:ea typeface="宋体" panose="02010600030101010101" pitchFamily="2" charset="-122"/>
                <a:sym typeface="Calibri" panose="020F0502020204030204" charset="0"/>
              </a:rPr>
              <a:t>哲学家。为保证各哲学家状态的变更和测试能够</a:t>
            </a:r>
            <a:r>
              <a:rPr lang="zh-CN" altLang="en-US" sz="3200" kern="1200" dirty="0" smtClean="0">
                <a:latin typeface="Calibri" panose="020F0502020204030204" charset="0"/>
                <a:ea typeface="宋体" panose="02010600030101010101" pitchFamily="2" charset="-122"/>
                <a:sym typeface="Calibri" panose="020F0502020204030204" charset="0"/>
              </a:rPr>
              <a:t>互斥地进行</a:t>
            </a:r>
            <a:r>
              <a:rPr lang="zh-CN" altLang="en-US" sz="3200" kern="1200" dirty="0">
                <a:latin typeface="Calibri" panose="020F0502020204030204" charset="0"/>
                <a:ea typeface="宋体" panose="02010600030101010101" pitchFamily="2" charset="-122"/>
                <a:sym typeface="Calibri" panose="020F0502020204030204" charset="0"/>
              </a:rPr>
              <a:t>，定义信号量</a:t>
            </a:r>
            <a:r>
              <a:rPr lang="en-US" altLang="zh-CN" sz="3200" kern="1200" dirty="0">
                <a:latin typeface="Calibri" panose="020F0502020204030204" charset="0"/>
                <a:ea typeface="宋体" panose="02010600030101010101" pitchFamily="2" charset="-122"/>
                <a:sym typeface="Calibri" panose="020F0502020204030204" charset="0"/>
              </a:rPr>
              <a:t>mutex</a:t>
            </a:r>
            <a:r>
              <a:rPr lang="zh-CN" altLang="en-US" sz="3200" kern="1200" dirty="0">
                <a:latin typeface="Calibri" panose="020F0502020204030204" charset="0"/>
                <a:ea typeface="宋体" panose="02010600030101010101" pitchFamily="2" charset="-122"/>
                <a:sym typeface="Calibri" panose="020F0502020204030204" charset="0"/>
              </a:rPr>
              <a:t>，初值为</a:t>
            </a:r>
            <a:r>
              <a:rPr lang="en-US" altLang="zh-CN" sz="3200" kern="1200" dirty="0">
                <a:latin typeface="Calibri" panose="020F0502020204030204" charset="0"/>
                <a:ea typeface="宋体" panose="02010600030101010101" pitchFamily="2" charset="-122"/>
                <a:sym typeface="Calibri" panose="020F0502020204030204" charset="0"/>
              </a:rPr>
              <a:t>1</a:t>
            </a:r>
            <a:r>
              <a:rPr lang="zh-CN" altLang="en-US" sz="3200" kern="1200" dirty="0">
                <a:latin typeface="Calibri" panose="020F0502020204030204" charset="0"/>
                <a:ea typeface="宋体" panose="02010600030101010101" pitchFamily="2" charset="-122"/>
                <a:sym typeface="Calibri" panose="020F0502020204030204" charset="0"/>
              </a:rPr>
              <a:t>。</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buChar char="•"/>
            </a:pPr>
            <a:endParaRPr lang="zh-CN" altLang="en-US" sz="32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B188A1D9-2173-4092-916A-DE3B0CE5A94D}"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p:cNvPicPr>
          <p:nvPr/>
        </p:nvPicPr>
        <p:blipFill>
          <a:blip r:embed="rId1"/>
          <a:stretch>
            <a:fillRect/>
          </a:stretch>
        </p:blipFill>
        <p:spPr>
          <a:xfrm>
            <a:off x="8205" y="0"/>
            <a:ext cx="9001126" cy="6858000"/>
          </a:xfrm>
          <a:prstGeom prst="rect">
            <a:avLst/>
          </a:prstGeom>
          <a:noFill/>
          <a:ln w="9525">
            <a:noFill/>
          </a:ln>
        </p:spPr>
      </p:pic>
      <p:sp>
        <p:nvSpPr>
          <p:cNvPr id="3" name="日期占位符 2"/>
          <p:cNvSpPr>
            <a:spLocks noGrp="1"/>
          </p:cNvSpPr>
          <p:nvPr>
            <p:ph type="dt" sz="half" idx="10"/>
          </p:nvPr>
        </p:nvSpPr>
        <p:spPr/>
        <p:txBody>
          <a:bodyPr/>
          <a:lstStyle/>
          <a:p>
            <a:pPr lvl="0"/>
            <a:fld id="{F3FD05C0-CF7F-41C1-B5A4-D0FBE377AA67}"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457200" y="274638"/>
            <a:ext cx="6490998"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7.1 </a:t>
            </a:r>
            <a:r>
              <a:rPr lang="zh-CN" altLang="en-US" sz="4400" kern="1200" dirty="0">
                <a:latin typeface="Calibri" panose="020F0502020204030204" charset="0"/>
                <a:ea typeface="宋体" panose="02010600030101010101" pitchFamily="2" charset="-122"/>
                <a:sym typeface="Calibri" panose="020F0502020204030204" charset="0"/>
              </a:rPr>
              <a:t>进程同步的基本概念</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5123" name="内容占位符 2"/>
          <p:cNvSpPr>
            <a:spLocks noGrp="1"/>
          </p:cNvSpPr>
          <p:nvPr>
            <p:ph type="subTitle" idx="1"/>
          </p:nvPr>
        </p:nvSpPr>
        <p:spPr>
          <a:xfrm>
            <a:off x="755682" y="1772862"/>
            <a:ext cx="6480540" cy="4525963"/>
          </a:xfrm>
        </p:spPr>
        <p:txBody>
          <a:bodyPr vert="horz">
            <a:normAutofit/>
          </a:bodyPr>
          <a:lstStyle/>
          <a:p>
            <a:pPr marL="342900" indent="-342900" algn="l" defTabSz="914400">
              <a:buChar char="•"/>
            </a:pPr>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7.1.1 </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并发性</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7.1.2 </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与时间有关的错误</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7.1.3 </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进程的同步与互斥</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r>
              <a:rPr lang="en-US" altLang="zh-CN" sz="3200" b="1" kern="1200" dirty="0">
                <a:solidFill>
                  <a:srgbClr val="002060"/>
                </a:solidFill>
                <a:latin typeface="Calibri" panose="020F0502020204030204" charset="0"/>
                <a:ea typeface="宋体" panose="02010600030101010101" pitchFamily="2" charset="-122"/>
                <a:sym typeface="Calibri" panose="020F0502020204030204" charset="0"/>
              </a:rPr>
              <a:t>7.1.4 </a:t>
            </a:r>
            <a:r>
              <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rPr>
              <a:t>临界资源和临界区</a:t>
            </a:r>
            <a:endParaRPr lang="zh-CN" altLang="en-US" sz="3200" b="1" kern="1200" dirty="0">
              <a:solidFill>
                <a:srgbClr val="002060"/>
              </a:solidFill>
              <a:latin typeface="Calibri" panose="020F0502020204030204" charset="0"/>
              <a:ea typeface="宋体" panose="02010600030101010101" pitchFamily="2" charset="-122"/>
              <a:sym typeface="Calibri" panose="020F0502020204030204" charset="0"/>
            </a:endParaRPr>
          </a:p>
          <a:p>
            <a:pPr marL="342900" indent="-342900" algn="l" defTabSz="914400">
              <a:buChar char="•"/>
            </a:pPr>
            <a:endParaRPr lang="zh-CN" altLang="en-US" sz="3200" kern="1200" dirty="0">
              <a:solidFill>
                <a:srgbClr val="002060"/>
              </a:solidFill>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CE1C427C-F696-4454-92E2-A11AE815B4F2}"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ctrTitle"/>
          </p:nvPr>
        </p:nvSpPr>
        <p:spPr>
          <a:xfrm>
            <a:off x="457200" y="274638"/>
            <a:ext cx="6707016" cy="1143000"/>
          </a:xfrm>
        </p:spPr>
        <p:txBody>
          <a:bodyPr vert="horz" anchor="ctr">
            <a:normAutofit/>
          </a:bodyPr>
          <a:lstStyle/>
          <a:p>
            <a:r>
              <a:rPr lang="en-US" altLang="zh-CN" sz="4400" kern="1200" dirty="0">
                <a:latin typeface="Calibri" panose="020F0502020204030204" charset="0"/>
                <a:ea typeface="宋体" panose="02010600030101010101" pitchFamily="2" charset="-122"/>
                <a:sym typeface="Calibri" panose="020F0502020204030204" charset="0"/>
              </a:rPr>
              <a:t>7.4.4 </a:t>
            </a:r>
            <a:r>
              <a:rPr lang="zh-CN" altLang="en-US" sz="4400" kern="1200" dirty="0">
                <a:latin typeface="Calibri" panose="020F0502020204030204" charset="0"/>
                <a:ea typeface="宋体" panose="02010600030101010101" pitchFamily="2" charset="-122"/>
                <a:sym typeface="Calibri" panose="020F0502020204030204" charset="0"/>
              </a:rPr>
              <a:t>打瞌睡的理发师问题</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32771" name="内容占位符 2"/>
          <p:cNvSpPr>
            <a:spLocks noGrp="1"/>
          </p:cNvSpPr>
          <p:nvPr>
            <p:ph type="subTitle" idx="1"/>
          </p:nvPr>
        </p:nvSpPr>
        <p:spPr>
          <a:xfrm>
            <a:off x="611670" y="1417638"/>
            <a:ext cx="6696558" cy="2284690"/>
          </a:xfrm>
        </p:spPr>
        <p:txBody>
          <a:bodyPr vert="horz">
            <a:normAutofit fontScale="92500" lnSpcReduction="10000"/>
          </a:bodyPr>
          <a:lstStyle/>
          <a:p>
            <a:pPr marL="342900" indent="-342900" algn="l" defTabSz="914400"/>
            <a:r>
              <a:rPr lang="zh-CN" altLang="en-US" sz="2400" kern="1200" dirty="0">
                <a:latin typeface="Calibri" panose="020F0502020204030204" charset="0"/>
                <a:ea typeface="宋体" panose="02010600030101010101" pitchFamily="2" charset="-122"/>
                <a:sym typeface="Calibri" panose="020F0502020204030204" charset="0"/>
              </a:rPr>
              <a:t>设置变量</a:t>
            </a:r>
            <a:r>
              <a:rPr lang="en-US" altLang="zh-CN" sz="2400" kern="1200" dirty="0">
                <a:latin typeface="Calibri" panose="020F0502020204030204" charset="0"/>
                <a:ea typeface="宋体" panose="02010600030101010101" pitchFamily="2" charset="-122"/>
                <a:sym typeface="Calibri" panose="020F0502020204030204" charset="0"/>
              </a:rPr>
              <a:t>waiting</a:t>
            </a:r>
            <a:r>
              <a:rPr lang="zh-CN" altLang="en-US" sz="2400" kern="1200" dirty="0">
                <a:latin typeface="Calibri" panose="020F0502020204030204" charset="0"/>
                <a:ea typeface="宋体" panose="02010600030101010101" pitchFamily="2" charset="-122"/>
                <a:sym typeface="Calibri" panose="020F0502020204030204" charset="0"/>
              </a:rPr>
              <a:t>表示等待理发的顾客的数量，初值为</a:t>
            </a:r>
            <a:r>
              <a:rPr lang="en-US" altLang="zh-CN" sz="2400" kern="1200" dirty="0">
                <a:latin typeface="Calibri" panose="020F0502020204030204" charset="0"/>
                <a:ea typeface="宋体" panose="02010600030101010101" pitchFamily="2" charset="-122"/>
                <a:sym typeface="Calibri" panose="020F0502020204030204" charset="0"/>
              </a:rPr>
              <a:t>0</a:t>
            </a:r>
            <a:r>
              <a:rPr lang="zh-CN" altLang="en-US" sz="2400" kern="1200" dirty="0">
                <a:latin typeface="Calibri" panose="020F0502020204030204" charset="0"/>
                <a:ea typeface="宋体" panose="02010600030101010101" pitchFamily="2" charset="-122"/>
                <a:sym typeface="Calibri" panose="020F0502020204030204" charset="0"/>
              </a:rPr>
              <a:t>。定义三个信号量：</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customers</a:t>
            </a:r>
            <a:r>
              <a:rPr lang="zh-CN" altLang="en-US" sz="2400" kern="1200" dirty="0">
                <a:latin typeface="Calibri" panose="020F0502020204030204" charset="0"/>
                <a:ea typeface="宋体" panose="02010600030101010101" pitchFamily="2" charset="-122"/>
                <a:sym typeface="Calibri" panose="020F0502020204030204" charset="0"/>
              </a:rPr>
              <a:t>：正在等待的顾客的数量，数值上与</a:t>
            </a:r>
            <a:r>
              <a:rPr lang="en-US" altLang="zh-CN" sz="2400" kern="1200" dirty="0">
                <a:latin typeface="Calibri" panose="020F0502020204030204" charset="0"/>
                <a:ea typeface="宋体" panose="02010600030101010101" pitchFamily="2" charset="-122"/>
                <a:sym typeface="Calibri" panose="020F0502020204030204" charset="0"/>
              </a:rPr>
              <a:t>waiting</a:t>
            </a:r>
            <a:r>
              <a:rPr lang="zh-CN" altLang="en-US" sz="2400" kern="1200" dirty="0">
                <a:latin typeface="Calibri" panose="020F0502020204030204" charset="0"/>
                <a:ea typeface="宋体" panose="02010600030101010101" pitchFamily="2" charset="-122"/>
                <a:sym typeface="Calibri" panose="020F0502020204030204" charset="0"/>
              </a:rPr>
              <a:t>相同，初值为</a:t>
            </a:r>
            <a:r>
              <a:rPr lang="en-US" altLang="zh-CN" sz="2400" kern="1200" dirty="0">
                <a:latin typeface="Calibri" panose="020F0502020204030204" charset="0"/>
                <a:ea typeface="宋体" panose="02010600030101010101" pitchFamily="2" charset="-122"/>
                <a:sym typeface="Calibri" panose="020F0502020204030204" charset="0"/>
              </a:rPr>
              <a:t>0</a:t>
            </a:r>
            <a:r>
              <a:rPr lang="zh-CN" altLang="en-US" sz="2400" kern="1200" dirty="0">
                <a:latin typeface="Calibri" panose="020F0502020204030204" charset="0"/>
                <a:ea typeface="宋体" panose="02010600030101010101" pitchFamily="2" charset="-122"/>
                <a:sym typeface="Calibri" panose="020F0502020204030204" charset="0"/>
              </a:rPr>
              <a:t>。</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barbers</a:t>
            </a:r>
            <a:r>
              <a:rPr lang="zh-CN" altLang="en-US" sz="2400" kern="1200" dirty="0">
                <a:latin typeface="Calibri" panose="020F0502020204030204" charset="0"/>
                <a:ea typeface="宋体" panose="02010600030101010101" pitchFamily="2" charset="-122"/>
                <a:sym typeface="Calibri" panose="020F0502020204030204" charset="0"/>
              </a:rPr>
              <a:t>：理发师的状态，初值为</a:t>
            </a:r>
            <a:r>
              <a:rPr lang="en-US" altLang="zh-CN" sz="2400" kern="1200" dirty="0">
                <a:latin typeface="Calibri" panose="020F0502020204030204" charset="0"/>
                <a:ea typeface="宋体" panose="02010600030101010101" pitchFamily="2" charset="-122"/>
                <a:sym typeface="Calibri" panose="020F0502020204030204" charset="0"/>
              </a:rPr>
              <a:t>1</a:t>
            </a:r>
            <a:r>
              <a:rPr lang="zh-CN" altLang="en-US" sz="2400" kern="1200" dirty="0">
                <a:latin typeface="Calibri" panose="020F0502020204030204" charset="0"/>
                <a:ea typeface="宋体" panose="02010600030101010101" pitchFamily="2" charset="-122"/>
                <a:sym typeface="Calibri" panose="020F0502020204030204" charset="0"/>
              </a:rPr>
              <a:t>。</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mutex</a:t>
            </a:r>
            <a:r>
              <a:rPr lang="zh-CN" altLang="en-US" sz="2400" kern="1200" dirty="0">
                <a:latin typeface="Calibri" panose="020F0502020204030204" charset="0"/>
                <a:ea typeface="宋体" panose="02010600030101010101" pitchFamily="2" charset="-122"/>
                <a:sym typeface="Calibri" panose="020F0502020204030204" charset="0"/>
              </a:rPr>
              <a:t>：用于互斥访问变量</a:t>
            </a:r>
            <a:r>
              <a:rPr lang="en-US" altLang="zh-CN" sz="2400" kern="1200" dirty="0">
                <a:latin typeface="Calibri" panose="020F0502020204030204" charset="0"/>
                <a:ea typeface="宋体" panose="02010600030101010101" pitchFamily="2" charset="-122"/>
                <a:sym typeface="Calibri" panose="020F0502020204030204" charset="0"/>
              </a:rPr>
              <a:t>waiting</a:t>
            </a:r>
            <a:r>
              <a:rPr lang="zh-CN" altLang="en-US" sz="2400" kern="1200" dirty="0">
                <a:latin typeface="Calibri" panose="020F0502020204030204" charset="0"/>
                <a:ea typeface="宋体" panose="02010600030101010101" pitchFamily="2" charset="-122"/>
                <a:sym typeface="Calibri" panose="020F0502020204030204" charset="0"/>
              </a:rPr>
              <a:t>，初值为</a:t>
            </a:r>
            <a:r>
              <a:rPr lang="en-US" altLang="zh-CN" sz="2400" kern="1200" dirty="0">
                <a:latin typeface="Calibri" panose="020F0502020204030204" charset="0"/>
                <a:ea typeface="宋体" panose="02010600030101010101" pitchFamily="2" charset="-122"/>
                <a:sym typeface="Calibri" panose="020F0502020204030204" charset="0"/>
              </a:rPr>
              <a:t>1</a:t>
            </a:r>
            <a:r>
              <a:rPr lang="zh-CN" altLang="en-US" sz="2400" kern="1200" dirty="0">
                <a:latin typeface="Calibri" panose="020F0502020204030204" charset="0"/>
                <a:ea typeface="宋体" panose="02010600030101010101" pitchFamily="2" charset="-122"/>
                <a:sym typeface="Calibri" panose="020F0502020204030204" charset="0"/>
              </a:rPr>
              <a:t>。</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2400" kern="1200" dirty="0">
              <a:latin typeface="Calibri" panose="020F0502020204030204" charset="0"/>
              <a:ea typeface="宋体" panose="02010600030101010101" pitchFamily="2" charset="-122"/>
              <a:sym typeface="Calibri" panose="020F0502020204030204" charset="0"/>
            </a:endParaRPr>
          </a:p>
        </p:txBody>
      </p:sp>
      <p:pic>
        <p:nvPicPr>
          <p:cNvPr id="32772" name="Picture 2" descr="T221"/>
          <p:cNvPicPr>
            <a:picLocks noChangeAspect="1"/>
          </p:cNvPicPr>
          <p:nvPr/>
        </p:nvPicPr>
        <p:blipFill>
          <a:blip r:embed="rId1"/>
          <a:stretch>
            <a:fillRect/>
          </a:stretch>
        </p:blipFill>
        <p:spPr>
          <a:xfrm>
            <a:off x="829670" y="3884890"/>
            <a:ext cx="6334546" cy="2973110"/>
          </a:xfrm>
          <a:prstGeom prst="rect">
            <a:avLst/>
          </a:prstGeom>
          <a:noFill/>
          <a:ln w="9525">
            <a:noFill/>
          </a:ln>
        </p:spPr>
      </p:pic>
      <p:sp>
        <p:nvSpPr>
          <p:cNvPr id="3" name="日期占位符 2"/>
          <p:cNvSpPr>
            <a:spLocks noGrp="1"/>
          </p:cNvSpPr>
          <p:nvPr>
            <p:ph type="dt" sz="half" idx="10"/>
          </p:nvPr>
        </p:nvSpPr>
        <p:spPr/>
        <p:txBody>
          <a:bodyPr/>
          <a:lstStyle/>
          <a:p>
            <a:pPr lvl="0"/>
            <a:fld id="{1771E1DF-1FBE-400D-9B23-0DDE3CED910B}"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p:cNvPicPr>
          <p:nvPr/>
        </p:nvPicPr>
        <p:blipFill>
          <a:blip r:embed="rId1"/>
          <a:stretch>
            <a:fillRect/>
          </a:stretch>
        </p:blipFill>
        <p:spPr>
          <a:xfrm>
            <a:off x="0" y="-1"/>
            <a:ext cx="8532330" cy="6961819"/>
          </a:xfrm>
          <a:prstGeom prst="rect">
            <a:avLst/>
          </a:prstGeom>
          <a:noFill/>
          <a:ln w="9525">
            <a:noFill/>
          </a:ln>
        </p:spPr>
      </p:pic>
      <p:sp>
        <p:nvSpPr>
          <p:cNvPr id="3" name="日期占位符 2"/>
          <p:cNvSpPr>
            <a:spLocks noGrp="1"/>
          </p:cNvSpPr>
          <p:nvPr>
            <p:ph type="dt" sz="half" idx="10"/>
          </p:nvPr>
        </p:nvSpPr>
        <p:spPr/>
        <p:txBody>
          <a:bodyPr/>
          <a:lstStyle/>
          <a:p>
            <a:pPr lvl="0"/>
            <a:fld id="{1E227432-D568-4988-9DC8-7CE8C24DF394}"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zh-CN"/>
              <a:t>作业</a:t>
            </a:r>
            <a:endParaRPr lang="zh-CN" altLang="zh-CN"/>
          </a:p>
        </p:txBody>
      </p:sp>
      <p:sp>
        <p:nvSpPr>
          <p:cNvPr id="4" name="内容占位符 3"/>
          <p:cNvSpPr>
            <a:spLocks noGrp="1"/>
          </p:cNvSpPr>
          <p:nvPr>
            <p:ph idx="1"/>
          </p:nvPr>
        </p:nvSpPr>
        <p:spPr>
          <a:xfrm>
            <a:off x="609600" y="2160905"/>
            <a:ext cx="7218045" cy="3880485"/>
          </a:xfrm>
        </p:spPr>
        <p:txBody>
          <a:bodyPr>
            <a:noAutofit/>
          </a:bodyPr>
          <a:p>
            <a:r>
              <a:rPr lang="zh-CN" altLang="en-US" sz="3200"/>
              <a:t>某寺庙有小和尚、老和尚若干。庙内有一水缸，由小和尚提水入缸，供老和尚饮用。水缸可容纳30桶水，每次入水、取水仅为1桶，不可同时进行。水取自同一井中，水井径窄，每次只能容纳一个水桶取水。设水桶个数为5个，试用信号量和P、V操作给出老和尚和小和尚的活动。</a:t>
            </a:r>
            <a:endParaRPr lang="zh-CN" altLang="en-US" sz="3200"/>
          </a:p>
        </p:txBody>
      </p:sp>
      <p:sp>
        <p:nvSpPr>
          <p:cNvPr id="2" name="日期占位符 1"/>
          <p:cNvSpPr>
            <a:spLocks noGrp="1"/>
          </p:cNvSpPr>
          <p:nvPr>
            <p:ph type="dt" sz="half" idx="10"/>
          </p:nvPr>
        </p:nvSpPr>
        <p:spPr/>
        <p:txBody>
          <a:bodyPr/>
          <a:p>
            <a:pPr lvl="0"/>
            <a:fld id="{54C68E63-D904-4215-BF8C-767EACD3972F}"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4817"/>
          <p:cNvSpPr>
            <a:spLocks noGrp="1"/>
          </p:cNvSpPr>
          <p:nvPr>
            <p:ph type="title"/>
          </p:nvPr>
        </p:nvSpPr>
        <p:spPr/>
        <p:txBody>
          <a:bodyPr vert="horz" anchor="ctr">
            <a:normAutofit/>
          </a:bodyPr>
          <a:lstStyle/>
          <a:p>
            <a:r>
              <a:rPr lang="en-US" altLang="zh-CN" dirty="0"/>
              <a:t>7.5 </a:t>
            </a:r>
            <a:r>
              <a:rPr lang="zh-CN" altLang="en-US" dirty="0"/>
              <a:t>管程</a:t>
            </a:r>
            <a:endParaRPr lang="zh-CN" altLang="en-US" dirty="0"/>
          </a:p>
        </p:txBody>
      </p:sp>
      <p:sp>
        <p:nvSpPr>
          <p:cNvPr id="34819" name="文本占位符 34818"/>
          <p:cNvSpPr>
            <a:spLocks noGrp="1"/>
          </p:cNvSpPr>
          <p:nvPr>
            <p:ph idx="1"/>
          </p:nvPr>
        </p:nvSpPr>
        <p:spPr/>
        <p:txBody>
          <a:bodyPr vert="horz">
            <a:noAutofit/>
          </a:bodyPr>
          <a:lstStyle/>
          <a:p>
            <a:pPr>
              <a:buNone/>
            </a:pPr>
            <a:r>
              <a:rPr lang="en-US" altLang="zh-CN" sz="3600" dirty="0"/>
              <a:t>          </a:t>
            </a:r>
            <a:r>
              <a:rPr lang="zh-CN" altLang="en-US" sz="3600" dirty="0"/>
              <a:t>利用信号量机制实现进程同步问题时，需要设置很多信号量，并且对于共享资源的管理分散在各个进程之中，因此，难以防止无意的违反同步操作，造成程序设计的错误或出现死锁。 </a:t>
            </a:r>
            <a:endParaRPr lang="zh-CN" altLang="en-US" sz="3600" dirty="0"/>
          </a:p>
        </p:txBody>
      </p:sp>
      <p:sp>
        <p:nvSpPr>
          <p:cNvPr id="3" name="日期占位符 2"/>
          <p:cNvSpPr>
            <a:spLocks noGrp="1"/>
          </p:cNvSpPr>
          <p:nvPr>
            <p:ph type="dt" sz="half" idx="10"/>
          </p:nvPr>
        </p:nvSpPr>
        <p:spPr/>
        <p:txBody>
          <a:bodyPr/>
          <a:lstStyle/>
          <a:p>
            <a:pPr lvl="0"/>
            <a:fld id="{B972B98C-35FE-482E-A719-0EF54563C6E1}"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5841"/>
          <p:cNvSpPr>
            <a:spLocks noGrp="1"/>
          </p:cNvSpPr>
          <p:nvPr>
            <p:ph type="title"/>
          </p:nvPr>
        </p:nvSpPr>
        <p:spPr/>
        <p:txBody>
          <a:bodyPr vert="horz" anchor="ctr">
            <a:normAutofit/>
          </a:bodyPr>
          <a:lstStyle/>
          <a:p>
            <a:r>
              <a:rPr lang="en-US" altLang="zh-CN"/>
              <a:t>7.5.1 </a:t>
            </a:r>
            <a:r>
              <a:rPr lang="zh-CN" altLang="en-US"/>
              <a:t>使用信号的管程</a:t>
            </a:r>
            <a:endParaRPr lang="zh-CN" altLang="en-US"/>
          </a:p>
        </p:txBody>
      </p:sp>
      <p:sp>
        <p:nvSpPr>
          <p:cNvPr id="35843" name="文本占位符 35842"/>
          <p:cNvSpPr>
            <a:spLocks noGrp="1"/>
          </p:cNvSpPr>
          <p:nvPr>
            <p:ph idx="1"/>
          </p:nvPr>
        </p:nvSpPr>
        <p:spPr/>
        <p:txBody>
          <a:bodyPr vert="horz">
            <a:noAutofit/>
          </a:bodyPr>
          <a:lstStyle/>
          <a:p>
            <a:pPr>
              <a:lnSpc>
                <a:spcPct val="90000"/>
              </a:lnSpc>
            </a:pPr>
            <a:r>
              <a:rPr lang="zh-CN" altLang="en-US" sz="2800" dirty="0"/>
              <a:t>为了解决这类问题，</a:t>
            </a:r>
            <a:r>
              <a:rPr lang="en-US" altLang="zh-CN" sz="2800" dirty="0" err="1"/>
              <a:t>Brinch</a:t>
            </a:r>
            <a:r>
              <a:rPr lang="en-US" altLang="zh-CN" sz="2800" dirty="0"/>
              <a:t> Hansen</a:t>
            </a:r>
            <a:r>
              <a:rPr lang="zh-CN" altLang="en-US" sz="2800" dirty="0"/>
              <a:t>和</a:t>
            </a:r>
            <a:r>
              <a:rPr lang="en-US" altLang="zh-CN" sz="2800" dirty="0"/>
              <a:t>Hoare</a:t>
            </a:r>
            <a:r>
              <a:rPr lang="zh-CN" altLang="en-US" sz="2800" dirty="0"/>
              <a:t>提出一种高级同步机制</a:t>
            </a:r>
            <a:r>
              <a:rPr lang="en-US" altLang="zh-CN" sz="2800" dirty="0"/>
              <a:t>——</a:t>
            </a:r>
            <a:r>
              <a:rPr lang="zh-CN" altLang="en-US" sz="2800" dirty="0"/>
              <a:t>管程</a:t>
            </a:r>
            <a:r>
              <a:rPr lang="en-US" altLang="zh-CN" sz="2800" dirty="0"/>
              <a:t>(Monitor)</a:t>
            </a:r>
            <a:r>
              <a:rPr lang="zh-CN" altLang="en-US" sz="2800" dirty="0"/>
              <a:t>。 </a:t>
            </a:r>
            <a:endParaRPr lang="zh-CN" altLang="en-US" sz="2800" dirty="0"/>
          </a:p>
          <a:p>
            <a:pPr>
              <a:lnSpc>
                <a:spcPct val="90000"/>
              </a:lnSpc>
            </a:pPr>
            <a:r>
              <a:rPr lang="zh-CN" altLang="en-US" sz="2800" dirty="0"/>
              <a:t>利用数据抽象地表示系统中的共享资源，而把对该数据实施的操作定义为一组过程。</a:t>
            </a:r>
            <a:endParaRPr lang="zh-CN" altLang="en-US" sz="2800" dirty="0"/>
          </a:p>
          <a:p>
            <a:pPr>
              <a:lnSpc>
                <a:spcPct val="90000"/>
              </a:lnSpc>
            </a:pPr>
            <a:r>
              <a:rPr lang="zh-CN" altLang="en-US" sz="2800" dirty="0"/>
              <a:t>代表共享资源的数据，以及由对该共享数据实施操作的一组过程所组成的资源管理程序，共同构成了一个操作系统的资源管理模块。 </a:t>
            </a:r>
            <a:endParaRPr lang="zh-CN" altLang="en-US" sz="2800" dirty="0"/>
          </a:p>
        </p:txBody>
      </p:sp>
      <p:sp>
        <p:nvSpPr>
          <p:cNvPr id="3" name="日期占位符 2"/>
          <p:cNvSpPr>
            <a:spLocks noGrp="1"/>
          </p:cNvSpPr>
          <p:nvPr>
            <p:ph type="dt" sz="half" idx="10"/>
          </p:nvPr>
        </p:nvSpPr>
        <p:spPr/>
        <p:txBody>
          <a:bodyPr/>
          <a:lstStyle/>
          <a:p>
            <a:pPr lvl="0"/>
            <a:fld id="{9ABD3E65-7091-4E0D-89CD-9B2A14C1D104}"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6865"/>
          <p:cNvSpPr>
            <a:spLocks noGrp="1"/>
          </p:cNvSpPr>
          <p:nvPr>
            <p:ph type="title"/>
          </p:nvPr>
        </p:nvSpPr>
        <p:spPr/>
        <p:txBody>
          <a:bodyPr vert="horz" anchor="ctr">
            <a:normAutofit/>
          </a:bodyPr>
          <a:lstStyle/>
          <a:p>
            <a:r>
              <a:rPr lang="en-US" altLang="zh-CN"/>
              <a:t>7.5.1 </a:t>
            </a:r>
            <a:r>
              <a:rPr lang="zh-CN" altLang="en-US"/>
              <a:t>使用信号的管程</a:t>
            </a:r>
            <a:endParaRPr lang="zh-CN" altLang="en-US"/>
          </a:p>
        </p:txBody>
      </p:sp>
      <p:sp>
        <p:nvSpPr>
          <p:cNvPr id="36867" name="文本占位符 36866"/>
          <p:cNvSpPr>
            <a:spLocks noGrp="1"/>
          </p:cNvSpPr>
          <p:nvPr>
            <p:ph idx="1"/>
          </p:nvPr>
        </p:nvSpPr>
        <p:spPr/>
        <p:txBody>
          <a:bodyPr vert="horz">
            <a:normAutofit/>
          </a:bodyPr>
          <a:lstStyle/>
          <a:p>
            <a:r>
              <a:rPr lang="zh-CN" altLang="en-US" sz="3200" dirty="0"/>
              <a:t>管程由四部分组成：</a:t>
            </a:r>
            <a:endParaRPr lang="zh-CN" altLang="en-US" sz="3200" dirty="0"/>
          </a:p>
          <a:p>
            <a:r>
              <a:rPr lang="zh-CN" altLang="en-US" sz="3200" dirty="0"/>
              <a:t>  管程的名称；</a:t>
            </a:r>
            <a:endParaRPr lang="zh-CN" altLang="en-US" sz="3200" dirty="0"/>
          </a:p>
          <a:p>
            <a:r>
              <a:rPr lang="zh-CN" altLang="en-US" sz="3200" dirty="0"/>
              <a:t>  局部于管程的数据的说明；</a:t>
            </a:r>
            <a:endParaRPr lang="zh-CN" altLang="en-US" sz="3200" dirty="0"/>
          </a:p>
          <a:p>
            <a:r>
              <a:rPr lang="zh-CN" altLang="en-US" sz="3200" dirty="0"/>
              <a:t>  对数据进行操作的一组过程；</a:t>
            </a:r>
            <a:endParaRPr lang="zh-CN" altLang="en-US" sz="3200" dirty="0"/>
          </a:p>
          <a:p>
            <a:r>
              <a:rPr lang="zh-CN" altLang="en-US" sz="3200" dirty="0"/>
              <a:t>  对局部于管程内部的共享数据赋初值的语句。</a:t>
            </a:r>
            <a:endParaRPr lang="zh-CN" altLang="en-US" sz="3200" dirty="0"/>
          </a:p>
        </p:txBody>
      </p:sp>
      <p:sp>
        <p:nvSpPr>
          <p:cNvPr id="3" name="日期占位符 2"/>
          <p:cNvSpPr>
            <a:spLocks noGrp="1"/>
          </p:cNvSpPr>
          <p:nvPr>
            <p:ph type="dt" sz="half" idx="10"/>
          </p:nvPr>
        </p:nvSpPr>
        <p:spPr/>
        <p:txBody>
          <a:bodyPr/>
          <a:lstStyle/>
          <a:p>
            <a:pPr lvl="0"/>
            <a:fld id="{BA62C527-372E-4CEA-BE19-3602841BF8E6}"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7889"/>
          <p:cNvSpPr>
            <a:spLocks noGrp="1"/>
          </p:cNvSpPr>
          <p:nvPr>
            <p:ph type="title"/>
          </p:nvPr>
        </p:nvSpPr>
        <p:spPr/>
        <p:txBody>
          <a:bodyPr vert="horz" anchor="ctr">
            <a:normAutofit/>
          </a:bodyPr>
          <a:lstStyle/>
          <a:p>
            <a:r>
              <a:rPr lang="en-US" altLang="zh-CN"/>
              <a:t>7.5.1 </a:t>
            </a:r>
            <a:r>
              <a:rPr lang="zh-CN" altLang="en-US"/>
              <a:t>使用信号的管程</a:t>
            </a:r>
            <a:endParaRPr lang="zh-CN" altLang="en-US"/>
          </a:p>
        </p:txBody>
      </p:sp>
      <p:sp>
        <p:nvSpPr>
          <p:cNvPr id="37891" name="文本占位符 37890"/>
          <p:cNvSpPr>
            <a:spLocks noGrp="1"/>
          </p:cNvSpPr>
          <p:nvPr>
            <p:ph idx="1"/>
          </p:nvPr>
        </p:nvSpPr>
        <p:spPr>
          <a:xfrm>
            <a:off x="468313" y="1628775"/>
            <a:ext cx="8229600" cy="4525963"/>
          </a:xfrm>
        </p:spPr>
        <p:txBody>
          <a:bodyPr vert="horz">
            <a:normAutofit/>
          </a:bodyPr>
          <a:lstStyle/>
          <a:p>
            <a:pPr>
              <a:lnSpc>
                <a:spcPct val="80000"/>
              </a:lnSpc>
            </a:pPr>
            <a:r>
              <a:rPr lang="zh-CN" altLang="en-US" sz="2800" dirty="0"/>
              <a:t>尽管管程提供了一种实现互斥的简便途径，但这还不够。还需要一种办法使得进程在无法继续运行时被阻塞。例如，在生产者</a:t>
            </a:r>
            <a:r>
              <a:rPr lang="en-US" altLang="zh-CN" sz="2800" dirty="0"/>
              <a:t>-</a:t>
            </a:r>
            <a:r>
              <a:rPr lang="zh-CN" altLang="en-US" sz="2800" dirty="0"/>
              <a:t>消费者问题中，很容易将针对缓冲区是满或是空的测试放到管程过程中，但是生产者在发现缓冲区满的时候如何阻塞呢？</a:t>
            </a:r>
            <a:endParaRPr lang="zh-CN" altLang="en-US" sz="2800" dirty="0"/>
          </a:p>
          <a:p>
            <a:pPr>
              <a:lnSpc>
                <a:spcPct val="80000"/>
              </a:lnSpc>
            </a:pPr>
            <a:r>
              <a:rPr lang="zh-CN" altLang="en-US" sz="2800" dirty="0"/>
              <a:t>解决的方法是引入条件变量以及相关的两个操作原语：</a:t>
            </a:r>
            <a:r>
              <a:rPr lang="en-US" altLang="zh-CN" sz="2800" dirty="0"/>
              <a:t>wait</a:t>
            </a:r>
            <a:r>
              <a:rPr lang="zh-CN" altLang="en-US" sz="2800" dirty="0"/>
              <a:t>和</a:t>
            </a:r>
            <a:r>
              <a:rPr lang="en-US" altLang="zh-CN" sz="2800" dirty="0"/>
              <a:t>signal</a:t>
            </a:r>
            <a:r>
              <a:rPr lang="zh-CN" altLang="en-US" sz="2800" dirty="0"/>
              <a:t>。当一个管程过程发现它无法继续运行时（例如，生产者发现缓冲区满），它会在某个条件变量上（如</a:t>
            </a:r>
            <a:r>
              <a:rPr lang="en-US" altLang="zh-CN" sz="2800" dirty="0"/>
              <a:t>full</a:t>
            </a:r>
            <a:r>
              <a:rPr lang="zh-CN" altLang="en-US" sz="2800" dirty="0"/>
              <a:t>）执行</a:t>
            </a:r>
            <a:r>
              <a:rPr lang="en-US" altLang="zh-CN" sz="2800" dirty="0"/>
              <a:t>wait</a:t>
            </a:r>
            <a:r>
              <a:rPr lang="zh-CN" altLang="en-US" sz="2800" dirty="0"/>
              <a:t>操作。该操作导致调用进程自身阻塞，并且还将另一个以前等在管程之外的进程调入管程， </a:t>
            </a:r>
            <a:endParaRPr lang="zh-CN" altLang="en-US" sz="2800" dirty="0"/>
          </a:p>
        </p:txBody>
      </p:sp>
      <p:sp>
        <p:nvSpPr>
          <p:cNvPr id="3" name="日期占位符 2"/>
          <p:cNvSpPr>
            <a:spLocks noGrp="1"/>
          </p:cNvSpPr>
          <p:nvPr>
            <p:ph type="dt" sz="half" idx="10"/>
          </p:nvPr>
        </p:nvSpPr>
        <p:spPr/>
        <p:txBody>
          <a:bodyPr/>
          <a:lstStyle/>
          <a:p>
            <a:pPr lvl="0"/>
            <a:fld id="{5A6E9BF2-B7A8-4B33-AF4B-E0E5D0F4F21F}"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8913"/>
          <p:cNvSpPr>
            <a:spLocks noGrp="1"/>
          </p:cNvSpPr>
          <p:nvPr>
            <p:ph type="title"/>
          </p:nvPr>
        </p:nvSpPr>
        <p:spPr/>
        <p:txBody>
          <a:bodyPr vert="horz" anchor="ctr">
            <a:normAutofit/>
          </a:bodyPr>
          <a:lstStyle/>
          <a:p>
            <a:r>
              <a:rPr lang="en-US" altLang="zh-CN"/>
              <a:t>7.5.1 </a:t>
            </a:r>
            <a:r>
              <a:rPr lang="zh-CN" altLang="en-US"/>
              <a:t>使用信号的管程</a:t>
            </a:r>
            <a:endParaRPr lang="zh-CN" altLang="en-US"/>
          </a:p>
        </p:txBody>
      </p:sp>
      <p:sp>
        <p:nvSpPr>
          <p:cNvPr id="38915" name="文本占位符 38914"/>
          <p:cNvSpPr>
            <a:spLocks noGrp="1"/>
          </p:cNvSpPr>
          <p:nvPr>
            <p:ph idx="1"/>
          </p:nvPr>
        </p:nvSpPr>
        <p:spPr/>
        <p:txBody>
          <a:bodyPr vert="horz">
            <a:noAutofit/>
          </a:bodyPr>
          <a:lstStyle/>
          <a:p>
            <a:pPr>
              <a:lnSpc>
                <a:spcPct val="90000"/>
              </a:lnSpc>
            </a:pPr>
            <a:r>
              <a:rPr lang="zh-CN" altLang="en-US" sz="2800" dirty="0"/>
              <a:t>管程自动实现对临界区的互斥，因而用它进行并行程序设计比信号量更容易保证程序的正确性。但它也有缺点。由于管程是一个程序设计语言的概念，编译器必须要识别管程并用某种方式实现互斥。然而，</a:t>
            </a:r>
            <a:r>
              <a:rPr lang="en-US" altLang="zh-CN" sz="2800" dirty="0"/>
              <a:t>C</a:t>
            </a:r>
            <a:r>
              <a:rPr lang="zh-CN" altLang="en-US" sz="2800" dirty="0"/>
              <a:t>，</a:t>
            </a:r>
            <a:r>
              <a:rPr lang="en-US" altLang="zh-CN" sz="2800" dirty="0"/>
              <a:t>Pascal</a:t>
            </a:r>
            <a:r>
              <a:rPr lang="zh-CN" altLang="en-US" sz="2800" dirty="0"/>
              <a:t>和</a:t>
            </a:r>
            <a:r>
              <a:rPr lang="en-US" altLang="zh-CN" sz="2800" dirty="0"/>
              <a:t>Java</a:t>
            </a:r>
            <a:r>
              <a:rPr lang="zh-CN" altLang="en-US" sz="2800" dirty="0"/>
              <a:t>及多数编程语言都不支持管程。所以指望这些编译器遵守互斥规则是不可靠的。实际上，如何能让编译器知道哪些过程属于管程，哪些不属于管程，也是个问题。</a:t>
            </a:r>
            <a:endParaRPr lang="zh-CN" altLang="en-US" sz="2800" dirty="0"/>
          </a:p>
        </p:txBody>
      </p:sp>
      <p:sp>
        <p:nvSpPr>
          <p:cNvPr id="3" name="日期占位符 2"/>
          <p:cNvSpPr>
            <a:spLocks noGrp="1"/>
          </p:cNvSpPr>
          <p:nvPr>
            <p:ph type="dt" sz="half" idx="10"/>
          </p:nvPr>
        </p:nvSpPr>
        <p:spPr/>
        <p:txBody>
          <a:bodyPr/>
          <a:lstStyle/>
          <a:p>
            <a:pPr lvl="0"/>
            <a:fld id="{5A4ABB4E-6031-4AD3-ACC1-EA1241B9766A}"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9937"/>
          <p:cNvSpPr>
            <a:spLocks noGrp="1"/>
          </p:cNvSpPr>
          <p:nvPr>
            <p:ph type="title"/>
          </p:nvPr>
        </p:nvSpPr>
        <p:spPr/>
        <p:txBody>
          <a:bodyPr vert="horz" anchor="ctr">
            <a:normAutofit/>
          </a:bodyPr>
          <a:lstStyle/>
          <a:p>
            <a:r>
              <a:rPr lang="en-US" altLang="zh-CN"/>
              <a:t>7.5.2 </a:t>
            </a:r>
            <a:r>
              <a:rPr lang="zh-CN" altLang="en-US"/>
              <a:t>使用通知和广播的管程</a:t>
            </a:r>
            <a:endParaRPr lang="zh-CN" altLang="en-US"/>
          </a:p>
        </p:txBody>
      </p:sp>
      <p:sp>
        <p:nvSpPr>
          <p:cNvPr id="39939" name="文本占位符 39938"/>
          <p:cNvSpPr>
            <a:spLocks noGrp="1"/>
          </p:cNvSpPr>
          <p:nvPr>
            <p:ph idx="1"/>
          </p:nvPr>
        </p:nvSpPr>
        <p:spPr>
          <a:xfrm>
            <a:off x="609598" y="1700856"/>
            <a:ext cx="7130665" cy="3880773"/>
          </a:xfrm>
        </p:spPr>
        <p:txBody>
          <a:bodyPr vert="horz">
            <a:noAutofit/>
          </a:bodyPr>
          <a:lstStyle/>
          <a:p>
            <a:pPr marL="0" indent="0">
              <a:lnSpc>
                <a:spcPct val="90000"/>
              </a:lnSpc>
              <a:buNone/>
            </a:pPr>
            <a:r>
              <a:rPr lang="zh-CN" altLang="en-US" sz="2400" dirty="0"/>
              <a:t>上述管程的定义要求在条件队列中知道有一个进程，当另一个进程为该条件产生</a:t>
            </a:r>
            <a:r>
              <a:rPr lang="en-US" altLang="zh-CN" sz="2400" dirty="0"/>
              <a:t>signal</a:t>
            </a:r>
            <a:r>
              <a:rPr lang="zh-CN" altLang="en-US" sz="2400" dirty="0"/>
              <a:t>时，该队列中一个进程立即运行。因此，产生</a:t>
            </a:r>
            <a:r>
              <a:rPr lang="en-US" altLang="zh-CN" sz="2400" dirty="0"/>
              <a:t>signal</a:t>
            </a:r>
            <a:r>
              <a:rPr lang="zh-CN" altLang="en-US" sz="2400" dirty="0"/>
              <a:t>的进程必须立即退出管程，或者挂起在管程上。</a:t>
            </a:r>
            <a:endParaRPr lang="zh-CN" altLang="en-US" sz="2400" dirty="0"/>
          </a:p>
          <a:p>
            <a:pPr marL="0" indent="0">
              <a:lnSpc>
                <a:spcPct val="90000"/>
              </a:lnSpc>
              <a:buNone/>
            </a:pPr>
            <a:r>
              <a:rPr lang="zh-CN" altLang="en-US" sz="2400" dirty="0"/>
              <a:t>这种方法有两个缺点：</a:t>
            </a:r>
            <a:endParaRPr lang="zh-CN" altLang="en-US" sz="2400" dirty="0"/>
          </a:p>
          <a:p>
            <a:pPr marL="457200" lvl="1" indent="0">
              <a:lnSpc>
                <a:spcPct val="90000"/>
              </a:lnSpc>
              <a:buNone/>
            </a:pPr>
            <a:r>
              <a:rPr lang="en-US" altLang="zh-CN" sz="2200" dirty="0"/>
              <a:t>1</a:t>
            </a:r>
            <a:r>
              <a:rPr lang="zh-CN" altLang="en-US" sz="2200" dirty="0"/>
              <a:t>． 如果产生</a:t>
            </a:r>
            <a:r>
              <a:rPr lang="en-US" altLang="zh-CN" sz="2200" dirty="0"/>
              <a:t>signal</a:t>
            </a:r>
            <a:r>
              <a:rPr lang="zh-CN" altLang="en-US" sz="2200" dirty="0"/>
              <a:t>的进程在管程内还没有结束，则需要做两次切换：挂起进程切换，当管程可用是恢复该进程又切换一次。</a:t>
            </a:r>
            <a:endParaRPr lang="zh-CN" altLang="en-US" sz="2200" dirty="0"/>
          </a:p>
          <a:p>
            <a:pPr marL="457200" lvl="1" indent="0">
              <a:lnSpc>
                <a:spcPct val="90000"/>
              </a:lnSpc>
              <a:buNone/>
            </a:pPr>
            <a:r>
              <a:rPr lang="en-US" altLang="zh-CN" sz="2200" dirty="0"/>
              <a:t>2</a:t>
            </a:r>
            <a:r>
              <a:rPr lang="zh-CN" altLang="en-US" sz="2200" dirty="0"/>
              <a:t>． 与信号相关的进程调度必须非常可靠。当产入一个</a:t>
            </a:r>
            <a:r>
              <a:rPr lang="en-US" altLang="zh-CN" sz="2200" dirty="0"/>
              <a:t>signal</a:t>
            </a:r>
            <a:r>
              <a:rPr lang="zh-CN" altLang="en-US" sz="2200" dirty="0"/>
              <a:t>时，来自相应条件队列中的</a:t>
            </a:r>
            <a:r>
              <a:rPr lang="en-US" altLang="zh-CN" sz="2200" dirty="0"/>
              <a:t>—</a:t>
            </a:r>
            <a:r>
              <a:rPr lang="zh-CN" altLang="en-US" sz="2200" dirty="0"/>
              <a:t>个进程必须立即被激活，调度程序必须确保在激活前没有别的进程进入管程，否则，进程被激活的条件又会改变。</a:t>
            </a:r>
            <a:endParaRPr lang="zh-CN" altLang="en-US" sz="2200" dirty="0"/>
          </a:p>
        </p:txBody>
      </p:sp>
      <p:sp>
        <p:nvSpPr>
          <p:cNvPr id="3" name="日期占位符 2"/>
          <p:cNvSpPr>
            <a:spLocks noGrp="1"/>
          </p:cNvSpPr>
          <p:nvPr>
            <p:ph type="dt" sz="half" idx="10"/>
          </p:nvPr>
        </p:nvSpPr>
        <p:spPr/>
        <p:txBody>
          <a:bodyPr/>
          <a:lstStyle/>
          <a:p>
            <a:pPr lvl="0"/>
            <a:fld id="{7EF6EFE0-7607-4EC1-B2A6-A607129DB959}"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40962"/>
          <p:cNvSpPr>
            <a:spLocks noGrp="1"/>
          </p:cNvSpPr>
          <p:nvPr>
            <p:ph type="title"/>
          </p:nvPr>
        </p:nvSpPr>
        <p:spPr/>
        <p:txBody>
          <a:bodyPr vert="horz" wrap="square" anchor="ctr">
            <a:normAutofit/>
          </a:bodyPr>
          <a:lstStyle/>
          <a:p>
            <a:r>
              <a:rPr lang="en-US" altLang="zh-CN" dirty="0"/>
              <a:t>7.6 </a:t>
            </a:r>
            <a:r>
              <a:rPr lang="zh-CN" altLang="en-US" dirty="0"/>
              <a:t>死锁</a:t>
            </a:r>
            <a:endParaRPr lang="zh-CN" altLang="en-US" dirty="0"/>
          </a:p>
        </p:txBody>
      </p:sp>
      <p:sp>
        <p:nvSpPr>
          <p:cNvPr id="40962" name="文本占位符 40961"/>
          <p:cNvSpPr>
            <a:spLocks noGrp="1"/>
          </p:cNvSpPr>
          <p:nvPr>
            <p:ph idx="1"/>
          </p:nvPr>
        </p:nvSpPr>
        <p:spPr/>
        <p:txBody>
          <a:bodyPr vert="horz">
            <a:noAutofit/>
          </a:bodyPr>
          <a:lstStyle/>
          <a:p>
            <a:r>
              <a:rPr lang="zh-CN" altLang="en-US" sz="2800" dirty="0"/>
              <a:t>两个进程分别准备打印一个非常大的磁带文件。进程</a:t>
            </a:r>
            <a:r>
              <a:rPr lang="en-US" altLang="zh-CN" sz="2800" dirty="0"/>
              <a:t>A</a:t>
            </a:r>
            <a:r>
              <a:rPr lang="zh-CN" altLang="en-US" sz="2800" dirty="0"/>
              <a:t>申请打印机，并得到授权。进程</a:t>
            </a:r>
            <a:r>
              <a:rPr lang="en-US" altLang="zh-CN" sz="2800" dirty="0"/>
              <a:t>B</a:t>
            </a:r>
            <a:r>
              <a:rPr lang="zh-CN" altLang="en-US" sz="2800" dirty="0"/>
              <a:t>申请磁带机，也得到授权。现在，</a:t>
            </a:r>
            <a:r>
              <a:rPr lang="en-US" altLang="zh-CN" sz="2800" dirty="0"/>
              <a:t>A</a:t>
            </a:r>
            <a:r>
              <a:rPr lang="zh-CN" altLang="en-US" sz="2800" dirty="0"/>
              <a:t>申请磁带机，但该请求在</a:t>
            </a:r>
            <a:r>
              <a:rPr lang="en-US" altLang="zh-CN" sz="2800" dirty="0"/>
              <a:t>B</a:t>
            </a:r>
            <a:r>
              <a:rPr lang="zh-CN" altLang="en-US" sz="2800" dirty="0"/>
              <a:t>释放磁带机前会被拒绝。然而，</a:t>
            </a:r>
            <a:r>
              <a:rPr lang="en-US" altLang="zh-CN" sz="2800" dirty="0"/>
              <a:t>B</a:t>
            </a:r>
            <a:r>
              <a:rPr lang="zh-CN" altLang="en-US" sz="2800" dirty="0"/>
              <a:t>非但不放弃磁带机，反而去申请打印机，而</a:t>
            </a:r>
            <a:r>
              <a:rPr lang="en-US" altLang="zh-CN" sz="2800" dirty="0"/>
              <a:t>A</a:t>
            </a:r>
            <a:r>
              <a:rPr lang="zh-CN" altLang="en-US" sz="2800" dirty="0"/>
              <a:t>在申请到磁带机之前也不会释放打印机。这时，两个进程都被阻塞，并且保持下去，这种状况就是死锁（</a:t>
            </a:r>
            <a:r>
              <a:rPr lang="en-US" altLang="zh-CN" sz="2800" dirty="0"/>
              <a:t>deadlock</a:t>
            </a:r>
            <a:r>
              <a:rPr lang="zh-CN" altLang="en-US" sz="2800" dirty="0"/>
              <a:t>）。</a:t>
            </a:r>
            <a:endParaRPr lang="zh-CN" altLang="en-US" sz="2800" dirty="0"/>
          </a:p>
        </p:txBody>
      </p:sp>
      <p:sp>
        <p:nvSpPr>
          <p:cNvPr id="3" name="日期占位符 2"/>
          <p:cNvSpPr>
            <a:spLocks noGrp="1"/>
          </p:cNvSpPr>
          <p:nvPr>
            <p:ph type="dt" sz="half" idx="10"/>
          </p:nvPr>
        </p:nvSpPr>
        <p:spPr/>
        <p:txBody>
          <a:bodyPr/>
          <a:lstStyle/>
          <a:p>
            <a:pPr lvl="0"/>
            <a:fld id="{402D923D-72C2-4CC6-B47C-78B587A8DC2A}"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57200" y="274638"/>
            <a:ext cx="6490998" cy="1143000"/>
          </a:xfrm>
        </p:spPr>
        <p:txBody>
          <a:bodyPr vert="horz" anchor="ctr">
            <a:normAutofit/>
          </a:bodyPr>
          <a:lstStyle/>
          <a:p>
            <a:r>
              <a:rPr lang="en-US" altLang="zh-CN" sz="4400" b="1" kern="1200" dirty="0">
                <a:latin typeface="Calibri" panose="020F0502020204030204" charset="0"/>
                <a:ea typeface="宋体" panose="02010600030101010101" pitchFamily="2" charset="-122"/>
                <a:sym typeface="Calibri" panose="020F0502020204030204" charset="0"/>
              </a:rPr>
              <a:t>7.1.1 </a:t>
            </a:r>
            <a:r>
              <a:rPr lang="zh-CN" altLang="en-US" sz="4400" b="1" kern="1200" dirty="0">
                <a:latin typeface="Calibri" panose="020F0502020204030204" charset="0"/>
                <a:ea typeface="宋体" panose="02010600030101010101" pitchFamily="2" charset="-122"/>
                <a:sym typeface="Calibri" panose="020F0502020204030204" charset="0"/>
              </a:rPr>
              <a:t>并发性</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6147" name="内容占位符 2"/>
          <p:cNvSpPr>
            <a:spLocks noGrp="1"/>
          </p:cNvSpPr>
          <p:nvPr>
            <p:ph type="subTitle" idx="1"/>
          </p:nvPr>
        </p:nvSpPr>
        <p:spPr>
          <a:xfrm>
            <a:off x="500063" y="1600200"/>
            <a:ext cx="6715125" cy="1042988"/>
          </a:xfrm>
        </p:spPr>
        <p:txBody>
          <a:bodyPr vert="horz">
            <a:normAutofit fontScale="92500"/>
          </a:bodyPr>
          <a:lstStyle/>
          <a:p>
            <a:pPr marL="342900" indent="-342900" algn="l" defTabSz="914400"/>
            <a:r>
              <a:rPr lang="zh-CN" altLang="en-US" sz="3200" kern="1200" dirty="0">
                <a:latin typeface="Calibri" panose="020F0502020204030204" charset="0"/>
                <a:ea typeface="宋体" panose="02010600030101010101" pitchFamily="2" charset="-122"/>
                <a:sym typeface="Calibri" panose="020F0502020204030204" charset="0"/>
              </a:rPr>
              <a:t>所谓并发性是指一组进程执行在时间点上相互交替，在时间段上相互重叠。</a:t>
            </a:r>
            <a:endParaRPr lang="en-US" altLang="zh-CN" sz="3200"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3200" kern="1200" dirty="0">
              <a:latin typeface="Calibri" panose="020F0502020204030204" charset="0"/>
              <a:ea typeface="宋体" panose="02010600030101010101" pitchFamily="2" charset="-122"/>
              <a:sym typeface="Calibri" panose="020F0502020204030204" charset="0"/>
            </a:endParaRPr>
          </a:p>
        </p:txBody>
      </p:sp>
      <p:sp>
        <p:nvSpPr>
          <p:cNvPr id="6148" name="Rectangle 2"/>
          <p:cNvSpPr/>
          <p:nvPr/>
        </p:nvSpPr>
        <p:spPr>
          <a:xfrm>
            <a:off x="0" y="0"/>
            <a:ext cx="9144000" cy="0"/>
          </a:xfrm>
          <a:prstGeom prst="rect">
            <a:avLst/>
          </a:prstGeom>
          <a:noFill/>
          <a:ln w="9525">
            <a:noFill/>
          </a:ln>
        </p:spPr>
        <p:txBody>
          <a:bodyPr vert="horz" wrap="none" anchor="ctr">
            <a:spAutoFit/>
          </a:bodyPr>
          <a:lstStyle/>
          <a:p>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pic>
        <p:nvPicPr>
          <p:cNvPr id="6149" name="Object 1"/>
          <p:cNvPicPr>
            <a:picLocks noChangeAspect="1"/>
          </p:cNvPicPr>
          <p:nvPr/>
        </p:nvPicPr>
        <p:blipFill>
          <a:blip r:embed="rId1"/>
          <a:stretch>
            <a:fillRect/>
          </a:stretch>
        </p:blipFill>
        <p:spPr>
          <a:xfrm>
            <a:off x="2428875" y="3000375"/>
            <a:ext cx="4786313" cy="2786063"/>
          </a:xfrm>
          <a:prstGeom prst="rect">
            <a:avLst/>
          </a:prstGeom>
          <a:noFill/>
          <a:ln w="9525">
            <a:noFill/>
          </a:ln>
        </p:spPr>
      </p:pic>
      <p:sp>
        <p:nvSpPr>
          <p:cNvPr id="2" name="文本框 1"/>
          <p:cNvSpPr txBox="1"/>
          <p:nvPr/>
        </p:nvSpPr>
        <p:spPr>
          <a:xfrm>
            <a:off x="2289175" y="5890895"/>
            <a:ext cx="5066030" cy="368300"/>
          </a:xfrm>
          <a:prstGeom prst="rect">
            <a:avLst/>
          </a:prstGeom>
          <a:noFill/>
        </p:spPr>
        <p:txBody>
          <a:bodyPr wrap="square" rtlCol="0">
            <a:spAutoFit/>
          </a:bodyPr>
          <a:lstStyle/>
          <a:p>
            <a:r>
              <a:rPr lang="en-US" altLang="zh-CN"/>
              <a:t>I--</a:t>
            </a:r>
            <a:r>
              <a:rPr lang="zh-CN" altLang="en-US"/>
              <a:t>数据输入，</a:t>
            </a:r>
            <a:r>
              <a:rPr lang="en-US" altLang="zh-CN"/>
              <a:t>P--</a:t>
            </a:r>
            <a:r>
              <a:rPr lang="zh-CN" altLang="en-US"/>
              <a:t>数据处理，</a:t>
            </a:r>
            <a:r>
              <a:rPr lang="en-US" altLang="zh-CN"/>
              <a:t>O--</a:t>
            </a:r>
            <a:r>
              <a:rPr lang="zh-CN" altLang="en-US"/>
              <a:t>数据输出</a:t>
            </a:r>
            <a:endParaRPr lang="zh-CN" altLang="en-US"/>
          </a:p>
        </p:txBody>
      </p:sp>
      <p:sp>
        <p:nvSpPr>
          <p:cNvPr id="4" name="日期占位符 3"/>
          <p:cNvSpPr>
            <a:spLocks noGrp="1"/>
          </p:cNvSpPr>
          <p:nvPr>
            <p:ph type="dt" sz="half" idx="10"/>
          </p:nvPr>
        </p:nvSpPr>
        <p:spPr/>
        <p:txBody>
          <a:bodyPr/>
          <a:lstStyle/>
          <a:p>
            <a:pPr lvl="0"/>
            <a:fld id="{DBCAC468-B89F-49EE-BC3E-5D4FBE8776B7}"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41985"/>
          <p:cNvSpPr>
            <a:spLocks noGrp="1"/>
          </p:cNvSpPr>
          <p:nvPr>
            <p:ph type="title"/>
          </p:nvPr>
        </p:nvSpPr>
        <p:spPr/>
        <p:txBody>
          <a:bodyPr vert="horz" anchor="ctr">
            <a:normAutofit/>
          </a:bodyPr>
          <a:lstStyle/>
          <a:p>
            <a:r>
              <a:rPr lang="en-US" altLang="zh-CN"/>
              <a:t>7.6.1 </a:t>
            </a:r>
            <a:r>
              <a:rPr lang="zh-CN" altLang="en-US"/>
              <a:t>死锁的概念</a:t>
            </a:r>
            <a:endParaRPr lang="zh-CN" altLang="en-US"/>
          </a:p>
        </p:txBody>
      </p:sp>
      <p:sp>
        <p:nvSpPr>
          <p:cNvPr id="41987" name="文本占位符 41986"/>
          <p:cNvSpPr>
            <a:spLocks noGrp="1"/>
          </p:cNvSpPr>
          <p:nvPr>
            <p:ph idx="1"/>
          </p:nvPr>
        </p:nvSpPr>
        <p:spPr/>
        <p:txBody>
          <a:bodyPr vert="horz">
            <a:normAutofit/>
          </a:bodyPr>
          <a:lstStyle/>
          <a:p>
            <a:r>
              <a:rPr lang="zh-CN" altLang="en-US" sz="3200" dirty="0"/>
              <a:t>所谓死锁，就是多个进程循环等待它方占有的独占性资源而无限期的僵持下去的局面。显然，如果没有外力的作用，那么死锁涉及到的各个进程都将永远处于阻塞状态。</a:t>
            </a:r>
            <a:endParaRPr lang="zh-CN" altLang="en-US" sz="3200" dirty="0"/>
          </a:p>
        </p:txBody>
      </p:sp>
      <p:sp>
        <p:nvSpPr>
          <p:cNvPr id="3" name="日期占位符 2"/>
          <p:cNvSpPr>
            <a:spLocks noGrp="1"/>
          </p:cNvSpPr>
          <p:nvPr>
            <p:ph type="dt" sz="half" idx="10"/>
          </p:nvPr>
        </p:nvSpPr>
        <p:spPr/>
        <p:txBody>
          <a:bodyPr/>
          <a:lstStyle/>
          <a:p>
            <a:pPr lvl="0"/>
            <a:fld id="{D5683ED5-57AF-4B22-87C2-6E9CB1DD654E}"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43009"/>
          <p:cNvSpPr>
            <a:spLocks noGrp="1"/>
          </p:cNvSpPr>
          <p:nvPr>
            <p:ph type="title"/>
          </p:nvPr>
        </p:nvSpPr>
        <p:spPr>
          <a:xfrm>
            <a:off x="611670" y="163513"/>
            <a:ext cx="6347713" cy="1320800"/>
          </a:xfrm>
        </p:spPr>
        <p:txBody>
          <a:bodyPr vert="horz" anchor="ctr">
            <a:normAutofit/>
          </a:bodyPr>
          <a:lstStyle/>
          <a:p>
            <a:r>
              <a:rPr lang="en-US" altLang="zh-CN" dirty="0"/>
              <a:t>7.6.1 </a:t>
            </a:r>
            <a:r>
              <a:rPr lang="zh-CN" altLang="en-US" dirty="0"/>
              <a:t>死锁的概念</a:t>
            </a:r>
            <a:endParaRPr lang="zh-CN" altLang="en-US" dirty="0"/>
          </a:p>
        </p:txBody>
      </p:sp>
      <p:sp>
        <p:nvSpPr>
          <p:cNvPr id="43011" name="文本占位符 43010"/>
          <p:cNvSpPr>
            <a:spLocks noGrp="1"/>
          </p:cNvSpPr>
          <p:nvPr>
            <p:ph idx="1"/>
          </p:nvPr>
        </p:nvSpPr>
        <p:spPr>
          <a:xfrm>
            <a:off x="457200" y="1484313"/>
            <a:ext cx="8229600" cy="5257800"/>
          </a:xfrm>
        </p:spPr>
        <p:txBody>
          <a:bodyPr vert="horz">
            <a:normAutofit/>
          </a:bodyPr>
          <a:lstStyle/>
          <a:p>
            <a:r>
              <a:rPr lang="zh-CN" altLang="en-US" sz="2000" dirty="0"/>
              <a:t>当一个计算机系统同时具备下面</a:t>
            </a:r>
            <a:r>
              <a:rPr lang="en-US" altLang="zh-CN" sz="2000" dirty="0"/>
              <a:t>4</a:t>
            </a:r>
            <a:r>
              <a:rPr lang="zh-CN" altLang="en-US" sz="2000" dirty="0"/>
              <a:t>个必要条件时，就会发生死锁：</a:t>
            </a:r>
            <a:endParaRPr lang="zh-CN" altLang="en-US" sz="2000" dirty="0"/>
          </a:p>
          <a:p>
            <a:r>
              <a:rPr lang="zh-CN" altLang="en-US" sz="2000" dirty="0"/>
              <a:t>互斥条件：每个资源每次只能分配给一个进程使用，某个进程一旦获得资源，就不准其它进程使用，直到它释放为止。这种独占性资源有打印机、</a:t>
            </a:r>
            <a:r>
              <a:rPr lang="en-US" altLang="zh-CN" sz="2000" dirty="0"/>
              <a:t>CD-ROM</a:t>
            </a:r>
            <a:r>
              <a:rPr lang="zh-CN" altLang="en-US" sz="2000" dirty="0"/>
              <a:t>驱动器、平板式绘图仪等。</a:t>
            </a:r>
            <a:endParaRPr lang="zh-CN" altLang="en-US" sz="2000" dirty="0"/>
          </a:p>
          <a:p>
            <a:r>
              <a:rPr lang="zh-CN" altLang="en-US" sz="2000" dirty="0"/>
              <a:t>部分分配（占有且等待）条件：进程由于申请不到所需要的资源而等待时，仍然占据着已经分配到的资源。也就是说，进程并不是一次性地得到所需要的所有资源，而是得到一部分资源后，还允许继续申请新的资源。</a:t>
            </a:r>
            <a:endParaRPr lang="zh-CN" altLang="en-US" sz="2000" dirty="0"/>
          </a:p>
          <a:p>
            <a:r>
              <a:rPr lang="zh-CN" altLang="en-US" sz="2000" dirty="0"/>
              <a:t>不可抢占（非剥夺）条件：任一个进程不能从另一个进程那里抢占资源，即已被占有的资源，只能由占用进程自己来释放。</a:t>
            </a:r>
            <a:endParaRPr lang="zh-CN" altLang="en-US" sz="2000" dirty="0"/>
          </a:p>
          <a:p>
            <a:r>
              <a:rPr lang="zh-CN" altLang="en-US" sz="2000" dirty="0"/>
              <a:t>循环等待条件：存在一个循环的等待序列</a:t>
            </a:r>
            <a:r>
              <a:rPr lang="en-US" altLang="zh-CN" sz="2000" dirty="0"/>
              <a:t>{P1</a:t>
            </a:r>
            <a:r>
              <a:rPr lang="zh-CN" altLang="en-US" sz="2000" dirty="0"/>
              <a:t>，</a:t>
            </a:r>
            <a:r>
              <a:rPr lang="en-US" altLang="zh-CN" sz="2000" dirty="0"/>
              <a:t>P2</a:t>
            </a:r>
            <a:r>
              <a:rPr lang="zh-CN" altLang="en-US" sz="2000" dirty="0"/>
              <a:t>，</a:t>
            </a:r>
            <a:r>
              <a:rPr lang="en-US" altLang="zh-CN" sz="2000" dirty="0"/>
              <a:t>P3</a:t>
            </a:r>
            <a:r>
              <a:rPr lang="zh-CN" altLang="en-US" sz="2000" dirty="0"/>
              <a:t>，</a:t>
            </a:r>
            <a:r>
              <a:rPr lang="en-US" altLang="zh-CN" sz="2000" dirty="0"/>
              <a:t>…</a:t>
            </a:r>
            <a:r>
              <a:rPr lang="zh-CN" altLang="en-US" sz="2000" dirty="0"/>
              <a:t>，</a:t>
            </a:r>
            <a:r>
              <a:rPr lang="en-US" altLang="zh-CN" sz="2000" dirty="0" err="1"/>
              <a:t>Pn</a:t>
            </a:r>
            <a:r>
              <a:rPr lang="en-US" altLang="zh-CN" sz="2000" dirty="0"/>
              <a:t>}</a:t>
            </a:r>
            <a:r>
              <a:rPr lang="zh-CN" altLang="en-US" sz="2000" dirty="0"/>
              <a:t>，其中，</a:t>
            </a:r>
            <a:r>
              <a:rPr lang="en-US" altLang="zh-CN" sz="2000" dirty="0"/>
              <a:t>P1</a:t>
            </a:r>
            <a:r>
              <a:rPr lang="zh-CN" altLang="en-US" sz="2000" dirty="0"/>
              <a:t>等待</a:t>
            </a:r>
            <a:r>
              <a:rPr lang="en-US" altLang="zh-CN" sz="2000" dirty="0"/>
              <a:t>P2</a:t>
            </a:r>
            <a:r>
              <a:rPr lang="zh-CN" altLang="en-US" sz="2000" dirty="0"/>
              <a:t>所占有的某个资源，</a:t>
            </a:r>
            <a:r>
              <a:rPr lang="en-US" altLang="zh-CN" sz="2000" dirty="0"/>
              <a:t>P2</a:t>
            </a:r>
            <a:r>
              <a:rPr lang="zh-CN" altLang="en-US" sz="2000" dirty="0"/>
              <a:t>等待</a:t>
            </a:r>
            <a:r>
              <a:rPr lang="en-US" altLang="zh-CN" sz="2000" dirty="0"/>
              <a:t>P3</a:t>
            </a:r>
            <a:r>
              <a:rPr lang="zh-CN" altLang="en-US" sz="2000" dirty="0"/>
              <a:t>所占有的某个资源，</a:t>
            </a:r>
            <a:r>
              <a:rPr lang="en-US" altLang="zh-CN" sz="2000" dirty="0"/>
              <a:t>……</a:t>
            </a:r>
            <a:r>
              <a:rPr lang="zh-CN" altLang="en-US" sz="2000" dirty="0"/>
              <a:t>，而</a:t>
            </a:r>
            <a:r>
              <a:rPr lang="en-US" altLang="zh-CN" sz="2000" dirty="0" err="1"/>
              <a:t>Pn</a:t>
            </a:r>
            <a:r>
              <a:rPr lang="zh-CN" altLang="en-US" sz="2000" dirty="0"/>
              <a:t>等待</a:t>
            </a:r>
            <a:r>
              <a:rPr lang="en-US" altLang="zh-CN" sz="2000" dirty="0"/>
              <a:t>P1</a:t>
            </a:r>
            <a:r>
              <a:rPr lang="zh-CN" altLang="en-US" sz="2000" dirty="0"/>
              <a:t>所占有的某个资源，从而形成一个进程循环等待环。</a:t>
            </a:r>
            <a:endParaRPr lang="zh-CN" altLang="en-US" sz="2000" dirty="0"/>
          </a:p>
        </p:txBody>
      </p:sp>
      <p:sp>
        <p:nvSpPr>
          <p:cNvPr id="3" name="日期占位符 2"/>
          <p:cNvSpPr>
            <a:spLocks noGrp="1"/>
          </p:cNvSpPr>
          <p:nvPr>
            <p:ph type="dt" sz="half" idx="10"/>
          </p:nvPr>
        </p:nvSpPr>
        <p:spPr/>
        <p:txBody>
          <a:bodyPr/>
          <a:lstStyle/>
          <a:p>
            <a:pPr lvl="0"/>
            <a:fld id="{6064828F-DAB3-4CE8-86A3-A067CD7E94DA}"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4033"/>
          <p:cNvSpPr>
            <a:spLocks noGrp="1"/>
          </p:cNvSpPr>
          <p:nvPr>
            <p:ph type="title"/>
          </p:nvPr>
        </p:nvSpPr>
        <p:spPr/>
        <p:txBody>
          <a:bodyPr vert="horz" anchor="ctr">
            <a:normAutofit/>
          </a:bodyPr>
          <a:lstStyle/>
          <a:p>
            <a:r>
              <a:rPr lang="en-US" altLang="zh-CN"/>
              <a:t>7.6.2 </a:t>
            </a:r>
            <a:r>
              <a:rPr lang="zh-CN" altLang="en-US"/>
              <a:t>死锁的处理策略</a:t>
            </a:r>
            <a:endParaRPr lang="zh-CN" altLang="en-US"/>
          </a:p>
        </p:txBody>
      </p:sp>
      <p:sp>
        <p:nvSpPr>
          <p:cNvPr id="44035" name="文本占位符 44034"/>
          <p:cNvSpPr>
            <a:spLocks noGrp="1"/>
          </p:cNvSpPr>
          <p:nvPr>
            <p:ph idx="1"/>
          </p:nvPr>
        </p:nvSpPr>
        <p:spPr>
          <a:xfrm>
            <a:off x="457200" y="1600200"/>
            <a:ext cx="8229600" cy="5257800"/>
          </a:xfrm>
        </p:spPr>
        <p:txBody>
          <a:bodyPr vert="horz">
            <a:normAutofit/>
          </a:bodyPr>
          <a:lstStyle/>
          <a:p>
            <a:pPr>
              <a:lnSpc>
                <a:spcPct val="80000"/>
              </a:lnSpc>
            </a:pPr>
            <a:r>
              <a:rPr lang="zh-CN" altLang="en-US" sz="2800"/>
              <a:t>预防死锁：通过破坏上面提及的四个必要条件之一，可以使系统不具备产生死锁的条件。</a:t>
            </a:r>
            <a:endParaRPr lang="zh-CN" altLang="en-US" sz="2800"/>
          </a:p>
          <a:p>
            <a:pPr>
              <a:lnSpc>
                <a:spcPct val="80000"/>
              </a:lnSpc>
            </a:pPr>
            <a:r>
              <a:rPr lang="zh-CN" altLang="en-US" sz="2800"/>
              <a:t>避免死锁：在为申请者分配资源前先测试系统状态，若把资源分配给申请者会产生死锁，则拒绝分配，否则接受申请，为它分配资源。</a:t>
            </a:r>
            <a:endParaRPr lang="zh-CN" altLang="en-US" sz="2800"/>
          </a:p>
          <a:p>
            <a:pPr>
              <a:lnSpc>
                <a:spcPct val="80000"/>
              </a:lnSpc>
            </a:pPr>
            <a:r>
              <a:rPr lang="zh-CN" altLang="en-US" sz="2800"/>
              <a:t>检测思索并恢复：允许系统出现死锁，在死锁发生后，通过一定方法加以恢复，并尽可能地减少损失。</a:t>
            </a:r>
            <a:endParaRPr lang="zh-CN" altLang="en-US" sz="2800"/>
          </a:p>
          <a:p>
            <a:pPr>
              <a:lnSpc>
                <a:spcPct val="80000"/>
              </a:lnSpc>
            </a:pPr>
            <a:r>
              <a:rPr lang="zh-CN" altLang="en-US" sz="2800"/>
              <a:t>忽略死锁：任凭死锁的出现。当系统中出现死锁时，就将系统重新启动。采用这种对策，主要看出现死锁的概率有多大，花费极大的精力去解决系统的死锁问题是否值得。</a:t>
            </a:r>
            <a:r>
              <a:rPr lang="en-US" altLang="zh-CN" sz="2800"/>
              <a:t>UNIX</a:t>
            </a:r>
            <a:r>
              <a:rPr lang="zh-CN" altLang="en-US" sz="2800"/>
              <a:t>系统采用这种对策，因为它认为在其系统里，出现死锁的各种可能性都极小。 </a:t>
            </a:r>
            <a:endParaRPr lang="zh-CN" altLang="en-US" sz="2800"/>
          </a:p>
        </p:txBody>
      </p:sp>
      <p:sp>
        <p:nvSpPr>
          <p:cNvPr id="3" name="日期占位符 2"/>
          <p:cNvSpPr>
            <a:spLocks noGrp="1"/>
          </p:cNvSpPr>
          <p:nvPr>
            <p:ph type="dt" sz="half" idx="10"/>
          </p:nvPr>
        </p:nvSpPr>
        <p:spPr/>
        <p:txBody>
          <a:bodyPr/>
          <a:lstStyle/>
          <a:p>
            <a:pPr lvl="0"/>
            <a:fld id="{ED454592-5B5F-46A1-9B5E-4EC985ECBC81}"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5057"/>
          <p:cNvSpPr>
            <a:spLocks noGrp="1"/>
          </p:cNvSpPr>
          <p:nvPr>
            <p:ph type="title"/>
          </p:nvPr>
        </p:nvSpPr>
        <p:spPr/>
        <p:txBody>
          <a:bodyPr vert="horz" anchor="ctr">
            <a:normAutofit/>
          </a:bodyPr>
          <a:lstStyle/>
          <a:p>
            <a:r>
              <a:rPr lang="en-US" altLang="zh-CN"/>
              <a:t>7.6.3 </a:t>
            </a:r>
            <a:r>
              <a:rPr lang="zh-CN" altLang="en-US"/>
              <a:t>死锁的预防与避免</a:t>
            </a:r>
            <a:endParaRPr lang="zh-CN" altLang="en-US"/>
          </a:p>
        </p:txBody>
      </p:sp>
      <p:sp>
        <p:nvSpPr>
          <p:cNvPr id="45059" name="文本占位符 45058"/>
          <p:cNvSpPr>
            <a:spLocks noGrp="1"/>
          </p:cNvSpPr>
          <p:nvPr>
            <p:ph idx="1"/>
          </p:nvPr>
        </p:nvSpPr>
        <p:spPr/>
        <p:txBody>
          <a:bodyPr vert="horz">
            <a:normAutofit/>
          </a:bodyPr>
          <a:lstStyle/>
          <a:p>
            <a:pPr marL="609600" indent="-609600"/>
            <a:r>
              <a:rPr lang="zh-CN" altLang="en-US" sz="3600" dirty="0"/>
              <a:t>破坏互斥条件</a:t>
            </a:r>
            <a:endParaRPr lang="zh-CN" altLang="en-US" sz="3600" dirty="0"/>
          </a:p>
          <a:p>
            <a:pPr marL="609600" indent="-609600"/>
            <a:r>
              <a:rPr lang="zh-CN" altLang="en-US" sz="3600" dirty="0"/>
              <a:t>破坏部分分配（占有且等待）条件</a:t>
            </a:r>
            <a:endParaRPr lang="zh-CN" altLang="en-US" sz="3600" dirty="0"/>
          </a:p>
          <a:p>
            <a:pPr marL="609600" indent="-609600"/>
            <a:r>
              <a:rPr lang="zh-CN" altLang="en-US" sz="3600" dirty="0"/>
              <a:t>破坏不可抢占（非剥夺）条件</a:t>
            </a:r>
            <a:endParaRPr lang="zh-CN" altLang="en-US" sz="3600" dirty="0"/>
          </a:p>
          <a:p>
            <a:pPr marL="609600" indent="-609600"/>
            <a:r>
              <a:rPr lang="zh-CN" altLang="en-US" sz="3600" dirty="0"/>
              <a:t>破坏循环等待条件</a:t>
            </a:r>
            <a:endParaRPr lang="zh-CN" altLang="en-US" sz="3600" dirty="0"/>
          </a:p>
        </p:txBody>
      </p:sp>
      <p:sp>
        <p:nvSpPr>
          <p:cNvPr id="3" name="日期占位符 2"/>
          <p:cNvSpPr>
            <a:spLocks noGrp="1"/>
          </p:cNvSpPr>
          <p:nvPr>
            <p:ph type="dt" sz="half" idx="10"/>
          </p:nvPr>
        </p:nvSpPr>
        <p:spPr/>
        <p:txBody>
          <a:bodyPr/>
          <a:lstStyle/>
          <a:p>
            <a:pPr lvl="0"/>
            <a:fld id="{D575A558-9CD1-4F5E-96A6-3F745E63A3AE}"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46081"/>
          <p:cNvSpPr>
            <a:spLocks noGrp="1"/>
          </p:cNvSpPr>
          <p:nvPr>
            <p:ph type="title"/>
          </p:nvPr>
        </p:nvSpPr>
        <p:spPr/>
        <p:txBody>
          <a:bodyPr vert="horz" anchor="ctr">
            <a:normAutofit/>
          </a:bodyPr>
          <a:lstStyle/>
          <a:p>
            <a:r>
              <a:rPr lang="en-US" altLang="zh-CN"/>
              <a:t>7.6.3 </a:t>
            </a:r>
            <a:r>
              <a:rPr lang="zh-CN" altLang="en-US"/>
              <a:t>死锁的预防与避免</a:t>
            </a:r>
            <a:endParaRPr lang="zh-CN" altLang="en-US"/>
          </a:p>
        </p:txBody>
      </p:sp>
      <p:sp>
        <p:nvSpPr>
          <p:cNvPr id="46083" name="文本占位符 46082"/>
          <p:cNvSpPr>
            <a:spLocks noGrp="1"/>
          </p:cNvSpPr>
          <p:nvPr>
            <p:ph idx="1"/>
          </p:nvPr>
        </p:nvSpPr>
        <p:spPr>
          <a:xfrm>
            <a:off x="179634" y="1911763"/>
            <a:ext cx="7706713" cy="3880773"/>
          </a:xfrm>
        </p:spPr>
        <p:txBody>
          <a:bodyPr vert="horz">
            <a:noAutofit/>
          </a:bodyPr>
          <a:lstStyle/>
          <a:p>
            <a:r>
              <a:rPr lang="en-US" altLang="zh-CN" sz="2800" dirty="0" err="1"/>
              <a:t>Dijkstra</a:t>
            </a:r>
            <a:r>
              <a:rPr lang="zh-CN" altLang="en-US" sz="2800" dirty="0"/>
              <a:t>于</a:t>
            </a:r>
            <a:r>
              <a:rPr lang="en-US" altLang="zh-CN" sz="2800" dirty="0"/>
              <a:t>1965</a:t>
            </a:r>
            <a:r>
              <a:rPr lang="zh-CN" altLang="en-US" sz="2800" dirty="0"/>
              <a:t>年提出了一个经典的避免死锁的算法</a:t>
            </a:r>
            <a:r>
              <a:rPr lang="en-US" altLang="zh-CN" sz="2800" dirty="0"/>
              <a:t>—</a:t>
            </a:r>
            <a:r>
              <a:rPr lang="zh-CN" altLang="en-US" sz="2800" dirty="0"/>
              <a:t>银行家算法（</a:t>
            </a:r>
            <a:r>
              <a:rPr lang="en-US" altLang="zh-CN" sz="2800" dirty="0"/>
              <a:t>banker’s algorithm</a:t>
            </a:r>
            <a:r>
              <a:rPr lang="zh-CN" altLang="en-US" sz="2800" dirty="0"/>
              <a:t>）。 </a:t>
            </a:r>
            <a:endParaRPr lang="zh-CN" altLang="en-US" sz="2800" dirty="0"/>
          </a:p>
          <a:p>
            <a:pPr lvl="1"/>
            <a:r>
              <a:rPr lang="zh-CN" altLang="en-US" sz="2485" dirty="0"/>
              <a:t>在银行中，客户申请贷款的数量是有限的，每个客户在第一次申请贷款时要声明完成该项目所需的最大资金量，在满足所有贷款要求时，客户应及时归还。银行家在客户申请的贷款数量不超过自己拥有的最大值时，都应尽量满足客户的需要。在这样的描述中，银行家就好比操作系统，资金就是资源，客户就相当于要申请资源的进程。</a:t>
            </a:r>
            <a:endParaRPr lang="zh-CN" altLang="en-US" sz="2485" dirty="0"/>
          </a:p>
        </p:txBody>
      </p:sp>
      <p:sp>
        <p:nvSpPr>
          <p:cNvPr id="3" name="日期占位符 2"/>
          <p:cNvSpPr>
            <a:spLocks noGrp="1"/>
          </p:cNvSpPr>
          <p:nvPr>
            <p:ph type="dt" sz="half" idx="10"/>
          </p:nvPr>
        </p:nvSpPr>
        <p:spPr/>
        <p:txBody>
          <a:bodyPr/>
          <a:lstStyle/>
          <a:p>
            <a:pPr lvl="0"/>
            <a:fld id="{628A9CB7-1A22-4101-B44A-F972B6520401}"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a:t>相关概念</a:t>
            </a:r>
            <a:endParaRPr lang="zh-CN" altLang="zh-CN"/>
          </a:p>
        </p:txBody>
      </p:sp>
      <p:sp>
        <p:nvSpPr>
          <p:cNvPr id="5" name="内容占位符 4"/>
          <p:cNvSpPr>
            <a:spLocks noGrp="1"/>
          </p:cNvSpPr>
          <p:nvPr>
            <p:ph idx="1"/>
          </p:nvPr>
        </p:nvSpPr>
        <p:spPr/>
        <p:txBody>
          <a:bodyPr>
            <a:noAutofit/>
          </a:bodyPr>
          <a:lstStyle/>
          <a:p>
            <a:r>
              <a:rPr lang="zh-CN" altLang="en-US" sz="2400"/>
              <a:t>安全序列是指一个进程序列{P1，…，Pn}是安全的，即对于每一个进程Pi(1≤i≤n），它以后尚需要的资源量不超过系统当前剩余资源量与所有进程Pj (j &lt; i )当前占有资源量之和。</a:t>
            </a:r>
            <a:endParaRPr lang="zh-CN" altLang="en-US" sz="2400"/>
          </a:p>
          <a:p>
            <a:r>
              <a:rPr lang="zh-CN" altLang="en-US" sz="2400"/>
              <a:t>安全状态：如果存在一个由系统中所有进程构成的安全序列P1，…，Pn，则系统处于安全状态。安全状态一定是没有死锁发生。</a:t>
            </a:r>
            <a:endParaRPr lang="zh-CN" altLang="en-US" sz="2400"/>
          </a:p>
          <a:p>
            <a:r>
              <a:rPr lang="zh-CN" altLang="en-US" sz="2400"/>
              <a:t>不安全状态：不存在一个安全序列。不安全状态不一定导致死锁。</a:t>
            </a:r>
            <a:endParaRPr lang="zh-CN" altLang="en-US" sz="2400"/>
          </a:p>
        </p:txBody>
      </p:sp>
      <p:sp>
        <p:nvSpPr>
          <p:cNvPr id="2" name="日期占位符 1"/>
          <p:cNvSpPr>
            <a:spLocks noGrp="1"/>
          </p:cNvSpPr>
          <p:nvPr>
            <p:ph type="dt" sz="half" idx="10"/>
          </p:nvPr>
        </p:nvSpPr>
        <p:spPr/>
        <p:txBody>
          <a:bodyPr/>
          <a:lstStyle/>
          <a:p>
            <a:pPr lvl="0"/>
            <a:fld id="{DA090516-C8AE-49B9-8DDA-37AA7254E2B8}" type="datetime10">
              <a:rPr lang="zh-CN" altLang="en-US" smtClean="0"/>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相关数据结构</a:t>
            </a:r>
            <a:endParaRPr lang="zh-CN" altLang="en-US" dirty="0"/>
          </a:p>
        </p:txBody>
      </p:sp>
      <p:graphicFrame>
        <p:nvGraphicFramePr>
          <p:cNvPr id="6" name="内容占位符 5"/>
          <p:cNvGraphicFramePr>
            <a:graphicFrameLocks noGrp="1"/>
          </p:cNvGraphicFramePr>
          <p:nvPr>
            <p:ph idx="1"/>
          </p:nvPr>
        </p:nvGraphicFramePr>
        <p:xfrm>
          <a:off x="608897" y="1556844"/>
          <a:ext cx="7491392" cy="2133600"/>
        </p:xfrm>
        <a:graphic>
          <a:graphicData uri="http://schemas.openxmlformats.org/drawingml/2006/table">
            <a:tbl>
              <a:tblPr firstRow="1" firstCol="1" bandRow="1">
                <a:tableStyleId>{5C22544A-7EE6-4342-B048-85BDC9FD1C3A}</a:tableStyleId>
              </a:tblPr>
              <a:tblGrid>
                <a:gridCol w="581332"/>
                <a:gridCol w="581332"/>
                <a:gridCol w="581332"/>
                <a:gridCol w="581332"/>
                <a:gridCol w="581332"/>
                <a:gridCol w="581332"/>
                <a:gridCol w="581332"/>
                <a:gridCol w="581332"/>
                <a:gridCol w="581332"/>
                <a:gridCol w="581332"/>
                <a:gridCol w="581332"/>
                <a:gridCol w="581332"/>
                <a:gridCol w="515408"/>
              </a:tblGrid>
              <a:tr h="267451">
                <a:tc rowSpan="2">
                  <a:txBody>
                    <a:bodyPr/>
                    <a:lstStyle/>
                    <a:p>
                      <a:pPr algn="ctr">
                        <a:spcAft>
                          <a:spcPts val="0"/>
                        </a:spcAft>
                      </a:pPr>
                      <a:r>
                        <a:rPr lang="en-US" sz="2000" kern="12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4">
                  <a:txBody>
                    <a:bodyPr/>
                    <a:lstStyle/>
                    <a:p>
                      <a:pPr algn="ctr">
                        <a:spcAft>
                          <a:spcPts val="0"/>
                        </a:spcAft>
                      </a:pPr>
                      <a:r>
                        <a:rPr lang="en-US" sz="2000" kern="1200" smtClean="0">
                          <a:effectLst/>
                        </a:rPr>
                        <a:t>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smtClean="0">
                          <a:effectLst/>
                        </a:rPr>
                        <a:t>Max</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a:effectLst/>
                        </a:rPr>
                        <a:t>Need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r>
              <a:tr h="267451">
                <a:tc vMerge="1">
                  <a:tcPr/>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 name="日期占位符 1"/>
          <p:cNvSpPr>
            <a:spLocks noGrp="1"/>
          </p:cNvSpPr>
          <p:nvPr>
            <p:ph type="dt" sz="half" idx="10"/>
          </p:nvPr>
        </p:nvSpPr>
        <p:spPr>
          <a:xfrm>
            <a:off x="8316312" y="6397463"/>
            <a:ext cx="684132" cy="365125"/>
          </a:xfrm>
        </p:spPr>
        <p:txBody>
          <a:bodyPr/>
          <a:lstStyle/>
          <a:p>
            <a:pPr lvl="0"/>
            <a:fld id="{C28A7B3A-3008-4982-AFCE-195715A755CC}" type="datetime10">
              <a:rPr lang="zh-CN" altLang="en-US" smtClean="0"/>
            </a:fld>
            <a:endParaRPr lang="zh-CN" altLang="en-US" dirty="0">
              <a:ea typeface="宋体" panose="02010600030101010101" pitchFamily="2" charset="-122"/>
            </a:endParaRPr>
          </a:p>
        </p:txBody>
      </p:sp>
      <p:graphicFrame>
        <p:nvGraphicFramePr>
          <p:cNvPr id="7" name="表格 6"/>
          <p:cNvGraphicFramePr>
            <a:graphicFrameLocks noGrp="1"/>
          </p:cNvGraphicFramePr>
          <p:nvPr/>
        </p:nvGraphicFramePr>
        <p:xfrm>
          <a:off x="4327305" y="355600"/>
          <a:ext cx="2020672" cy="914400"/>
        </p:xfrm>
        <a:graphic>
          <a:graphicData uri="http://schemas.openxmlformats.org/drawingml/2006/table">
            <a:tbl>
              <a:tblPr firstRow="1" firstCol="1" bandRow="1">
                <a:tableStyleId>{69012ECD-51FC-41F1-AA8D-1B2483CD663E}</a:tableStyleId>
              </a:tblPr>
              <a:tblGrid>
                <a:gridCol w="505168"/>
                <a:gridCol w="505168"/>
                <a:gridCol w="505168"/>
                <a:gridCol w="505168"/>
              </a:tblGrid>
              <a:tr h="0">
                <a:tc gridSpan="4">
                  <a:txBody>
                    <a:bodyPr/>
                    <a:lstStyle/>
                    <a:p>
                      <a:pPr algn="ctr">
                        <a:spcAft>
                          <a:spcPts val="0"/>
                        </a:spcAft>
                      </a:pPr>
                      <a:r>
                        <a:rPr lang="en-US" sz="2000" kern="1200" dirty="0">
                          <a:effectLst/>
                        </a:rPr>
                        <a:t>Available</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r>
              <a:tr h="0">
                <a:tc>
                  <a:txBody>
                    <a:bodyPr/>
                    <a:lstStyle/>
                    <a:p>
                      <a:pPr algn="ctr">
                        <a:spcAft>
                          <a:spcPts val="0"/>
                        </a:spcAft>
                      </a:pPr>
                      <a:r>
                        <a:rPr lang="en-US" sz="2000" b="0" kern="1200" dirty="0">
                          <a:effectLst/>
                        </a:rPr>
                        <a:t>R1</a:t>
                      </a:r>
                      <a:endParaRPr lang="zh-CN" sz="1600" b="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R2</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R3</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R4</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b="0" kern="1200" dirty="0">
                          <a:effectLst/>
                        </a:rPr>
                        <a:t>1</a:t>
                      </a:r>
                      <a:endParaRPr lang="zh-CN" sz="1600" b="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2</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8" name="矩形 7"/>
          <p:cNvSpPr/>
          <p:nvPr/>
        </p:nvSpPr>
        <p:spPr>
          <a:xfrm>
            <a:off x="2751905" y="4253858"/>
            <a:ext cx="6228138" cy="1938992"/>
          </a:xfrm>
          <a:prstGeom prst="rect">
            <a:avLst/>
          </a:prstGeom>
          <a:ln w="38100">
            <a:solidFill>
              <a:schemeClr val="accent2">
                <a:lumMod val="50000"/>
              </a:schemeClr>
            </a:solidFill>
          </a:ln>
        </p:spPr>
        <p:txBody>
          <a:bodyPr wrap="square">
            <a:spAutoFit/>
          </a:bodyPr>
          <a:lstStyle/>
          <a:p>
            <a:pPr>
              <a:spcAft>
                <a:spcPts val="0"/>
              </a:spcAft>
            </a:pPr>
            <a:r>
              <a:rPr lang="en-US" altLang="zh-CN" sz="2400" b="1" dirty="0">
                <a:latin typeface="宋体" panose="02010600030101010101" pitchFamily="2" charset="-122"/>
                <a:cs typeface="宋体" panose="02010600030101010101" pitchFamily="2" charset="-122"/>
              </a:rPr>
              <a:t>1</a:t>
            </a:r>
            <a:r>
              <a:rPr lang="zh-CN" altLang="zh-CN" sz="2400" b="1" dirty="0">
                <a:latin typeface="宋体" panose="02010600030101010101" pitchFamily="2" charset="-122"/>
                <a:cs typeface="宋体" panose="02010600030101010101" pitchFamily="2" charset="-122"/>
              </a:rPr>
              <a:t>）</a:t>
            </a:r>
            <a:r>
              <a:rPr lang="zh-CN" altLang="zh-CN" sz="2400" b="1" dirty="0" smtClean="0">
                <a:latin typeface="宋体" panose="02010600030101010101" pitchFamily="2" charset="-122"/>
                <a:cs typeface="宋体" panose="02010600030101010101" pitchFamily="2" charset="-122"/>
              </a:rPr>
              <a:t>可用</a:t>
            </a:r>
            <a:r>
              <a:rPr lang="zh-CN" altLang="zh-CN" sz="2400" b="1" dirty="0">
                <a:latin typeface="宋体" panose="02010600030101010101" pitchFamily="2" charset="-122"/>
                <a:cs typeface="宋体" panose="02010600030101010101" pitchFamily="2" charset="-122"/>
              </a:rPr>
              <a:t>资源向量</a:t>
            </a:r>
            <a:r>
              <a:rPr lang="en-US" altLang="zh-CN" sz="2400" b="1" dirty="0">
                <a:latin typeface="宋体" panose="02010600030101010101" pitchFamily="2" charset="-122"/>
                <a:cs typeface="宋体" panose="02010600030101010101" pitchFamily="2" charset="-122"/>
              </a:rPr>
              <a:t>Available</a:t>
            </a:r>
            <a:endParaRPr lang="zh-CN" altLang="zh-CN" b="1" kern="100" dirty="0">
              <a:latin typeface="宋体" panose="02010600030101010101" pitchFamily="2" charset="-122"/>
              <a:cs typeface="Times New Roman" panose="02020603050405020304" pitchFamily="18" charset="0"/>
            </a:endParaRPr>
          </a:p>
          <a:p>
            <a:pPr>
              <a:spcAft>
                <a:spcPts val="0"/>
              </a:spcAft>
            </a:pPr>
            <a:r>
              <a:rPr lang="en-US" altLang="zh-CN" sz="2400" b="1" dirty="0" smtClean="0">
                <a:latin typeface="宋体" panose="02010600030101010101" pitchFamily="2" charset="-122"/>
                <a:cs typeface="宋体" panose="02010600030101010101" pitchFamily="2" charset="-122"/>
              </a:rPr>
              <a:t>2</a:t>
            </a:r>
            <a:r>
              <a:rPr lang="zh-CN" altLang="zh-CN" sz="2400" b="1" dirty="0">
                <a:latin typeface="宋体" panose="02010600030101010101" pitchFamily="2" charset="-122"/>
                <a:cs typeface="宋体" panose="02010600030101010101" pitchFamily="2" charset="-122"/>
              </a:rPr>
              <a:t>）最大需求矩阵</a:t>
            </a:r>
            <a:r>
              <a:rPr lang="en-US" altLang="zh-CN" sz="2400" b="1" dirty="0">
                <a:latin typeface="宋体" panose="02010600030101010101" pitchFamily="2" charset="-122"/>
                <a:cs typeface="宋体" panose="02010600030101010101" pitchFamily="2" charset="-122"/>
              </a:rPr>
              <a:t>Max</a:t>
            </a:r>
            <a:endParaRPr lang="zh-CN" altLang="zh-CN" b="1" kern="100" dirty="0">
              <a:latin typeface="宋体" panose="02010600030101010101" pitchFamily="2" charset="-122"/>
              <a:cs typeface="Times New Roman" panose="02020603050405020304" pitchFamily="18" charset="0"/>
            </a:endParaRPr>
          </a:p>
          <a:p>
            <a:pPr>
              <a:spcAft>
                <a:spcPts val="0"/>
              </a:spcAft>
            </a:pPr>
            <a:r>
              <a:rPr lang="en-US" altLang="zh-CN" sz="2400" b="1" dirty="0" smtClean="0">
                <a:latin typeface="宋体" panose="02010600030101010101" pitchFamily="2" charset="-122"/>
                <a:cs typeface="宋体" panose="02010600030101010101" pitchFamily="2" charset="-122"/>
              </a:rPr>
              <a:t>3</a:t>
            </a:r>
            <a:r>
              <a:rPr lang="zh-CN" altLang="zh-CN" sz="2400" b="1" dirty="0">
                <a:latin typeface="宋体" panose="02010600030101010101" pitchFamily="2" charset="-122"/>
                <a:cs typeface="宋体" panose="02010600030101010101" pitchFamily="2" charset="-122"/>
              </a:rPr>
              <a:t>）分配矩阵</a:t>
            </a:r>
            <a:r>
              <a:rPr lang="en-US" altLang="zh-CN" sz="2400" b="1" dirty="0">
                <a:latin typeface="宋体" panose="02010600030101010101" pitchFamily="2" charset="-122"/>
                <a:cs typeface="宋体" panose="02010600030101010101" pitchFamily="2" charset="-122"/>
              </a:rPr>
              <a:t>Allocation</a:t>
            </a:r>
            <a:endParaRPr lang="zh-CN" altLang="zh-CN" b="1" kern="100" dirty="0">
              <a:latin typeface="宋体" panose="02010600030101010101" pitchFamily="2" charset="-122"/>
              <a:cs typeface="Times New Roman" panose="02020603050405020304" pitchFamily="18" charset="0"/>
            </a:endParaRPr>
          </a:p>
          <a:p>
            <a:pPr>
              <a:spcAft>
                <a:spcPts val="0"/>
              </a:spcAft>
            </a:pPr>
            <a:r>
              <a:rPr lang="en-US" altLang="zh-CN" sz="2400" b="1" dirty="0" smtClean="0">
                <a:latin typeface="宋体" panose="02010600030101010101" pitchFamily="2" charset="-122"/>
                <a:cs typeface="宋体" panose="02010600030101010101" pitchFamily="2" charset="-122"/>
              </a:rPr>
              <a:t>4</a:t>
            </a:r>
            <a:r>
              <a:rPr lang="zh-CN" altLang="zh-CN" sz="2400" b="1" dirty="0">
                <a:latin typeface="宋体" panose="02010600030101010101" pitchFamily="2" charset="-122"/>
                <a:cs typeface="宋体" panose="02010600030101010101" pitchFamily="2" charset="-122"/>
              </a:rPr>
              <a:t>）需求矩阵</a:t>
            </a:r>
            <a:r>
              <a:rPr lang="en-US" altLang="zh-CN" sz="2400" b="1" dirty="0">
                <a:latin typeface="宋体" panose="02010600030101010101" pitchFamily="2" charset="-122"/>
                <a:cs typeface="宋体" panose="02010600030101010101" pitchFamily="2" charset="-122"/>
              </a:rPr>
              <a:t>Need</a:t>
            </a:r>
            <a:r>
              <a:rPr lang="zh-CN" altLang="zh-CN" sz="2400" b="1" dirty="0">
                <a:latin typeface="宋体" panose="02010600030101010101" pitchFamily="2" charset="-122"/>
                <a:cs typeface="宋体" panose="02010600030101010101" pitchFamily="2" charset="-122"/>
              </a:rPr>
              <a:t>。</a:t>
            </a:r>
            <a:endParaRPr lang="zh-CN" altLang="zh-CN" b="1" kern="100" dirty="0">
              <a:latin typeface="宋体" panose="02010600030101010101" pitchFamily="2" charset="-122"/>
              <a:cs typeface="Times New Roman" panose="02020603050405020304" pitchFamily="18" charset="0"/>
            </a:endParaRPr>
          </a:p>
          <a:p>
            <a:r>
              <a:rPr lang="en-US" altLang="zh-CN" sz="2400" b="1" dirty="0" smtClean="0">
                <a:latin typeface="宋体" panose="02010600030101010101" pitchFamily="2" charset="-122"/>
                <a:cs typeface="宋体" panose="02010600030101010101" pitchFamily="2" charset="-122"/>
              </a:rPr>
              <a:t>Need[</a:t>
            </a:r>
            <a:r>
              <a:rPr lang="en-US" altLang="zh-CN" sz="2400" b="1" dirty="0" err="1" smtClean="0">
                <a:latin typeface="宋体" panose="02010600030101010101" pitchFamily="2" charset="-122"/>
                <a:cs typeface="宋体" panose="02010600030101010101" pitchFamily="2" charset="-122"/>
              </a:rPr>
              <a:t>i,j</a:t>
            </a:r>
            <a:r>
              <a:rPr lang="en-US" altLang="zh-CN" sz="2400" b="1" dirty="0">
                <a:latin typeface="宋体" panose="02010600030101010101" pitchFamily="2" charset="-122"/>
                <a:cs typeface="宋体" panose="02010600030101010101" pitchFamily="2" charset="-122"/>
              </a:rPr>
              <a:t>] = Max[</a:t>
            </a:r>
            <a:r>
              <a:rPr lang="en-US" altLang="zh-CN" sz="2400" b="1" dirty="0" err="1">
                <a:latin typeface="宋体" panose="02010600030101010101" pitchFamily="2" charset="-122"/>
                <a:cs typeface="宋体" panose="02010600030101010101" pitchFamily="2" charset="-122"/>
              </a:rPr>
              <a:t>i,j</a:t>
            </a:r>
            <a:r>
              <a:rPr lang="en-US" altLang="zh-CN" sz="2400" b="1" dirty="0">
                <a:latin typeface="宋体" panose="02010600030101010101" pitchFamily="2" charset="-122"/>
                <a:cs typeface="宋体" panose="02010600030101010101" pitchFamily="2" charset="-122"/>
              </a:rPr>
              <a:t>] - Allocation[</a:t>
            </a:r>
            <a:r>
              <a:rPr lang="en-US" altLang="zh-CN" sz="2400" b="1" dirty="0" err="1">
                <a:latin typeface="宋体" panose="02010600030101010101" pitchFamily="2" charset="-122"/>
                <a:cs typeface="宋体" panose="02010600030101010101" pitchFamily="2" charset="-122"/>
              </a:rPr>
              <a:t>i,j</a:t>
            </a:r>
            <a:r>
              <a:rPr lang="en-US" altLang="zh-CN" sz="2400" b="1" dirty="0">
                <a:latin typeface="宋体" panose="02010600030101010101" pitchFamily="2" charset="-122"/>
                <a:cs typeface="宋体" panose="02010600030101010101" pitchFamily="2" charset="-122"/>
              </a:rPr>
              <a:t>]</a:t>
            </a:r>
            <a:endParaRPr lang="zh-CN" altLang="en-US" sz="2400" b="1" dirty="0"/>
          </a:p>
        </p:txBody>
      </p:sp>
      <p:sp>
        <p:nvSpPr>
          <p:cNvPr id="11" name="线形标注 2(无边框) 10"/>
          <p:cNvSpPr/>
          <p:nvPr/>
        </p:nvSpPr>
        <p:spPr>
          <a:xfrm flipH="1">
            <a:off x="467658" y="4281319"/>
            <a:ext cx="1584132" cy="1760044"/>
          </a:xfrm>
          <a:prstGeom prst="callout2">
            <a:avLst>
              <a:gd name="adj1" fmla="val 18750"/>
              <a:gd name="adj2" fmla="val -8333"/>
              <a:gd name="adj3" fmla="val 18750"/>
              <a:gd name="adj4" fmla="val -16667"/>
              <a:gd name="adj5" fmla="val -46728"/>
              <a:gd name="adj6" fmla="val -5483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a:t>
            </a:r>
            <a:r>
              <a:rPr lang="zh-CN" altLang="en-US" dirty="0" smtClean="0"/>
              <a:t>是某个时刻系统的资源分配情况表</a:t>
            </a:r>
            <a:endParaRPr lang="zh-CN" altLang="en-US" dirty="0"/>
          </a:p>
        </p:txBody>
      </p:sp>
      <p:sp>
        <p:nvSpPr>
          <p:cNvPr id="15" name="右箭头 14"/>
          <p:cNvSpPr/>
          <p:nvPr/>
        </p:nvSpPr>
        <p:spPr>
          <a:xfrm>
            <a:off x="7380234" y="297001"/>
            <a:ext cx="1620210" cy="1055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示例</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安全性检查（</a:t>
            </a:r>
            <a:r>
              <a:rPr lang="en-US" altLang="zh-CN" dirty="0" smtClean="0"/>
              <a:t>1</a:t>
            </a:r>
            <a:r>
              <a:rPr lang="zh-CN" altLang="en-US" dirty="0" smtClean="0"/>
              <a:t>）</a:t>
            </a:r>
            <a:endParaRPr lang="zh-CN" altLang="en-US" dirty="0"/>
          </a:p>
        </p:txBody>
      </p:sp>
      <p:graphicFrame>
        <p:nvGraphicFramePr>
          <p:cNvPr id="6" name="内容占位符 5"/>
          <p:cNvGraphicFramePr>
            <a:graphicFrameLocks noGrp="1"/>
          </p:cNvGraphicFramePr>
          <p:nvPr>
            <p:ph idx="1"/>
          </p:nvPr>
        </p:nvGraphicFramePr>
        <p:xfrm>
          <a:off x="608897" y="1556844"/>
          <a:ext cx="7491392" cy="2133600"/>
        </p:xfrm>
        <a:graphic>
          <a:graphicData uri="http://schemas.openxmlformats.org/drawingml/2006/table">
            <a:tbl>
              <a:tblPr firstRow="1" firstCol="1" bandRow="1">
                <a:tableStyleId>{5C22544A-7EE6-4342-B048-85BDC9FD1C3A}</a:tableStyleId>
              </a:tblPr>
              <a:tblGrid>
                <a:gridCol w="581332"/>
                <a:gridCol w="581332"/>
                <a:gridCol w="581332"/>
                <a:gridCol w="581332"/>
                <a:gridCol w="581332"/>
                <a:gridCol w="581332"/>
                <a:gridCol w="581332"/>
                <a:gridCol w="581332"/>
                <a:gridCol w="581332"/>
                <a:gridCol w="581332"/>
                <a:gridCol w="581332"/>
                <a:gridCol w="581332"/>
                <a:gridCol w="515408"/>
              </a:tblGrid>
              <a:tr h="267451">
                <a:tc rowSpan="2">
                  <a:txBody>
                    <a:bodyPr/>
                    <a:lstStyle/>
                    <a:p>
                      <a:pPr algn="ctr">
                        <a:spcAft>
                          <a:spcPts val="0"/>
                        </a:spcAft>
                      </a:pPr>
                      <a:r>
                        <a:rPr lang="en-US" sz="2000" kern="12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4">
                  <a:txBody>
                    <a:bodyPr/>
                    <a:lstStyle/>
                    <a:p>
                      <a:pPr algn="ctr">
                        <a:spcAft>
                          <a:spcPts val="0"/>
                        </a:spcAft>
                      </a:pPr>
                      <a:r>
                        <a:rPr lang="en-US" sz="2000" kern="1200" smtClean="0">
                          <a:effectLst/>
                        </a:rPr>
                        <a:t>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smtClean="0">
                          <a:effectLst/>
                        </a:rPr>
                        <a:t>Max</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a:effectLst/>
                        </a:rPr>
                        <a:t>Need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r>
              <a:tr h="267451">
                <a:tc vMerge="1">
                  <a:tcPr/>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 name="日期占位符 1"/>
          <p:cNvSpPr>
            <a:spLocks noGrp="1"/>
          </p:cNvSpPr>
          <p:nvPr>
            <p:ph type="dt" sz="half" idx="10"/>
          </p:nvPr>
        </p:nvSpPr>
        <p:spPr>
          <a:xfrm>
            <a:off x="8316312" y="6397463"/>
            <a:ext cx="684132" cy="365125"/>
          </a:xfrm>
        </p:spPr>
        <p:txBody>
          <a:bodyPr/>
          <a:lstStyle/>
          <a:p>
            <a:pPr lvl="0"/>
            <a:fld id="{C28A7B3A-3008-4982-AFCE-195715A755CC}" type="datetime10">
              <a:rPr lang="zh-CN" altLang="en-US" smtClean="0"/>
            </a:fld>
            <a:endParaRPr lang="zh-CN" altLang="en-US" dirty="0">
              <a:ea typeface="宋体" panose="02010600030101010101" pitchFamily="2" charset="-122"/>
            </a:endParaRPr>
          </a:p>
        </p:txBody>
      </p:sp>
      <p:graphicFrame>
        <p:nvGraphicFramePr>
          <p:cNvPr id="12" name="表格 11"/>
          <p:cNvGraphicFramePr>
            <a:graphicFrameLocks noGrp="1"/>
          </p:cNvGraphicFramePr>
          <p:nvPr/>
        </p:nvGraphicFramePr>
        <p:xfrm>
          <a:off x="467658" y="3884675"/>
          <a:ext cx="8424706" cy="1316056"/>
        </p:xfrm>
        <a:graphic>
          <a:graphicData uri="http://schemas.openxmlformats.org/drawingml/2006/table">
            <a:tbl>
              <a:tblPr firstRow="1" firstCol="1" bandRow="1">
                <a:tableStyleId>{5C22544A-7EE6-4342-B048-85BDC9FD1C3A}</a:tableStyleId>
              </a:tblPr>
              <a:tblGrid>
                <a:gridCol w="428499"/>
                <a:gridCol w="428499"/>
                <a:gridCol w="428499"/>
                <a:gridCol w="428499"/>
                <a:gridCol w="427585"/>
                <a:gridCol w="427585"/>
                <a:gridCol w="427585"/>
                <a:gridCol w="427585"/>
                <a:gridCol w="427585"/>
                <a:gridCol w="428499"/>
                <a:gridCol w="428499"/>
                <a:gridCol w="428499"/>
                <a:gridCol w="464131"/>
                <a:gridCol w="464131"/>
                <a:gridCol w="464131"/>
                <a:gridCol w="464131"/>
                <a:gridCol w="464131"/>
                <a:gridCol w="966633"/>
              </a:tblGrid>
              <a:tr h="383708">
                <a:tc rowSpan="2">
                  <a:txBody>
                    <a:bodyPr/>
                    <a:lstStyle/>
                    <a:p>
                      <a:pPr algn="l">
                        <a:spcAft>
                          <a:spcPts val="0"/>
                        </a:spcAft>
                      </a:pPr>
                      <a:r>
                        <a:rPr lang="en-US" sz="1800" kern="12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4">
                  <a:txBody>
                    <a:bodyPr/>
                    <a:lstStyle/>
                    <a:p>
                      <a:pPr algn="ctr">
                        <a:spcAft>
                          <a:spcPts val="0"/>
                        </a:spcAft>
                      </a:pPr>
                      <a:r>
                        <a:rPr lang="en-US" sz="1800" kern="1200">
                          <a:effectLst/>
                        </a:rPr>
                        <a:t>FREE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dirty="0">
                          <a:effectLst/>
                        </a:rPr>
                        <a:t>NEED</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a:effectLst/>
                        </a:rPr>
                        <a:t>Allocation</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dirty="0" err="1">
                          <a:effectLst/>
                        </a:rPr>
                        <a:t>FREE+Allocation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rowSpan="2">
                  <a:txBody>
                    <a:bodyPr/>
                    <a:lstStyle/>
                    <a:p>
                      <a:pPr algn="ctr">
                        <a:spcAft>
                          <a:spcPts val="0"/>
                        </a:spcAft>
                      </a:pPr>
                      <a:r>
                        <a:rPr lang="en-US" sz="1800" kern="1200" dirty="0">
                          <a:effectLst/>
                        </a:rPr>
                        <a:t>FINISH</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83708">
                <a:tc vMerge="1">
                  <a:tcPr/>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vMerge="1">
                  <a:tcPr/>
                </a:tc>
              </a:tr>
              <a:tr h="383708">
                <a:tc>
                  <a:txBody>
                    <a:bodyPr/>
                    <a:lstStyle/>
                    <a:p>
                      <a:pPr algn="ctr">
                        <a:spcAft>
                          <a:spcPts val="0"/>
                        </a:spcAft>
                      </a:pPr>
                      <a:r>
                        <a:rPr lang="en-US" sz="1800" kern="1200">
                          <a:effectLst/>
                        </a:rPr>
                        <a:t>P4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2</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true</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4" name="矩形 13"/>
          <p:cNvSpPr/>
          <p:nvPr/>
        </p:nvSpPr>
        <p:spPr>
          <a:xfrm>
            <a:off x="467658" y="3111677"/>
            <a:ext cx="7848654" cy="27299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7740264" y="260736"/>
            <a:ext cx="1152100" cy="792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4"/>
          <p:cNvGraphicFramePr>
            <a:graphicFrameLocks noGrp="1"/>
          </p:cNvGraphicFramePr>
          <p:nvPr/>
        </p:nvGraphicFramePr>
        <p:xfrm>
          <a:off x="4327305" y="355600"/>
          <a:ext cx="2020672" cy="914400"/>
        </p:xfrm>
        <a:graphic>
          <a:graphicData uri="http://schemas.openxmlformats.org/drawingml/2006/table">
            <a:tbl>
              <a:tblPr firstRow="1" firstCol="1" bandRow="1">
                <a:tableStyleId>{69012ECD-51FC-41F1-AA8D-1B2483CD663E}</a:tableStyleId>
              </a:tblPr>
              <a:tblGrid>
                <a:gridCol w="505168"/>
                <a:gridCol w="505168"/>
                <a:gridCol w="505168"/>
                <a:gridCol w="505168"/>
              </a:tblGrid>
              <a:tr h="0">
                <a:tc gridSpan="4">
                  <a:txBody>
                    <a:bodyPr/>
                    <a:lstStyle/>
                    <a:p>
                      <a:pPr algn="ctr">
                        <a:spcAft>
                          <a:spcPts val="0"/>
                        </a:spcAft>
                      </a:pPr>
                      <a:r>
                        <a:rPr lang="en-US" sz="2000" kern="1200" dirty="0">
                          <a:effectLst/>
                        </a:rPr>
                        <a:t>Available</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r>
              <a:tr h="0">
                <a:tc>
                  <a:txBody>
                    <a:bodyPr/>
                    <a:lstStyle/>
                    <a:p>
                      <a:pPr algn="ctr">
                        <a:spcAft>
                          <a:spcPts val="0"/>
                        </a:spcAft>
                      </a:pPr>
                      <a:r>
                        <a:rPr lang="en-US" sz="2000" b="0" kern="1200" dirty="0">
                          <a:effectLst/>
                        </a:rPr>
                        <a:t>R1</a:t>
                      </a:r>
                      <a:endParaRPr lang="zh-CN" sz="1600" b="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R2</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R3</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R4</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b="0" kern="1200" dirty="0">
                          <a:effectLst/>
                        </a:rPr>
                        <a:t>1</a:t>
                      </a:r>
                      <a:endParaRPr lang="zh-CN" sz="1600" b="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2</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cxnSp>
        <p:nvCxnSpPr>
          <p:cNvPr id="9" name="直接箭头连接符 8"/>
          <p:cNvCxnSpPr/>
          <p:nvPr/>
        </p:nvCxnSpPr>
        <p:spPr>
          <a:xfrm flipH="1">
            <a:off x="1835772" y="1270000"/>
            <a:ext cx="3024252" cy="3455108"/>
          </a:xfrm>
          <a:prstGeom prst="straightConnector1">
            <a:avLst/>
          </a:prstGeom>
          <a:ln w="114300">
            <a:solidFill>
              <a:schemeClr val="accent3">
                <a:lumMod val="7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35963" y="5436525"/>
            <a:ext cx="2547492" cy="523220"/>
          </a:xfrm>
          <a:prstGeom prst="rect">
            <a:avLst/>
          </a:prstGeom>
          <a:noFill/>
        </p:spPr>
        <p:txBody>
          <a:bodyPr wrap="none" rtlCol="0">
            <a:spAutoFit/>
          </a:bodyPr>
          <a:lstStyle/>
          <a:p>
            <a:r>
              <a:rPr lang="en-US" altLang="zh-CN" sz="2800" b="1" dirty="0" smtClean="0"/>
              <a:t>FREE &gt; NEED</a:t>
            </a:r>
            <a:endParaRPr lang="zh-CN" altLang="en-US" sz="2800" b="1" dirty="0"/>
          </a:p>
        </p:txBody>
      </p:sp>
      <p:sp>
        <p:nvSpPr>
          <p:cNvPr id="16" name="矩形 15"/>
          <p:cNvSpPr/>
          <p:nvPr/>
        </p:nvSpPr>
        <p:spPr>
          <a:xfrm>
            <a:off x="1259724" y="2217769"/>
            <a:ext cx="7740720" cy="4401205"/>
          </a:xfrm>
          <a:prstGeom prst="rect">
            <a:avLst/>
          </a:prstGeom>
          <a:solidFill>
            <a:schemeClr val="tx2">
              <a:lumMod val="40000"/>
              <a:lumOff val="60000"/>
            </a:schemeClr>
          </a:solidFill>
        </p:spPr>
        <p:txBody>
          <a:bodyPr wrap="square">
            <a:spAutoFit/>
          </a:bodyPr>
          <a:lstStyle/>
          <a:p>
            <a:pPr>
              <a:spcAft>
                <a:spcPts val="0"/>
              </a:spcAft>
            </a:pPr>
            <a:r>
              <a:rPr lang="zh-CN" altLang="zh-CN" sz="2000" b="1" dirty="0" smtClean="0">
                <a:latin typeface="宋体" panose="02010600030101010101" pitchFamily="2" charset="-122"/>
                <a:cs typeface="宋体" panose="02010600030101010101" pitchFamily="2" charset="-122"/>
              </a:rPr>
              <a:t>算法</a:t>
            </a:r>
            <a:r>
              <a:rPr lang="zh-CN" altLang="en-US" sz="2000" b="1" dirty="0" smtClean="0">
                <a:latin typeface="宋体" panose="02010600030101010101" pitchFamily="2" charset="-122"/>
                <a:cs typeface="宋体" panose="02010600030101010101" pitchFamily="2" charset="-122"/>
              </a:rPr>
              <a:t>：</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cs typeface="宋体" panose="02010600030101010101" pitchFamily="2" charset="-122"/>
              </a:rPr>
              <a:t>(1)</a:t>
            </a:r>
            <a:r>
              <a:rPr lang="zh-CN" altLang="zh-CN" sz="2000" b="1" dirty="0">
                <a:latin typeface="宋体" panose="02010600030101010101" pitchFamily="2" charset="-122"/>
                <a:cs typeface="宋体" panose="02010600030101010101" pitchFamily="2" charset="-122"/>
              </a:rPr>
              <a:t>设置两个工作向量</a:t>
            </a:r>
            <a:r>
              <a:rPr lang="en-US" altLang="zh-CN" sz="2000" b="1" dirty="0">
                <a:latin typeface="宋体" panose="02010600030101010101" pitchFamily="2" charset="-122"/>
                <a:cs typeface="宋体" panose="02010600030101010101" pitchFamily="2" charset="-122"/>
              </a:rPr>
              <a:t>FREE</a:t>
            </a:r>
            <a:r>
              <a:rPr lang="zh-CN" altLang="zh-CN" sz="2000" b="1" dirty="0">
                <a:latin typeface="宋体" panose="02010600030101010101" pitchFamily="2" charset="-122"/>
                <a:cs typeface="宋体" panose="02010600030101010101" pitchFamily="2" charset="-122"/>
              </a:rPr>
              <a:t>、</a:t>
            </a:r>
            <a:r>
              <a:rPr lang="en-US" altLang="zh-CN" sz="2000" b="1" dirty="0">
                <a:latin typeface="宋体" panose="02010600030101010101" pitchFamily="2" charset="-122"/>
                <a:cs typeface="宋体" panose="02010600030101010101" pitchFamily="2" charset="-122"/>
              </a:rPr>
              <a:t>FINISH</a:t>
            </a:r>
            <a:r>
              <a:rPr lang="zh-CN" altLang="zh-CN" sz="2000" b="1" dirty="0">
                <a:latin typeface="宋体" panose="02010600030101010101" pitchFamily="2" charset="-122"/>
                <a:cs typeface="宋体" panose="02010600030101010101" pitchFamily="2" charset="-122"/>
              </a:rPr>
              <a:t>。</a:t>
            </a:r>
            <a:r>
              <a:rPr lang="en-US" altLang="zh-CN" sz="2000" b="1" dirty="0">
                <a:latin typeface="宋体" panose="02010600030101010101" pitchFamily="2" charset="-122"/>
                <a:cs typeface="宋体" panose="02010600030101010101" pitchFamily="2" charset="-122"/>
              </a:rPr>
              <a:t>FREE</a:t>
            </a:r>
            <a:r>
              <a:rPr lang="zh-CN" altLang="zh-CN" sz="2000" b="1" dirty="0">
                <a:latin typeface="宋体" panose="02010600030101010101" pitchFamily="2" charset="-122"/>
                <a:cs typeface="宋体" panose="02010600030101010101" pitchFamily="2" charset="-122"/>
              </a:rPr>
              <a:t>表示系统各个资源可用数，初始时</a:t>
            </a:r>
            <a:r>
              <a:rPr lang="en-US" altLang="zh-CN" sz="2000" b="1" dirty="0">
                <a:latin typeface="宋体" panose="02010600030101010101" pitchFamily="2" charset="-122"/>
                <a:cs typeface="宋体" panose="02010600030101010101" pitchFamily="2" charset="-122"/>
              </a:rPr>
              <a:t>FREE = Available</a:t>
            </a:r>
            <a:r>
              <a:rPr lang="zh-CN" altLang="zh-CN" sz="2000" b="1" dirty="0">
                <a:latin typeface="宋体" panose="02010600030101010101" pitchFamily="2" charset="-122"/>
                <a:cs typeface="宋体" panose="02010600030101010101" pitchFamily="2" charset="-122"/>
              </a:rPr>
              <a:t>；</a:t>
            </a:r>
            <a:r>
              <a:rPr lang="en-US" altLang="zh-CN" sz="2000" b="1" dirty="0">
                <a:latin typeface="宋体" panose="02010600030101010101" pitchFamily="2" charset="-122"/>
                <a:cs typeface="宋体" panose="02010600030101010101" pitchFamily="2" charset="-122"/>
              </a:rPr>
              <a:t>FINISH</a:t>
            </a:r>
            <a:r>
              <a:rPr lang="zh-CN" altLang="zh-CN" sz="2000" b="1" dirty="0">
                <a:latin typeface="宋体" panose="02010600030101010101" pitchFamily="2" charset="-122"/>
                <a:cs typeface="宋体" panose="02010600030101010101" pitchFamily="2" charset="-122"/>
              </a:rPr>
              <a:t>表示各进程状态，若未满足资源申请则为</a:t>
            </a:r>
            <a:r>
              <a:rPr lang="en-US" altLang="zh-CN" sz="2000" b="1" dirty="0">
                <a:latin typeface="宋体" panose="02010600030101010101" pitchFamily="2" charset="-122"/>
                <a:cs typeface="宋体" panose="02010600030101010101" pitchFamily="2" charset="-122"/>
              </a:rPr>
              <a:t>false</a:t>
            </a:r>
            <a:r>
              <a:rPr lang="zh-CN" altLang="zh-CN" sz="2000" b="1" dirty="0">
                <a:latin typeface="宋体" panose="02010600030101010101" pitchFamily="2" charset="-122"/>
                <a:cs typeface="宋体" panose="02010600030101010101" pitchFamily="2" charset="-122"/>
              </a:rPr>
              <a:t>，如果有足够资源分配给该进程，则</a:t>
            </a:r>
            <a:r>
              <a:rPr lang="en-US" altLang="zh-CN" sz="2000" b="1" dirty="0">
                <a:latin typeface="宋体" panose="02010600030101010101" pitchFamily="2" charset="-122"/>
                <a:cs typeface="宋体" panose="02010600030101010101" pitchFamily="2" charset="-122"/>
              </a:rPr>
              <a:t>FINISH[</a:t>
            </a:r>
            <a:r>
              <a:rPr lang="en-US" altLang="zh-CN" sz="2000" b="1" dirty="0" err="1">
                <a:latin typeface="宋体" panose="02010600030101010101" pitchFamily="2" charset="-122"/>
                <a:cs typeface="宋体" panose="02010600030101010101" pitchFamily="2" charset="-122"/>
              </a:rPr>
              <a:t>i</a:t>
            </a:r>
            <a:r>
              <a:rPr lang="en-US" altLang="zh-CN" sz="2000" b="1" dirty="0">
                <a:latin typeface="宋体" panose="02010600030101010101" pitchFamily="2" charset="-122"/>
                <a:cs typeface="宋体" panose="02010600030101010101" pitchFamily="2" charset="-122"/>
              </a:rPr>
              <a:t>] = true</a:t>
            </a:r>
            <a:r>
              <a:rPr lang="zh-CN" altLang="zh-CN" sz="2000" b="1" dirty="0">
                <a:latin typeface="宋体" panose="02010600030101010101" pitchFamily="2" charset="-122"/>
                <a:cs typeface="宋体" panose="02010600030101010101" pitchFamily="2" charset="-122"/>
              </a:rPr>
              <a:t>，并释放资源。</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cs typeface="宋体" panose="02010600030101010101" pitchFamily="2" charset="-122"/>
              </a:rPr>
              <a:t>(2)</a:t>
            </a:r>
            <a:r>
              <a:rPr lang="zh-CN" altLang="zh-CN" sz="2000" b="1" dirty="0">
                <a:latin typeface="宋体" panose="02010600030101010101" pitchFamily="2" charset="-122"/>
                <a:cs typeface="宋体" panose="02010600030101010101" pitchFamily="2" charset="-122"/>
              </a:rPr>
              <a:t>从进程集合中找到一个满足下述条件的进程，</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smtClean="0">
                <a:latin typeface="宋体" panose="02010600030101010101" pitchFamily="2" charset="-122"/>
                <a:cs typeface="宋体" panose="02010600030101010101" pitchFamily="2" charset="-122"/>
              </a:rPr>
              <a:t>	FINISH[</a:t>
            </a:r>
            <a:r>
              <a:rPr lang="en-US" altLang="zh-CN" sz="2000" b="1" dirty="0" err="1" smtClean="0">
                <a:latin typeface="宋体" panose="02010600030101010101" pitchFamily="2" charset="-122"/>
                <a:cs typeface="宋体" panose="02010600030101010101" pitchFamily="2" charset="-122"/>
              </a:rPr>
              <a:t>i</a:t>
            </a:r>
            <a:r>
              <a:rPr lang="en-US" altLang="zh-CN" sz="2000" b="1" dirty="0">
                <a:latin typeface="宋体" panose="02010600030101010101" pitchFamily="2" charset="-122"/>
                <a:cs typeface="宋体" panose="02010600030101010101" pitchFamily="2" charset="-122"/>
              </a:rPr>
              <a:t>] == false;</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smtClean="0">
                <a:latin typeface="宋体" panose="02010600030101010101" pitchFamily="2" charset="-122"/>
                <a:cs typeface="宋体" panose="02010600030101010101" pitchFamily="2" charset="-122"/>
              </a:rPr>
              <a:t>	NEED[</a:t>
            </a:r>
            <a:r>
              <a:rPr lang="en-US" altLang="zh-CN" sz="2000" b="1" dirty="0" err="1" smtClean="0">
                <a:latin typeface="宋体" panose="02010600030101010101" pitchFamily="2" charset="-122"/>
                <a:cs typeface="宋体" panose="02010600030101010101" pitchFamily="2" charset="-122"/>
              </a:rPr>
              <a:t>i</a:t>
            </a:r>
            <a:r>
              <a:rPr lang="en-US" altLang="zh-CN" sz="2000" b="1" dirty="0">
                <a:latin typeface="宋体" panose="02010600030101010101" pitchFamily="2" charset="-122"/>
                <a:cs typeface="宋体" panose="02010600030101010101" pitchFamily="2" charset="-122"/>
              </a:rPr>
              <a:t>] &lt;= FREE;</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smtClean="0">
                <a:latin typeface="宋体" panose="02010600030101010101" pitchFamily="2" charset="-122"/>
                <a:cs typeface="宋体" panose="02010600030101010101" pitchFamily="2" charset="-122"/>
              </a:rPr>
              <a:t>	</a:t>
            </a:r>
            <a:r>
              <a:rPr lang="zh-CN" altLang="zh-CN" sz="2000" b="1" dirty="0" smtClean="0">
                <a:latin typeface="宋体" panose="02010600030101010101" pitchFamily="2" charset="-122"/>
                <a:cs typeface="宋体" panose="02010600030101010101" pitchFamily="2" charset="-122"/>
              </a:rPr>
              <a:t>如</a:t>
            </a:r>
            <a:r>
              <a:rPr lang="zh-CN" altLang="zh-CN" sz="2000" b="1" dirty="0">
                <a:latin typeface="宋体" panose="02010600030101010101" pitchFamily="2" charset="-122"/>
                <a:cs typeface="宋体" panose="02010600030101010101" pitchFamily="2" charset="-122"/>
              </a:rPr>
              <a:t>找到，执行（</a:t>
            </a:r>
            <a:r>
              <a:rPr lang="en-US" altLang="zh-CN" sz="2000" b="1" dirty="0">
                <a:latin typeface="宋体" panose="02010600030101010101" pitchFamily="2" charset="-122"/>
                <a:cs typeface="宋体" panose="02010600030101010101" pitchFamily="2" charset="-122"/>
              </a:rPr>
              <a:t>3)</a:t>
            </a:r>
            <a:r>
              <a:rPr lang="zh-CN" altLang="zh-CN" sz="2000" b="1" dirty="0">
                <a:latin typeface="宋体" panose="02010600030101010101" pitchFamily="2" charset="-122"/>
                <a:cs typeface="宋体" panose="02010600030101010101" pitchFamily="2" charset="-122"/>
              </a:rPr>
              <a:t>；否则，执行（</a:t>
            </a:r>
            <a:r>
              <a:rPr lang="en-US" altLang="zh-CN" sz="2000" b="1" dirty="0">
                <a:latin typeface="宋体" panose="02010600030101010101" pitchFamily="2" charset="-122"/>
                <a:cs typeface="宋体" panose="02010600030101010101" pitchFamily="2" charset="-122"/>
              </a:rPr>
              <a:t>4)</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cs typeface="宋体" panose="02010600030101010101" pitchFamily="2" charset="-122"/>
              </a:rPr>
              <a:t>(3)</a:t>
            </a:r>
            <a:r>
              <a:rPr lang="zh-CN" altLang="zh-CN" sz="2000" b="1" dirty="0">
                <a:latin typeface="宋体" panose="02010600030101010101" pitchFamily="2" charset="-122"/>
                <a:cs typeface="宋体" panose="02010600030101010101" pitchFamily="2" charset="-122"/>
              </a:rPr>
              <a:t>设进程获得资源，可顺利执行，直至完成，从而释放资源。</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smtClean="0">
                <a:latin typeface="宋体" panose="02010600030101010101" pitchFamily="2" charset="-122"/>
                <a:cs typeface="宋体" panose="02010600030101010101" pitchFamily="2" charset="-122"/>
              </a:rPr>
              <a:t>	FREE </a:t>
            </a:r>
            <a:r>
              <a:rPr lang="en-US" altLang="zh-CN" sz="2000" b="1" dirty="0">
                <a:latin typeface="宋体" panose="02010600030101010101" pitchFamily="2" charset="-122"/>
                <a:cs typeface="宋体" panose="02010600030101010101" pitchFamily="2" charset="-122"/>
              </a:rPr>
              <a:t>= FREE + Allocation[</a:t>
            </a:r>
            <a:r>
              <a:rPr lang="en-US" altLang="zh-CN" sz="2000" b="1" dirty="0" err="1">
                <a:latin typeface="宋体" panose="02010600030101010101" pitchFamily="2" charset="-122"/>
                <a:cs typeface="宋体" panose="02010600030101010101" pitchFamily="2" charset="-122"/>
              </a:rPr>
              <a:t>i</a:t>
            </a:r>
            <a:r>
              <a:rPr lang="en-US" altLang="zh-CN" sz="2000" b="1" dirty="0">
                <a:latin typeface="宋体" panose="02010600030101010101" pitchFamily="2" charset="-122"/>
                <a:cs typeface="宋体" panose="02010600030101010101" pitchFamily="2" charset="-122"/>
              </a:rPr>
              <a:t>];</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smtClean="0">
                <a:latin typeface="宋体" panose="02010600030101010101" pitchFamily="2" charset="-122"/>
                <a:cs typeface="宋体" panose="02010600030101010101" pitchFamily="2" charset="-122"/>
              </a:rPr>
              <a:t>	FINISH[</a:t>
            </a:r>
            <a:r>
              <a:rPr lang="en-US" altLang="zh-CN" sz="2000" b="1" dirty="0" err="1" smtClean="0">
                <a:latin typeface="宋体" panose="02010600030101010101" pitchFamily="2" charset="-122"/>
                <a:cs typeface="宋体" panose="02010600030101010101" pitchFamily="2" charset="-122"/>
              </a:rPr>
              <a:t>i</a:t>
            </a:r>
            <a:r>
              <a:rPr lang="en-US" altLang="zh-CN" sz="2000" b="1" dirty="0">
                <a:latin typeface="宋体" panose="02010600030101010101" pitchFamily="2" charset="-122"/>
                <a:cs typeface="宋体" panose="02010600030101010101" pitchFamily="2" charset="-122"/>
              </a:rPr>
              <a:t>] = true;</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smtClean="0">
                <a:latin typeface="宋体" panose="02010600030101010101" pitchFamily="2" charset="-122"/>
                <a:cs typeface="宋体" panose="02010600030101010101" pitchFamily="2" charset="-122"/>
              </a:rPr>
              <a:t>	GOTO </a:t>
            </a:r>
            <a:r>
              <a:rPr lang="en-US" altLang="zh-CN" sz="2000" b="1" dirty="0">
                <a:latin typeface="宋体" panose="02010600030101010101" pitchFamily="2" charset="-122"/>
                <a:cs typeface="宋体" panose="02010600030101010101" pitchFamily="2" charset="-122"/>
              </a:rPr>
              <a:t>2</a:t>
            </a:r>
            <a:endParaRPr lang="zh-CN" altLang="zh-CN" sz="1600" b="1" kern="100" dirty="0">
              <a:latin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cs typeface="宋体" panose="02010600030101010101" pitchFamily="2" charset="-122"/>
              </a:rPr>
              <a:t>(4)</a:t>
            </a:r>
            <a:r>
              <a:rPr lang="zh-CN" altLang="zh-CN" sz="2000" b="1" dirty="0">
                <a:latin typeface="宋体" panose="02010600030101010101" pitchFamily="2" charset="-122"/>
                <a:cs typeface="宋体" panose="02010600030101010101" pitchFamily="2" charset="-122"/>
              </a:rPr>
              <a:t>如所有的进程</a:t>
            </a:r>
            <a:r>
              <a:rPr lang="en-US" altLang="zh-CN" sz="2000" b="1" dirty="0">
                <a:latin typeface="宋体" panose="02010600030101010101" pitchFamily="2" charset="-122"/>
                <a:cs typeface="宋体" panose="02010600030101010101" pitchFamily="2" charset="-122"/>
              </a:rPr>
              <a:t>FINISH = true</a:t>
            </a:r>
            <a:r>
              <a:rPr lang="zh-CN" altLang="zh-CN" sz="2000" b="1" dirty="0">
                <a:latin typeface="宋体" panose="02010600030101010101" pitchFamily="2" charset="-122"/>
                <a:cs typeface="宋体" panose="02010600030101010101" pitchFamily="2" charset="-122"/>
              </a:rPr>
              <a:t>，则表示安全；否则系统不安全。</a:t>
            </a:r>
            <a:endParaRPr lang="zh-CN" altLang="zh-CN" sz="1600" b="1"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Horizontal)">
                                      <p:cBhvr>
                                        <p:cTn id="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animBg="1"/>
      <p:bldP spid="10" grpId="0"/>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安全性</a:t>
            </a:r>
            <a:r>
              <a:rPr lang="zh-CN" altLang="en-US" dirty="0" smtClean="0"/>
              <a:t>检查（</a:t>
            </a:r>
            <a:r>
              <a:rPr lang="en-US" altLang="zh-CN" dirty="0" smtClean="0"/>
              <a:t>2</a:t>
            </a:r>
            <a:r>
              <a:rPr lang="zh-CN" altLang="en-US" dirty="0" smtClean="0"/>
              <a:t>）</a:t>
            </a:r>
            <a:endParaRPr lang="zh-CN" altLang="en-US" dirty="0"/>
          </a:p>
        </p:txBody>
      </p:sp>
      <p:graphicFrame>
        <p:nvGraphicFramePr>
          <p:cNvPr id="6" name="内容占位符 5"/>
          <p:cNvGraphicFramePr>
            <a:graphicFrameLocks noGrp="1"/>
          </p:cNvGraphicFramePr>
          <p:nvPr>
            <p:ph idx="1"/>
          </p:nvPr>
        </p:nvGraphicFramePr>
        <p:xfrm>
          <a:off x="608897" y="1556844"/>
          <a:ext cx="7491392" cy="2133600"/>
        </p:xfrm>
        <a:graphic>
          <a:graphicData uri="http://schemas.openxmlformats.org/drawingml/2006/table">
            <a:tbl>
              <a:tblPr firstRow="1" firstCol="1" bandRow="1">
                <a:tableStyleId>{5C22544A-7EE6-4342-B048-85BDC9FD1C3A}</a:tableStyleId>
              </a:tblPr>
              <a:tblGrid>
                <a:gridCol w="581332"/>
                <a:gridCol w="581332"/>
                <a:gridCol w="581332"/>
                <a:gridCol w="581332"/>
                <a:gridCol w="581332"/>
                <a:gridCol w="581332"/>
                <a:gridCol w="581332"/>
                <a:gridCol w="581332"/>
                <a:gridCol w="581332"/>
                <a:gridCol w="581332"/>
                <a:gridCol w="581332"/>
                <a:gridCol w="581332"/>
                <a:gridCol w="515408"/>
              </a:tblGrid>
              <a:tr h="267451">
                <a:tc rowSpan="2">
                  <a:txBody>
                    <a:bodyPr/>
                    <a:lstStyle/>
                    <a:p>
                      <a:pPr algn="ctr">
                        <a:spcAft>
                          <a:spcPts val="0"/>
                        </a:spcAft>
                      </a:pPr>
                      <a:r>
                        <a:rPr lang="en-US" sz="2000" kern="12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4">
                  <a:txBody>
                    <a:bodyPr/>
                    <a:lstStyle/>
                    <a:p>
                      <a:pPr algn="ctr">
                        <a:spcAft>
                          <a:spcPts val="0"/>
                        </a:spcAft>
                      </a:pPr>
                      <a:r>
                        <a:rPr lang="en-US" sz="2000" kern="1200" smtClean="0">
                          <a:effectLst/>
                        </a:rPr>
                        <a:t>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smtClean="0">
                          <a:effectLst/>
                        </a:rPr>
                        <a:t>Max</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a:effectLst/>
                        </a:rPr>
                        <a:t>Need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r>
              <a:tr h="267451">
                <a:tc vMerge="1">
                  <a:tcPr/>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 name="日期占位符 1"/>
          <p:cNvSpPr>
            <a:spLocks noGrp="1"/>
          </p:cNvSpPr>
          <p:nvPr>
            <p:ph type="dt" sz="half" idx="10"/>
          </p:nvPr>
        </p:nvSpPr>
        <p:spPr>
          <a:xfrm>
            <a:off x="8316312" y="6397463"/>
            <a:ext cx="684132" cy="365125"/>
          </a:xfrm>
        </p:spPr>
        <p:txBody>
          <a:bodyPr/>
          <a:lstStyle/>
          <a:p>
            <a:pPr lvl="0"/>
            <a:fld id="{C28A7B3A-3008-4982-AFCE-195715A755CC}" type="datetime10">
              <a:rPr lang="zh-CN" altLang="en-US" smtClean="0"/>
            </a:fld>
            <a:endParaRPr lang="zh-CN" altLang="en-US" dirty="0">
              <a:ea typeface="宋体" panose="02010600030101010101" pitchFamily="2" charset="-122"/>
            </a:endParaRPr>
          </a:p>
        </p:txBody>
      </p:sp>
      <p:graphicFrame>
        <p:nvGraphicFramePr>
          <p:cNvPr id="12" name="表格 11"/>
          <p:cNvGraphicFramePr>
            <a:graphicFrameLocks noGrp="1"/>
          </p:cNvGraphicFramePr>
          <p:nvPr/>
        </p:nvGraphicFramePr>
        <p:xfrm>
          <a:off x="460280" y="4437084"/>
          <a:ext cx="8424706" cy="1699764"/>
        </p:xfrm>
        <a:graphic>
          <a:graphicData uri="http://schemas.openxmlformats.org/drawingml/2006/table">
            <a:tbl>
              <a:tblPr firstRow="1" firstCol="1" bandRow="1">
                <a:tableStyleId>{5C22544A-7EE6-4342-B048-85BDC9FD1C3A}</a:tableStyleId>
              </a:tblPr>
              <a:tblGrid>
                <a:gridCol w="428499"/>
                <a:gridCol w="428499"/>
                <a:gridCol w="428499"/>
                <a:gridCol w="428499"/>
                <a:gridCol w="427585"/>
                <a:gridCol w="427585"/>
                <a:gridCol w="427585"/>
                <a:gridCol w="427585"/>
                <a:gridCol w="427585"/>
                <a:gridCol w="428499"/>
                <a:gridCol w="428499"/>
                <a:gridCol w="428499"/>
                <a:gridCol w="464131"/>
                <a:gridCol w="464131"/>
                <a:gridCol w="464131"/>
                <a:gridCol w="464131"/>
                <a:gridCol w="464131"/>
                <a:gridCol w="966633"/>
              </a:tblGrid>
              <a:tr h="383708">
                <a:tc rowSpan="2">
                  <a:txBody>
                    <a:bodyPr/>
                    <a:lstStyle/>
                    <a:p>
                      <a:pPr algn="l">
                        <a:spcAft>
                          <a:spcPts val="0"/>
                        </a:spcAft>
                      </a:pPr>
                      <a:r>
                        <a:rPr lang="en-US" sz="1800" kern="12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4">
                  <a:txBody>
                    <a:bodyPr/>
                    <a:lstStyle/>
                    <a:p>
                      <a:pPr algn="ctr">
                        <a:spcAft>
                          <a:spcPts val="0"/>
                        </a:spcAft>
                      </a:pPr>
                      <a:r>
                        <a:rPr lang="en-US" sz="1800" kern="1200">
                          <a:effectLst/>
                        </a:rPr>
                        <a:t>FREE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dirty="0">
                          <a:effectLst/>
                        </a:rPr>
                        <a:t>NEED</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dirty="0">
                          <a:effectLst/>
                        </a:rPr>
                        <a:t>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dirty="0" err="1">
                          <a:effectLst/>
                        </a:rPr>
                        <a:t>FREE+Allocation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rowSpan="2">
                  <a:txBody>
                    <a:bodyPr/>
                    <a:lstStyle/>
                    <a:p>
                      <a:pPr algn="ctr">
                        <a:spcAft>
                          <a:spcPts val="0"/>
                        </a:spcAft>
                      </a:pPr>
                      <a:r>
                        <a:rPr lang="en-US" sz="1800" kern="1200" dirty="0">
                          <a:effectLst/>
                        </a:rPr>
                        <a:t>FINISH</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83708">
                <a:tc vMerge="1">
                  <a:tcPr/>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vMerge="1">
                  <a:tcPr/>
                </a:tc>
              </a:tr>
              <a:tr h="383708">
                <a:tc>
                  <a:txBody>
                    <a:bodyPr/>
                    <a:lstStyle/>
                    <a:p>
                      <a:pPr algn="ctr">
                        <a:spcAft>
                          <a:spcPts val="0"/>
                        </a:spcAft>
                      </a:pPr>
                      <a:r>
                        <a:rPr lang="en-US" sz="1800" kern="1200">
                          <a:effectLst/>
                        </a:rPr>
                        <a:t>P4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2</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true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83708">
                <a:tc>
                  <a:txBody>
                    <a:bodyPr/>
                    <a:lstStyle/>
                    <a:p>
                      <a:pPr algn="ctr">
                        <a:spcAft>
                          <a:spcPts val="0"/>
                        </a:spcAft>
                      </a:pPr>
                      <a:r>
                        <a:rPr lang="en-US" sz="1800" kern="1200">
                          <a:effectLst/>
                        </a:rPr>
                        <a:t>P1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true</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4" name="矩形 13"/>
          <p:cNvSpPr/>
          <p:nvPr/>
        </p:nvSpPr>
        <p:spPr>
          <a:xfrm>
            <a:off x="430266" y="2200416"/>
            <a:ext cx="7848654" cy="27299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012120" y="5301156"/>
            <a:ext cx="1872156" cy="36003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7688" y="5727111"/>
            <a:ext cx="1872156" cy="36003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7668258" y="260736"/>
            <a:ext cx="1216728" cy="864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animBg="1"/>
      <p:bldP spid="8"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安全性</a:t>
            </a:r>
            <a:r>
              <a:rPr lang="zh-CN" altLang="en-US" dirty="0" smtClean="0"/>
              <a:t>检查（</a:t>
            </a:r>
            <a:r>
              <a:rPr lang="en-US" altLang="zh-CN" dirty="0" smtClean="0"/>
              <a:t>3</a:t>
            </a:r>
            <a:r>
              <a:rPr lang="zh-CN" altLang="en-US" dirty="0" smtClean="0"/>
              <a:t>）</a:t>
            </a:r>
            <a:endParaRPr lang="zh-CN" altLang="en-US" dirty="0"/>
          </a:p>
        </p:txBody>
      </p:sp>
      <p:sp>
        <p:nvSpPr>
          <p:cNvPr id="2" name="日期占位符 1"/>
          <p:cNvSpPr>
            <a:spLocks noGrp="1"/>
          </p:cNvSpPr>
          <p:nvPr>
            <p:ph type="dt" sz="half" idx="10"/>
          </p:nvPr>
        </p:nvSpPr>
        <p:spPr>
          <a:xfrm>
            <a:off x="8316312" y="6397463"/>
            <a:ext cx="684132" cy="365125"/>
          </a:xfrm>
        </p:spPr>
        <p:txBody>
          <a:bodyPr/>
          <a:lstStyle/>
          <a:p>
            <a:pPr lvl="0"/>
            <a:fld id="{C28A7B3A-3008-4982-AFCE-195715A755CC}" type="datetime10">
              <a:rPr lang="zh-CN" altLang="en-US" smtClean="0"/>
            </a:fld>
            <a:endParaRPr lang="zh-CN" altLang="en-US" dirty="0">
              <a:ea typeface="宋体" panose="02010600030101010101" pitchFamily="2" charset="-122"/>
            </a:endParaRPr>
          </a:p>
        </p:txBody>
      </p:sp>
      <p:graphicFrame>
        <p:nvGraphicFramePr>
          <p:cNvPr id="12" name="表格 11"/>
          <p:cNvGraphicFramePr>
            <a:graphicFrameLocks noGrp="1"/>
          </p:cNvGraphicFramePr>
          <p:nvPr/>
        </p:nvGraphicFramePr>
        <p:xfrm>
          <a:off x="366444" y="1556844"/>
          <a:ext cx="8424706" cy="2850888"/>
        </p:xfrm>
        <a:graphic>
          <a:graphicData uri="http://schemas.openxmlformats.org/drawingml/2006/table">
            <a:tbl>
              <a:tblPr firstRow="1" firstCol="1" bandRow="1">
                <a:tableStyleId>{5C22544A-7EE6-4342-B048-85BDC9FD1C3A}</a:tableStyleId>
              </a:tblPr>
              <a:tblGrid>
                <a:gridCol w="428499"/>
                <a:gridCol w="428499"/>
                <a:gridCol w="428499"/>
                <a:gridCol w="428499"/>
                <a:gridCol w="427585"/>
                <a:gridCol w="427585"/>
                <a:gridCol w="427585"/>
                <a:gridCol w="427585"/>
                <a:gridCol w="427585"/>
                <a:gridCol w="428499"/>
                <a:gridCol w="428499"/>
                <a:gridCol w="428499"/>
                <a:gridCol w="464131"/>
                <a:gridCol w="464131"/>
                <a:gridCol w="464131"/>
                <a:gridCol w="464131"/>
                <a:gridCol w="464131"/>
                <a:gridCol w="966633"/>
              </a:tblGrid>
              <a:tr h="383708">
                <a:tc rowSpan="2">
                  <a:txBody>
                    <a:bodyPr/>
                    <a:lstStyle/>
                    <a:p>
                      <a:pPr algn="l">
                        <a:spcAft>
                          <a:spcPts val="0"/>
                        </a:spcAft>
                      </a:pPr>
                      <a:r>
                        <a:rPr lang="en-US" sz="1800" kern="12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4">
                  <a:txBody>
                    <a:bodyPr/>
                    <a:lstStyle/>
                    <a:p>
                      <a:pPr algn="ctr">
                        <a:spcAft>
                          <a:spcPts val="0"/>
                        </a:spcAft>
                      </a:pPr>
                      <a:r>
                        <a:rPr lang="en-US" sz="1800" kern="1200">
                          <a:effectLst/>
                        </a:rPr>
                        <a:t>FREE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dirty="0">
                          <a:effectLst/>
                        </a:rPr>
                        <a:t>NEED</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a:effectLst/>
                        </a:rPr>
                        <a:t>Allocation</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1800" kern="1200" dirty="0" err="1">
                          <a:effectLst/>
                        </a:rPr>
                        <a:t>FREE+Allocation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rowSpan="2">
                  <a:txBody>
                    <a:bodyPr/>
                    <a:lstStyle/>
                    <a:p>
                      <a:pPr algn="ctr">
                        <a:spcAft>
                          <a:spcPts val="0"/>
                        </a:spcAft>
                      </a:pPr>
                      <a:r>
                        <a:rPr lang="en-US" sz="1800" kern="1200" dirty="0">
                          <a:effectLst/>
                        </a:rPr>
                        <a:t>FINISH</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383708">
                <a:tc vMerge="1">
                  <a:tcPr/>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R4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vMerge="1">
                  <a:tcPr/>
                </a:tc>
              </a:tr>
              <a:tr h="383708">
                <a:tc>
                  <a:txBody>
                    <a:bodyPr/>
                    <a:lstStyle/>
                    <a:p>
                      <a:pPr algn="ctr">
                        <a:spcAft>
                          <a:spcPts val="0"/>
                        </a:spcAft>
                      </a:pPr>
                      <a:r>
                        <a:rPr lang="en-US" sz="1800" kern="1200">
                          <a:effectLst/>
                        </a:rPr>
                        <a:t>P4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2</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true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83708">
                <a:tc>
                  <a:txBody>
                    <a:bodyPr/>
                    <a:lstStyle/>
                    <a:p>
                      <a:pPr algn="ctr">
                        <a:spcAft>
                          <a:spcPts val="0"/>
                        </a:spcAft>
                      </a:pPr>
                      <a:r>
                        <a:rPr lang="en-US" sz="1800" kern="1200">
                          <a:effectLst/>
                        </a:rPr>
                        <a:t>P1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true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83708">
                <a:tc>
                  <a:txBody>
                    <a:bodyPr/>
                    <a:lstStyle/>
                    <a:p>
                      <a:pPr algn="ctr">
                        <a:spcAft>
                          <a:spcPts val="0"/>
                        </a:spcAft>
                      </a:pPr>
                      <a:r>
                        <a:rPr lang="en-US" sz="1800" kern="1200">
                          <a:effectLst/>
                        </a:rPr>
                        <a:t>P2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true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83708">
                <a:tc>
                  <a:txBody>
                    <a:bodyPr/>
                    <a:lstStyle/>
                    <a:p>
                      <a:pPr algn="ctr">
                        <a:spcAft>
                          <a:spcPts val="0"/>
                        </a:spcAft>
                      </a:pPr>
                      <a:r>
                        <a:rPr lang="en-US" sz="1800" kern="1200">
                          <a:effectLst/>
                        </a:rPr>
                        <a:t>P3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6</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true</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83708">
                <a:tc>
                  <a:txBody>
                    <a:bodyPr/>
                    <a:lstStyle/>
                    <a:p>
                      <a:pPr algn="ctr">
                        <a:spcAft>
                          <a:spcPts val="0"/>
                        </a:spcAft>
                      </a:pPr>
                      <a:r>
                        <a:rPr lang="en-US" sz="1800" kern="1200">
                          <a:effectLst/>
                        </a:rPr>
                        <a:t>P5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6</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6</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200" dirty="0">
                          <a:effectLst/>
                        </a:rPr>
                        <a:t>true</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文本框 2"/>
          <p:cNvSpPr txBox="1"/>
          <p:nvPr/>
        </p:nvSpPr>
        <p:spPr>
          <a:xfrm>
            <a:off x="405738" y="4928417"/>
            <a:ext cx="8391547" cy="1077218"/>
          </a:xfrm>
          <a:prstGeom prst="rect">
            <a:avLst/>
          </a:prstGeom>
          <a:solidFill>
            <a:schemeClr val="bg1"/>
          </a:solidFill>
        </p:spPr>
        <p:txBody>
          <a:bodyPr wrap="square" rtlCol="0">
            <a:spAutoFit/>
          </a:bodyPr>
          <a:lstStyle/>
          <a:p>
            <a:r>
              <a:rPr lang="zh-CN" altLang="zh-CN" sz="3200" b="1" dirty="0"/>
              <a:t>由于存在安全系列</a:t>
            </a:r>
            <a:r>
              <a:rPr lang="en-US" altLang="zh-CN" sz="3200" b="1" dirty="0"/>
              <a:t>{ P4 , P1 , P2 , P3 , P5 }</a:t>
            </a:r>
            <a:r>
              <a:rPr lang="zh-CN" altLang="zh-CN" sz="3200" b="1" dirty="0"/>
              <a:t>，所以此时系统是安全状态。</a:t>
            </a:r>
            <a:endParaRPr lang="zh-CN" altLang="en-US" sz="3200" b="1" dirty="0"/>
          </a:p>
        </p:txBody>
      </p:sp>
      <p:sp>
        <p:nvSpPr>
          <p:cNvPr id="5" name="内容占位符 4"/>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457200" y="274638"/>
            <a:ext cx="6563004" cy="1143000"/>
          </a:xfrm>
        </p:spPr>
        <p:txBody>
          <a:bodyPr vert="horz" anchor="ctr">
            <a:normAutofit/>
          </a:bodyPr>
          <a:lstStyle/>
          <a:p>
            <a:r>
              <a:rPr lang="en-US" altLang="zh-CN" sz="4400" b="1" kern="1200" dirty="0">
                <a:latin typeface="Calibri" panose="020F0502020204030204" charset="0"/>
                <a:ea typeface="宋体" panose="02010600030101010101" pitchFamily="2" charset="-122"/>
                <a:sym typeface="Calibri" panose="020F0502020204030204" charset="0"/>
              </a:rPr>
              <a:t>7.1.2 </a:t>
            </a:r>
            <a:r>
              <a:rPr lang="zh-CN" altLang="en-US" sz="4400" b="1" kern="1200" dirty="0">
                <a:latin typeface="Calibri" panose="020F0502020204030204" charset="0"/>
                <a:ea typeface="宋体" panose="02010600030101010101" pitchFamily="2" charset="-122"/>
                <a:sym typeface="Calibri" panose="020F0502020204030204" charset="0"/>
              </a:rPr>
              <a:t>与时间有关的错误</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7171" name="内容占位符 2"/>
          <p:cNvSpPr>
            <a:spLocks noGrp="1"/>
          </p:cNvSpPr>
          <p:nvPr>
            <p:ph type="subTitle" idx="1"/>
          </p:nvPr>
        </p:nvSpPr>
        <p:spPr>
          <a:xfrm>
            <a:off x="428625" y="1285875"/>
            <a:ext cx="7023615" cy="4525963"/>
          </a:xfrm>
        </p:spPr>
        <p:txBody>
          <a:bodyPr vert="horz">
            <a:noAutofit/>
          </a:bodyPr>
          <a:lstStyle/>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	</a:t>
            </a:r>
            <a:r>
              <a:rPr lang="zh-CN" altLang="en-US" sz="2800" kern="1200" dirty="0">
                <a:latin typeface="Calibri" panose="020F0502020204030204" charset="0"/>
                <a:ea typeface="宋体" panose="02010600030101010101" pitchFamily="2" charset="-122"/>
                <a:sym typeface="Calibri" panose="020F0502020204030204" charset="0"/>
              </a:rPr>
              <a:t>在多进程并发的情况下，进程共享某些变量或硬件资源，由于进程的执行具有不确定性，如果不对进程的执行加以制约其执行结果往往是错误的。</a:t>
            </a:r>
            <a:endParaRPr lang="zh-CN" altLang="en-US" sz="28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zh-CN" altLang="en-US" sz="2800" kern="1200" dirty="0">
                <a:latin typeface="Calibri" panose="020F0502020204030204" charset="0"/>
                <a:ea typeface="宋体" panose="02010600030101010101" pitchFamily="2" charset="-122"/>
                <a:sym typeface="Calibri" panose="020F0502020204030204" charset="0"/>
              </a:rPr>
              <a:t>例</a:t>
            </a:r>
            <a:r>
              <a:rPr lang="en-US" altLang="zh-CN" sz="2800" kern="1200" dirty="0">
                <a:latin typeface="Calibri" panose="020F0502020204030204" charset="0"/>
                <a:ea typeface="宋体" panose="02010600030101010101" pitchFamily="2" charset="-122"/>
                <a:sym typeface="Calibri" panose="020F0502020204030204" charset="0"/>
              </a:rPr>
              <a:t>7-1 	</a:t>
            </a:r>
            <a:r>
              <a:rPr lang="zh-CN" altLang="en-US" sz="2800" kern="1200" dirty="0">
                <a:latin typeface="Calibri" panose="020F0502020204030204" charset="0"/>
                <a:ea typeface="宋体" panose="02010600030101010101" pitchFamily="2" charset="-122"/>
                <a:sym typeface="Calibri" panose="020F0502020204030204" charset="0"/>
              </a:rPr>
              <a:t>假设有两个并发进程</a:t>
            </a:r>
            <a:r>
              <a:rPr lang="en-US" altLang="zh-CN" sz="2800" kern="1200" dirty="0">
                <a:latin typeface="Calibri" panose="020F0502020204030204" charset="0"/>
                <a:ea typeface="宋体" panose="02010600030101010101" pitchFamily="2" charset="-122"/>
                <a:sym typeface="Calibri" panose="020F0502020204030204" charset="0"/>
              </a:rPr>
              <a:t>P1</a:t>
            </a:r>
            <a:r>
              <a:rPr lang="zh-CN" altLang="en-US" sz="2800" kern="1200" dirty="0">
                <a:latin typeface="Calibri" panose="020F0502020204030204" charset="0"/>
                <a:ea typeface="宋体" panose="02010600030101010101" pitchFamily="2" charset="-122"/>
                <a:sym typeface="Calibri" panose="020F0502020204030204" charset="0"/>
              </a:rPr>
              <a:t>及</a:t>
            </a:r>
            <a:r>
              <a:rPr lang="en-US" altLang="zh-CN" sz="2800" kern="1200" dirty="0">
                <a:latin typeface="Calibri" panose="020F0502020204030204" charset="0"/>
                <a:ea typeface="宋体" panose="02010600030101010101" pitchFamily="2" charset="-122"/>
                <a:sym typeface="Calibri" panose="020F0502020204030204" charset="0"/>
              </a:rPr>
              <a:t>P2</a:t>
            </a:r>
            <a:r>
              <a:rPr lang="zh-CN" altLang="en-US" sz="2800" kern="1200" dirty="0">
                <a:latin typeface="Calibri" panose="020F0502020204030204" charset="0"/>
                <a:ea typeface="宋体" panose="02010600030101010101" pitchFamily="2" charset="-122"/>
                <a:sym typeface="Calibri" panose="020F0502020204030204" charset="0"/>
              </a:rPr>
              <a:t>，</a:t>
            </a:r>
            <a:r>
              <a:rPr lang="zh-CN" altLang="en-US" sz="2800" dirty="0">
                <a:latin typeface="Calibri" panose="020F0502020204030204" charset="0"/>
                <a:ea typeface="宋体" panose="02010600030101010101" pitchFamily="2" charset="-122"/>
                <a:sym typeface="Calibri" panose="020F0502020204030204" charset="0"/>
              </a:rPr>
              <a:t>共享变量</a:t>
            </a:r>
            <a:r>
              <a:rPr lang="en-US" altLang="zh-CN" sz="2800" dirty="0">
                <a:latin typeface="Calibri" panose="020F0502020204030204" charset="0"/>
                <a:ea typeface="宋体" panose="02010600030101010101" pitchFamily="2" charset="-122"/>
                <a:sym typeface="Calibri" panose="020F0502020204030204" charset="0"/>
              </a:rPr>
              <a:t>X</a:t>
            </a:r>
            <a:r>
              <a:rPr lang="zh-CN" altLang="en-US" sz="2800" dirty="0">
                <a:latin typeface="Calibri" panose="020F0502020204030204" charset="0"/>
                <a:ea typeface="宋体" panose="02010600030101010101" pitchFamily="2" charset="-122"/>
                <a:sym typeface="Calibri" panose="020F0502020204030204" charset="0"/>
              </a:rPr>
              <a:t>，变量</a:t>
            </a:r>
            <a:r>
              <a:rPr lang="en-US" altLang="zh-CN" sz="2800" dirty="0">
                <a:latin typeface="Calibri" panose="020F0502020204030204" charset="0"/>
                <a:ea typeface="宋体" panose="02010600030101010101" pitchFamily="2" charset="-122"/>
                <a:sym typeface="Calibri" panose="020F0502020204030204" charset="0"/>
              </a:rPr>
              <a:t>A</a:t>
            </a:r>
            <a:r>
              <a:rPr lang="zh-CN" altLang="en-US" sz="2800" dirty="0">
                <a:latin typeface="Calibri" panose="020F0502020204030204" charset="0"/>
                <a:ea typeface="宋体" panose="02010600030101010101" pitchFamily="2" charset="-122"/>
                <a:sym typeface="Calibri" panose="020F0502020204030204" charset="0"/>
              </a:rPr>
              <a:t>与</a:t>
            </a:r>
            <a:r>
              <a:rPr lang="en-US" altLang="zh-CN" sz="2800" dirty="0">
                <a:latin typeface="Calibri" panose="020F0502020204030204" charset="0"/>
                <a:ea typeface="宋体" panose="02010600030101010101" pitchFamily="2" charset="-122"/>
                <a:sym typeface="Calibri" panose="020F0502020204030204" charset="0"/>
              </a:rPr>
              <a:t>B</a:t>
            </a:r>
            <a:r>
              <a:rPr lang="zh-CN" altLang="en-US" sz="2800" dirty="0">
                <a:latin typeface="Calibri" panose="020F0502020204030204" charset="0"/>
                <a:ea typeface="宋体" panose="02010600030101010101" pitchFamily="2" charset="-122"/>
                <a:sym typeface="Calibri" panose="020F0502020204030204" charset="0"/>
              </a:rPr>
              <a:t>分别为进程</a:t>
            </a:r>
            <a:r>
              <a:rPr lang="en-US" altLang="zh-CN" sz="2800" dirty="0">
                <a:latin typeface="Calibri" panose="020F0502020204030204" charset="0"/>
                <a:ea typeface="宋体" panose="02010600030101010101" pitchFamily="2" charset="-122"/>
                <a:sym typeface="Calibri" panose="020F0502020204030204" charset="0"/>
              </a:rPr>
              <a:t>P1</a:t>
            </a:r>
            <a:r>
              <a:rPr lang="zh-CN" altLang="en-US" sz="2800" dirty="0">
                <a:latin typeface="Calibri" panose="020F0502020204030204" charset="0"/>
                <a:ea typeface="宋体" panose="02010600030101010101" pitchFamily="2" charset="-122"/>
                <a:sym typeface="Calibri" panose="020F0502020204030204" charset="0"/>
              </a:rPr>
              <a:t>及</a:t>
            </a:r>
            <a:r>
              <a:rPr lang="en-US" altLang="zh-CN" sz="2800" dirty="0">
                <a:latin typeface="Calibri" panose="020F0502020204030204" charset="0"/>
                <a:ea typeface="宋体" panose="02010600030101010101" pitchFamily="2" charset="-122"/>
                <a:sym typeface="Calibri" panose="020F0502020204030204" charset="0"/>
              </a:rPr>
              <a:t>P2</a:t>
            </a:r>
            <a:r>
              <a:rPr lang="zh-CN" altLang="en-US" sz="2800" dirty="0">
                <a:latin typeface="Calibri" panose="020F0502020204030204" charset="0"/>
                <a:ea typeface="宋体" panose="02010600030101010101" pitchFamily="2" charset="-122"/>
                <a:sym typeface="Calibri" panose="020F0502020204030204" charset="0"/>
              </a:rPr>
              <a:t>的私有变量。共享变量</a:t>
            </a:r>
            <a:r>
              <a:rPr lang="en-US" altLang="zh-CN" sz="2800" dirty="0">
                <a:latin typeface="Calibri" panose="020F0502020204030204" charset="0"/>
                <a:ea typeface="宋体" panose="02010600030101010101" pitchFamily="2" charset="-122"/>
                <a:sym typeface="Calibri" panose="020F0502020204030204" charset="0"/>
              </a:rPr>
              <a:t>X</a:t>
            </a:r>
            <a:r>
              <a:rPr lang="zh-CN" altLang="en-US" sz="2800" dirty="0">
                <a:latin typeface="Calibri" panose="020F0502020204030204" charset="0"/>
                <a:ea typeface="宋体" panose="02010600030101010101" pitchFamily="2" charset="-122"/>
                <a:sym typeface="Calibri" panose="020F0502020204030204" charset="0"/>
              </a:rPr>
              <a:t>的初值为</a:t>
            </a:r>
            <a:r>
              <a:rPr lang="en-US" altLang="zh-CN" sz="2800" dirty="0">
                <a:latin typeface="Calibri" panose="020F0502020204030204" charset="0"/>
                <a:ea typeface="宋体" panose="02010600030101010101" pitchFamily="2" charset="-122"/>
                <a:sym typeface="Calibri" panose="020F0502020204030204" charset="0"/>
              </a:rPr>
              <a:t>0</a:t>
            </a:r>
            <a:r>
              <a:rPr lang="zh-CN" altLang="en-US" sz="2800" kern="1200" dirty="0">
                <a:latin typeface="Calibri" panose="020F0502020204030204" charset="0"/>
                <a:ea typeface="宋体" panose="02010600030101010101" pitchFamily="2" charset="-122"/>
                <a:sym typeface="Calibri" panose="020F0502020204030204" charset="0"/>
              </a:rPr>
              <a:t>。</a:t>
            </a:r>
            <a:endParaRPr lang="zh-CN" altLang="en-US" sz="28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800" kern="1200" dirty="0">
                <a:latin typeface="Calibri" panose="020F0502020204030204" charset="0"/>
                <a:ea typeface="宋体" panose="02010600030101010101" pitchFamily="2" charset="-122"/>
                <a:sym typeface="Calibri" panose="020F0502020204030204" charset="0"/>
              </a:rPr>
              <a:t>	P1			            </a:t>
            </a:r>
            <a:r>
              <a:rPr lang="en-US" altLang="zh-CN" sz="2800" kern="1200" dirty="0" smtClean="0">
                <a:latin typeface="Calibri" panose="020F0502020204030204" charset="0"/>
                <a:ea typeface="宋体" panose="02010600030101010101" pitchFamily="2" charset="-122"/>
                <a:sym typeface="Calibri" panose="020F0502020204030204" charset="0"/>
              </a:rPr>
              <a:t>P2</a:t>
            </a:r>
            <a:endParaRPr lang="zh-CN" altLang="en-US" sz="28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800" kern="1200" dirty="0">
                <a:latin typeface="Calibri" panose="020F0502020204030204" charset="0"/>
                <a:ea typeface="宋体" panose="02010600030101010101" pitchFamily="2" charset="-122"/>
                <a:sym typeface="Calibri" panose="020F0502020204030204" charset="0"/>
              </a:rPr>
              <a:t>     S1</a:t>
            </a:r>
            <a:r>
              <a:rPr lang="zh-CN" altLang="en-US" sz="2800" kern="1200" dirty="0">
                <a:latin typeface="Calibri" panose="020F0502020204030204" charset="0"/>
                <a:ea typeface="宋体" panose="02010600030101010101" pitchFamily="2" charset="-122"/>
                <a:sym typeface="Calibri" panose="020F0502020204030204" charset="0"/>
              </a:rPr>
              <a:t>：</a:t>
            </a:r>
            <a:r>
              <a:rPr lang="en-US" altLang="zh-CN" sz="2800" kern="1200" dirty="0">
                <a:latin typeface="Calibri" panose="020F0502020204030204" charset="0"/>
                <a:ea typeface="宋体" panose="02010600030101010101" pitchFamily="2" charset="-122"/>
                <a:sym typeface="Calibri" panose="020F0502020204030204" charset="0"/>
              </a:rPr>
              <a:t>X=1			S4</a:t>
            </a:r>
            <a:r>
              <a:rPr lang="zh-CN" altLang="en-US" sz="2800" kern="1200" dirty="0">
                <a:latin typeface="Calibri" panose="020F0502020204030204" charset="0"/>
                <a:ea typeface="宋体" panose="02010600030101010101" pitchFamily="2" charset="-122"/>
                <a:sym typeface="Calibri" panose="020F0502020204030204" charset="0"/>
              </a:rPr>
              <a:t>：</a:t>
            </a:r>
            <a:r>
              <a:rPr lang="en-US" altLang="zh-CN" sz="2800" kern="1200" dirty="0">
                <a:latin typeface="Calibri" panose="020F0502020204030204" charset="0"/>
                <a:ea typeface="宋体" panose="02010600030101010101" pitchFamily="2" charset="-122"/>
                <a:sym typeface="Calibri" panose="020F0502020204030204" charset="0"/>
              </a:rPr>
              <a:t>X=2</a:t>
            </a:r>
            <a:endParaRPr lang="zh-CN" altLang="en-US" sz="28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800" kern="1200" dirty="0">
                <a:latin typeface="Calibri" panose="020F0502020204030204" charset="0"/>
                <a:ea typeface="宋体" panose="02010600030101010101" pitchFamily="2" charset="-122"/>
                <a:sym typeface="Calibri" panose="020F0502020204030204" charset="0"/>
              </a:rPr>
              <a:t>     S2</a:t>
            </a:r>
            <a:r>
              <a:rPr lang="zh-CN" altLang="en-US" sz="2800" kern="1200" dirty="0">
                <a:latin typeface="Calibri" panose="020F0502020204030204" charset="0"/>
                <a:ea typeface="宋体" panose="02010600030101010101" pitchFamily="2" charset="-122"/>
                <a:sym typeface="Calibri" panose="020F0502020204030204" charset="0"/>
              </a:rPr>
              <a:t>：</a:t>
            </a:r>
            <a:r>
              <a:rPr lang="en-US" altLang="zh-CN" sz="2800" kern="1200" dirty="0">
                <a:latin typeface="Calibri" panose="020F0502020204030204" charset="0"/>
                <a:ea typeface="宋体" panose="02010600030101010101" pitchFamily="2" charset="-122"/>
                <a:sym typeface="Calibri" panose="020F0502020204030204" charset="0"/>
              </a:rPr>
              <a:t>X=X+1		</a:t>
            </a:r>
            <a:r>
              <a:rPr lang="en-US" altLang="zh-CN" sz="2800" kern="1200" dirty="0" smtClean="0">
                <a:latin typeface="Calibri" panose="020F0502020204030204" charset="0"/>
                <a:ea typeface="宋体" panose="02010600030101010101" pitchFamily="2" charset="-122"/>
                <a:sym typeface="Calibri" panose="020F0502020204030204" charset="0"/>
              </a:rPr>
              <a:t>S5</a:t>
            </a:r>
            <a:r>
              <a:rPr lang="zh-CN" altLang="en-US" sz="2800" kern="1200" dirty="0">
                <a:latin typeface="Calibri" panose="020F0502020204030204" charset="0"/>
                <a:ea typeface="宋体" panose="02010600030101010101" pitchFamily="2" charset="-122"/>
                <a:sym typeface="Calibri" panose="020F0502020204030204" charset="0"/>
              </a:rPr>
              <a:t>：</a:t>
            </a:r>
            <a:r>
              <a:rPr lang="en-US" altLang="zh-CN" sz="2800" kern="1200" dirty="0">
                <a:latin typeface="Calibri" panose="020F0502020204030204" charset="0"/>
                <a:ea typeface="宋体" panose="02010600030101010101" pitchFamily="2" charset="-122"/>
                <a:sym typeface="Calibri" panose="020F0502020204030204" charset="0"/>
              </a:rPr>
              <a:t>X=X*2</a:t>
            </a:r>
            <a:endParaRPr lang="zh-CN" altLang="en-US" sz="28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800" kern="1200" dirty="0">
                <a:latin typeface="Calibri" panose="020F0502020204030204" charset="0"/>
                <a:ea typeface="宋体" panose="02010600030101010101" pitchFamily="2" charset="-122"/>
                <a:sym typeface="Calibri" panose="020F0502020204030204" charset="0"/>
              </a:rPr>
              <a:t>     S3</a:t>
            </a:r>
            <a:r>
              <a:rPr lang="zh-CN" altLang="en-US" sz="2800" kern="1200" dirty="0">
                <a:latin typeface="Calibri" panose="020F0502020204030204" charset="0"/>
                <a:ea typeface="宋体" panose="02010600030101010101" pitchFamily="2" charset="-122"/>
                <a:sym typeface="Calibri" panose="020F0502020204030204" charset="0"/>
              </a:rPr>
              <a:t>：</a:t>
            </a:r>
            <a:r>
              <a:rPr lang="en-US" altLang="zh-CN" sz="2800" kern="1200" dirty="0">
                <a:latin typeface="Calibri" panose="020F0502020204030204" charset="0"/>
                <a:ea typeface="宋体" panose="02010600030101010101" pitchFamily="2" charset="-122"/>
                <a:sym typeface="Calibri" panose="020F0502020204030204" charset="0"/>
              </a:rPr>
              <a:t>A=X			S6</a:t>
            </a:r>
            <a:r>
              <a:rPr lang="zh-CN" altLang="en-US" sz="2800" kern="1200" dirty="0">
                <a:latin typeface="Calibri" panose="020F0502020204030204" charset="0"/>
                <a:ea typeface="宋体" panose="02010600030101010101" pitchFamily="2" charset="-122"/>
                <a:sym typeface="Calibri" panose="020F0502020204030204" charset="0"/>
              </a:rPr>
              <a:t>：</a:t>
            </a:r>
            <a:r>
              <a:rPr lang="en-US" altLang="zh-CN" sz="2800" kern="1200" dirty="0" smtClean="0">
                <a:latin typeface="Calibri" panose="020F0502020204030204" charset="0"/>
                <a:ea typeface="宋体" panose="02010600030101010101" pitchFamily="2" charset="-122"/>
                <a:sym typeface="Calibri" panose="020F0502020204030204" charset="0"/>
              </a:rPr>
              <a:t>B=X</a:t>
            </a:r>
            <a:endParaRPr lang="zh-CN" altLang="en-US" sz="28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B756F7B2-7931-4AC7-9010-96480CCCCA25}"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安全性检查（</a:t>
            </a:r>
            <a:r>
              <a:rPr lang="en-US" altLang="zh-CN" dirty="0" smtClean="0"/>
              <a:t>4</a:t>
            </a:r>
            <a:r>
              <a:rPr lang="zh-CN" altLang="en-US" dirty="0" smtClean="0"/>
              <a:t>）</a:t>
            </a:r>
            <a:endParaRPr lang="zh-CN" altLang="en-US" dirty="0"/>
          </a:p>
        </p:txBody>
      </p:sp>
      <p:graphicFrame>
        <p:nvGraphicFramePr>
          <p:cNvPr id="6" name="内容占位符 5"/>
          <p:cNvGraphicFramePr>
            <a:graphicFrameLocks noGrp="1"/>
          </p:cNvGraphicFramePr>
          <p:nvPr>
            <p:ph idx="1"/>
          </p:nvPr>
        </p:nvGraphicFramePr>
        <p:xfrm>
          <a:off x="608897" y="1556844"/>
          <a:ext cx="7491392" cy="2133600"/>
        </p:xfrm>
        <a:graphic>
          <a:graphicData uri="http://schemas.openxmlformats.org/drawingml/2006/table">
            <a:tbl>
              <a:tblPr firstRow="1" firstCol="1" bandRow="1">
                <a:tableStyleId>{5C22544A-7EE6-4342-B048-85BDC9FD1C3A}</a:tableStyleId>
              </a:tblPr>
              <a:tblGrid>
                <a:gridCol w="581332"/>
                <a:gridCol w="581332"/>
                <a:gridCol w="581332"/>
                <a:gridCol w="581332"/>
                <a:gridCol w="581332"/>
                <a:gridCol w="581332"/>
                <a:gridCol w="581332"/>
                <a:gridCol w="581332"/>
                <a:gridCol w="581332"/>
                <a:gridCol w="581332"/>
                <a:gridCol w="581332"/>
                <a:gridCol w="581332"/>
                <a:gridCol w="515408"/>
              </a:tblGrid>
              <a:tr h="267451">
                <a:tc rowSpan="2">
                  <a:txBody>
                    <a:bodyPr/>
                    <a:lstStyle/>
                    <a:p>
                      <a:pPr algn="ctr">
                        <a:spcAft>
                          <a:spcPts val="0"/>
                        </a:spcAft>
                      </a:pPr>
                      <a:r>
                        <a:rPr lang="en-US" sz="2000" kern="12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4">
                  <a:txBody>
                    <a:bodyPr/>
                    <a:lstStyle/>
                    <a:p>
                      <a:pPr algn="ctr">
                        <a:spcAft>
                          <a:spcPts val="0"/>
                        </a:spcAft>
                      </a:pPr>
                      <a:r>
                        <a:rPr lang="en-US" sz="2000" kern="1200" smtClean="0">
                          <a:effectLst/>
                        </a:rPr>
                        <a:t>Allocation</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smtClean="0">
                          <a:effectLst/>
                        </a:rPr>
                        <a:t>Max</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c gridSpan="4">
                  <a:txBody>
                    <a:bodyPr/>
                    <a:lstStyle/>
                    <a:p>
                      <a:pPr algn="ctr">
                        <a:spcAft>
                          <a:spcPts val="0"/>
                        </a:spcAft>
                      </a:pPr>
                      <a:r>
                        <a:rPr lang="en-US" sz="2000" kern="1200">
                          <a:effectLst/>
                        </a:rPr>
                        <a:t>Need</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r>
              <a:tr h="267451">
                <a:tc vMerge="1">
                  <a:tcPr/>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R3</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R4</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R4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1</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smtClean="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3</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67451">
                <a:tc>
                  <a:txBody>
                    <a:bodyPr/>
                    <a:lstStyle/>
                    <a:p>
                      <a:pPr algn="ctr">
                        <a:spcAft>
                          <a:spcPts val="0"/>
                        </a:spcAft>
                      </a:pPr>
                      <a:r>
                        <a:rPr lang="en-US" sz="2000" kern="1200">
                          <a:effectLst/>
                        </a:rPr>
                        <a:t>P5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0</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2</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a:effectLst/>
                        </a:rPr>
                        <a:t>1</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 name="日期占位符 1"/>
          <p:cNvSpPr>
            <a:spLocks noGrp="1"/>
          </p:cNvSpPr>
          <p:nvPr>
            <p:ph type="dt" sz="half" idx="10"/>
          </p:nvPr>
        </p:nvSpPr>
        <p:spPr>
          <a:xfrm>
            <a:off x="8316312" y="6397463"/>
            <a:ext cx="684132" cy="365125"/>
          </a:xfrm>
        </p:spPr>
        <p:txBody>
          <a:bodyPr/>
          <a:lstStyle/>
          <a:p>
            <a:pPr lvl="0"/>
            <a:fld id="{C28A7B3A-3008-4982-AFCE-195715A755CC}" type="datetime10">
              <a:rPr lang="zh-CN" altLang="en-US" smtClean="0"/>
            </a:fld>
            <a:endParaRPr lang="zh-CN" altLang="en-US" dirty="0">
              <a:ea typeface="宋体" panose="02010600030101010101" pitchFamily="2" charset="-122"/>
            </a:endParaRPr>
          </a:p>
        </p:txBody>
      </p:sp>
      <p:sp>
        <p:nvSpPr>
          <p:cNvPr id="3" name="右箭头 2"/>
          <p:cNvSpPr/>
          <p:nvPr/>
        </p:nvSpPr>
        <p:spPr>
          <a:xfrm>
            <a:off x="7740264" y="260736"/>
            <a:ext cx="1152100" cy="792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4"/>
          <p:cNvGraphicFramePr>
            <a:graphicFrameLocks noGrp="1"/>
          </p:cNvGraphicFramePr>
          <p:nvPr/>
        </p:nvGraphicFramePr>
        <p:xfrm>
          <a:off x="4327305" y="355600"/>
          <a:ext cx="2020672" cy="914400"/>
        </p:xfrm>
        <a:graphic>
          <a:graphicData uri="http://schemas.openxmlformats.org/drawingml/2006/table">
            <a:tbl>
              <a:tblPr firstRow="1" firstCol="1" bandRow="1">
                <a:tableStyleId>{69012ECD-51FC-41F1-AA8D-1B2483CD663E}</a:tableStyleId>
              </a:tblPr>
              <a:tblGrid>
                <a:gridCol w="505168"/>
                <a:gridCol w="505168"/>
                <a:gridCol w="505168"/>
                <a:gridCol w="505168"/>
              </a:tblGrid>
              <a:tr h="0">
                <a:tc gridSpan="4">
                  <a:txBody>
                    <a:bodyPr/>
                    <a:lstStyle/>
                    <a:p>
                      <a:pPr algn="ctr">
                        <a:spcAft>
                          <a:spcPts val="0"/>
                        </a:spcAft>
                      </a:pPr>
                      <a:r>
                        <a:rPr lang="en-US" sz="2000" kern="1200" dirty="0">
                          <a:effectLst/>
                        </a:rPr>
                        <a:t>Available</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cPr/>
                </a:tc>
                <a:tc hMerge="1">
                  <a:tcPr/>
                </a:tc>
                <a:tc hMerge="1">
                  <a:tcPr/>
                </a:tc>
              </a:tr>
              <a:tr h="0">
                <a:tc>
                  <a:txBody>
                    <a:bodyPr/>
                    <a:lstStyle/>
                    <a:p>
                      <a:pPr algn="ctr">
                        <a:spcAft>
                          <a:spcPts val="0"/>
                        </a:spcAft>
                      </a:pPr>
                      <a:r>
                        <a:rPr lang="en-US" sz="2000" b="0" kern="1200" dirty="0">
                          <a:effectLst/>
                        </a:rPr>
                        <a:t>R1</a:t>
                      </a:r>
                      <a:endParaRPr lang="zh-CN" sz="1600" b="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R2</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R3</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R4</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b="0" kern="1200" dirty="0">
                          <a:effectLst/>
                        </a:rPr>
                        <a:t>1</a:t>
                      </a:r>
                      <a:endParaRPr lang="zh-CN" sz="1600" b="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2</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200" dirty="0">
                          <a:effectLst/>
                        </a:rPr>
                        <a:t>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549618" y="4194486"/>
            <a:ext cx="7550671" cy="1569660"/>
          </a:xfrm>
          <a:prstGeom prst="rect">
            <a:avLst/>
          </a:prstGeom>
        </p:spPr>
        <p:txBody>
          <a:bodyPr wrap="square">
            <a:spAutoFit/>
          </a:bodyPr>
          <a:lstStyle/>
          <a:p>
            <a:pPr>
              <a:spcAft>
                <a:spcPts val="0"/>
              </a:spcAft>
            </a:pPr>
            <a:r>
              <a:rPr lang="zh-CN" altLang="zh-CN" sz="2400" dirty="0">
                <a:latin typeface="宋体" panose="02010600030101010101" pitchFamily="2" charset="-122"/>
                <a:cs typeface="宋体" panose="02010600030101010101" pitchFamily="2" charset="-122"/>
              </a:rPr>
              <a:t>如果进程</a:t>
            </a:r>
            <a:r>
              <a:rPr lang="en-US" altLang="zh-CN" sz="2400" dirty="0">
                <a:latin typeface="宋体" panose="02010600030101010101" pitchFamily="2" charset="-122"/>
                <a:cs typeface="宋体" panose="02010600030101010101" pitchFamily="2" charset="-122"/>
              </a:rPr>
              <a:t>P5</a:t>
            </a:r>
            <a:r>
              <a:rPr lang="zh-CN" altLang="zh-CN" sz="2400" dirty="0">
                <a:latin typeface="宋体" panose="02010600030101010101" pitchFamily="2" charset="-122"/>
                <a:cs typeface="宋体" panose="02010600030101010101" pitchFamily="2" charset="-122"/>
              </a:rPr>
              <a:t>发出资源请求</a:t>
            </a:r>
            <a:r>
              <a:rPr lang="en-US" altLang="zh-CN" sz="2400" dirty="0">
                <a:latin typeface="宋体" panose="02010600030101010101" pitchFamily="2" charset="-122"/>
                <a:cs typeface="宋体" panose="02010600030101010101" pitchFamily="2" charset="-122"/>
              </a:rPr>
              <a:t>Request( 1 , 0 , 1 , 0 )</a:t>
            </a:r>
            <a:r>
              <a:rPr lang="zh-CN" altLang="zh-CN" sz="2400" dirty="0">
                <a:latin typeface="宋体" panose="02010600030101010101" pitchFamily="2" charset="-122"/>
                <a:cs typeface="宋体" panose="02010600030101010101" pitchFamily="2" charset="-122"/>
              </a:rPr>
              <a:t>，系统检查请求是否合法：</a:t>
            </a:r>
            <a:endParaRPr lang="zh-CN" altLang="zh-CN" kern="100" dirty="0">
              <a:latin typeface="宋体" panose="02010600030101010101" pitchFamily="2" charset="-122"/>
              <a:cs typeface="Times New Roman" panose="02020603050405020304" pitchFamily="18" charset="0"/>
            </a:endParaRPr>
          </a:p>
          <a:p>
            <a:pPr>
              <a:spcAft>
                <a:spcPts val="0"/>
              </a:spcAft>
            </a:pPr>
            <a:r>
              <a:rPr lang="en-US" altLang="zh-CN" sz="2400" dirty="0">
                <a:latin typeface="宋体" panose="02010600030101010101" pitchFamily="2" charset="-122"/>
                <a:cs typeface="宋体" panose="02010600030101010101" pitchFamily="2" charset="-122"/>
              </a:rPr>
              <a:t>RequestP5(1,0,1,0) &lt;= Need(2,1,1,0)</a:t>
            </a:r>
            <a:endParaRPr lang="zh-CN" altLang="zh-CN" kern="100" dirty="0">
              <a:latin typeface="宋体" panose="02010600030101010101" pitchFamily="2" charset="-122"/>
              <a:cs typeface="Times New Roman" panose="02020603050405020304" pitchFamily="18" charset="0"/>
            </a:endParaRPr>
          </a:p>
          <a:p>
            <a:pPr>
              <a:spcAft>
                <a:spcPts val="0"/>
              </a:spcAft>
            </a:pPr>
            <a:r>
              <a:rPr lang="en-US" altLang="zh-CN" sz="2400" dirty="0">
                <a:latin typeface="宋体" panose="02010600030101010101" pitchFamily="2" charset="-122"/>
                <a:cs typeface="宋体" panose="02010600030101010101" pitchFamily="2" charset="-122"/>
              </a:rPr>
              <a:t>RequestP5(1,0,1,0) &lt;= Available(1,0,2,0)</a:t>
            </a:r>
            <a:endParaRPr lang="zh-CN" altLang="zh-CN" kern="100" dirty="0">
              <a:latin typeface="宋体" panose="02010600030101010101" pitchFamily="2" charset="-122"/>
              <a:cs typeface="Times New Roman" panose="02020603050405020304" pitchFamily="18" charset="0"/>
            </a:endParaRPr>
          </a:p>
        </p:txBody>
      </p:sp>
      <p:sp>
        <p:nvSpPr>
          <p:cNvPr id="7" name="文本框 6"/>
          <p:cNvSpPr txBox="1"/>
          <p:nvPr/>
        </p:nvSpPr>
        <p:spPr>
          <a:xfrm>
            <a:off x="1331730" y="3342300"/>
            <a:ext cx="2024913" cy="400110"/>
          </a:xfrm>
          <a:prstGeom prst="rect">
            <a:avLst/>
          </a:prstGeom>
          <a:solidFill>
            <a:schemeClr val="bg1"/>
          </a:solidFill>
        </p:spPr>
        <p:txBody>
          <a:bodyPr wrap="none" rtlCol="0">
            <a:spAutoFit/>
          </a:bodyPr>
          <a:lstStyle/>
          <a:p>
            <a:r>
              <a:rPr lang="en-US" altLang="zh-CN" sz="2000" b="1" dirty="0">
                <a:solidFill>
                  <a:srgbClr val="0070C0"/>
                </a:solidFill>
              </a:rPr>
              <a:t>1      0       1     0</a:t>
            </a:r>
            <a:endParaRPr lang="zh-CN" altLang="en-US" sz="2000" b="1" dirty="0">
              <a:solidFill>
                <a:srgbClr val="0070C0"/>
              </a:solidFill>
            </a:endParaRPr>
          </a:p>
        </p:txBody>
      </p:sp>
      <p:sp>
        <p:nvSpPr>
          <p:cNvPr id="17" name="文本框 16"/>
          <p:cNvSpPr txBox="1"/>
          <p:nvPr/>
        </p:nvSpPr>
        <p:spPr>
          <a:xfrm>
            <a:off x="4311419" y="930696"/>
            <a:ext cx="2024913" cy="400110"/>
          </a:xfrm>
          <a:prstGeom prst="rect">
            <a:avLst/>
          </a:prstGeom>
          <a:solidFill>
            <a:schemeClr val="bg1"/>
          </a:solidFill>
        </p:spPr>
        <p:txBody>
          <a:bodyPr wrap="none" rtlCol="0">
            <a:spAutoFit/>
          </a:bodyPr>
          <a:lstStyle/>
          <a:p>
            <a:r>
              <a:rPr lang="en-US" altLang="zh-CN" sz="2000" b="1" dirty="0" smtClean="0">
                <a:solidFill>
                  <a:srgbClr val="0070C0"/>
                </a:solidFill>
              </a:rPr>
              <a:t>0      </a:t>
            </a:r>
            <a:r>
              <a:rPr lang="en-US" altLang="zh-CN" sz="2000" b="1" dirty="0">
                <a:solidFill>
                  <a:srgbClr val="0070C0"/>
                </a:solidFill>
              </a:rPr>
              <a:t>0       1     0</a:t>
            </a:r>
            <a:endParaRPr lang="zh-CN" altLang="en-US" sz="2000" b="1" dirty="0">
              <a:solidFill>
                <a:srgbClr val="0070C0"/>
              </a:solidFill>
            </a:endParaRPr>
          </a:p>
        </p:txBody>
      </p:sp>
      <p:sp>
        <p:nvSpPr>
          <p:cNvPr id="8" name="文本框 7"/>
          <p:cNvSpPr txBox="1"/>
          <p:nvPr/>
        </p:nvSpPr>
        <p:spPr>
          <a:xfrm>
            <a:off x="549618" y="3948264"/>
            <a:ext cx="7491392" cy="2062103"/>
          </a:xfrm>
          <a:prstGeom prst="rect">
            <a:avLst/>
          </a:prstGeom>
          <a:solidFill>
            <a:schemeClr val="bg1"/>
          </a:solidFill>
        </p:spPr>
        <p:txBody>
          <a:bodyPr wrap="square" rtlCol="0">
            <a:spAutoFit/>
          </a:bodyPr>
          <a:lstStyle/>
          <a:p>
            <a:r>
              <a:rPr lang="zh-CN" altLang="en-US" sz="3200" dirty="0"/>
              <a:t>再进行安全性检查，发现</a:t>
            </a:r>
            <a:r>
              <a:rPr lang="en-US" altLang="zh-CN" sz="3200" dirty="0"/>
              <a:t>Available</a:t>
            </a:r>
            <a:r>
              <a:rPr lang="zh-CN" altLang="en-US" sz="3200" dirty="0"/>
              <a:t>已不能满足任何进程的请求，即不存在安全系列，系统进入</a:t>
            </a:r>
            <a:r>
              <a:rPr lang="zh-CN" altLang="en-US" sz="3200" dirty="0">
                <a:solidFill>
                  <a:schemeClr val="accent5"/>
                </a:solidFill>
              </a:rPr>
              <a:t>不安全状态</a:t>
            </a:r>
            <a:r>
              <a:rPr lang="zh-CN" altLang="en-US" sz="3200" dirty="0"/>
              <a:t>。因此为了避免死锁，应拒绝</a:t>
            </a:r>
            <a:r>
              <a:rPr lang="en-US" altLang="zh-CN" sz="3200" dirty="0"/>
              <a:t>P5</a:t>
            </a:r>
            <a:r>
              <a:rPr lang="zh-CN" altLang="en-US" sz="3200" dirty="0"/>
              <a:t>进程此次资源请求。</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000" fill="hold"/>
                                        <p:tgtEl>
                                          <p:spTgt spid="7"/>
                                        </p:tgtEl>
                                        <p:attrNameLst>
                                          <p:attrName>ppt_x</p:attrName>
                                        </p:attrNameLst>
                                      </p:cBhvr>
                                      <p:tavLst>
                                        <p:tav tm="0">
                                          <p:val>
                                            <p:strVal val="#ppt_x"/>
                                          </p:val>
                                        </p:tav>
                                        <p:tav tm="100000">
                                          <p:val>
                                            <p:strVal val="#ppt_x"/>
                                          </p:val>
                                        </p:tav>
                                      </p:tavLst>
                                    </p:anim>
                                    <p:anim calcmode="lin" valueType="num">
                                      <p:cBhvr additive="base">
                                        <p:cTn id="13"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2000" fill="hold"/>
                                        <p:tgtEl>
                                          <p:spTgt spid="17"/>
                                        </p:tgtEl>
                                        <p:attrNameLst>
                                          <p:attrName>ppt_x</p:attrName>
                                        </p:attrNameLst>
                                      </p:cBhvr>
                                      <p:tavLst>
                                        <p:tav tm="0">
                                          <p:val>
                                            <p:strVal val="1+#ppt_w/2"/>
                                          </p:val>
                                        </p:tav>
                                        <p:tav tm="100000">
                                          <p:val>
                                            <p:strVal val="#ppt_x"/>
                                          </p:val>
                                        </p:tav>
                                      </p:tavLst>
                                    </p:anim>
                                    <p:anim calcmode="lin" valueType="num">
                                      <p:cBhvr additive="base">
                                        <p:cTn id="19" dur="2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animBg="1"/>
      <p:bldP spid="1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46081"/>
          <p:cNvSpPr>
            <a:spLocks noGrp="1"/>
          </p:cNvSpPr>
          <p:nvPr>
            <p:ph type="title"/>
          </p:nvPr>
        </p:nvSpPr>
        <p:spPr/>
        <p:txBody>
          <a:bodyPr vert="horz" anchor="ctr">
            <a:normAutofit/>
          </a:bodyPr>
          <a:lstStyle/>
          <a:p>
            <a:r>
              <a:rPr lang="en-US" altLang="zh-CN"/>
              <a:t>7.6.3 </a:t>
            </a:r>
            <a:r>
              <a:rPr lang="zh-CN" altLang="en-US"/>
              <a:t>死锁的预防与避免</a:t>
            </a:r>
            <a:endParaRPr lang="zh-CN" altLang="en-US"/>
          </a:p>
        </p:txBody>
      </p:sp>
      <p:sp>
        <p:nvSpPr>
          <p:cNvPr id="46083" name="文本占位符 46082"/>
          <p:cNvSpPr>
            <a:spLocks noGrp="1"/>
          </p:cNvSpPr>
          <p:nvPr>
            <p:ph idx="1"/>
          </p:nvPr>
        </p:nvSpPr>
        <p:spPr>
          <a:xfrm>
            <a:off x="179634" y="1911763"/>
            <a:ext cx="7706713" cy="3880773"/>
          </a:xfrm>
        </p:spPr>
        <p:txBody>
          <a:bodyPr vert="horz">
            <a:noAutofit/>
          </a:bodyPr>
          <a:lstStyle/>
          <a:p>
            <a:r>
              <a:rPr lang="zh-CN" altLang="en-US" sz="2800" dirty="0"/>
              <a:t>银行家算法从避免死锁的角度上说是非常有效的。但是从某种意义上说，它缺乏实用价值，因为很少有进程能够在运行前就知道其所需资源的最大值，而且进程数也不是固定的，往往在不断地变化（如新用户登录或退出），况且原本可用的资源也可能突然间变成不可用（如磁带机可能坏掉）。因此，在实际中，也只有极少的系统使用银行家算法来避免死锁。</a:t>
            </a:r>
            <a:endParaRPr lang="zh-CN" altLang="en-US" sz="2800" dirty="0"/>
          </a:p>
        </p:txBody>
      </p:sp>
      <p:sp>
        <p:nvSpPr>
          <p:cNvPr id="3" name="日期占位符 2"/>
          <p:cNvSpPr>
            <a:spLocks noGrp="1"/>
          </p:cNvSpPr>
          <p:nvPr>
            <p:ph type="dt" sz="half" idx="10"/>
          </p:nvPr>
        </p:nvSpPr>
        <p:spPr/>
        <p:txBody>
          <a:bodyPr/>
          <a:lstStyle/>
          <a:p>
            <a:pPr lvl="0"/>
            <a:fld id="{1242B61A-765E-4B68-8464-3023291594C1}" type="datetime10">
              <a:rPr lang="zh-CN" altLang="en-US" smtClean="0"/>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47105"/>
          <p:cNvSpPr>
            <a:spLocks noGrp="1"/>
          </p:cNvSpPr>
          <p:nvPr>
            <p:ph type="title"/>
          </p:nvPr>
        </p:nvSpPr>
        <p:spPr/>
        <p:txBody>
          <a:bodyPr vert="horz" anchor="ctr">
            <a:normAutofit/>
          </a:bodyPr>
          <a:lstStyle/>
          <a:p>
            <a:r>
              <a:rPr lang="en-US" altLang="zh-CN"/>
              <a:t>7.6.4 </a:t>
            </a:r>
            <a:r>
              <a:rPr lang="zh-CN" altLang="en-US"/>
              <a:t>死锁的检测与恢复</a:t>
            </a:r>
            <a:endParaRPr lang="zh-CN" altLang="en-US"/>
          </a:p>
        </p:txBody>
      </p:sp>
      <p:sp>
        <p:nvSpPr>
          <p:cNvPr id="47107" name="文本占位符 47106"/>
          <p:cNvSpPr>
            <a:spLocks noGrp="1"/>
          </p:cNvSpPr>
          <p:nvPr>
            <p:ph idx="1"/>
          </p:nvPr>
        </p:nvSpPr>
        <p:spPr>
          <a:xfrm>
            <a:off x="251640" y="2060886"/>
            <a:ext cx="8066743" cy="3880773"/>
          </a:xfrm>
        </p:spPr>
        <p:txBody>
          <a:bodyPr vert="horz">
            <a:noAutofit/>
          </a:bodyPr>
          <a:lstStyle/>
          <a:p>
            <a:r>
              <a:rPr lang="zh-CN" altLang="en-US" sz="2800" dirty="0"/>
              <a:t>对资源的分配加以限制可以预防和避免死锁的发生，但这不利于各进程对系统资源的充分共享。解决死锁问题的另一个途径是死锁检测方法，这种方法对资源的分配不加以限制，系统周期性的运行一个“死锁检测”程序，判断系统内是否存在死锁，若检测到，则设法加以解除。</a:t>
            </a:r>
            <a:endParaRPr lang="zh-CN" altLang="en-US" sz="2800" dirty="0"/>
          </a:p>
          <a:p>
            <a:r>
              <a:rPr lang="zh-CN" altLang="en-US" sz="2800" dirty="0"/>
              <a:t>死锁检测的频率取决于发生死锁的可能性。在每个进程申请资源时检测可以使算法相对比较简单，并且能尽早发现死锁。但这种频繁的检测会消耗相当多的系统资源。</a:t>
            </a:r>
            <a:endParaRPr lang="zh-CN" altLang="en-US" sz="2800" dirty="0"/>
          </a:p>
        </p:txBody>
      </p:sp>
      <p:sp>
        <p:nvSpPr>
          <p:cNvPr id="3" name="日期占位符 2"/>
          <p:cNvSpPr>
            <a:spLocks noGrp="1"/>
          </p:cNvSpPr>
          <p:nvPr>
            <p:ph type="dt" sz="half" idx="10"/>
          </p:nvPr>
        </p:nvSpPr>
        <p:spPr/>
        <p:txBody>
          <a:bodyPr/>
          <a:lstStyle/>
          <a:p>
            <a:pPr lvl="0"/>
            <a:fld id="{9E965364-1095-434F-B702-983379C15670}" type="datetime10">
              <a:rPr lang="zh-CN" altLang="en-US" smtClean="0"/>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48129"/>
          <p:cNvSpPr>
            <a:spLocks noGrp="1"/>
          </p:cNvSpPr>
          <p:nvPr>
            <p:ph type="title"/>
          </p:nvPr>
        </p:nvSpPr>
        <p:spPr/>
        <p:txBody>
          <a:bodyPr vert="horz" anchor="ctr">
            <a:normAutofit/>
          </a:bodyPr>
          <a:lstStyle/>
          <a:p>
            <a:r>
              <a:rPr lang="en-US" altLang="zh-CN"/>
              <a:t>7.6.4 </a:t>
            </a:r>
            <a:r>
              <a:rPr lang="zh-CN" altLang="en-US"/>
              <a:t>死锁的检测与恢复</a:t>
            </a:r>
            <a:endParaRPr lang="zh-CN" altLang="en-US"/>
          </a:p>
        </p:txBody>
      </p:sp>
      <p:sp>
        <p:nvSpPr>
          <p:cNvPr id="48131" name="文本占位符 48130"/>
          <p:cNvSpPr>
            <a:spLocks noGrp="1"/>
          </p:cNvSpPr>
          <p:nvPr>
            <p:ph idx="1"/>
          </p:nvPr>
        </p:nvSpPr>
        <p:spPr>
          <a:xfrm>
            <a:off x="323646" y="1926049"/>
            <a:ext cx="7562701" cy="4110963"/>
          </a:xfrm>
        </p:spPr>
        <p:txBody>
          <a:bodyPr vert="horz">
            <a:noAutofit/>
          </a:bodyPr>
          <a:lstStyle/>
          <a:p>
            <a:pPr>
              <a:lnSpc>
                <a:spcPct val="80000"/>
              </a:lnSpc>
            </a:pPr>
            <a:r>
              <a:rPr lang="zh-CN" altLang="en-US" sz="2400" dirty="0"/>
              <a:t>当系统检测到死锁后，需要采用某种措施使系统从死锁中解脱出来。下面列出可能的方法：</a:t>
            </a:r>
            <a:endParaRPr lang="zh-CN" altLang="en-US" sz="2400" dirty="0"/>
          </a:p>
          <a:p>
            <a:pPr>
              <a:lnSpc>
                <a:spcPct val="80000"/>
              </a:lnSpc>
              <a:buNone/>
            </a:pPr>
            <a:r>
              <a:rPr lang="en-US" altLang="zh-CN" sz="2400" dirty="0"/>
              <a:t>1 </a:t>
            </a:r>
            <a:r>
              <a:rPr lang="zh-CN" altLang="en-US" sz="2400" dirty="0"/>
              <a:t>最简单的办法是结束所有进程的执行，并重新启动操作系统；</a:t>
            </a:r>
            <a:endParaRPr lang="zh-CN" altLang="en-US" sz="2400" dirty="0"/>
          </a:p>
          <a:p>
            <a:pPr>
              <a:lnSpc>
                <a:spcPct val="80000"/>
              </a:lnSpc>
              <a:buNone/>
            </a:pPr>
            <a:r>
              <a:rPr lang="en-US" altLang="zh-CN" sz="2400" dirty="0"/>
              <a:t>2 </a:t>
            </a:r>
            <a:r>
              <a:rPr lang="zh-CN" altLang="en-US" sz="2400" dirty="0"/>
              <a:t>结束所有卷入死锁的进程的执行；</a:t>
            </a:r>
            <a:endParaRPr lang="zh-CN" altLang="en-US" sz="2400" dirty="0"/>
          </a:p>
          <a:p>
            <a:pPr>
              <a:lnSpc>
                <a:spcPct val="80000"/>
              </a:lnSpc>
              <a:buNone/>
            </a:pPr>
            <a:r>
              <a:rPr lang="en-US" altLang="zh-CN" sz="2400" dirty="0"/>
              <a:t>3 </a:t>
            </a:r>
            <a:r>
              <a:rPr lang="zh-CN" altLang="en-US" sz="2400" dirty="0"/>
              <a:t>一次结束卷入死锁的一个进程的执行，然后在每次结束后再调用检测程序，直到死锁消失；</a:t>
            </a:r>
            <a:endParaRPr lang="zh-CN" altLang="en-US" sz="2400" dirty="0"/>
          </a:p>
          <a:p>
            <a:pPr>
              <a:lnSpc>
                <a:spcPct val="80000"/>
              </a:lnSpc>
              <a:buNone/>
            </a:pPr>
            <a:r>
              <a:rPr lang="en-US" altLang="zh-CN" sz="2400" dirty="0"/>
              <a:t>4 </a:t>
            </a:r>
            <a:r>
              <a:rPr lang="zh-CN" altLang="en-US" sz="2400" dirty="0"/>
              <a:t>重新启动卷入死锁的进程，希望死锁不再出现；</a:t>
            </a:r>
            <a:endParaRPr lang="zh-CN" altLang="en-US" sz="2400" dirty="0"/>
          </a:p>
          <a:p>
            <a:pPr>
              <a:lnSpc>
                <a:spcPct val="80000"/>
              </a:lnSpc>
              <a:buNone/>
            </a:pPr>
            <a:r>
              <a:rPr lang="en-US" altLang="zh-CN" sz="2400" dirty="0"/>
              <a:t>5 </a:t>
            </a:r>
            <a:r>
              <a:rPr lang="zh-CN" altLang="en-US" sz="2400" dirty="0"/>
              <a:t>从一个或多个卷入死锁的进程中抢占资源，再把这些资源分配给卷入死锁的其余进程之一，然后恢复执行；</a:t>
            </a:r>
            <a:endParaRPr lang="zh-CN" altLang="en-US" sz="2400" dirty="0"/>
          </a:p>
          <a:p>
            <a:pPr>
              <a:lnSpc>
                <a:spcPct val="80000"/>
              </a:lnSpc>
              <a:buNone/>
            </a:pPr>
            <a:r>
              <a:rPr lang="en-US" altLang="zh-CN" sz="2400" dirty="0"/>
              <a:t>6 </a:t>
            </a:r>
            <a:r>
              <a:rPr lang="zh-CN" altLang="en-US" sz="2400" dirty="0"/>
              <a:t>周期性地把各个进程的执行情况记录下来，一旦检测到死锁发生，就可以按照这些记录的文件进行回退，让损失减到最小。</a:t>
            </a:r>
            <a:endParaRPr lang="zh-CN" altLang="en-US" sz="2400" dirty="0"/>
          </a:p>
        </p:txBody>
      </p:sp>
      <p:sp>
        <p:nvSpPr>
          <p:cNvPr id="3" name="日期占位符 2"/>
          <p:cNvSpPr>
            <a:spLocks noGrp="1"/>
          </p:cNvSpPr>
          <p:nvPr>
            <p:ph type="dt" sz="half" idx="10"/>
          </p:nvPr>
        </p:nvSpPr>
        <p:spPr/>
        <p:txBody>
          <a:bodyPr/>
          <a:lstStyle/>
          <a:p>
            <a:pPr lvl="0"/>
            <a:fld id="{56F8C5E0-DAFE-4311-BCF8-CAF89B9A7558}" type="datetime10">
              <a:rPr lang="zh-CN" altLang="en-US" smtClean="0"/>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p:txBody>
          <a:bodyPr vert="horz" anchor="ctr">
            <a:normAutofit/>
          </a:bodyPr>
          <a:lstStyle/>
          <a:p>
            <a:r>
              <a:rPr lang="en-US" altLang="zh-CN" dirty="0"/>
              <a:t>7.6.4 </a:t>
            </a:r>
            <a:r>
              <a:rPr lang="zh-CN" altLang="en-US" dirty="0"/>
              <a:t>死锁的检测与恢复</a:t>
            </a:r>
            <a:endParaRPr lang="zh-CN" altLang="en-US" dirty="0"/>
          </a:p>
        </p:txBody>
      </p:sp>
      <p:sp>
        <p:nvSpPr>
          <p:cNvPr id="49155" name="文本占位符 49154"/>
          <p:cNvSpPr>
            <a:spLocks noGrp="1"/>
          </p:cNvSpPr>
          <p:nvPr>
            <p:ph idx="1"/>
          </p:nvPr>
        </p:nvSpPr>
        <p:spPr/>
        <p:txBody>
          <a:bodyPr vert="horz">
            <a:normAutofit/>
          </a:bodyPr>
          <a:lstStyle/>
          <a:p>
            <a:r>
              <a:rPr lang="zh-CN" altLang="en-US" sz="2800" dirty="0"/>
              <a:t>对于</a:t>
            </a:r>
            <a:r>
              <a:rPr lang="en-US" altLang="zh-CN" sz="2800" dirty="0"/>
              <a:t>3</a:t>
            </a:r>
            <a:r>
              <a:rPr lang="zh-CN" altLang="en-US" sz="2800" dirty="0"/>
              <a:t>和</a:t>
            </a:r>
            <a:r>
              <a:rPr lang="en-US" altLang="zh-CN" sz="2800" dirty="0"/>
              <a:t>5</a:t>
            </a:r>
            <a:r>
              <a:rPr lang="zh-CN" altLang="en-US" sz="2800" dirty="0"/>
              <a:t>，选择进程的原则如下：</a:t>
            </a:r>
            <a:endParaRPr lang="zh-CN" altLang="en-US" sz="2800" dirty="0"/>
          </a:p>
          <a:p>
            <a:pPr>
              <a:buNone/>
            </a:pPr>
            <a:r>
              <a:rPr lang="zh-CN" altLang="en-US" sz="2800" dirty="0"/>
              <a:t>（</a:t>
            </a:r>
            <a:r>
              <a:rPr lang="en-US" altLang="zh-CN" sz="2800" dirty="0"/>
              <a:t>1</a:t>
            </a:r>
            <a:r>
              <a:rPr lang="zh-CN" altLang="en-US" sz="2800" dirty="0"/>
              <a:t>）优先级</a:t>
            </a:r>
            <a:endParaRPr lang="zh-CN" altLang="en-US" sz="2800" dirty="0"/>
          </a:p>
          <a:p>
            <a:pPr>
              <a:buNone/>
            </a:pPr>
            <a:r>
              <a:rPr lang="zh-CN" altLang="en-US" sz="2800" dirty="0"/>
              <a:t>（</a:t>
            </a:r>
            <a:r>
              <a:rPr lang="en-US" altLang="zh-CN" sz="2800" dirty="0"/>
              <a:t>2</a:t>
            </a:r>
            <a:r>
              <a:rPr lang="zh-CN" altLang="en-US" sz="2800" dirty="0"/>
              <a:t>）进程已经执行时间，预计剩下的时间</a:t>
            </a:r>
            <a:endParaRPr lang="zh-CN" altLang="en-US" sz="2800" dirty="0"/>
          </a:p>
          <a:p>
            <a:pPr>
              <a:buNone/>
            </a:pPr>
            <a:r>
              <a:rPr lang="zh-CN" altLang="en-US" sz="2800" dirty="0"/>
              <a:t>（</a:t>
            </a:r>
            <a:r>
              <a:rPr lang="en-US" altLang="zh-CN" sz="2800" dirty="0"/>
              <a:t>3</a:t>
            </a:r>
            <a:r>
              <a:rPr lang="zh-CN" altLang="en-US" sz="2800" dirty="0"/>
              <a:t>）进程使用的资源总量</a:t>
            </a:r>
            <a:endParaRPr lang="zh-CN" altLang="en-US" sz="2800" dirty="0"/>
          </a:p>
          <a:p>
            <a:pPr>
              <a:buNone/>
            </a:pPr>
            <a:r>
              <a:rPr lang="zh-CN" altLang="en-US" sz="2800" dirty="0"/>
              <a:t>（</a:t>
            </a:r>
            <a:r>
              <a:rPr lang="en-US" altLang="zh-CN" sz="2800" dirty="0"/>
              <a:t>4</a:t>
            </a:r>
            <a:r>
              <a:rPr lang="zh-CN" altLang="en-US" sz="2800" dirty="0"/>
              <a:t>）进程执行完还需要资源</a:t>
            </a:r>
            <a:endParaRPr lang="zh-CN" altLang="en-US" sz="2800" dirty="0"/>
          </a:p>
          <a:p>
            <a:pPr>
              <a:buNone/>
            </a:pPr>
            <a:r>
              <a:rPr lang="zh-CN" altLang="en-US" sz="2800" dirty="0"/>
              <a:t>（</a:t>
            </a:r>
            <a:r>
              <a:rPr lang="en-US" altLang="zh-CN" sz="2800" dirty="0"/>
              <a:t>5</a:t>
            </a:r>
            <a:r>
              <a:rPr lang="zh-CN" altLang="en-US" sz="2800" dirty="0"/>
              <a:t>）进程是交互式还是批处理的</a:t>
            </a:r>
            <a:endParaRPr lang="zh-CN" altLang="en-US" sz="2800" dirty="0"/>
          </a:p>
        </p:txBody>
      </p:sp>
      <p:sp>
        <p:nvSpPr>
          <p:cNvPr id="3" name="日期占位符 2"/>
          <p:cNvSpPr>
            <a:spLocks noGrp="1"/>
          </p:cNvSpPr>
          <p:nvPr>
            <p:ph type="dt" sz="half" idx="10"/>
          </p:nvPr>
        </p:nvSpPr>
        <p:spPr/>
        <p:txBody>
          <a:bodyPr/>
          <a:lstStyle/>
          <a:p>
            <a:pPr lvl="0"/>
            <a:fld id="{618B28DE-2D71-4D33-9EDD-DA17A93D117C}" type="datetime10">
              <a:rPr lang="zh-CN" altLang="en-US" smtClean="0"/>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457200" y="274638"/>
            <a:ext cx="6635010" cy="1143000"/>
          </a:xfrm>
        </p:spPr>
        <p:txBody>
          <a:bodyPr vert="horz" anchor="ctr">
            <a:normAutofit/>
          </a:bodyPr>
          <a:lstStyle/>
          <a:p>
            <a:r>
              <a:rPr lang="en-US" altLang="zh-CN" sz="4400" b="1" kern="1200" dirty="0">
                <a:latin typeface="Calibri" panose="020F0502020204030204" charset="0"/>
                <a:ea typeface="宋体" panose="02010600030101010101" pitchFamily="2" charset="-122"/>
                <a:sym typeface="Calibri" panose="020F0502020204030204" charset="0"/>
              </a:rPr>
              <a:t>7.1.3 </a:t>
            </a:r>
            <a:r>
              <a:rPr lang="zh-CN" altLang="en-US" sz="4400" b="1" kern="1200" dirty="0">
                <a:latin typeface="Calibri" panose="020F0502020204030204" charset="0"/>
                <a:ea typeface="宋体" panose="02010600030101010101" pitchFamily="2" charset="-122"/>
                <a:sym typeface="Calibri" panose="020F0502020204030204" charset="0"/>
              </a:rPr>
              <a:t>进程的同步与互斥</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8195" name="内容占位符 2"/>
          <p:cNvSpPr>
            <a:spLocks noGrp="1"/>
          </p:cNvSpPr>
          <p:nvPr>
            <p:ph type="subTitle" idx="1"/>
          </p:nvPr>
        </p:nvSpPr>
        <p:spPr>
          <a:xfrm>
            <a:off x="1043706" y="1600200"/>
            <a:ext cx="7643094" cy="4525963"/>
          </a:xfrm>
        </p:spPr>
        <p:txBody>
          <a:bodyPr vert="horz">
            <a:normAutofit/>
          </a:bodyPr>
          <a:lstStyle/>
          <a:p>
            <a:pPr marL="342900" indent="-342900" algn="l" defTabSz="914400"/>
            <a:r>
              <a:rPr lang="en-US" altLang="zh-CN" sz="3200" kern="1200" dirty="0">
                <a:solidFill>
                  <a:srgbClr val="FF0000"/>
                </a:solidFill>
                <a:latin typeface="Calibri" panose="020F0502020204030204" charset="0"/>
                <a:ea typeface="宋体" panose="02010600030101010101" pitchFamily="2" charset="-122"/>
                <a:sym typeface="Calibri" panose="020F0502020204030204" charset="0"/>
              </a:rPr>
              <a:t>1.</a:t>
            </a:r>
            <a:r>
              <a:rPr lang="zh-CN" altLang="en-US" sz="3200" kern="1200" dirty="0">
                <a:solidFill>
                  <a:srgbClr val="FF0000"/>
                </a:solidFill>
                <a:latin typeface="Calibri" panose="020F0502020204030204" charset="0"/>
                <a:ea typeface="宋体" panose="02010600030101010101" pitchFamily="2" charset="-122"/>
                <a:sym typeface="Calibri" panose="020F0502020204030204" charset="0"/>
              </a:rPr>
              <a:t>进程的</a:t>
            </a:r>
            <a:r>
              <a:rPr lang="zh-CN" altLang="en-US" sz="3200" kern="1200" dirty="0" smtClean="0">
                <a:solidFill>
                  <a:srgbClr val="FF0000"/>
                </a:solidFill>
                <a:latin typeface="Calibri" panose="020F0502020204030204" charset="0"/>
                <a:ea typeface="宋体" panose="02010600030101010101" pitchFamily="2" charset="-122"/>
                <a:sym typeface="Calibri" panose="020F0502020204030204" charset="0"/>
              </a:rPr>
              <a:t>同步</a:t>
            </a:r>
            <a:endParaRPr lang="zh-CN" altLang="en-US" sz="3200" kern="1200" dirty="0">
              <a:solidFill>
                <a:srgbClr val="FF0000"/>
              </a:solidFill>
              <a:latin typeface="Calibri" panose="020F0502020204030204" charset="0"/>
              <a:ea typeface="宋体" panose="02010600030101010101" pitchFamily="2" charset="-122"/>
              <a:sym typeface="Calibri" panose="020F0502020204030204" charset="0"/>
            </a:endParaRPr>
          </a:p>
          <a:p>
            <a:pPr marL="685800" lvl="1" indent="-342900" algn="l"/>
            <a:r>
              <a:rPr lang="zh-CN" altLang="en-US" sz="2900" kern="1200" dirty="0" smtClean="0">
                <a:latin typeface="Calibri" panose="020F0502020204030204" charset="0"/>
                <a:ea typeface="宋体" panose="02010600030101010101" pitchFamily="2" charset="-122"/>
                <a:sym typeface="Calibri" panose="020F0502020204030204" charset="0"/>
              </a:rPr>
              <a:t>“同步点”</a:t>
            </a:r>
            <a:endParaRPr lang="en-US" altLang="zh-CN" sz="2900" kern="1200" dirty="0" smtClean="0">
              <a:latin typeface="Calibri" panose="020F0502020204030204" charset="0"/>
              <a:ea typeface="宋体" panose="02010600030101010101" pitchFamily="2" charset="-122"/>
              <a:sym typeface="Calibri" panose="020F0502020204030204" charset="0"/>
            </a:endParaRPr>
          </a:p>
          <a:p>
            <a:pPr marL="685800" lvl="1" indent="-342900" algn="l"/>
            <a:r>
              <a:rPr lang="zh-CN" altLang="en-US" sz="2900" kern="1200" dirty="0" smtClean="0">
                <a:latin typeface="Calibri" panose="020F0502020204030204" charset="0"/>
                <a:ea typeface="宋体" panose="02010600030101010101" pitchFamily="2" charset="-122"/>
                <a:sym typeface="Calibri" panose="020F0502020204030204" charset="0"/>
              </a:rPr>
              <a:t>“同步条件”。</a:t>
            </a:r>
            <a:endParaRPr lang="zh-CN" altLang="en-US" sz="2900" kern="1200" dirty="0" smtClean="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smtClean="0">
                <a:solidFill>
                  <a:srgbClr val="FF0000"/>
                </a:solidFill>
                <a:latin typeface="Calibri" panose="020F0502020204030204" charset="0"/>
                <a:ea typeface="宋体" panose="02010600030101010101" pitchFamily="2" charset="-122"/>
                <a:sym typeface="Calibri" panose="020F0502020204030204" charset="0"/>
              </a:rPr>
              <a:t>2.</a:t>
            </a:r>
            <a:r>
              <a:rPr lang="zh-CN" altLang="en-US" sz="3200" kern="1200" dirty="0" smtClean="0">
                <a:solidFill>
                  <a:srgbClr val="FF0000"/>
                </a:solidFill>
                <a:latin typeface="Calibri" panose="020F0502020204030204" charset="0"/>
                <a:ea typeface="宋体" panose="02010600030101010101" pitchFamily="2" charset="-122"/>
                <a:sym typeface="Calibri" panose="020F0502020204030204" charset="0"/>
              </a:rPr>
              <a:t>进程的互斥</a:t>
            </a:r>
            <a:endParaRPr lang="zh-CN" altLang="en-US" sz="3200" kern="1200" dirty="0" smtClean="0">
              <a:solidFill>
                <a:srgbClr val="FF0000"/>
              </a:solidFill>
              <a:latin typeface="Calibri" panose="020F0502020204030204" charset="0"/>
              <a:ea typeface="宋体" panose="02010600030101010101" pitchFamily="2" charset="-122"/>
              <a:sym typeface="Calibri" panose="020F0502020204030204" charset="0"/>
            </a:endParaRPr>
          </a:p>
          <a:p>
            <a:pPr marL="685800" lvl="1" indent="-342900" algn="l"/>
            <a:r>
              <a:rPr lang="zh-CN" altLang="en-US" sz="2900" kern="1200" dirty="0" smtClean="0">
                <a:latin typeface="Calibri" panose="020F0502020204030204" charset="0"/>
                <a:ea typeface="宋体" panose="02010600030101010101" pitchFamily="2" charset="-122"/>
                <a:sym typeface="Calibri" panose="020F0502020204030204" charset="0"/>
              </a:rPr>
              <a:t>共享资源</a:t>
            </a:r>
            <a:endParaRPr lang="en-US" altLang="zh-CN" sz="2900" kern="1200" dirty="0" smtClean="0">
              <a:latin typeface="Calibri" panose="020F0502020204030204" charset="0"/>
              <a:ea typeface="宋体" panose="02010600030101010101" pitchFamily="2" charset="-122"/>
              <a:sym typeface="Calibri" panose="020F0502020204030204" charset="0"/>
            </a:endParaRPr>
          </a:p>
          <a:p>
            <a:pPr marL="1028700" lvl="2" indent="-342900" algn="l"/>
            <a:r>
              <a:rPr lang="zh-CN" altLang="en-US" sz="2750" kern="1200" dirty="0" smtClean="0">
                <a:latin typeface="Calibri" panose="020F0502020204030204" charset="0"/>
                <a:ea typeface="宋体" panose="02010600030101010101" pitchFamily="2" charset="-122"/>
                <a:sym typeface="Calibri" panose="020F0502020204030204" charset="0"/>
              </a:rPr>
              <a:t>互斥共享资源</a:t>
            </a:r>
            <a:endParaRPr lang="en-US" altLang="zh-CN" sz="2750" kern="1200" dirty="0" smtClean="0">
              <a:latin typeface="Calibri" panose="020F0502020204030204" charset="0"/>
              <a:ea typeface="宋体" panose="02010600030101010101" pitchFamily="2" charset="-122"/>
              <a:sym typeface="Calibri" panose="020F0502020204030204" charset="0"/>
            </a:endParaRPr>
          </a:p>
          <a:p>
            <a:pPr marL="1028700" lvl="2" indent="-342900" algn="l"/>
            <a:r>
              <a:rPr lang="zh-CN" altLang="en-US" sz="2750" kern="1200" dirty="0" smtClean="0">
                <a:latin typeface="Calibri" panose="020F0502020204030204" charset="0"/>
                <a:ea typeface="宋体" panose="02010600030101010101" pitchFamily="2" charset="-122"/>
                <a:sym typeface="Calibri" panose="020F0502020204030204" charset="0"/>
              </a:rPr>
              <a:t>可同时访问共享资源</a:t>
            </a:r>
            <a:endParaRPr lang="zh-CN" altLang="en-US" sz="275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659D30D4-F29A-4E42-ADCA-31EE301D7DDA}"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p:nvPr>
        </p:nvSpPr>
        <p:spPr>
          <a:xfrm>
            <a:off x="457200" y="274638"/>
            <a:ext cx="6490998" cy="1143000"/>
          </a:xfrm>
        </p:spPr>
        <p:txBody>
          <a:bodyPr vert="horz" anchor="ctr">
            <a:normAutofit fontScale="90000"/>
          </a:bodyPr>
          <a:lstStyle/>
          <a:p>
            <a:r>
              <a:rPr lang="en-US" altLang="zh-CN" sz="4400" kern="1200" dirty="0">
                <a:latin typeface="Calibri" panose="020F0502020204030204" charset="0"/>
                <a:ea typeface="宋体" panose="02010600030101010101" pitchFamily="2" charset="-122"/>
                <a:sym typeface="Calibri" panose="020F0502020204030204" charset="0"/>
              </a:rPr>
              <a:t>7.1.4 </a:t>
            </a:r>
            <a:r>
              <a:rPr lang="zh-CN" altLang="en-US" sz="4400" kern="1200" dirty="0" smtClean="0">
                <a:latin typeface="Calibri" panose="020F0502020204030204" charset="0"/>
                <a:ea typeface="宋体" panose="02010600030101010101" pitchFamily="2" charset="-122"/>
                <a:sym typeface="Calibri" panose="020F0502020204030204" charset="0"/>
              </a:rPr>
              <a:t>临界（</a:t>
            </a:r>
            <a:r>
              <a:rPr lang="en-US" altLang="zh-CN" sz="4400" b="1" dirty="0" smtClean="0"/>
              <a:t>critical</a:t>
            </a:r>
            <a:r>
              <a:rPr lang="zh-CN" altLang="en-US" sz="4400" kern="1200" dirty="0" smtClean="0">
                <a:latin typeface="Calibri" panose="020F0502020204030204" charset="0"/>
                <a:ea typeface="宋体" panose="02010600030101010101" pitchFamily="2" charset="-122"/>
                <a:sym typeface="Calibri" panose="020F0502020204030204" charset="0"/>
              </a:rPr>
              <a:t>）资源</a:t>
            </a:r>
            <a:r>
              <a:rPr lang="zh-CN" altLang="en-US" sz="4400" kern="1200" dirty="0">
                <a:latin typeface="Calibri" panose="020F0502020204030204" charset="0"/>
                <a:ea typeface="宋体" panose="02010600030101010101" pitchFamily="2" charset="-122"/>
                <a:sym typeface="Calibri" panose="020F0502020204030204" charset="0"/>
              </a:rPr>
              <a:t>和临界区</a:t>
            </a:r>
            <a:endParaRPr lang="zh-CN" altLang="en-US" sz="4400" kern="1200" dirty="0">
              <a:latin typeface="Calibri" panose="020F0502020204030204" charset="0"/>
              <a:ea typeface="宋体" panose="02010600030101010101" pitchFamily="2" charset="-122"/>
              <a:sym typeface="Calibri" panose="020F0502020204030204" charset="0"/>
            </a:endParaRPr>
          </a:p>
        </p:txBody>
      </p:sp>
      <p:sp>
        <p:nvSpPr>
          <p:cNvPr id="9219" name="内容占位符 2"/>
          <p:cNvSpPr>
            <a:spLocks noGrp="1"/>
          </p:cNvSpPr>
          <p:nvPr>
            <p:ph type="subTitle" idx="1"/>
          </p:nvPr>
        </p:nvSpPr>
        <p:spPr>
          <a:xfrm>
            <a:off x="683676" y="1600200"/>
            <a:ext cx="6552546" cy="2476854"/>
          </a:xfrm>
        </p:spPr>
        <p:txBody>
          <a:bodyPr vert="horz">
            <a:normAutofit fontScale="92500" lnSpcReduction="10000"/>
          </a:bodyPr>
          <a:lstStyle/>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1. </a:t>
            </a:r>
            <a:r>
              <a:rPr lang="zh-CN" altLang="en-US" sz="2400" kern="1200" dirty="0">
                <a:latin typeface="Calibri" panose="020F0502020204030204" charset="0"/>
                <a:ea typeface="宋体" panose="02010600030101010101" pitchFamily="2" charset="-122"/>
                <a:sym typeface="Calibri" panose="020F0502020204030204" charset="0"/>
              </a:rPr>
              <a:t>临界资源</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zh-CN" altLang="en-US" sz="2400" kern="1200" dirty="0">
                <a:latin typeface="Calibri" panose="020F0502020204030204" charset="0"/>
                <a:ea typeface="宋体" panose="02010600030101010101" pitchFamily="2" charset="-122"/>
                <a:sym typeface="Calibri" panose="020F0502020204030204" charset="0"/>
              </a:rPr>
              <a:t>进程在运行过程中，可能会与其它进程共享资源，而对互斥共享资源的访问需要具有排他性。</a:t>
            </a:r>
            <a:endParaRPr lang="en-US" altLang="zh-CN"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2. </a:t>
            </a:r>
            <a:r>
              <a:rPr lang="zh-CN" altLang="en-US" sz="2400" kern="1200" dirty="0">
                <a:latin typeface="Calibri" panose="020F0502020204030204" charset="0"/>
                <a:ea typeface="宋体" panose="02010600030101010101" pitchFamily="2" charset="-122"/>
                <a:sym typeface="Calibri" panose="020F0502020204030204" charset="0"/>
              </a:rPr>
              <a:t>临界区</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2400" kern="1200" dirty="0">
                <a:latin typeface="Calibri" panose="020F0502020204030204" charset="0"/>
                <a:ea typeface="宋体" panose="02010600030101010101" pitchFamily="2" charset="-122"/>
                <a:sym typeface="Calibri" panose="020F0502020204030204" charset="0"/>
              </a:rPr>
              <a:t>	 </a:t>
            </a:r>
            <a:r>
              <a:rPr lang="zh-CN" altLang="en-US" sz="2400" kern="1200" dirty="0">
                <a:latin typeface="Calibri" panose="020F0502020204030204" charset="0"/>
                <a:ea typeface="宋体" panose="02010600030101010101" pitchFamily="2" charset="-122"/>
                <a:sym typeface="Calibri" panose="020F0502020204030204" charset="0"/>
              </a:rPr>
              <a:t>将程序中对临界资源访问的代码部分称为临界区。图</a:t>
            </a:r>
            <a:r>
              <a:rPr lang="en-US" altLang="zh-CN" sz="2400" kern="1200" dirty="0">
                <a:latin typeface="Calibri" panose="020F0502020204030204" charset="0"/>
                <a:ea typeface="宋体" panose="02010600030101010101" pitchFamily="2" charset="-122"/>
                <a:sym typeface="Calibri" panose="020F0502020204030204" charset="0"/>
              </a:rPr>
              <a:t>7-2</a:t>
            </a:r>
            <a:r>
              <a:rPr lang="zh-CN" altLang="en-US" sz="2400" kern="1200" dirty="0">
                <a:latin typeface="Calibri" panose="020F0502020204030204" charset="0"/>
                <a:ea typeface="宋体" panose="02010600030101010101" pitchFamily="2" charset="-122"/>
                <a:sym typeface="Calibri" panose="020F0502020204030204" charset="0"/>
              </a:rPr>
              <a:t>所示为访问临界资源的程序的一般结构。</a:t>
            </a:r>
            <a:endParaRPr lang="zh-CN" altLang="en-US" sz="2400"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2400" kern="1200" dirty="0">
              <a:latin typeface="Calibri" panose="020F0502020204030204" charset="0"/>
              <a:ea typeface="宋体" panose="02010600030101010101" pitchFamily="2" charset="-122"/>
              <a:sym typeface="Calibri" panose="020F0502020204030204" charset="0"/>
            </a:endParaRPr>
          </a:p>
        </p:txBody>
      </p:sp>
      <p:sp>
        <p:nvSpPr>
          <p:cNvPr id="9220" name="Rectangle 2"/>
          <p:cNvSpPr/>
          <p:nvPr/>
        </p:nvSpPr>
        <p:spPr>
          <a:xfrm>
            <a:off x="0" y="0"/>
            <a:ext cx="9144000" cy="0"/>
          </a:xfrm>
          <a:prstGeom prst="rect">
            <a:avLst/>
          </a:prstGeom>
          <a:noFill/>
          <a:ln w="9525">
            <a:noFill/>
          </a:ln>
        </p:spPr>
        <p:txBody>
          <a:bodyPr vert="horz" wrap="none" anchor="ctr">
            <a:spAutoFit/>
          </a:bodyPr>
          <a:lstStyle/>
          <a:p>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pic>
        <p:nvPicPr>
          <p:cNvPr id="9221" name="Object 1"/>
          <p:cNvPicPr>
            <a:picLocks noChangeAspect="1"/>
          </p:cNvPicPr>
          <p:nvPr/>
        </p:nvPicPr>
        <p:blipFill>
          <a:blip r:embed="rId1"/>
          <a:stretch>
            <a:fillRect/>
          </a:stretch>
        </p:blipFill>
        <p:spPr>
          <a:xfrm>
            <a:off x="2857500" y="4357688"/>
            <a:ext cx="2714625" cy="1954212"/>
          </a:xfrm>
          <a:prstGeom prst="rect">
            <a:avLst/>
          </a:prstGeom>
          <a:noFill/>
          <a:ln w="9525">
            <a:noFill/>
          </a:ln>
        </p:spPr>
      </p:pic>
      <p:sp>
        <p:nvSpPr>
          <p:cNvPr id="3" name="日期占位符 2"/>
          <p:cNvSpPr>
            <a:spLocks noGrp="1"/>
          </p:cNvSpPr>
          <p:nvPr>
            <p:ph type="dt" sz="half" idx="10"/>
          </p:nvPr>
        </p:nvSpPr>
        <p:spPr/>
        <p:txBody>
          <a:bodyPr/>
          <a:lstStyle/>
          <a:p>
            <a:pPr lvl="0"/>
            <a:fld id="{7C67C6DF-5259-4118-8277-61817E7F90A0}"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a:xfrm>
            <a:off x="457200" y="274638"/>
            <a:ext cx="8229600" cy="1143000"/>
          </a:xfrm>
        </p:spPr>
        <p:txBody>
          <a:bodyPr vert="horz" anchor="ctr">
            <a:normAutofit/>
          </a:bodyPr>
          <a:lstStyle/>
          <a:p>
            <a:endParaRPr sz="4400" kern="1200">
              <a:latin typeface="Calibri" panose="020F0502020204030204" charset="0"/>
              <a:ea typeface="宋体" panose="02010600030101010101" pitchFamily="2" charset="-122"/>
              <a:sym typeface="Calibri" panose="020F0502020204030204" charset="0"/>
            </a:endParaRPr>
          </a:p>
        </p:txBody>
      </p:sp>
      <p:sp>
        <p:nvSpPr>
          <p:cNvPr id="10243" name="Rectangle 2"/>
          <p:cNvSpPr/>
          <p:nvPr/>
        </p:nvSpPr>
        <p:spPr>
          <a:xfrm>
            <a:off x="0" y="0"/>
            <a:ext cx="9144000" cy="0"/>
          </a:xfrm>
          <a:prstGeom prst="rect">
            <a:avLst/>
          </a:prstGeom>
          <a:noFill/>
          <a:ln w="9525">
            <a:noFill/>
          </a:ln>
        </p:spPr>
        <p:txBody>
          <a:bodyPr vert="horz" wrap="none" anchor="ctr">
            <a:spAutoFit/>
          </a:bodyPr>
          <a:lstStyle/>
          <a:p>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pic>
        <p:nvPicPr>
          <p:cNvPr id="10244" name="Object 1"/>
          <p:cNvPicPr>
            <a:picLocks noChangeAspect="1"/>
          </p:cNvPicPr>
          <p:nvPr/>
        </p:nvPicPr>
        <p:blipFill>
          <a:blip r:embed="rId1"/>
          <a:stretch>
            <a:fillRect/>
          </a:stretch>
        </p:blipFill>
        <p:spPr>
          <a:xfrm>
            <a:off x="1285875" y="1785938"/>
            <a:ext cx="6286500" cy="3086100"/>
          </a:xfrm>
          <a:prstGeom prst="rect">
            <a:avLst/>
          </a:prstGeom>
          <a:noFill/>
          <a:ln w="9525">
            <a:noFill/>
          </a:ln>
        </p:spPr>
      </p:pic>
      <p:sp>
        <p:nvSpPr>
          <p:cNvPr id="3" name="日期占位符 2"/>
          <p:cNvSpPr>
            <a:spLocks noGrp="1"/>
          </p:cNvSpPr>
          <p:nvPr>
            <p:ph type="dt" sz="half" idx="10"/>
          </p:nvPr>
        </p:nvSpPr>
        <p:spPr/>
        <p:txBody>
          <a:bodyPr/>
          <a:lstStyle/>
          <a:p>
            <a:pPr lvl="0"/>
            <a:fld id="{5C783EC5-61D0-4156-BD01-EF8D15010E5F}" type="datetime10">
              <a:rPr lang="zh-CN" altLang="en-US" smtClean="0"/>
            </a:fld>
            <a:endParaRPr lang="zh-CN" altLang="en-US"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a:xfrm>
            <a:off x="457200" y="274638"/>
            <a:ext cx="8229600" cy="1143000"/>
          </a:xfrm>
        </p:spPr>
        <p:txBody>
          <a:bodyPr vert="horz" anchor="ctr">
            <a:normAutofit/>
          </a:bodyPr>
          <a:lstStyle/>
          <a:p>
            <a:endParaRPr sz="4400" kern="1200">
              <a:latin typeface="Calibri" panose="020F0502020204030204" charset="0"/>
              <a:ea typeface="宋体" panose="02010600030101010101" pitchFamily="2" charset="-122"/>
              <a:sym typeface="Calibri" panose="020F0502020204030204" charset="0"/>
            </a:endParaRPr>
          </a:p>
        </p:txBody>
      </p:sp>
      <p:sp>
        <p:nvSpPr>
          <p:cNvPr id="11267" name="内容占位符 2"/>
          <p:cNvSpPr>
            <a:spLocks noGrp="1"/>
          </p:cNvSpPr>
          <p:nvPr>
            <p:ph type="subTitle" idx="1"/>
          </p:nvPr>
        </p:nvSpPr>
        <p:spPr>
          <a:xfrm>
            <a:off x="899694" y="1600200"/>
            <a:ext cx="6480540" cy="4525963"/>
          </a:xfrm>
        </p:spPr>
        <p:txBody>
          <a:bodyPr vert="horz">
            <a:normAutofit fontScale="92500" lnSpcReduction="10000"/>
          </a:bodyPr>
          <a:lstStyle/>
          <a:p>
            <a:pPr marL="342900" indent="-342900" algn="l" defTabSz="914400"/>
            <a:r>
              <a:rPr lang="en-US" altLang="zh-CN" sz="3200" b="1" kern="1200" dirty="0">
                <a:latin typeface="Calibri" panose="020F0502020204030204" charset="0"/>
                <a:ea typeface="宋体" panose="02010600030101010101" pitchFamily="2" charset="-122"/>
                <a:sym typeface="Calibri" panose="020F0502020204030204" charset="0"/>
              </a:rPr>
              <a:t>3</a:t>
            </a:r>
            <a:r>
              <a:rPr lang="zh-CN" altLang="en-US" sz="3200" b="1" kern="1200" dirty="0">
                <a:latin typeface="Calibri" panose="020F0502020204030204" charset="0"/>
                <a:ea typeface="宋体" panose="02010600030101010101" pitchFamily="2" charset="-122"/>
                <a:sym typeface="Calibri" panose="020F0502020204030204" charset="0"/>
              </a:rPr>
              <a:t>．临界区访问准则</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	</a:t>
            </a:r>
            <a:r>
              <a:rPr lang="zh-CN" altLang="en-US" sz="3200" kern="1200" dirty="0">
                <a:latin typeface="Calibri" panose="020F0502020204030204" charset="0"/>
                <a:ea typeface="宋体" panose="02010600030101010101" pitchFamily="2" charset="-122"/>
                <a:sym typeface="Calibri" panose="020F0502020204030204" charset="0"/>
              </a:rPr>
              <a:t>无论使用何种方法解决进程同步问题，对临界区的访问应该遵循如下原则，违背任何一条，都将导致进程同步的错误。</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(1) </a:t>
            </a:r>
            <a:r>
              <a:rPr lang="zh-CN" altLang="en-US" sz="3200" kern="1200" dirty="0">
                <a:latin typeface="Calibri" panose="020F0502020204030204" charset="0"/>
                <a:ea typeface="宋体" panose="02010600030101010101" pitchFamily="2" charset="-122"/>
                <a:sym typeface="Calibri" panose="020F0502020204030204" charset="0"/>
              </a:rPr>
              <a:t>空闲让</a:t>
            </a:r>
            <a:r>
              <a:rPr lang="zh-CN" altLang="en-US" sz="3200" kern="1200" dirty="0" smtClean="0">
                <a:latin typeface="Calibri" panose="020F0502020204030204" charset="0"/>
                <a:ea typeface="宋体" panose="02010600030101010101" pitchFamily="2" charset="-122"/>
                <a:sym typeface="Calibri" panose="020F0502020204030204" charset="0"/>
              </a:rPr>
              <a:t>进。</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(2) </a:t>
            </a:r>
            <a:r>
              <a:rPr lang="zh-CN" altLang="en-US" sz="3200" kern="1200" dirty="0">
                <a:latin typeface="Calibri" panose="020F0502020204030204" charset="0"/>
                <a:ea typeface="宋体" panose="02010600030101010101" pitchFamily="2" charset="-122"/>
                <a:sym typeface="Calibri" panose="020F0502020204030204" charset="0"/>
              </a:rPr>
              <a:t>忙则</a:t>
            </a:r>
            <a:r>
              <a:rPr lang="zh-CN" altLang="en-US" sz="3200" kern="1200" dirty="0" smtClean="0">
                <a:latin typeface="Calibri" panose="020F0502020204030204" charset="0"/>
                <a:ea typeface="宋体" panose="02010600030101010101" pitchFamily="2" charset="-122"/>
                <a:sym typeface="Calibri" panose="020F0502020204030204" charset="0"/>
              </a:rPr>
              <a:t>等待。</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(3) </a:t>
            </a:r>
            <a:r>
              <a:rPr lang="zh-CN" altLang="en-US" sz="3200" kern="1200" dirty="0">
                <a:latin typeface="Calibri" panose="020F0502020204030204" charset="0"/>
                <a:ea typeface="宋体" panose="02010600030101010101" pitchFamily="2" charset="-122"/>
                <a:sym typeface="Calibri" panose="020F0502020204030204" charset="0"/>
              </a:rPr>
              <a:t>有限</a:t>
            </a:r>
            <a:r>
              <a:rPr lang="zh-CN" altLang="en-US" sz="3200" kern="1200" dirty="0" smtClean="0">
                <a:latin typeface="Calibri" panose="020F0502020204030204" charset="0"/>
                <a:ea typeface="宋体" panose="02010600030101010101" pitchFamily="2" charset="-122"/>
                <a:sym typeface="Calibri" panose="020F0502020204030204" charset="0"/>
              </a:rPr>
              <a:t>等待。</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r>
              <a:rPr lang="en-US" altLang="zh-CN" sz="3200" kern="1200" dirty="0">
                <a:latin typeface="Calibri" panose="020F0502020204030204" charset="0"/>
                <a:ea typeface="宋体" panose="02010600030101010101" pitchFamily="2" charset="-122"/>
                <a:sym typeface="Calibri" panose="020F0502020204030204" charset="0"/>
              </a:rPr>
              <a:t>(4) </a:t>
            </a:r>
            <a:r>
              <a:rPr lang="zh-CN" altLang="en-US" sz="3200" kern="1200" dirty="0">
                <a:latin typeface="Calibri" panose="020F0502020204030204" charset="0"/>
                <a:ea typeface="宋体" panose="02010600030101010101" pitchFamily="2" charset="-122"/>
                <a:sym typeface="Calibri" panose="020F0502020204030204" charset="0"/>
              </a:rPr>
              <a:t>让权</a:t>
            </a:r>
            <a:r>
              <a:rPr lang="zh-CN" altLang="en-US" sz="3200" kern="1200" dirty="0" smtClean="0">
                <a:latin typeface="Calibri" panose="020F0502020204030204" charset="0"/>
                <a:ea typeface="宋体" panose="02010600030101010101" pitchFamily="2" charset="-122"/>
                <a:sym typeface="Calibri" panose="020F0502020204030204" charset="0"/>
              </a:rPr>
              <a:t>等待。</a:t>
            </a:r>
            <a:endParaRPr lang="zh-CN" altLang="en-US" sz="3200" kern="1200" dirty="0">
              <a:latin typeface="Calibri" panose="020F0502020204030204" charset="0"/>
              <a:ea typeface="宋体" panose="02010600030101010101" pitchFamily="2" charset="-122"/>
              <a:sym typeface="Calibri" panose="020F0502020204030204" charset="0"/>
            </a:endParaRPr>
          </a:p>
          <a:p>
            <a:pPr marL="342900" indent="-342900" algn="l" defTabSz="914400"/>
            <a:endParaRPr lang="zh-CN" altLang="en-US" sz="3200" kern="1200" dirty="0">
              <a:latin typeface="Calibri" panose="020F0502020204030204" charset="0"/>
              <a:ea typeface="宋体" panose="02010600030101010101" pitchFamily="2" charset="-122"/>
              <a:sym typeface="Calibri" panose="020F0502020204030204" charset="0"/>
            </a:endParaRPr>
          </a:p>
        </p:txBody>
      </p:sp>
      <p:sp>
        <p:nvSpPr>
          <p:cNvPr id="3" name="日期占位符 2"/>
          <p:cNvSpPr>
            <a:spLocks noGrp="1"/>
          </p:cNvSpPr>
          <p:nvPr>
            <p:ph type="dt" sz="half" idx="10"/>
          </p:nvPr>
        </p:nvSpPr>
        <p:spPr/>
        <p:txBody>
          <a:bodyPr/>
          <a:lstStyle/>
          <a:p>
            <a:pPr lvl="0"/>
            <a:fld id="{0857D697-C8F7-4C7F-86B7-FB9BEAEB08B5}" type="datetime10">
              <a:rPr lang="zh-CN" altLang="en-US" smtClean="0"/>
            </a:fld>
            <a:endParaRPr lang="zh-CN" altLang="en-US"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9076</Words>
  <Application>WPS 演示</Application>
  <PresentationFormat>全屏显示(4:3)</PresentationFormat>
  <Paragraphs>1796</Paragraphs>
  <Slides>54</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Arial</vt:lpstr>
      <vt:lpstr>宋体</vt:lpstr>
      <vt:lpstr>Wingdings</vt:lpstr>
      <vt:lpstr>Wingdings 3</vt:lpstr>
      <vt:lpstr>Arial</vt:lpstr>
      <vt:lpstr>Calibri</vt:lpstr>
      <vt:lpstr>微软雅黑</vt:lpstr>
      <vt:lpstr>Arial Unicode MS</vt:lpstr>
      <vt:lpstr>方正姚体</vt:lpstr>
      <vt:lpstr>Trebuchet MS</vt:lpstr>
      <vt:lpstr>华文新魏</vt:lpstr>
      <vt:lpstr>Times New Roman</vt:lpstr>
      <vt:lpstr>平面</vt:lpstr>
      <vt:lpstr>7 进程同步与死锁</vt:lpstr>
      <vt:lpstr>主要内容</vt:lpstr>
      <vt:lpstr>7.1 进程同步的基本概念</vt:lpstr>
      <vt:lpstr>7.1.1 并发性</vt:lpstr>
      <vt:lpstr>7.1.2 与时间有关的错误</vt:lpstr>
      <vt:lpstr>7.1.3 进程的同步与互斥</vt:lpstr>
      <vt:lpstr>7.1.4 临界（critical）资源和临界区</vt:lpstr>
      <vt:lpstr>PowerPoint 演示文稿</vt:lpstr>
      <vt:lpstr>PowerPoint 演示文稿</vt:lpstr>
      <vt:lpstr>7.2 互斥实现方法</vt:lpstr>
      <vt:lpstr>7.2.1 硬件方法</vt:lpstr>
      <vt:lpstr>PowerPoint 演示文稿</vt:lpstr>
      <vt:lpstr>PowerPoint 演示文稿</vt:lpstr>
      <vt:lpstr>7.2.2 软件方法</vt:lpstr>
      <vt:lpstr>7.3 信号量</vt:lpstr>
      <vt:lpstr>7.3 信号量</vt:lpstr>
      <vt:lpstr>7.3.1整型信号量机制</vt:lpstr>
      <vt:lpstr>7.3.2记录型信号量机制</vt:lpstr>
      <vt:lpstr>7.3.3 AND型信号量机制</vt:lpstr>
      <vt:lpstr>7.4 经典的进程同步问题</vt:lpstr>
      <vt:lpstr>7.4.1 生产者-消费者问题</vt:lpstr>
      <vt:lpstr>7.4.1 生产者-消费者问题（续1）</vt:lpstr>
      <vt:lpstr>7.4.1 生产者-消费者问题（续2）</vt:lpstr>
      <vt:lpstr>7.4.2 读者-写者问题</vt:lpstr>
      <vt:lpstr>PowerPoint 演示文稿</vt:lpstr>
      <vt:lpstr>PowerPoint 演示文稿</vt:lpstr>
      <vt:lpstr>7.4.3 哲学家进餐问题</vt:lpstr>
      <vt:lpstr>PowerPoint 演示文稿</vt:lpstr>
      <vt:lpstr>PowerPoint 演示文稿</vt:lpstr>
      <vt:lpstr>7.4.4 打瞌睡的理发师问题</vt:lpstr>
      <vt:lpstr>PowerPoint 演示文稿</vt:lpstr>
      <vt:lpstr>PowerPoint 演示文稿</vt:lpstr>
      <vt:lpstr>7.5 管程</vt:lpstr>
      <vt:lpstr>7.5.1 使用信号的管程</vt:lpstr>
      <vt:lpstr>7.5.1 使用信号的管程</vt:lpstr>
      <vt:lpstr>7.5.1 使用信号的管程</vt:lpstr>
      <vt:lpstr>7.5.1 使用信号的管程</vt:lpstr>
      <vt:lpstr>7.5.2 使用通知和广播的管程</vt:lpstr>
      <vt:lpstr>7.6 死锁</vt:lpstr>
      <vt:lpstr>7.6.1 死锁的概念</vt:lpstr>
      <vt:lpstr>7.6.1 死锁的概念</vt:lpstr>
      <vt:lpstr>7.6.2 死锁的处理策略</vt:lpstr>
      <vt:lpstr>7.6.3 死锁的预防与避免</vt:lpstr>
      <vt:lpstr>7.6.3 死锁的预防与避免</vt:lpstr>
      <vt:lpstr>相关概念</vt:lpstr>
      <vt:lpstr>相关数据结构</vt:lpstr>
      <vt:lpstr>安全性检查（1）</vt:lpstr>
      <vt:lpstr>安全性检查（2）</vt:lpstr>
      <vt:lpstr>安全性检查（3）</vt:lpstr>
      <vt:lpstr>安全性检查（4）</vt:lpstr>
      <vt:lpstr>7.6.3 死锁的预防与避免</vt:lpstr>
      <vt:lpstr>7.6.4 死锁的检测与恢复</vt:lpstr>
      <vt:lpstr>7.6.4 死锁的检测与恢复</vt:lpstr>
      <vt:lpstr>7.6.4 死锁的检测与恢复</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进程同步与死锁</dc:title>
  <dc:creator>maj</dc:creator>
  <cp:lastModifiedBy>QQ我我</cp:lastModifiedBy>
  <cp:revision>62</cp:revision>
  <dcterms:created xsi:type="dcterms:W3CDTF">2014-06-07T19:16:00Z</dcterms:created>
  <dcterms:modified xsi:type="dcterms:W3CDTF">2019-11-08T09:22:27Z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