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7" r:id="rId4"/>
    <p:sldId id="294" r:id="rId5"/>
    <p:sldId id="309" r:id="rId6"/>
    <p:sldId id="278" r:id="rId7"/>
    <p:sldId id="312" r:id="rId8"/>
    <p:sldId id="256" r:id="rId9"/>
    <p:sldId id="257" r:id="rId10"/>
    <p:sldId id="258"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313" r:id="rId25"/>
    <p:sldId id="314" r:id="rId26"/>
    <p:sldId id="315" r:id="rId27"/>
    <p:sldId id="276" r:id="rId28"/>
    <p:sldId id="316" r:id="rId29"/>
    <p:sldId id="279" r:id="rId30"/>
    <p:sldId id="288" r:id="rId31"/>
    <p:sldId id="29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zhe@mail.ustc.edu.cn" initials="c" lastIdx="3" clrIdx="0">
    <p:extLst>
      <p:ext uri="{19B8F6BF-5375-455C-9EA6-DF929625EA0E}">
        <p15:presenceInfo xmlns:p15="http://schemas.microsoft.com/office/powerpoint/2012/main" userId="938b837b17c2a4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9T14:29:25.804" idx="3">
    <p:pos x="10" y="10"/>
    <p:text>两个场景演示一下在订单后台实际选择查询条件后的查询效果，帮助理解遇到问题的场景</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extLst>
      <p:ext uri="{BB962C8B-B14F-4D97-AF65-F5344CB8AC3E}">
        <p14:creationId xmlns:p14="http://schemas.microsoft.com/office/powerpoint/2010/main" val="2300896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extLst>
      <p:ext uri="{BB962C8B-B14F-4D97-AF65-F5344CB8AC3E}">
        <p14:creationId xmlns:p14="http://schemas.microsoft.com/office/powerpoint/2010/main" val="2257848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extLst>
      <p:ext uri="{BB962C8B-B14F-4D97-AF65-F5344CB8AC3E}">
        <p14:creationId xmlns:p14="http://schemas.microsoft.com/office/powerpoint/2010/main" val="82797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PowerPoint_Presentation2.pptx"/><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PowerPoint_Presentation3.pptx"/><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PowerPoint_Presentation4.pptx"/><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GIF"/><Relationship Id="rId7" Type="http://schemas.openxmlformats.org/officeDocument/2006/relationships/image" Target="../media/image10.png"/><Relationship Id="rId12" Type="http://schemas.openxmlformats.org/officeDocument/2006/relationships/image" Target="../media/image5.e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package" Target="../embeddings/Microsoft_PowerPoint_Presentation1.pptx"/><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64972" y="2053239"/>
            <a:ext cx="10325493" cy="1121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chemeClr val="accent1">
                    <a:lumMod val="50000"/>
                  </a:schemeClr>
                </a:solidFill>
              </a:rPr>
              <a:t>UML</a:t>
            </a:r>
            <a:r>
              <a:rPr lang="zh-CN" altLang="en-US" dirty="0">
                <a:solidFill>
                  <a:schemeClr val="accent1">
                    <a:lumMod val="50000"/>
                  </a:schemeClr>
                </a:solidFill>
              </a:rPr>
              <a:t>建模基础</a:t>
            </a:r>
          </a:p>
        </p:txBody>
      </p:sp>
      <p:sp>
        <p:nvSpPr>
          <p:cNvPr id="3" name="标题 1"/>
          <p:cNvSpPr txBox="1">
            <a:spLocks/>
          </p:cNvSpPr>
          <p:nvPr/>
        </p:nvSpPr>
        <p:spPr>
          <a:xfrm>
            <a:off x="6734175" y="2965838"/>
            <a:ext cx="5153025" cy="9329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ts val="5000"/>
              </a:lnSpc>
            </a:pPr>
            <a:r>
              <a:rPr lang="zh-CN" altLang="en-US" sz="3200" dirty="0">
                <a:solidFill>
                  <a:schemeClr val="accent1">
                    <a:lumMod val="50000"/>
                  </a:schemeClr>
                </a:solidFill>
              </a:rPr>
              <a:t>官网商城开发组</a:t>
            </a:r>
            <a:endParaRPr lang="en-US" altLang="zh-CN" sz="3200" dirty="0">
              <a:solidFill>
                <a:schemeClr val="accent1">
                  <a:lumMod val="50000"/>
                </a:schemeClr>
              </a:solidFill>
            </a:endParaRPr>
          </a:p>
          <a:p>
            <a:pPr algn="r">
              <a:lnSpc>
                <a:spcPts val="5000"/>
              </a:lnSpc>
            </a:pPr>
            <a:r>
              <a:rPr lang="zh-CN" altLang="en-US" sz="3200" dirty="0">
                <a:solidFill>
                  <a:schemeClr val="accent1">
                    <a:lumMod val="50000"/>
                  </a:schemeClr>
                </a:solidFill>
              </a:rPr>
              <a:t>程喆</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0465" y="1915397"/>
            <a:ext cx="842663" cy="842663"/>
          </a:xfrm>
          <a:prstGeom prst="rect">
            <a:avLst/>
          </a:prstGeom>
        </p:spPr>
      </p:pic>
    </p:spTree>
    <p:extLst>
      <p:ext uri="{BB962C8B-B14F-4D97-AF65-F5344CB8AC3E}">
        <p14:creationId xmlns:p14="http://schemas.microsoft.com/office/powerpoint/2010/main" val="8487226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23315" cy="306705"/>
          </a:xfrm>
          <a:prstGeom prst="rect">
            <a:avLst/>
          </a:prstGeom>
        </p:spPr>
        <p:txBody>
          <a:bodyPr wrap="none">
            <a:spAutoFit/>
          </a:bodyPr>
          <a:lstStyle/>
          <a:p>
            <a:r>
              <a:rPr lang="en-US" altLang="zh-CN" sz="1400" b="1" dirty="0"/>
              <a:t>TWO </a:t>
            </a:r>
            <a:r>
              <a:rPr lang="zh-CN" altLang="en-US" sz="1400" b="1" dirty="0"/>
              <a:t>用例图</a:t>
            </a:r>
          </a:p>
        </p:txBody>
      </p:sp>
      <p:sp>
        <p:nvSpPr>
          <p:cNvPr id="7" name="矩形 6"/>
          <p:cNvSpPr/>
          <p:nvPr/>
        </p:nvSpPr>
        <p:spPr>
          <a:xfrm>
            <a:off x="609101" y="3954752"/>
            <a:ext cx="6550312" cy="1589987"/>
          </a:xfrm>
          <a:prstGeom prst="rect">
            <a:avLst/>
          </a:prstGeom>
        </p:spPr>
        <p:txBody>
          <a:bodyPr wrap="square">
            <a:spAutoFit/>
          </a:bodyPr>
          <a:lstStyle/>
          <a:p>
            <a:pPr fontAlgn="auto">
              <a:lnSpc>
                <a:spcPts val="3000"/>
              </a:lnSpc>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用例图用来收集系统的需求。</a:t>
            </a:r>
          </a:p>
          <a:p>
            <a:pPr fontAlgn="auto">
              <a:lnSpc>
                <a:spcPts val="3000"/>
              </a:lnSpc>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用例图用于获取系统的外观图。</a:t>
            </a:r>
          </a:p>
          <a:p>
            <a:pPr fontAlgn="auto">
              <a:lnSpc>
                <a:spcPts val="3000"/>
              </a:lnSpc>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用例图识别外部和内部因素影响系统。</a:t>
            </a:r>
          </a:p>
          <a:p>
            <a:pPr fontAlgn="auto">
              <a:lnSpc>
                <a:spcPts val="3000"/>
              </a:lnSpc>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用例图显示需求之间的相互作用是</a:t>
            </a:r>
            <a:r>
              <a:rPr dirty="0">
                <a:latin typeface="微软雅黑" panose="020B0503020204020204" charset="-122"/>
                <a:ea typeface="微软雅黑" panose="020B0503020204020204" charset="-122"/>
              </a:rPr>
              <a:t>参与者</a:t>
            </a:r>
            <a:r>
              <a:rPr lang="zh-CN" altLang="en-US" dirty="0">
                <a:latin typeface="微软雅黑" panose="020B0503020204020204" charset="-122"/>
                <a:ea typeface="微软雅黑" panose="020B0503020204020204" charset="-122"/>
              </a:rPr>
              <a:t>。</a:t>
            </a:r>
          </a:p>
        </p:txBody>
      </p:sp>
      <p:sp>
        <p:nvSpPr>
          <p:cNvPr id="3" name="矩形 2"/>
          <p:cNvSpPr/>
          <p:nvPr/>
        </p:nvSpPr>
        <p:spPr>
          <a:xfrm>
            <a:off x="608965" y="695325"/>
            <a:ext cx="2654300" cy="521970"/>
          </a:xfrm>
          <a:prstGeom prst="rect">
            <a:avLst/>
          </a:prstGeom>
        </p:spPr>
        <p:txBody>
          <a:bodyPr wrap="square">
            <a:spAutoFit/>
          </a:bodyPr>
          <a:lstStyle/>
          <a:p>
            <a:r>
              <a:rPr lang="zh-CN" altLang="en-US" sz="2800" dirty="0"/>
              <a:t>用例图是什么？</a:t>
            </a:r>
          </a:p>
        </p:txBody>
      </p:sp>
      <p:sp>
        <p:nvSpPr>
          <p:cNvPr id="4" name="矩形 3"/>
          <p:cNvSpPr/>
          <p:nvPr/>
        </p:nvSpPr>
        <p:spPr>
          <a:xfrm>
            <a:off x="608965" y="1308735"/>
            <a:ext cx="7511415" cy="1589987"/>
          </a:xfrm>
          <a:prstGeom prst="rect">
            <a:avLst/>
          </a:prstGeom>
        </p:spPr>
        <p:txBody>
          <a:bodyPr wrap="square">
            <a:spAutoFit/>
          </a:bodyPr>
          <a:lstStyle/>
          <a:p>
            <a:pPr fontAlgn="auto">
              <a:lnSpc>
                <a:spcPts val="3000"/>
              </a:lnSpc>
            </a:pPr>
            <a:r>
              <a:rPr lang="en-US" dirty="0">
                <a:latin typeface="微软雅黑" panose="020B0503020204020204" charset="-122"/>
                <a:ea typeface="微软雅黑" panose="020B0503020204020204" charset="-122"/>
              </a:rPr>
              <a:t>--</a:t>
            </a:r>
            <a:r>
              <a:rPr dirty="0" err="1">
                <a:latin typeface="微软雅黑" panose="020B0503020204020204" charset="-122"/>
                <a:ea typeface="微软雅黑" panose="020B0503020204020204" charset="-122"/>
              </a:rPr>
              <a:t>用例图捕捉了模拟系统中的动态行为，并且描述了</a:t>
            </a:r>
            <a:r>
              <a:rPr b="1" dirty="0" err="1">
                <a:latin typeface="微软雅黑" panose="020B0503020204020204" charset="-122"/>
                <a:ea typeface="微软雅黑" panose="020B0503020204020204" charset="-122"/>
              </a:rPr>
              <a:t>用户</a:t>
            </a:r>
            <a:r>
              <a:rPr dirty="0" err="1">
                <a:latin typeface="微软雅黑" panose="020B0503020204020204" charset="-122"/>
                <a:ea typeface="微软雅黑" panose="020B0503020204020204" charset="-122"/>
              </a:rPr>
              <a:t>、</a:t>
            </a:r>
            <a:r>
              <a:rPr b="1" dirty="0" err="1">
                <a:latin typeface="微软雅黑" panose="020B0503020204020204" charset="-122"/>
                <a:ea typeface="微软雅黑" panose="020B0503020204020204" charset="-122"/>
              </a:rPr>
              <a:t>需求以及系统</a:t>
            </a:r>
            <a:r>
              <a:rPr lang="en-US" altLang="zh-CN" b="1" dirty="0">
                <a:latin typeface="微软雅黑" panose="020B0503020204020204" charset="-122"/>
                <a:ea typeface="微软雅黑" panose="020B0503020204020204" charset="-122"/>
              </a:rPr>
              <a:t>  </a:t>
            </a:r>
          </a:p>
          <a:p>
            <a:pPr fontAlgn="auto">
              <a:lnSpc>
                <a:spcPts val="3000"/>
              </a:lnSpc>
            </a:pPr>
            <a:r>
              <a:rPr lang="en-US" altLang="zh-CN" b="1" dirty="0">
                <a:latin typeface="微软雅黑" panose="020B0503020204020204" charset="-122"/>
                <a:ea typeface="微软雅黑" panose="020B0503020204020204" charset="-122"/>
              </a:rPr>
              <a:t>   </a:t>
            </a:r>
            <a:r>
              <a:rPr b="1" dirty="0" err="1">
                <a:latin typeface="微软雅黑" panose="020B0503020204020204" charset="-122"/>
                <a:ea typeface="微软雅黑" panose="020B0503020204020204" charset="-122"/>
              </a:rPr>
              <a:t>功能单元</a:t>
            </a:r>
            <a:r>
              <a:rPr dirty="0" err="1">
                <a:latin typeface="微软雅黑" panose="020B0503020204020204" charset="-122"/>
                <a:ea typeface="微软雅黑" panose="020B0503020204020204" charset="-122"/>
              </a:rPr>
              <a:t>之间的关系</a:t>
            </a:r>
            <a:r>
              <a:rPr dirty="0">
                <a:latin typeface="微软雅黑" panose="020B0503020204020204" charset="-122"/>
                <a:ea typeface="微软雅黑" panose="020B0503020204020204" charset="-122"/>
              </a:rPr>
              <a:t>。</a:t>
            </a:r>
          </a:p>
          <a:p>
            <a:pPr fontAlgn="auto">
              <a:lnSpc>
                <a:spcPts val="300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展示了一个外部用户能够观察到的系统功能模型图。</a:t>
            </a:r>
          </a:p>
          <a:p>
            <a:pPr fontAlgn="auto">
              <a:lnSpc>
                <a:spcPts val="300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由主角，用例和它们之间的关系组成。</a:t>
            </a:r>
          </a:p>
        </p:txBody>
      </p:sp>
      <p:sp>
        <p:nvSpPr>
          <p:cNvPr id="6" name="矩形 5"/>
          <p:cNvSpPr/>
          <p:nvPr/>
        </p:nvSpPr>
        <p:spPr>
          <a:xfrm>
            <a:off x="608965" y="3371850"/>
            <a:ext cx="3200400" cy="521970"/>
          </a:xfrm>
          <a:prstGeom prst="rect">
            <a:avLst/>
          </a:prstGeom>
        </p:spPr>
        <p:txBody>
          <a:bodyPr wrap="square">
            <a:spAutoFit/>
          </a:bodyPr>
          <a:lstStyle/>
          <a:p>
            <a:r>
              <a:rPr lang="zh-CN" altLang="en-US" sz="2800" dirty="0"/>
              <a:t>画用例图做什么？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23315" cy="306705"/>
          </a:xfrm>
          <a:prstGeom prst="rect">
            <a:avLst/>
          </a:prstGeom>
        </p:spPr>
        <p:txBody>
          <a:bodyPr wrap="none">
            <a:spAutoFit/>
          </a:bodyPr>
          <a:lstStyle/>
          <a:p>
            <a:pPr algn="l"/>
            <a:r>
              <a:rPr lang="en-US" altLang="zh-CN" sz="1400" b="1" dirty="0">
                <a:sym typeface="+mn-ea"/>
              </a:rPr>
              <a:t>TWO </a:t>
            </a:r>
            <a:r>
              <a:rPr lang="zh-CN" altLang="en-US" sz="1400" b="1" dirty="0">
                <a:sym typeface="+mn-ea"/>
              </a:rPr>
              <a:t>用例图</a:t>
            </a:r>
            <a:endParaRPr lang="zh-CN" altLang="en-US" sz="1400" b="1" dirty="0"/>
          </a:p>
        </p:txBody>
      </p:sp>
      <p:sp>
        <p:nvSpPr>
          <p:cNvPr id="5" name="矩形 4"/>
          <p:cNvSpPr/>
          <p:nvPr/>
        </p:nvSpPr>
        <p:spPr>
          <a:xfrm>
            <a:off x="295275" y="563880"/>
            <a:ext cx="2654300" cy="521970"/>
          </a:xfrm>
          <a:prstGeom prst="rect">
            <a:avLst/>
          </a:prstGeom>
        </p:spPr>
        <p:txBody>
          <a:bodyPr wrap="square">
            <a:spAutoFit/>
          </a:bodyPr>
          <a:lstStyle/>
          <a:p>
            <a:r>
              <a:rPr lang="zh-CN" altLang="en-US" sz="2800" dirty="0"/>
              <a:t>如何画用例图</a:t>
            </a:r>
          </a:p>
        </p:txBody>
      </p:sp>
      <p:sp>
        <p:nvSpPr>
          <p:cNvPr id="7" name="矩形 6"/>
          <p:cNvSpPr/>
          <p:nvPr/>
        </p:nvSpPr>
        <p:spPr>
          <a:xfrm>
            <a:off x="365760" y="1085850"/>
            <a:ext cx="6327140" cy="4084955"/>
          </a:xfrm>
          <a:prstGeom prst="rect">
            <a:avLst/>
          </a:prstGeom>
        </p:spPr>
        <p:txBody>
          <a:bodyPr wrap="square">
            <a:spAutoFit/>
          </a:bodyPr>
          <a:lstStyle/>
          <a:p>
            <a:pPr fontAlgn="auto">
              <a:lnSpc>
                <a:spcPts val="2660"/>
              </a:lnSpc>
            </a:pPr>
            <a:r>
              <a:rPr lang="en-US" altLang="zh-CN" sz="2000" dirty="0">
                <a:solidFill>
                  <a:srgbClr val="C00000"/>
                </a:solidFill>
                <a:latin typeface="微软雅黑" panose="020B0503020204020204" charset="-122"/>
                <a:ea typeface="微软雅黑" panose="020B0503020204020204" charset="-122"/>
              </a:rPr>
              <a:t>Step 1: </a:t>
            </a:r>
          </a:p>
          <a:p>
            <a:pPr fontAlgn="auto">
              <a:lnSpc>
                <a:spcPts val="2660"/>
              </a:lnSpc>
            </a:pPr>
            <a:r>
              <a:rPr lang="zh-CN" sz="2000" dirty="0">
                <a:latin typeface="微软雅黑" panose="020B0503020204020204" charset="-122"/>
                <a:ea typeface="微软雅黑" panose="020B0503020204020204" charset="-122"/>
              </a:rPr>
              <a:t>用例图包含的项目：</a:t>
            </a:r>
          </a:p>
          <a:p>
            <a:pPr fontAlgn="auto">
              <a:lnSpc>
                <a:spcPts val="2660"/>
              </a:lnSpc>
            </a:pPr>
            <a:r>
              <a:rPr lang="en-US" altLang="zh-CN" sz="2000" dirty="0">
                <a:latin typeface="微软雅黑" panose="020B0503020204020204" charset="-122"/>
                <a:ea typeface="微软雅黑" panose="020B0503020204020204" charset="-122"/>
              </a:rPr>
              <a:t>(1)</a:t>
            </a:r>
            <a:r>
              <a:rPr lang="zh-CN" sz="2000" dirty="0">
                <a:latin typeface="微软雅黑" panose="020B0503020204020204" charset="-122"/>
                <a:ea typeface="微软雅黑" panose="020B0503020204020204" charset="-122"/>
              </a:rPr>
              <a:t>功能被表示为一个用例 </a:t>
            </a:r>
            <a:r>
              <a:rPr lang="en-US" altLang="zh-CN" sz="2000" dirty="0">
                <a:latin typeface="微软雅黑" panose="020B0503020204020204" charset="-122"/>
                <a:ea typeface="微软雅黑" panose="020B0503020204020204" charset="-122"/>
              </a:rPr>
              <a:t>(2)</a:t>
            </a:r>
            <a:r>
              <a:rPr lang="zh-CN" sz="2000" dirty="0">
                <a:latin typeface="微软雅黑" panose="020B0503020204020204" charset="-122"/>
                <a:ea typeface="微软雅黑" panose="020B0503020204020204" charset="-122"/>
              </a:rPr>
              <a:t>参与者 </a:t>
            </a:r>
          </a:p>
          <a:p>
            <a:pPr fontAlgn="auto">
              <a:lnSpc>
                <a:spcPts val="2660"/>
              </a:lnSpc>
            </a:pPr>
            <a:r>
              <a:rPr lang="en-US" altLang="zh-CN" sz="2000" dirty="0">
                <a:latin typeface="微软雅黑" panose="020B0503020204020204" charset="-122"/>
                <a:ea typeface="微软雅黑" panose="020B0503020204020204" charset="-122"/>
              </a:rPr>
              <a:t>(3)</a:t>
            </a:r>
            <a:r>
              <a:rPr lang="zh-CN" sz="2000" dirty="0">
                <a:latin typeface="微软雅黑" panose="020B0503020204020204" charset="-122"/>
                <a:ea typeface="微软雅黑" panose="020B0503020204020204" charset="-122"/>
              </a:rPr>
              <a:t>用例和参与者之间的关系。</a:t>
            </a:r>
          </a:p>
          <a:p>
            <a:endParaRPr lang="en-US" altLang="zh-CN" sz="2000" dirty="0">
              <a:solidFill>
                <a:srgbClr val="C00000"/>
              </a:solidFill>
              <a:latin typeface="微软雅黑" panose="020B0503020204020204" charset="-122"/>
              <a:ea typeface="微软雅黑" panose="020B0503020204020204" charset="-122"/>
            </a:endParaRPr>
          </a:p>
          <a:p>
            <a:r>
              <a:rPr lang="en-US" altLang="zh-CN" sz="2000" dirty="0">
                <a:solidFill>
                  <a:srgbClr val="C00000"/>
                </a:solidFill>
                <a:latin typeface="微软雅黑" panose="020B0503020204020204" charset="-122"/>
                <a:ea typeface="微软雅黑" panose="020B0503020204020204" charset="-122"/>
              </a:rPr>
              <a:t>Step 2: </a:t>
            </a:r>
            <a:r>
              <a:rPr lang="zh-CN" altLang="en-US" sz="2000" dirty="0">
                <a:solidFill>
                  <a:schemeClr val="tx1"/>
                </a:solidFill>
                <a:latin typeface="微软雅黑" panose="020B0503020204020204" charset="-122"/>
                <a:ea typeface="微软雅黑" panose="020B0503020204020204" charset="-122"/>
              </a:rPr>
              <a:t>绘制有效的用例图。</a:t>
            </a:r>
            <a:endParaRPr lang="en-US" altLang="zh-CN" sz="2000" dirty="0">
              <a:solidFill>
                <a:srgbClr val="C00000"/>
              </a:solidFill>
              <a:latin typeface="微软雅黑" panose="020B0503020204020204" charset="-122"/>
              <a:ea typeface="微软雅黑" panose="020B0503020204020204" charset="-122"/>
            </a:endParaRP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用例的名称</a:t>
            </a:r>
            <a:r>
              <a:rPr lang="zh-CN" sz="2000" dirty="0">
                <a:latin typeface="微软雅黑" panose="020B0503020204020204" charset="-122"/>
                <a:ea typeface="微软雅黑" panose="020B0503020204020204" charset="-122"/>
              </a:rPr>
              <a:t>，使其</a:t>
            </a:r>
            <a:r>
              <a:rPr sz="2000" dirty="0">
                <a:latin typeface="微软雅黑" panose="020B0503020204020204" charset="-122"/>
                <a:ea typeface="微软雅黑" panose="020B0503020204020204" charset="-122"/>
              </a:rPr>
              <a:t>可以识别执行的功能。</a:t>
            </a: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给出一个合适的参与者。</a:t>
            </a: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清楚地显示关系和依赖性。</a:t>
            </a: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不要试图包括所有类型的关系。由于该图的主要目的</a:t>
            </a:r>
          </a:p>
          <a:p>
            <a:pPr fontAlgn="auto">
              <a:lnSpc>
                <a:spcPts val="2660"/>
              </a:lnSpc>
            </a:pPr>
            <a:r>
              <a:rPr sz="2000" dirty="0">
                <a:latin typeface="微软雅黑" panose="020B0503020204020204" charset="-122"/>
                <a:ea typeface="微软雅黑" panose="020B0503020204020204" charset="-122"/>
              </a:rPr>
              <a:t>   是确定要求。</a:t>
            </a:r>
          </a:p>
          <a:p>
            <a:endParaRPr sz="2000" dirty="0">
              <a:latin typeface="微软雅黑" panose="020B0503020204020204" charset="-122"/>
              <a:ea typeface="微软雅黑" panose="020B0503020204020204" charset="-122"/>
            </a:endParaRPr>
          </a:p>
        </p:txBody>
      </p:sp>
      <p:graphicFrame>
        <p:nvGraphicFramePr>
          <p:cNvPr id="6" name="对象 5">
            <a:hlinkClick r:id="" action="ppaction://ole?verb=0"/>
            <a:extLst>
              <a:ext uri="{FF2B5EF4-FFF2-40B4-BE49-F238E27FC236}">
                <a16:creationId xmlns:a16="http://schemas.microsoft.com/office/drawing/2014/main" id="{3D4EB5A3-C74C-42CC-8627-3D2C9A4783F0}"/>
              </a:ext>
            </a:extLst>
          </p:cNvPr>
          <p:cNvGraphicFramePr>
            <a:graphicFrameLocks noChangeAspect="1"/>
          </p:cNvGraphicFramePr>
          <p:nvPr>
            <p:extLst>
              <p:ext uri="{D42A27DB-BD31-4B8C-83A1-F6EECF244321}">
                <p14:modId xmlns:p14="http://schemas.microsoft.com/office/powerpoint/2010/main" val="253563217"/>
              </p:ext>
            </p:extLst>
          </p:nvPr>
        </p:nvGraphicFramePr>
        <p:xfrm>
          <a:off x="6096000" y="731838"/>
          <a:ext cx="5524500" cy="3106737"/>
        </p:xfrm>
        <a:graphic>
          <a:graphicData uri="http://schemas.openxmlformats.org/presentationml/2006/ole">
            <mc:AlternateContent xmlns:mc="http://schemas.openxmlformats.org/markup-compatibility/2006">
              <mc:Choice xmlns:v="urn:schemas-microsoft-com:vml" Requires="v">
                <p:oleObj spid="_x0000_s5132" name="Presentation" r:id="rId3" imgW="5524411" imgH="3107428" progId="PowerPoint.Show.12">
                  <p:embed/>
                </p:oleObj>
              </mc:Choice>
              <mc:Fallback>
                <p:oleObj name="Presentation" r:id="rId3" imgW="5524411" imgH="3107428" progId="PowerPoint.Show.12">
                  <p:embed/>
                  <p:pic>
                    <p:nvPicPr>
                      <p:cNvPr id="0" name=""/>
                      <p:cNvPicPr/>
                      <p:nvPr/>
                    </p:nvPicPr>
                    <p:blipFill>
                      <a:blip r:embed="rId4"/>
                      <a:stretch>
                        <a:fillRect/>
                      </a:stretch>
                    </p:blipFill>
                    <p:spPr>
                      <a:xfrm>
                        <a:off x="6096000" y="731838"/>
                        <a:ext cx="5524500" cy="3106737"/>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23315" cy="306705"/>
          </a:xfrm>
          <a:prstGeom prst="rect">
            <a:avLst/>
          </a:prstGeom>
        </p:spPr>
        <p:txBody>
          <a:bodyPr wrap="none">
            <a:spAutoFit/>
          </a:bodyPr>
          <a:lstStyle/>
          <a:p>
            <a:pPr algn="l"/>
            <a:r>
              <a:rPr lang="en-US" altLang="zh-CN" sz="1400" b="1" dirty="0">
                <a:sym typeface="+mn-ea"/>
              </a:rPr>
              <a:t>TWO </a:t>
            </a:r>
            <a:r>
              <a:rPr lang="zh-CN" altLang="en-US" sz="1400" b="1" dirty="0">
                <a:sym typeface="+mn-ea"/>
              </a:rPr>
              <a:t>用例图</a:t>
            </a:r>
            <a:endParaRPr lang="zh-CN" altLang="en-US" sz="1400" b="1" dirty="0"/>
          </a:p>
        </p:txBody>
      </p:sp>
      <p:sp>
        <p:nvSpPr>
          <p:cNvPr id="5" name="矩形 4"/>
          <p:cNvSpPr/>
          <p:nvPr/>
        </p:nvSpPr>
        <p:spPr>
          <a:xfrm>
            <a:off x="829089" y="594055"/>
            <a:ext cx="894080" cy="521970"/>
          </a:xfrm>
          <a:prstGeom prst="rect">
            <a:avLst/>
          </a:prstGeom>
        </p:spPr>
        <p:txBody>
          <a:bodyPr wrap="none">
            <a:spAutoFit/>
          </a:bodyPr>
          <a:lstStyle/>
          <a:p>
            <a:r>
              <a:rPr lang="zh-CN" altLang="en-US" sz="2800" dirty="0"/>
              <a:t>总结</a:t>
            </a:r>
          </a:p>
        </p:txBody>
      </p:sp>
      <p:sp>
        <p:nvSpPr>
          <p:cNvPr id="7" name="矩形 6"/>
          <p:cNvSpPr/>
          <p:nvPr/>
        </p:nvSpPr>
        <p:spPr>
          <a:xfrm>
            <a:off x="902471" y="1252827"/>
            <a:ext cx="6550312" cy="1630045"/>
          </a:xfrm>
          <a:prstGeom prst="rect">
            <a:avLst/>
          </a:prstGeom>
        </p:spPr>
        <p:txBody>
          <a:bodyPr wrap="square">
            <a:spAutoFit/>
          </a:bodyPr>
          <a:lstStyle/>
          <a:p>
            <a:pPr fontAlgn="auto">
              <a:lnSpc>
                <a:spcPts val="3000"/>
              </a:lnSpc>
            </a:pPr>
            <a:r>
              <a:rPr dirty="0">
                <a:latin typeface="微软雅黑" panose="020B0503020204020204" charset="-122"/>
                <a:ea typeface="微软雅黑" panose="020B0503020204020204" charset="-122"/>
              </a:rPr>
              <a:t>用例图指定系统的事件和</a:t>
            </a:r>
            <a:r>
              <a:rPr lang="zh-CN" dirty="0">
                <a:latin typeface="微软雅黑" panose="020B0503020204020204" charset="-122"/>
                <a:ea typeface="微软雅黑" panose="020B0503020204020204" charset="-122"/>
              </a:rPr>
              <a:t>它</a:t>
            </a:r>
            <a:r>
              <a:rPr dirty="0">
                <a:latin typeface="微软雅黑" panose="020B0503020204020204" charset="-122"/>
                <a:ea typeface="微软雅黑" panose="020B0503020204020204" charset="-122"/>
              </a:rPr>
              <a:t>们的流向。</a:t>
            </a:r>
          </a:p>
          <a:p>
            <a:pPr fontAlgn="auto">
              <a:lnSpc>
                <a:spcPts val="3000"/>
              </a:lnSpc>
            </a:pPr>
            <a:r>
              <a:rPr dirty="0">
                <a:latin typeface="微软雅黑" panose="020B0503020204020204" charset="-122"/>
                <a:ea typeface="微软雅黑" panose="020B0503020204020204" charset="-122"/>
              </a:rPr>
              <a:t>用例图</a:t>
            </a:r>
            <a:r>
              <a:rPr lang="zh-CN" b="1" dirty="0">
                <a:latin typeface="微软雅黑" panose="020B0503020204020204" charset="-122"/>
                <a:ea typeface="微软雅黑" panose="020B0503020204020204" charset="-122"/>
              </a:rPr>
              <a:t>无需具体</a:t>
            </a:r>
            <a:r>
              <a:rPr b="1" dirty="0">
                <a:latin typeface="微软雅黑" panose="020B0503020204020204" charset="-122"/>
                <a:ea typeface="微软雅黑" panose="020B0503020204020204" charset="-122"/>
              </a:rPr>
              <a:t>描述</a:t>
            </a:r>
            <a:r>
              <a:rPr lang="zh-CN" b="1" dirty="0">
                <a:latin typeface="微软雅黑" panose="020B0503020204020204" charset="-122"/>
                <a:ea typeface="微软雅黑" panose="020B0503020204020204" charset="-122"/>
              </a:rPr>
              <a:t>功能</a:t>
            </a:r>
            <a:r>
              <a:rPr dirty="0">
                <a:latin typeface="微软雅黑" panose="020B0503020204020204" charset="-122"/>
                <a:ea typeface="微软雅黑" panose="020B0503020204020204" charset="-122"/>
              </a:rPr>
              <a:t>是如何实现的。</a:t>
            </a:r>
          </a:p>
          <a:p>
            <a:pPr fontAlgn="auto">
              <a:lnSpc>
                <a:spcPts val="3000"/>
              </a:lnSpc>
            </a:pPr>
            <a:r>
              <a:rPr lang="zh-CN" dirty="0">
                <a:latin typeface="微软雅黑" panose="020B0503020204020204" charset="-122"/>
                <a:ea typeface="微软雅黑" panose="020B0503020204020204" charset="-122"/>
              </a:rPr>
              <a:t>用例图</a:t>
            </a:r>
            <a:r>
              <a:rPr b="1" dirty="0">
                <a:latin typeface="微软雅黑" panose="020B0503020204020204" charset="-122"/>
                <a:ea typeface="微软雅黑" panose="020B0503020204020204" charset="-122"/>
              </a:rPr>
              <a:t>只有输入，输出和黑盒功能</a:t>
            </a:r>
            <a:r>
              <a:rPr dirty="0">
                <a:latin typeface="微软雅黑" panose="020B0503020204020204" charset="-122"/>
                <a:ea typeface="微软雅黑" panose="020B0503020204020204" charset="-122"/>
              </a:rPr>
              <a:t>。</a:t>
            </a:r>
          </a:p>
          <a:p>
            <a:pPr fontAlgn="auto">
              <a:lnSpc>
                <a:spcPts val="3000"/>
              </a:lnSpc>
            </a:pPr>
            <a:r>
              <a:rPr lang="zh-CN" dirty="0">
                <a:latin typeface="微软雅黑" panose="020B0503020204020204" charset="-122"/>
                <a:ea typeface="微软雅黑" panose="020B0503020204020204" charset="-122"/>
              </a:rPr>
              <a:t>用例图适合</a:t>
            </a:r>
            <a:r>
              <a:rPr lang="zh-CN" b="1" dirty="0">
                <a:latin typeface="微软雅黑" panose="020B0503020204020204" charset="-122"/>
                <a:ea typeface="微软雅黑" panose="020B0503020204020204" charset="-122"/>
              </a:rPr>
              <a:t>描述系统需求</a:t>
            </a:r>
            <a:r>
              <a:rPr lang="zh-CN" dirty="0">
                <a:latin typeface="微软雅黑" panose="020B0503020204020204" charset="-122"/>
                <a:ea typeface="微软雅黑" panose="020B0503020204020204" charset="-122"/>
              </a:rPr>
              <a:t>。</a:t>
            </a:r>
          </a:p>
        </p:txBody>
      </p:sp>
      <p:sp>
        <p:nvSpPr>
          <p:cNvPr id="3" name="矩形 2"/>
          <p:cNvSpPr/>
          <p:nvPr/>
        </p:nvSpPr>
        <p:spPr>
          <a:xfrm>
            <a:off x="902335" y="3190875"/>
            <a:ext cx="9008110" cy="1568450"/>
          </a:xfrm>
          <a:prstGeom prst="rect">
            <a:avLst/>
          </a:prstGeom>
        </p:spPr>
        <p:txBody>
          <a:bodyPr wrap="square">
            <a:spAutoFit/>
          </a:bodyPr>
          <a:lstStyle/>
          <a:p>
            <a:r>
              <a:rPr lang="zh-CN" sz="4800" dirty="0">
                <a:solidFill>
                  <a:schemeClr val="tx1"/>
                </a:solidFill>
                <a:latin typeface="华文行楷" panose="02010800040101010101" charset="-122"/>
                <a:ea typeface="华文行楷" panose="02010800040101010101" charset="-122"/>
              </a:rPr>
              <a:t>绞尽脑汁难解系统边界</a:t>
            </a:r>
          </a:p>
          <a:p>
            <a:r>
              <a:rPr lang="zh-CN" sz="4800" dirty="0">
                <a:solidFill>
                  <a:schemeClr val="tx1"/>
                </a:solidFill>
                <a:latin typeface="华文行楷" panose="02010800040101010101" charset="-122"/>
                <a:ea typeface="华文行楷" panose="02010800040101010101" charset="-122"/>
              </a:rPr>
              <a:t>用例图画出代你解决一切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231265" cy="306705"/>
          </a:xfrm>
          <a:prstGeom prst="rect">
            <a:avLst/>
          </a:prstGeom>
        </p:spPr>
        <p:txBody>
          <a:bodyPr wrap="none">
            <a:spAutoFit/>
          </a:bodyPr>
          <a:lstStyle/>
          <a:p>
            <a:r>
              <a:rPr lang="en-US" altLang="zh-CN" sz="1400" b="1" dirty="0"/>
              <a:t>THREE </a:t>
            </a:r>
            <a:r>
              <a:rPr lang="zh-CN" altLang="en-US" sz="1400" b="1" dirty="0"/>
              <a:t>对象图</a:t>
            </a:r>
          </a:p>
        </p:txBody>
      </p:sp>
      <p:sp>
        <p:nvSpPr>
          <p:cNvPr id="7" name="矩形 6"/>
          <p:cNvSpPr/>
          <p:nvPr/>
        </p:nvSpPr>
        <p:spPr>
          <a:xfrm>
            <a:off x="669925" y="4227830"/>
            <a:ext cx="7318375" cy="1114425"/>
          </a:xfrm>
          <a:prstGeom prst="rect">
            <a:avLst/>
          </a:prstGeom>
        </p:spPr>
        <p:txBody>
          <a:bodyPr wrap="square">
            <a:spAutoFit/>
          </a:bodyPr>
          <a:lstStyle/>
          <a:p>
            <a:pPr fontAlgn="auto">
              <a:lnSpc>
                <a:spcPts val="2660"/>
              </a:lnSpc>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对象图与类图功能类似。</a:t>
            </a:r>
          </a:p>
          <a:p>
            <a:pPr fontAlgn="auto">
              <a:lnSpc>
                <a:spcPts val="2660"/>
              </a:lnSpc>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由于对象存在生命周期，因此UML对象图只能在系统某一时间段存在。</a:t>
            </a:r>
          </a:p>
          <a:p>
            <a:pPr fontAlgn="auto">
              <a:lnSpc>
                <a:spcPts val="2660"/>
              </a:lnSpc>
            </a:pPr>
            <a:r>
              <a:rPr lang="en-US" alt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目的是在一个特定的时刻捕捉到静态的系统视图。</a:t>
            </a:r>
            <a:endParaRPr lang="zh-CN" altLang="en-US" dirty="0">
              <a:latin typeface="微软雅黑" panose="020B0503020204020204" charset="-122"/>
              <a:ea typeface="微软雅黑" panose="020B0503020204020204" charset="-122"/>
            </a:endParaRPr>
          </a:p>
        </p:txBody>
      </p:sp>
      <p:sp>
        <p:nvSpPr>
          <p:cNvPr id="3" name="矩形 2"/>
          <p:cNvSpPr/>
          <p:nvPr/>
        </p:nvSpPr>
        <p:spPr>
          <a:xfrm>
            <a:off x="608965" y="695325"/>
            <a:ext cx="2654300" cy="521970"/>
          </a:xfrm>
          <a:prstGeom prst="rect">
            <a:avLst/>
          </a:prstGeom>
        </p:spPr>
        <p:txBody>
          <a:bodyPr wrap="square">
            <a:spAutoFit/>
          </a:bodyPr>
          <a:lstStyle/>
          <a:p>
            <a:r>
              <a:rPr lang="zh-CN" altLang="en-US" sz="2800" dirty="0"/>
              <a:t>对象图是什么？</a:t>
            </a:r>
          </a:p>
        </p:txBody>
      </p:sp>
      <p:sp>
        <p:nvSpPr>
          <p:cNvPr id="4" name="矩形 3"/>
          <p:cNvSpPr/>
          <p:nvPr/>
        </p:nvSpPr>
        <p:spPr>
          <a:xfrm>
            <a:off x="608965" y="1308735"/>
            <a:ext cx="7511415" cy="2484463"/>
          </a:xfrm>
          <a:prstGeom prst="rect">
            <a:avLst/>
          </a:prstGeom>
        </p:spPr>
        <p:txBody>
          <a:bodyPr wrap="square">
            <a:spAutoFit/>
          </a:bodyPr>
          <a:lstStyle/>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对象图和类图一样反映系统的静态过程，但它是从实际的或原型化的情景来表达的。</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对象图显示某时刻对象和对象之间的关系。对象图可看成一个类图的特殊用例，实例和类可在其中显示。</a:t>
            </a:r>
          </a:p>
          <a:p>
            <a:pPr fontAlgn="auto">
              <a:lnSpc>
                <a:spcPts val="2660"/>
              </a:lnSpc>
            </a:pPr>
            <a:r>
              <a:rPr lang="en-US" dirty="0">
                <a:latin typeface="微软雅黑" panose="020B0503020204020204" charset="-122"/>
                <a:ea typeface="微软雅黑" panose="020B0503020204020204" charset="-122"/>
              </a:rPr>
              <a:t>--</a:t>
            </a:r>
            <a:r>
              <a:rPr b="1" dirty="0">
                <a:latin typeface="微软雅黑" panose="020B0503020204020204" charset="-122"/>
                <a:ea typeface="微软雅黑" panose="020B0503020204020204" charset="-122"/>
              </a:rPr>
              <a:t>对象图是类图的实例</a:t>
            </a:r>
            <a:r>
              <a:rPr dirty="0">
                <a:latin typeface="微软雅黑" panose="020B0503020204020204" charset="-122"/>
                <a:ea typeface="微软雅黑" panose="020B0503020204020204" charset="-122"/>
              </a:rPr>
              <a:t>，几乎使用与类图完全相同的标识。</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由于对象存在生命周期，因此UML对象图只能在系统某一时间段存在。</a:t>
            </a:r>
          </a:p>
        </p:txBody>
      </p:sp>
      <p:sp>
        <p:nvSpPr>
          <p:cNvPr id="6" name="矩形 5"/>
          <p:cNvSpPr/>
          <p:nvPr/>
        </p:nvSpPr>
        <p:spPr>
          <a:xfrm>
            <a:off x="669925" y="3594735"/>
            <a:ext cx="3200400" cy="521970"/>
          </a:xfrm>
          <a:prstGeom prst="rect">
            <a:avLst/>
          </a:prstGeom>
        </p:spPr>
        <p:txBody>
          <a:bodyPr wrap="square">
            <a:spAutoFit/>
          </a:bodyPr>
          <a:lstStyle/>
          <a:p>
            <a:r>
              <a:rPr lang="zh-CN" altLang="en-US" sz="2800" dirty="0"/>
              <a:t>画对象图做什么？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231265" cy="306705"/>
          </a:xfrm>
          <a:prstGeom prst="rect">
            <a:avLst/>
          </a:prstGeom>
        </p:spPr>
        <p:txBody>
          <a:bodyPr wrap="none">
            <a:spAutoFit/>
          </a:bodyPr>
          <a:lstStyle/>
          <a:p>
            <a:pPr algn="l"/>
            <a:r>
              <a:rPr lang="en-US" altLang="zh-CN" sz="1400" b="1" dirty="0">
                <a:sym typeface="+mn-ea"/>
              </a:rPr>
              <a:t>THREE </a:t>
            </a:r>
            <a:r>
              <a:rPr lang="zh-CN" altLang="en-US" sz="1400" b="1" dirty="0">
                <a:sym typeface="+mn-ea"/>
              </a:rPr>
              <a:t>对象图</a:t>
            </a:r>
            <a:endParaRPr lang="zh-CN" altLang="en-US" sz="1400" b="1" dirty="0"/>
          </a:p>
        </p:txBody>
      </p:sp>
      <p:sp>
        <p:nvSpPr>
          <p:cNvPr id="5" name="矩形 4"/>
          <p:cNvSpPr/>
          <p:nvPr/>
        </p:nvSpPr>
        <p:spPr>
          <a:xfrm>
            <a:off x="295275" y="563880"/>
            <a:ext cx="2654300" cy="521970"/>
          </a:xfrm>
          <a:prstGeom prst="rect">
            <a:avLst/>
          </a:prstGeom>
        </p:spPr>
        <p:txBody>
          <a:bodyPr wrap="square">
            <a:spAutoFit/>
          </a:bodyPr>
          <a:lstStyle/>
          <a:p>
            <a:r>
              <a:rPr lang="zh-CN" altLang="en-US" sz="2800" dirty="0"/>
              <a:t>如何画对象图</a:t>
            </a:r>
          </a:p>
        </p:txBody>
      </p:sp>
      <p:sp>
        <p:nvSpPr>
          <p:cNvPr id="7" name="矩形 6"/>
          <p:cNvSpPr/>
          <p:nvPr/>
        </p:nvSpPr>
        <p:spPr>
          <a:xfrm>
            <a:off x="365760" y="1085850"/>
            <a:ext cx="6327140" cy="2720340"/>
          </a:xfrm>
          <a:prstGeom prst="rect">
            <a:avLst/>
          </a:prstGeom>
        </p:spPr>
        <p:txBody>
          <a:bodyPr wrap="square">
            <a:spAutoFit/>
          </a:bodyPr>
          <a:lstStyle/>
          <a:p>
            <a:pPr fontAlgn="auto">
              <a:lnSpc>
                <a:spcPts val="2660"/>
              </a:lnSpc>
            </a:pPr>
            <a:r>
              <a:rPr lang="en-US" altLang="zh-CN" sz="2000" dirty="0">
                <a:solidFill>
                  <a:srgbClr val="C00000"/>
                </a:solidFill>
                <a:latin typeface="微软雅黑" panose="020B0503020204020204" charset="-122"/>
                <a:ea typeface="微软雅黑" panose="020B0503020204020204" charset="-122"/>
              </a:rPr>
              <a:t>Step 1: </a:t>
            </a:r>
          </a:p>
          <a:p>
            <a:r>
              <a:rPr lang="zh-CN" sz="2000" dirty="0">
                <a:latin typeface="微软雅黑" panose="020B0503020204020204" charset="-122"/>
                <a:ea typeface="微软雅黑" panose="020B0503020204020204" charset="-122"/>
              </a:rPr>
              <a:t>对象图与类图使用基本相同的元素。</a:t>
            </a:r>
          </a:p>
          <a:p>
            <a:endParaRPr lang="en-US" altLang="zh-CN" sz="2000" dirty="0">
              <a:solidFill>
                <a:srgbClr val="C00000"/>
              </a:solidFill>
              <a:latin typeface="微软雅黑" panose="020B0503020204020204" charset="-122"/>
              <a:ea typeface="微软雅黑" panose="020B0503020204020204" charset="-122"/>
            </a:endParaRPr>
          </a:p>
          <a:p>
            <a:r>
              <a:rPr lang="en-US" altLang="zh-CN" sz="2000" dirty="0">
                <a:solidFill>
                  <a:srgbClr val="C00000"/>
                </a:solidFill>
                <a:latin typeface="微软雅黑" panose="020B0503020204020204" charset="-122"/>
                <a:ea typeface="微软雅黑" panose="020B0503020204020204" charset="-122"/>
              </a:rPr>
              <a:t>Step 2: </a:t>
            </a:r>
            <a:r>
              <a:rPr lang="zh-CN" altLang="en-US" sz="2000" dirty="0">
                <a:solidFill>
                  <a:schemeClr val="tx1"/>
                </a:solidFill>
                <a:latin typeface="微软雅黑" panose="020B0503020204020204" charset="-122"/>
                <a:ea typeface="微软雅黑" panose="020B0503020204020204" charset="-122"/>
              </a:rPr>
              <a:t>注意点：</a:t>
            </a:r>
            <a:endParaRPr lang="en-US" altLang="zh-CN" sz="2000" dirty="0">
              <a:solidFill>
                <a:srgbClr val="C00000"/>
              </a:solidFill>
              <a:latin typeface="微软雅黑" panose="020B0503020204020204" charset="-122"/>
              <a:ea typeface="微软雅黑" panose="020B0503020204020204" charset="-122"/>
            </a:endParaRP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对象图的名称要有意义，以表明其目的。</a:t>
            </a: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对象之间的关联，应该予以明确。</a:t>
            </a: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不同元素的值需要捕获包含在对象图。</a:t>
            </a:r>
          </a:p>
          <a:p>
            <a:pPr fontAlgn="auto">
              <a:lnSpc>
                <a:spcPts val="2660"/>
              </a:lnSpc>
            </a:pPr>
            <a:r>
              <a:rPr lang="en-US" sz="2000" dirty="0">
                <a:latin typeface="微软雅黑" panose="020B0503020204020204" charset="-122"/>
                <a:ea typeface="微软雅黑" panose="020B0503020204020204" charset="-122"/>
              </a:rPr>
              <a:t>--</a:t>
            </a:r>
            <a:r>
              <a:rPr sz="2000" dirty="0">
                <a:latin typeface="微软雅黑" panose="020B0503020204020204" charset="-122"/>
                <a:ea typeface="微软雅黑" panose="020B0503020204020204" charset="-122"/>
              </a:rPr>
              <a:t>添加适当的注释，需要更清晰点。</a:t>
            </a:r>
          </a:p>
        </p:txBody>
      </p:sp>
      <p:pic>
        <p:nvPicPr>
          <p:cNvPr id="3" name="图片 2" descr="对象图"/>
          <p:cNvPicPr>
            <a:picLocks noChangeAspect="1"/>
          </p:cNvPicPr>
          <p:nvPr/>
        </p:nvPicPr>
        <p:blipFill>
          <a:blip r:embed="rId2"/>
          <a:stretch>
            <a:fillRect/>
          </a:stretch>
        </p:blipFill>
        <p:spPr>
          <a:xfrm>
            <a:off x="2771775" y="3806190"/>
            <a:ext cx="5941060" cy="24695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231265" cy="306705"/>
          </a:xfrm>
          <a:prstGeom prst="rect">
            <a:avLst/>
          </a:prstGeom>
        </p:spPr>
        <p:txBody>
          <a:bodyPr wrap="none">
            <a:spAutoFit/>
          </a:bodyPr>
          <a:lstStyle/>
          <a:p>
            <a:pPr algn="l"/>
            <a:r>
              <a:rPr lang="en-US" altLang="zh-CN" sz="1400" b="1" dirty="0">
                <a:sym typeface="+mn-ea"/>
              </a:rPr>
              <a:t>THREE </a:t>
            </a:r>
            <a:r>
              <a:rPr lang="zh-CN" altLang="en-US" sz="1400" b="1" dirty="0">
                <a:sym typeface="+mn-ea"/>
              </a:rPr>
              <a:t>对象图</a:t>
            </a:r>
            <a:endParaRPr lang="zh-CN" altLang="en-US" sz="1400" b="1" dirty="0"/>
          </a:p>
        </p:txBody>
      </p:sp>
      <p:sp>
        <p:nvSpPr>
          <p:cNvPr id="5" name="矩形 4"/>
          <p:cNvSpPr/>
          <p:nvPr/>
        </p:nvSpPr>
        <p:spPr>
          <a:xfrm>
            <a:off x="829089" y="594055"/>
            <a:ext cx="894080" cy="521970"/>
          </a:xfrm>
          <a:prstGeom prst="rect">
            <a:avLst/>
          </a:prstGeom>
        </p:spPr>
        <p:txBody>
          <a:bodyPr wrap="none">
            <a:spAutoFit/>
          </a:bodyPr>
          <a:lstStyle/>
          <a:p>
            <a:r>
              <a:rPr lang="zh-CN" altLang="en-US" sz="2800" dirty="0"/>
              <a:t>总结</a:t>
            </a:r>
          </a:p>
        </p:txBody>
      </p:sp>
      <p:sp>
        <p:nvSpPr>
          <p:cNvPr id="7" name="矩形 6"/>
          <p:cNvSpPr/>
          <p:nvPr/>
        </p:nvSpPr>
        <p:spPr>
          <a:xfrm>
            <a:off x="902335" y="1252855"/>
            <a:ext cx="7875905" cy="860425"/>
          </a:xfrm>
          <a:prstGeom prst="rect">
            <a:avLst/>
          </a:prstGeom>
        </p:spPr>
        <p:txBody>
          <a:bodyPr wrap="square">
            <a:spAutoFit/>
          </a:bodyPr>
          <a:lstStyle/>
          <a:p>
            <a:pPr fontAlgn="auto">
              <a:lnSpc>
                <a:spcPts val="3000"/>
              </a:lnSpc>
            </a:pPr>
            <a:r>
              <a:rPr dirty="0">
                <a:latin typeface="微软雅黑" panose="020B0503020204020204" charset="-122"/>
                <a:ea typeface="微软雅黑" panose="020B0503020204020204" charset="-122"/>
              </a:rPr>
              <a:t>对象图可以被想象成正在运行的系统在某一时刻的快照。</a:t>
            </a:r>
          </a:p>
          <a:p>
            <a:pPr fontAlgn="auto">
              <a:lnSpc>
                <a:spcPts val="3000"/>
              </a:lnSpc>
            </a:pPr>
            <a:r>
              <a:rPr dirty="0">
                <a:latin typeface="微软雅黑" panose="020B0503020204020204" charset="-122"/>
                <a:ea typeface="微软雅黑" panose="020B0503020204020204" charset="-122"/>
              </a:rPr>
              <a:t>对象图可用于从实用的角度了解系统</a:t>
            </a:r>
            <a:r>
              <a:rPr lang="zh-CN" dirty="0">
                <a:latin typeface="微软雅黑" panose="020B0503020204020204" charset="-122"/>
                <a:ea typeface="微软雅黑" panose="020B0503020204020204" charset="-122"/>
              </a:rPr>
              <a:t>、捕捉实例和链接、详细描述瞬态图。</a:t>
            </a:r>
          </a:p>
        </p:txBody>
      </p:sp>
      <p:sp>
        <p:nvSpPr>
          <p:cNvPr id="3" name="矩形 2"/>
          <p:cNvSpPr/>
          <p:nvPr/>
        </p:nvSpPr>
        <p:spPr>
          <a:xfrm>
            <a:off x="902335" y="3190875"/>
            <a:ext cx="9008110" cy="1568450"/>
          </a:xfrm>
          <a:prstGeom prst="rect">
            <a:avLst/>
          </a:prstGeom>
        </p:spPr>
        <p:txBody>
          <a:bodyPr wrap="square">
            <a:spAutoFit/>
          </a:bodyPr>
          <a:lstStyle/>
          <a:p>
            <a:r>
              <a:rPr lang="zh-CN" sz="4800" dirty="0">
                <a:solidFill>
                  <a:schemeClr val="tx1"/>
                </a:solidFill>
                <a:latin typeface="华文行楷" panose="02010800040101010101" charset="-122"/>
                <a:ea typeface="华文行楷" panose="02010800040101010101" charset="-122"/>
              </a:rPr>
              <a:t>对象图实例满街</a:t>
            </a:r>
          </a:p>
          <a:p>
            <a:r>
              <a:rPr lang="zh-CN" sz="4800" dirty="0">
                <a:solidFill>
                  <a:schemeClr val="tx1"/>
                </a:solidFill>
                <a:latin typeface="华文行楷" panose="02010800040101010101" charset="-122"/>
                <a:ea typeface="华文行楷" panose="02010800040101010101" charset="-122"/>
              </a:rPr>
              <a:t>追根溯源，类图还是爹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72845" cy="306705"/>
          </a:xfrm>
          <a:prstGeom prst="rect">
            <a:avLst/>
          </a:prstGeom>
        </p:spPr>
        <p:txBody>
          <a:bodyPr wrap="none">
            <a:spAutoFit/>
          </a:bodyPr>
          <a:lstStyle/>
          <a:p>
            <a:r>
              <a:rPr lang="en-US" altLang="zh-CN" sz="1400" b="1" dirty="0"/>
              <a:t>FOUR </a:t>
            </a:r>
            <a:r>
              <a:rPr lang="zh-CN" altLang="en-US" sz="1400" b="1" dirty="0"/>
              <a:t>状态图</a:t>
            </a:r>
          </a:p>
        </p:txBody>
      </p:sp>
      <p:sp>
        <p:nvSpPr>
          <p:cNvPr id="7" name="矩形 6"/>
          <p:cNvSpPr/>
          <p:nvPr/>
        </p:nvSpPr>
        <p:spPr>
          <a:xfrm>
            <a:off x="608965" y="3691255"/>
            <a:ext cx="7318375" cy="1455420"/>
          </a:xfrm>
          <a:prstGeom prst="rect">
            <a:avLst/>
          </a:prstGeom>
        </p:spPr>
        <p:txBody>
          <a:bodyPr wrap="square">
            <a:spAutoFit/>
          </a:bodyPr>
          <a:lstStyle/>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为了模拟系统的动态环节。</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反应系统模型生命周期。</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一个对象来描述不同的状态，在其生命周期的时间。</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定义一个状态机模型状态的对象。</a:t>
            </a:r>
          </a:p>
        </p:txBody>
      </p:sp>
      <p:sp>
        <p:nvSpPr>
          <p:cNvPr id="3" name="矩形 2"/>
          <p:cNvSpPr/>
          <p:nvPr/>
        </p:nvSpPr>
        <p:spPr>
          <a:xfrm>
            <a:off x="608965" y="695325"/>
            <a:ext cx="2785745" cy="521970"/>
          </a:xfrm>
          <a:prstGeom prst="rect">
            <a:avLst/>
          </a:prstGeom>
        </p:spPr>
        <p:txBody>
          <a:bodyPr wrap="square">
            <a:spAutoFit/>
          </a:bodyPr>
          <a:lstStyle/>
          <a:p>
            <a:r>
              <a:rPr lang="zh-CN" altLang="en-US" sz="2800" dirty="0"/>
              <a:t>状态图是什么？</a:t>
            </a:r>
          </a:p>
        </p:txBody>
      </p:sp>
      <p:sp>
        <p:nvSpPr>
          <p:cNvPr id="4" name="矩形 3"/>
          <p:cNvSpPr/>
          <p:nvPr/>
        </p:nvSpPr>
        <p:spPr>
          <a:xfrm>
            <a:off x="608965" y="1308735"/>
            <a:ext cx="7511415" cy="1455420"/>
          </a:xfrm>
          <a:prstGeom prst="rect">
            <a:avLst/>
          </a:prstGeom>
        </p:spPr>
        <p:txBody>
          <a:bodyPr wrap="square">
            <a:spAutoFit/>
          </a:bodyPr>
          <a:lstStyle/>
          <a:p>
            <a:pPr fontAlgn="auto">
              <a:lnSpc>
                <a:spcPts val="2660"/>
              </a:lnSpc>
            </a:pPr>
            <a:r>
              <a:rPr lang="en-US" dirty="0">
                <a:latin typeface="微软雅黑" panose="020B0503020204020204" charset="-122"/>
                <a:ea typeface="微软雅黑" panose="020B0503020204020204" charset="-122"/>
              </a:rPr>
              <a:t>--</a:t>
            </a:r>
            <a:r>
              <a:rPr dirty="0" err="1">
                <a:latin typeface="微软雅黑" panose="020B0503020204020204" charset="-122"/>
                <a:ea typeface="微软雅黑" panose="020B0503020204020204" charset="-122"/>
              </a:rPr>
              <a:t>状态图是图表本身的名称，主要用于描述对象具有的各种</a:t>
            </a:r>
            <a:r>
              <a:rPr b="1" dirty="0" err="1">
                <a:latin typeface="微软雅黑" panose="020B0503020204020204" charset="-122"/>
                <a:ea typeface="微软雅黑" panose="020B0503020204020204" charset="-122"/>
              </a:rPr>
              <a:t>状态</a:t>
            </a:r>
            <a:r>
              <a:rPr dirty="0" err="1">
                <a:latin typeface="微软雅黑" panose="020B0503020204020204" charset="-122"/>
                <a:ea typeface="微软雅黑" panose="020B0503020204020204" charset="-122"/>
              </a:rPr>
              <a:t>、</a:t>
            </a:r>
            <a:r>
              <a:rPr b="1" dirty="0" err="1">
                <a:latin typeface="微软雅黑" panose="020B0503020204020204" charset="-122"/>
                <a:ea typeface="微软雅黑" panose="020B0503020204020204" charset="-122"/>
              </a:rPr>
              <a:t>状态之</a:t>
            </a:r>
            <a:endParaRPr lang="en-US" altLang="zh-CN" b="1" dirty="0">
              <a:latin typeface="微软雅黑" panose="020B0503020204020204" charset="-122"/>
              <a:ea typeface="微软雅黑" panose="020B0503020204020204" charset="-122"/>
            </a:endParaRPr>
          </a:p>
          <a:p>
            <a:pPr fontAlgn="auto">
              <a:lnSpc>
                <a:spcPts val="2660"/>
              </a:lnSpc>
            </a:pPr>
            <a:r>
              <a:rPr lang="en-US" altLang="zh-CN" b="1" dirty="0">
                <a:latin typeface="微软雅黑" panose="020B0503020204020204" charset="-122"/>
                <a:ea typeface="微软雅黑" panose="020B0503020204020204" charset="-122"/>
              </a:rPr>
              <a:t>   </a:t>
            </a:r>
            <a:r>
              <a:rPr b="1" dirty="0" err="1">
                <a:latin typeface="微软雅黑" panose="020B0503020204020204" charset="-122"/>
                <a:ea typeface="微软雅黑" panose="020B0503020204020204" charset="-122"/>
              </a:rPr>
              <a:t>间的转换过程</a:t>
            </a:r>
            <a:r>
              <a:rPr dirty="0" err="1">
                <a:latin typeface="微软雅黑" panose="020B0503020204020204" charset="-122"/>
                <a:ea typeface="微软雅黑" panose="020B0503020204020204" charset="-122"/>
              </a:rPr>
              <a:t>以及</a:t>
            </a:r>
            <a:r>
              <a:rPr b="1" dirty="0" err="1">
                <a:latin typeface="微软雅黑" panose="020B0503020204020204" charset="-122"/>
                <a:ea typeface="微软雅黑" panose="020B0503020204020204" charset="-122"/>
              </a:rPr>
              <a:t>触发状态转换</a:t>
            </a:r>
            <a:r>
              <a:rPr dirty="0" err="1">
                <a:latin typeface="微软雅黑" panose="020B0503020204020204" charset="-122"/>
                <a:ea typeface="微软雅黑" panose="020B0503020204020204" charset="-122"/>
              </a:rPr>
              <a:t>的各种事件和条件</a:t>
            </a:r>
            <a:r>
              <a:rPr dirty="0">
                <a:latin typeface="微软雅黑" panose="020B0503020204020204" charset="-122"/>
                <a:ea typeface="微软雅黑" panose="020B0503020204020204" charset="-122"/>
              </a:rPr>
              <a:t>。</a:t>
            </a:r>
          </a:p>
          <a:p>
            <a:pPr fontAlgn="auto">
              <a:lnSpc>
                <a:spcPts val="2660"/>
              </a:lnSpc>
            </a:pPr>
            <a:r>
              <a:rPr lang="en-US" dirty="0">
                <a:latin typeface="微软雅黑" panose="020B0503020204020204" charset="-122"/>
                <a:ea typeface="微软雅黑" panose="020B0503020204020204" charset="-122"/>
              </a:rPr>
              <a:t>--</a:t>
            </a:r>
            <a:r>
              <a:rPr dirty="0" err="1">
                <a:latin typeface="微软雅黑" panose="020B0503020204020204" charset="-122"/>
                <a:ea typeface="微软雅黑" panose="020B0503020204020204" charset="-122"/>
              </a:rPr>
              <a:t>状态图描述了一个状态机它定义了一个对象，这些状态控制外部或内部</a:t>
            </a:r>
            <a:endParaRPr lang="en-US" altLang="zh-CN" dirty="0">
              <a:latin typeface="微软雅黑" panose="020B0503020204020204" charset="-122"/>
              <a:ea typeface="微软雅黑" panose="020B0503020204020204" charset="-122"/>
            </a:endParaRPr>
          </a:p>
          <a:p>
            <a:pPr fontAlgn="auto">
              <a:lnSpc>
                <a:spcPts val="2660"/>
              </a:lnSpc>
            </a:pPr>
            <a:r>
              <a:rPr lang="en-US" altLang="zh-CN" dirty="0">
                <a:latin typeface="微软雅黑" panose="020B0503020204020204" charset="-122"/>
                <a:ea typeface="微软雅黑" panose="020B0503020204020204" charset="-122"/>
              </a:rPr>
              <a:t>   </a:t>
            </a:r>
            <a:r>
              <a:rPr dirty="0" err="1">
                <a:latin typeface="微软雅黑" panose="020B0503020204020204" charset="-122"/>
                <a:ea typeface="微软雅黑" panose="020B0503020204020204" charset="-122"/>
              </a:rPr>
              <a:t>事件的不同状态</a:t>
            </a:r>
            <a:r>
              <a:rPr lang="zh-CN" dirty="0">
                <a:latin typeface="微软雅黑" panose="020B0503020204020204" charset="-122"/>
                <a:ea typeface="微软雅黑" panose="020B0503020204020204" charset="-122"/>
              </a:rPr>
              <a:t>。</a:t>
            </a:r>
          </a:p>
        </p:txBody>
      </p:sp>
      <p:sp>
        <p:nvSpPr>
          <p:cNvPr id="6" name="矩形 5"/>
          <p:cNvSpPr/>
          <p:nvPr/>
        </p:nvSpPr>
        <p:spPr>
          <a:xfrm>
            <a:off x="608965" y="3098800"/>
            <a:ext cx="3200400" cy="521970"/>
          </a:xfrm>
          <a:prstGeom prst="rect">
            <a:avLst/>
          </a:prstGeom>
        </p:spPr>
        <p:txBody>
          <a:bodyPr wrap="square">
            <a:spAutoFit/>
          </a:bodyPr>
          <a:lstStyle/>
          <a:p>
            <a:r>
              <a:rPr lang="zh-CN" altLang="en-US" sz="2800" dirty="0"/>
              <a:t>画状态图做什么？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72845" cy="306705"/>
          </a:xfrm>
          <a:prstGeom prst="rect">
            <a:avLst/>
          </a:prstGeom>
        </p:spPr>
        <p:txBody>
          <a:bodyPr wrap="none">
            <a:spAutoFit/>
          </a:bodyPr>
          <a:lstStyle/>
          <a:p>
            <a:pPr algn="l"/>
            <a:r>
              <a:rPr lang="en-US" altLang="zh-CN" sz="1400" b="1" dirty="0">
                <a:sym typeface="+mn-ea"/>
              </a:rPr>
              <a:t>FOUR </a:t>
            </a:r>
            <a:r>
              <a:rPr lang="zh-CN" altLang="en-US" sz="1400" b="1" dirty="0">
                <a:sym typeface="+mn-ea"/>
              </a:rPr>
              <a:t>状态图</a:t>
            </a:r>
            <a:endParaRPr lang="zh-CN" altLang="en-US" sz="1400" b="1" dirty="0"/>
          </a:p>
        </p:txBody>
      </p:sp>
      <p:sp>
        <p:nvSpPr>
          <p:cNvPr id="5" name="矩形 4"/>
          <p:cNvSpPr/>
          <p:nvPr/>
        </p:nvSpPr>
        <p:spPr>
          <a:xfrm>
            <a:off x="295275" y="563880"/>
            <a:ext cx="2654300" cy="521970"/>
          </a:xfrm>
          <a:prstGeom prst="rect">
            <a:avLst/>
          </a:prstGeom>
        </p:spPr>
        <p:txBody>
          <a:bodyPr wrap="square">
            <a:spAutoFit/>
          </a:bodyPr>
          <a:lstStyle/>
          <a:p>
            <a:r>
              <a:rPr lang="zh-CN" altLang="en-US" sz="2800" dirty="0"/>
              <a:t>如何画状态图</a:t>
            </a:r>
          </a:p>
        </p:txBody>
      </p:sp>
      <p:sp>
        <p:nvSpPr>
          <p:cNvPr id="7" name="矩形 6"/>
          <p:cNvSpPr/>
          <p:nvPr/>
        </p:nvSpPr>
        <p:spPr>
          <a:xfrm>
            <a:off x="375920" y="1085850"/>
            <a:ext cx="9463405" cy="4408899"/>
          </a:xfrm>
          <a:prstGeom prst="rect">
            <a:avLst/>
          </a:prstGeom>
        </p:spPr>
        <p:txBody>
          <a:bodyPr wrap="square">
            <a:spAutoFit/>
          </a:bodyPr>
          <a:lstStyle/>
          <a:p>
            <a:pPr fontAlgn="auto">
              <a:lnSpc>
                <a:spcPts val="2660"/>
              </a:lnSpc>
            </a:pPr>
            <a:r>
              <a:rPr lang="en-US" altLang="zh-CN" sz="2000" dirty="0">
                <a:solidFill>
                  <a:srgbClr val="C00000"/>
                </a:solidFill>
                <a:latin typeface="微软雅黑" panose="020B0503020204020204" charset="-122"/>
                <a:ea typeface="微软雅黑" panose="020B0503020204020204" charset="-122"/>
              </a:rPr>
              <a:t>Step 1: </a:t>
            </a:r>
          </a:p>
          <a:p>
            <a:r>
              <a:rPr lang="zh-CN" sz="2000" dirty="0">
                <a:latin typeface="微软雅黑" panose="020B0503020204020204" charset="-122"/>
                <a:ea typeface="微软雅黑" panose="020B0503020204020204" charset="-122"/>
              </a:rPr>
              <a:t>状态</a:t>
            </a:r>
            <a:r>
              <a:rPr lang="zh-CN" altLang="en-US" sz="2000" dirty="0">
                <a:latin typeface="微软雅黑" panose="020B0503020204020204" charset="-122"/>
                <a:ea typeface="微软雅黑" panose="020B0503020204020204" charset="-122"/>
              </a:rPr>
              <a:t>图</a:t>
            </a:r>
            <a:r>
              <a:rPr lang="zh-CN" sz="2000" dirty="0">
                <a:latin typeface="微软雅黑" panose="020B0503020204020204" charset="-122"/>
                <a:ea typeface="微软雅黑" panose="020B0503020204020204" charset="-122"/>
              </a:rPr>
              <a:t>由状态、转换、事件、活动和动作五部分组成。</a:t>
            </a:r>
          </a:p>
          <a:p>
            <a:r>
              <a:rPr lang="en-US" altLang="zh-CN" dirty="0">
                <a:latin typeface="微软雅黑" panose="020B0503020204020204" charset="-122"/>
                <a:ea typeface="微软雅黑" panose="020B0503020204020204" charset="-122"/>
              </a:rPr>
              <a:t>(1) </a:t>
            </a:r>
            <a:r>
              <a:rPr lang="zh-CN" altLang="en-US" dirty="0">
                <a:latin typeface="微软雅黑" panose="020B0503020204020204" charset="-122"/>
                <a:ea typeface="微软雅黑" panose="020B0503020204020204" charset="-122"/>
              </a:rPr>
              <a:t>状态：指的是对象在其生命周期中的一种状况，处于某个特定状态中的对象必 </a:t>
            </a:r>
          </a:p>
          <a:p>
            <a:r>
              <a:rPr lang="zh-CN" altLang="en-US" dirty="0">
                <a:latin typeface="微软雅黑" panose="020B0503020204020204" charset="-122"/>
                <a:ea typeface="微软雅黑" panose="020B0503020204020204" charset="-122"/>
              </a:rPr>
              <a:t>               然会满足某些条件、执行某些动作或者是等待某些事件。</a:t>
            </a:r>
          </a:p>
          <a:p>
            <a:r>
              <a:rPr lang="zh-CN" altLang="en-US" dirty="0">
                <a:latin typeface="微软雅黑" panose="020B0503020204020204" charset="-122"/>
                <a:ea typeface="微软雅黑" panose="020B0503020204020204" charset="-122"/>
              </a:rPr>
              <a:t>               一个状态的生命周期是一个有限的时间阶段。</a:t>
            </a:r>
          </a:p>
          <a:p>
            <a:r>
              <a:rPr lang="en-US" altLang="zh-CN" dirty="0">
                <a:latin typeface="微软雅黑" panose="020B0503020204020204" charset="-122"/>
                <a:ea typeface="微软雅黑" panose="020B0503020204020204" charset="-122"/>
              </a:rPr>
              <a:t>(2) </a:t>
            </a:r>
            <a:r>
              <a:rPr lang="zh-CN" altLang="en-US" dirty="0">
                <a:latin typeface="微软雅黑" panose="020B0503020204020204" charset="-122"/>
                <a:ea typeface="微软雅黑" panose="020B0503020204020204" charset="-122"/>
              </a:rPr>
              <a:t>转换：转换指的是两个不同状态之间的一种关系，表明对象在第一个状态中执</a:t>
            </a:r>
          </a:p>
          <a:p>
            <a:r>
              <a:rPr lang="zh-CN" altLang="en-US" dirty="0">
                <a:latin typeface="微软雅黑" panose="020B0503020204020204" charset="-122"/>
                <a:ea typeface="微软雅黑" panose="020B0503020204020204" charset="-122"/>
              </a:rPr>
              <a:t>               行一定的动作，并且在满足某个特定条件下由某个事件触发进入第二个状</a:t>
            </a:r>
          </a:p>
          <a:p>
            <a:r>
              <a:rPr lang="zh-CN" altLang="en-US" dirty="0">
                <a:latin typeface="微软雅黑" panose="020B0503020204020204" charset="-122"/>
                <a:ea typeface="微软雅黑" panose="020B0503020204020204" charset="-122"/>
              </a:rPr>
              <a:t>               态。</a:t>
            </a:r>
          </a:p>
          <a:p>
            <a:r>
              <a:rPr lang="en-US" altLang="zh-CN" dirty="0">
                <a:latin typeface="微软雅黑" panose="020B0503020204020204" charset="-122"/>
                <a:ea typeface="微软雅黑" panose="020B0503020204020204" charset="-122"/>
              </a:rPr>
              <a:t>(3) </a:t>
            </a:r>
            <a:r>
              <a:rPr lang="zh-CN" altLang="en-US" dirty="0">
                <a:latin typeface="微软雅黑" panose="020B0503020204020204" charset="-122"/>
                <a:ea typeface="微软雅黑" panose="020B0503020204020204" charset="-122"/>
              </a:rPr>
              <a:t>事件：事件指的是发生在时间和空间上的对状态机来讲有意义的那些事情。事</a:t>
            </a:r>
          </a:p>
          <a:p>
            <a:r>
              <a:rPr lang="zh-CN" altLang="en-US" dirty="0">
                <a:latin typeface="微软雅黑" panose="020B0503020204020204" charset="-122"/>
                <a:ea typeface="微软雅黑" panose="020B0503020204020204" charset="-122"/>
              </a:rPr>
              <a:t>               件通常会引起状态的变迁，促使状态机从一种状态切换到另一种状态，如</a:t>
            </a:r>
          </a:p>
          <a:p>
            <a:r>
              <a:rPr lang="zh-CN" altLang="en-US" dirty="0">
                <a:latin typeface="微软雅黑" panose="020B0503020204020204" charset="-122"/>
                <a:ea typeface="微软雅黑" panose="020B0503020204020204" charset="-122"/>
              </a:rPr>
              <a:t>               信号、对象额度创建和销毁等。</a:t>
            </a:r>
          </a:p>
          <a:p>
            <a:r>
              <a:rPr lang="en-US" altLang="zh-CN" dirty="0">
                <a:latin typeface="微软雅黑" panose="020B0503020204020204" charset="-122"/>
                <a:ea typeface="微软雅黑" panose="020B0503020204020204" charset="-122"/>
              </a:rPr>
              <a:t>(4) </a:t>
            </a:r>
            <a:r>
              <a:rPr lang="zh-CN" altLang="en-US" dirty="0">
                <a:latin typeface="微软雅黑" panose="020B0503020204020204" charset="-122"/>
                <a:ea typeface="微软雅黑" panose="020B0503020204020204" charset="-122"/>
              </a:rPr>
              <a:t>活动：活动指的是状态机中进行的非原子操作。</a:t>
            </a:r>
          </a:p>
          <a:p>
            <a:r>
              <a:rPr lang="en-US" altLang="zh-CN" dirty="0">
                <a:latin typeface="微软雅黑" panose="020B0503020204020204" charset="-122"/>
                <a:ea typeface="微软雅黑" panose="020B0503020204020204" charset="-122"/>
              </a:rPr>
              <a:t>(5) </a:t>
            </a:r>
            <a:r>
              <a:rPr lang="zh-CN" altLang="en-US" dirty="0">
                <a:latin typeface="微软雅黑" panose="020B0503020204020204" charset="-122"/>
                <a:ea typeface="微软雅黑" panose="020B0503020204020204" charset="-122"/>
              </a:rPr>
              <a:t>动作：动作指的是状态机中可以执行的哪些原子操作。</a:t>
            </a:r>
          </a:p>
          <a:p>
            <a:endParaRPr lang="en-US" altLang="zh-CN" sz="2000" dirty="0">
              <a:solidFill>
                <a:srgbClr val="C00000"/>
              </a:solidFill>
              <a:latin typeface="微软雅黑" panose="020B0503020204020204" charset="-122"/>
              <a:ea typeface="微软雅黑" panose="020B0503020204020204" charset="-122"/>
            </a:endParaRPr>
          </a:p>
          <a:p>
            <a:r>
              <a:rPr lang="en-US" altLang="zh-CN" sz="2000" dirty="0">
                <a:solidFill>
                  <a:srgbClr val="C00000"/>
                </a:solidFill>
                <a:latin typeface="微软雅黑" panose="020B0503020204020204" charset="-122"/>
                <a:ea typeface="微软雅黑" panose="020B0503020204020204" charset="-122"/>
              </a:rPr>
              <a:t>Step 2: </a:t>
            </a:r>
            <a:r>
              <a:rPr lang="en-US" altLang="zh-CN" sz="2000" dirty="0">
                <a:solidFill>
                  <a:schemeClr val="tx1"/>
                </a:solidFill>
                <a:latin typeface="微软雅黑" panose="020B0503020204020204" charset="-122"/>
                <a:ea typeface="微软雅黑" panose="020B0503020204020204" charset="-122"/>
              </a:rPr>
              <a:t>(1)</a:t>
            </a:r>
            <a:r>
              <a:rPr lang="en-US" altLang="zh-CN" sz="2000" dirty="0">
                <a:solidFill>
                  <a:srgbClr val="C00000"/>
                </a:solidFill>
                <a:latin typeface="微软雅黑" panose="020B0503020204020204" charset="-122"/>
                <a:ea typeface="微软雅黑" panose="020B0503020204020204" charset="-122"/>
              </a:rPr>
              <a:t> </a:t>
            </a:r>
            <a:r>
              <a:rPr lang="zh-CN" sz="2000" dirty="0">
                <a:latin typeface="微软雅黑" panose="020B0503020204020204" charset="-122"/>
                <a:ea typeface="微软雅黑" panose="020B0503020204020204" charset="-122"/>
              </a:rPr>
              <a:t>识别对象，以进行分析。</a:t>
            </a:r>
            <a:r>
              <a:rPr lang="en-US" altLang="zh-CN" sz="2000" dirty="0">
                <a:latin typeface="微软雅黑" panose="020B0503020204020204" charset="-122"/>
                <a:ea typeface="微软雅黑" panose="020B0503020204020204" charset="-122"/>
              </a:rPr>
              <a:t>(2) </a:t>
            </a:r>
            <a:r>
              <a:rPr lang="zh-CN" sz="2000" dirty="0">
                <a:latin typeface="微软雅黑" panose="020B0503020204020204" charset="-122"/>
                <a:ea typeface="微软雅黑" panose="020B0503020204020204" charset="-122"/>
              </a:rPr>
              <a:t>识别状态。</a:t>
            </a:r>
            <a:r>
              <a:rPr lang="en-US" altLang="zh-CN" sz="2000" dirty="0">
                <a:latin typeface="微软雅黑" panose="020B0503020204020204" charset="-122"/>
                <a:ea typeface="微软雅黑" panose="020B0503020204020204" charset="-122"/>
              </a:rPr>
              <a:t>(3) </a:t>
            </a:r>
            <a:r>
              <a:rPr lang="zh-CN" sz="2000" dirty="0">
                <a:latin typeface="微软雅黑" panose="020B0503020204020204" charset="-122"/>
                <a:ea typeface="微软雅黑" panose="020B0503020204020204" charset="-122"/>
              </a:rPr>
              <a:t>识别的事件。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72845" cy="306705"/>
          </a:xfrm>
          <a:prstGeom prst="rect">
            <a:avLst/>
          </a:prstGeom>
        </p:spPr>
        <p:txBody>
          <a:bodyPr wrap="none">
            <a:spAutoFit/>
          </a:bodyPr>
          <a:lstStyle/>
          <a:p>
            <a:pPr algn="l"/>
            <a:r>
              <a:rPr lang="en-US" altLang="zh-CN" sz="1400" b="1" dirty="0">
                <a:sym typeface="+mn-ea"/>
              </a:rPr>
              <a:t>FOUR </a:t>
            </a:r>
            <a:r>
              <a:rPr lang="zh-CN" altLang="en-US" sz="1400" b="1" dirty="0">
                <a:sym typeface="+mn-ea"/>
              </a:rPr>
              <a:t>状态图</a:t>
            </a:r>
            <a:endParaRPr lang="zh-CN" altLang="en-US" sz="1400" b="1" dirty="0"/>
          </a:p>
        </p:txBody>
      </p:sp>
      <p:sp>
        <p:nvSpPr>
          <p:cNvPr id="5" name="矩形 4"/>
          <p:cNvSpPr/>
          <p:nvPr/>
        </p:nvSpPr>
        <p:spPr>
          <a:xfrm>
            <a:off x="295275" y="563880"/>
            <a:ext cx="2654300" cy="521970"/>
          </a:xfrm>
          <a:prstGeom prst="rect">
            <a:avLst/>
          </a:prstGeom>
        </p:spPr>
        <p:txBody>
          <a:bodyPr wrap="square">
            <a:spAutoFit/>
          </a:bodyPr>
          <a:lstStyle/>
          <a:p>
            <a:r>
              <a:rPr lang="zh-CN" altLang="en-US" sz="2800" dirty="0"/>
              <a:t>如何画状态图</a:t>
            </a:r>
          </a:p>
        </p:txBody>
      </p:sp>
      <p:sp>
        <p:nvSpPr>
          <p:cNvPr id="7" name="矩形 6"/>
          <p:cNvSpPr/>
          <p:nvPr/>
        </p:nvSpPr>
        <p:spPr>
          <a:xfrm>
            <a:off x="375920" y="1085850"/>
            <a:ext cx="9463405" cy="773430"/>
          </a:xfrm>
          <a:prstGeom prst="rect">
            <a:avLst/>
          </a:prstGeom>
        </p:spPr>
        <p:txBody>
          <a:bodyPr wrap="square">
            <a:spAutoFit/>
          </a:bodyPr>
          <a:lstStyle/>
          <a:p>
            <a:pPr fontAlgn="auto">
              <a:lnSpc>
                <a:spcPts val="2660"/>
              </a:lnSpc>
            </a:pPr>
            <a:r>
              <a:rPr lang="zh-CN" altLang="en-US" sz="2000" dirty="0">
                <a:latin typeface="微软雅黑" panose="020B0503020204020204" charset="-122"/>
                <a:ea typeface="微软雅黑" panose="020B0503020204020204" charset="-122"/>
              </a:rPr>
              <a:t>订单系统示例：</a:t>
            </a:r>
          </a:p>
          <a:p>
            <a:pPr fontAlgn="auto">
              <a:lnSpc>
                <a:spcPts val="2660"/>
              </a:lnSpc>
            </a:pPr>
            <a:endParaRPr lang="zh-CN" altLang="en-US" sz="2000" dirty="0">
              <a:latin typeface="微软雅黑" panose="020B0503020204020204" charset="-122"/>
              <a:ea typeface="微软雅黑" panose="020B0503020204020204" charset="-122"/>
            </a:endParaRPr>
          </a:p>
        </p:txBody>
      </p:sp>
      <p:pic>
        <p:nvPicPr>
          <p:cNvPr id="4" name="图片 3">
            <a:extLst>
              <a:ext uri="{FF2B5EF4-FFF2-40B4-BE49-F238E27FC236}">
                <a16:creationId xmlns:a16="http://schemas.microsoft.com/office/drawing/2014/main" id="{AD993303-67E7-4F58-89A4-B3C2633E9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059" y="1592480"/>
            <a:ext cx="9284792" cy="52655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172845" cy="306705"/>
          </a:xfrm>
          <a:prstGeom prst="rect">
            <a:avLst/>
          </a:prstGeom>
        </p:spPr>
        <p:txBody>
          <a:bodyPr wrap="none">
            <a:spAutoFit/>
          </a:bodyPr>
          <a:lstStyle/>
          <a:p>
            <a:pPr algn="l"/>
            <a:r>
              <a:rPr lang="en-US" altLang="zh-CN" sz="1400" b="1" dirty="0">
                <a:sym typeface="+mn-ea"/>
              </a:rPr>
              <a:t>FOUR </a:t>
            </a:r>
            <a:r>
              <a:rPr lang="zh-CN" altLang="en-US" sz="1400" b="1" dirty="0">
                <a:sym typeface="+mn-ea"/>
              </a:rPr>
              <a:t>状态图</a:t>
            </a:r>
            <a:endParaRPr lang="zh-CN" altLang="en-US" sz="1400" b="1" dirty="0"/>
          </a:p>
        </p:txBody>
      </p:sp>
      <p:sp>
        <p:nvSpPr>
          <p:cNvPr id="5" name="矩形 4"/>
          <p:cNvSpPr/>
          <p:nvPr/>
        </p:nvSpPr>
        <p:spPr>
          <a:xfrm>
            <a:off x="829089" y="548335"/>
            <a:ext cx="894080" cy="521970"/>
          </a:xfrm>
          <a:prstGeom prst="rect">
            <a:avLst/>
          </a:prstGeom>
        </p:spPr>
        <p:txBody>
          <a:bodyPr wrap="none">
            <a:spAutoFit/>
          </a:bodyPr>
          <a:lstStyle/>
          <a:p>
            <a:r>
              <a:rPr lang="zh-CN" altLang="en-US" sz="2800" dirty="0"/>
              <a:t>总结</a:t>
            </a:r>
          </a:p>
        </p:txBody>
      </p:sp>
      <p:sp>
        <p:nvSpPr>
          <p:cNvPr id="7" name="矩形 6"/>
          <p:cNvSpPr/>
          <p:nvPr/>
        </p:nvSpPr>
        <p:spPr>
          <a:xfrm>
            <a:off x="902335" y="1156335"/>
            <a:ext cx="7875905" cy="2014855"/>
          </a:xfrm>
          <a:prstGeom prst="rect">
            <a:avLst/>
          </a:prstGeom>
        </p:spPr>
        <p:txBody>
          <a:bodyPr wrap="square">
            <a:spAutoFit/>
          </a:bodyPr>
          <a:lstStyle/>
          <a:p>
            <a:pPr fontAlgn="auto">
              <a:lnSpc>
                <a:spcPts val="3000"/>
              </a:lnSpc>
            </a:pPr>
            <a:r>
              <a:rPr dirty="0">
                <a:latin typeface="微软雅黑" panose="020B0503020204020204" charset="-122"/>
                <a:ea typeface="微软雅黑" panose="020B0503020204020204" charset="-122"/>
              </a:rPr>
              <a:t>状态图清晰地描述了状态之间的转换顺序，通过状态的转换顺序也就可以清晰地看出事件的执行顺序</a:t>
            </a:r>
            <a:r>
              <a:rPr lang="zh-CN"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a:p>
            <a:pPr fontAlgn="auto">
              <a:lnSpc>
                <a:spcPts val="3000"/>
              </a:lnSpc>
            </a:pPr>
            <a:r>
              <a:rPr dirty="0">
                <a:latin typeface="微软雅黑" panose="020B0503020204020204" charset="-122"/>
                <a:ea typeface="微软雅黑" panose="020B0503020204020204" charset="-122"/>
              </a:rPr>
              <a:t>状态图清晰地描述了状态转换时所必需的触发事件、监护条件和动作等影响转换的因素，有利于程序员避免程序中非法事件的进入。</a:t>
            </a:r>
          </a:p>
          <a:p>
            <a:pPr fontAlgn="auto">
              <a:lnSpc>
                <a:spcPts val="3000"/>
              </a:lnSpc>
            </a:pPr>
            <a:r>
              <a:rPr dirty="0">
                <a:latin typeface="微软雅黑" panose="020B0503020204020204" charset="-122"/>
                <a:ea typeface="微软雅黑" panose="020B0503020204020204" charset="-122"/>
              </a:rPr>
              <a:t>状态图通过判定可以更好地描述工作流因为不同的条件发生的分支</a:t>
            </a:r>
          </a:p>
        </p:txBody>
      </p:sp>
      <p:sp>
        <p:nvSpPr>
          <p:cNvPr id="3" name="矩形 2"/>
          <p:cNvSpPr/>
          <p:nvPr/>
        </p:nvSpPr>
        <p:spPr>
          <a:xfrm>
            <a:off x="902335" y="3463925"/>
            <a:ext cx="9008110" cy="1568450"/>
          </a:xfrm>
          <a:prstGeom prst="rect">
            <a:avLst/>
          </a:prstGeom>
        </p:spPr>
        <p:txBody>
          <a:bodyPr wrap="square">
            <a:spAutoFit/>
          </a:bodyPr>
          <a:lstStyle/>
          <a:p>
            <a:r>
              <a:rPr lang="zh-CN" sz="4800" dirty="0">
                <a:solidFill>
                  <a:schemeClr val="tx1"/>
                </a:solidFill>
                <a:latin typeface="华文行楷" panose="02010800040101010101" charset="-122"/>
                <a:ea typeface="华文行楷" panose="02010800040101010101" charset="-122"/>
              </a:rPr>
              <a:t>系统运行状况万千</a:t>
            </a:r>
          </a:p>
          <a:p>
            <a:r>
              <a:rPr lang="zh-CN" sz="4800" dirty="0">
                <a:solidFill>
                  <a:schemeClr val="tx1"/>
                </a:solidFill>
                <a:latin typeface="华文行楷" panose="02010800040101010101" charset="-122"/>
                <a:ea typeface="华文行楷" panose="02010800040101010101" charset="-122"/>
              </a:rPr>
              <a:t>状态图把关绝不跑偏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5365398" y="3167756"/>
            <a:ext cx="1461198" cy="423321"/>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1</a:t>
            </a:r>
            <a:endParaRPr lang="zh-CN" altLang="en-US" dirty="0">
              <a:latin typeface="+mj-lt"/>
              <a:ea typeface="微软雅黑" panose="020B0503020204020204" charset="-122"/>
            </a:endParaRPr>
          </a:p>
        </p:txBody>
      </p:sp>
      <p:sp>
        <p:nvSpPr>
          <p:cNvPr id="17" name="文本框 16"/>
          <p:cNvSpPr txBox="1"/>
          <p:nvPr/>
        </p:nvSpPr>
        <p:spPr>
          <a:xfrm>
            <a:off x="2892712" y="4713068"/>
            <a:ext cx="1587032" cy="423321"/>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2</a:t>
            </a:r>
            <a:endParaRPr lang="zh-CN" altLang="en-US" dirty="0">
              <a:latin typeface="+mj-lt"/>
              <a:ea typeface="微软雅黑" panose="020B0503020204020204" charset="-122"/>
            </a:endParaRPr>
          </a:p>
        </p:txBody>
      </p:sp>
      <p:sp>
        <p:nvSpPr>
          <p:cNvPr id="18" name="文本框 17"/>
          <p:cNvSpPr txBox="1"/>
          <p:nvPr/>
        </p:nvSpPr>
        <p:spPr>
          <a:xfrm>
            <a:off x="7678383" y="4714093"/>
            <a:ext cx="1712161" cy="423321"/>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3</a:t>
            </a:r>
            <a:endParaRPr lang="zh-CN" altLang="en-US" dirty="0">
              <a:latin typeface="+mj-lt"/>
              <a:ea typeface="微软雅黑" panose="020B0503020204020204" charset="-122"/>
            </a:endParaRPr>
          </a:p>
        </p:txBody>
      </p:sp>
      <p:sp>
        <p:nvSpPr>
          <p:cNvPr id="30" name="矩形 29"/>
          <p:cNvSpPr/>
          <p:nvPr/>
        </p:nvSpPr>
        <p:spPr>
          <a:xfrm>
            <a:off x="5276847" y="3620188"/>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2961983" y="5160594"/>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7752244" y="5217264"/>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4750944" y="2706091"/>
            <a:ext cx="2690106" cy="461665"/>
          </a:xfrm>
          <a:prstGeom prst="rect">
            <a:avLst/>
          </a:prstGeom>
        </p:spPr>
        <p:txBody>
          <a:bodyPr wrap="square">
            <a:spAutoFit/>
          </a:bodyPr>
          <a:lstStyle/>
          <a:p>
            <a:pPr algn="ctr"/>
            <a:r>
              <a:rPr lang="en-US" altLang="zh-CN" sz="2400" dirty="0">
                <a:latin typeface="+mj-lt"/>
              </a:rPr>
              <a:t>UML</a:t>
            </a:r>
            <a:r>
              <a:rPr lang="zh-CN" altLang="en-US" sz="2400" dirty="0">
                <a:latin typeface="+mj-lt"/>
              </a:rPr>
              <a:t>建模语言简介</a:t>
            </a:r>
            <a:endParaRPr lang="en-US" altLang="zh-CN" sz="2400" dirty="0">
              <a:latin typeface="+mj-lt"/>
            </a:endParaRPr>
          </a:p>
        </p:txBody>
      </p:sp>
      <p:sp>
        <p:nvSpPr>
          <p:cNvPr id="14" name="矩形 13"/>
          <p:cNvSpPr/>
          <p:nvPr/>
        </p:nvSpPr>
        <p:spPr>
          <a:xfrm>
            <a:off x="7315231" y="4389251"/>
            <a:ext cx="2438467" cy="461665"/>
          </a:xfrm>
          <a:prstGeom prst="rect">
            <a:avLst/>
          </a:prstGeom>
        </p:spPr>
        <p:txBody>
          <a:bodyPr wrap="square">
            <a:spAutoFit/>
          </a:bodyPr>
          <a:lstStyle/>
          <a:p>
            <a:pPr algn="ctr"/>
            <a:r>
              <a:rPr lang="zh-CN" altLang="en-US" sz="2400" dirty="0">
                <a:latin typeface="+mj-lt"/>
              </a:rPr>
              <a:t>建模工具</a:t>
            </a:r>
            <a:endParaRPr lang="en-US" altLang="zh-CN" sz="2400" dirty="0">
              <a:latin typeface="+mj-lt"/>
            </a:endParaRPr>
          </a:p>
        </p:txBody>
      </p:sp>
      <p:sp>
        <p:nvSpPr>
          <p:cNvPr id="21" name="矩形 20"/>
          <p:cNvSpPr/>
          <p:nvPr/>
        </p:nvSpPr>
        <p:spPr>
          <a:xfrm>
            <a:off x="2561899" y="4389251"/>
            <a:ext cx="2438467" cy="461665"/>
          </a:xfrm>
          <a:prstGeom prst="rect">
            <a:avLst/>
          </a:prstGeom>
        </p:spPr>
        <p:txBody>
          <a:bodyPr wrap="square">
            <a:spAutoFit/>
          </a:bodyPr>
          <a:lstStyle/>
          <a:p>
            <a:pPr algn="ctr"/>
            <a:r>
              <a:rPr lang="en-US" altLang="zh-CN" sz="2400" dirty="0">
                <a:latin typeface="+mj-lt"/>
              </a:rPr>
              <a:t>9</a:t>
            </a:r>
            <a:r>
              <a:rPr lang="zh-CN" altLang="en-US" sz="2400" dirty="0">
                <a:latin typeface="+mj-lt"/>
              </a:rPr>
              <a:t>大图种</a:t>
            </a:r>
            <a:endParaRPr lang="en-US" altLang="zh-CN" sz="2400" dirty="0">
              <a:latin typeface="+mj-lt"/>
            </a:endParaRPr>
          </a:p>
        </p:txBody>
      </p:sp>
    </p:spTree>
    <p:extLst>
      <p:ext uri="{BB962C8B-B14F-4D97-AF65-F5344CB8AC3E}">
        <p14:creationId xmlns:p14="http://schemas.microsoft.com/office/powerpoint/2010/main" val="237469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078230" cy="306705"/>
          </a:xfrm>
          <a:prstGeom prst="rect">
            <a:avLst/>
          </a:prstGeom>
        </p:spPr>
        <p:txBody>
          <a:bodyPr wrap="none">
            <a:spAutoFit/>
          </a:bodyPr>
          <a:lstStyle/>
          <a:p>
            <a:r>
              <a:rPr lang="en-US" altLang="zh-CN" sz="1400" b="1" dirty="0"/>
              <a:t>FIVE </a:t>
            </a:r>
            <a:r>
              <a:rPr lang="zh-CN" altLang="en-US" sz="1400" b="1" dirty="0"/>
              <a:t>时序图</a:t>
            </a:r>
          </a:p>
        </p:txBody>
      </p:sp>
      <p:sp>
        <p:nvSpPr>
          <p:cNvPr id="7" name="矩形 6"/>
          <p:cNvSpPr/>
          <p:nvPr/>
        </p:nvSpPr>
        <p:spPr>
          <a:xfrm>
            <a:off x="689610" y="3175635"/>
            <a:ext cx="7318375" cy="1455420"/>
          </a:xfrm>
          <a:prstGeom prst="rect">
            <a:avLst/>
          </a:prstGeom>
        </p:spPr>
        <p:txBody>
          <a:bodyPr wrap="square">
            <a:spAutoFit/>
          </a:bodyPr>
          <a:lstStyle/>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展示对象之间交互的顺序。将交互行为建模为消息传递，通过描述消</a:t>
            </a:r>
          </a:p>
          <a:p>
            <a:pPr fontAlgn="auto">
              <a:lnSpc>
                <a:spcPts val="2660"/>
              </a:lnSpc>
            </a:pPr>
            <a:r>
              <a:rPr dirty="0">
                <a:latin typeface="微软雅黑" panose="020B0503020204020204" charset="-122"/>
                <a:ea typeface="微软雅黑" panose="020B0503020204020204" charset="-122"/>
              </a:rPr>
              <a:t>   息是如何在对象间发送和接收的来动态展示对象之间的交互</a:t>
            </a:r>
            <a:r>
              <a:rPr lang="zh-CN" dirty="0">
                <a:latin typeface="微软雅黑" panose="020B0503020204020204" charset="-122"/>
                <a:ea typeface="微软雅黑" panose="020B0503020204020204" charset="-122"/>
              </a:rPr>
              <a:t>。</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时序图更强调交互的时间顺序</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可以直观的描述并发进程。</a:t>
            </a:r>
          </a:p>
        </p:txBody>
      </p:sp>
      <p:sp>
        <p:nvSpPr>
          <p:cNvPr id="3" name="矩形 2"/>
          <p:cNvSpPr/>
          <p:nvPr/>
        </p:nvSpPr>
        <p:spPr>
          <a:xfrm>
            <a:off x="608965" y="695325"/>
            <a:ext cx="2785745" cy="521970"/>
          </a:xfrm>
          <a:prstGeom prst="rect">
            <a:avLst/>
          </a:prstGeom>
        </p:spPr>
        <p:txBody>
          <a:bodyPr wrap="square">
            <a:spAutoFit/>
          </a:bodyPr>
          <a:lstStyle/>
          <a:p>
            <a:r>
              <a:rPr lang="zh-CN" altLang="en-US" sz="2800" dirty="0"/>
              <a:t>时序图是什么？</a:t>
            </a:r>
          </a:p>
        </p:txBody>
      </p:sp>
      <p:sp>
        <p:nvSpPr>
          <p:cNvPr id="4" name="矩形 3"/>
          <p:cNvSpPr/>
          <p:nvPr/>
        </p:nvSpPr>
        <p:spPr>
          <a:xfrm>
            <a:off x="608965" y="1308735"/>
            <a:ext cx="8333699" cy="1114425"/>
          </a:xfrm>
          <a:prstGeom prst="rect">
            <a:avLst/>
          </a:prstGeom>
        </p:spPr>
        <p:txBody>
          <a:bodyPr wrap="square">
            <a:spAutoFit/>
          </a:bodyPr>
          <a:lstStyle/>
          <a:p>
            <a:pPr fontAlgn="auto">
              <a:lnSpc>
                <a:spcPts val="2660"/>
              </a:lnSpc>
            </a:pPr>
            <a:r>
              <a:rPr lang="en-US"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时序图</a:t>
            </a:r>
            <a:r>
              <a:rPr dirty="0">
                <a:latin typeface="微软雅黑" panose="020B0503020204020204" charset="-122"/>
                <a:ea typeface="微软雅黑" panose="020B0503020204020204" charset="-122"/>
              </a:rPr>
              <a:t>通过描述对象之间发送消息的时间顺序显示多个对象之间的动态协作。</a:t>
            </a:r>
          </a:p>
          <a:p>
            <a:pPr fontAlgn="auto">
              <a:lnSpc>
                <a:spcPts val="2660"/>
              </a:lnSpc>
            </a:pPr>
            <a:r>
              <a:rPr lang="en-US" dirty="0">
                <a:latin typeface="微软雅黑" panose="020B0503020204020204" charset="-122"/>
                <a:ea typeface="微软雅黑" panose="020B0503020204020204" charset="-122"/>
              </a:rPr>
              <a:t>--</a:t>
            </a:r>
            <a:r>
              <a:rPr lang="zh-CN" dirty="0">
                <a:latin typeface="微软雅黑" panose="020B0503020204020204" charset="-122"/>
                <a:ea typeface="微软雅黑" panose="020B0503020204020204" charset="-122"/>
              </a:rPr>
              <a:t>时序图是一个二维图，横轴表示对象，纵轴表示时间，消息在各对象之间横</a:t>
            </a:r>
          </a:p>
          <a:p>
            <a:pPr fontAlgn="auto">
              <a:lnSpc>
                <a:spcPts val="2660"/>
              </a:lnSpc>
            </a:pPr>
            <a:r>
              <a:rPr lang="zh-CN" dirty="0">
                <a:latin typeface="微软雅黑" panose="020B0503020204020204" charset="-122"/>
                <a:ea typeface="微软雅黑" panose="020B0503020204020204" charset="-122"/>
              </a:rPr>
              <a:t>   向传递，依照时间顺序纵向排列。</a:t>
            </a:r>
          </a:p>
        </p:txBody>
      </p:sp>
      <p:sp>
        <p:nvSpPr>
          <p:cNvPr id="6" name="矩形 5"/>
          <p:cNvSpPr/>
          <p:nvPr/>
        </p:nvSpPr>
        <p:spPr>
          <a:xfrm>
            <a:off x="749935" y="2653665"/>
            <a:ext cx="3200400" cy="521970"/>
          </a:xfrm>
          <a:prstGeom prst="rect">
            <a:avLst/>
          </a:prstGeom>
        </p:spPr>
        <p:txBody>
          <a:bodyPr wrap="square">
            <a:spAutoFit/>
          </a:bodyPr>
          <a:lstStyle/>
          <a:p>
            <a:r>
              <a:rPr lang="zh-CN" altLang="en-US" sz="2800" dirty="0"/>
              <a:t>画时序图做什么？</a:t>
            </a:r>
          </a:p>
        </p:txBody>
      </p:sp>
      <p:sp>
        <p:nvSpPr>
          <p:cNvPr id="5" name="矩形 4"/>
          <p:cNvSpPr/>
          <p:nvPr/>
        </p:nvSpPr>
        <p:spPr>
          <a:xfrm>
            <a:off x="689610" y="4728210"/>
            <a:ext cx="3200400" cy="521970"/>
          </a:xfrm>
          <a:prstGeom prst="rect">
            <a:avLst/>
          </a:prstGeom>
        </p:spPr>
        <p:txBody>
          <a:bodyPr wrap="square">
            <a:spAutoFit/>
          </a:bodyPr>
          <a:lstStyle/>
          <a:p>
            <a:r>
              <a:rPr lang="zh-CN" altLang="en-US" sz="2800" dirty="0"/>
              <a:t>时序图包含的元素</a:t>
            </a:r>
          </a:p>
        </p:txBody>
      </p:sp>
      <p:sp>
        <p:nvSpPr>
          <p:cNvPr id="8" name="矩形 7"/>
          <p:cNvSpPr/>
          <p:nvPr/>
        </p:nvSpPr>
        <p:spPr>
          <a:xfrm>
            <a:off x="689610" y="5250180"/>
            <a:ext cx="8401685" cy="773430"/>
          </a:xfrm>
          <a:prstGeom prst="rect">
            <a:avLst/>
          </a:prstGeom>
        </p:spPr>
        <p:txBody>
          <a:bodyPr wrap="square">
            <a:spAutoFit/>
          </a:bodyPr>
          <a:lstStyle/>
          <a:p>
            <a:pPr fontAlgn="auto">
              <a:lnSpc>
                <a:spcPts val="2660"/>
              </a:lnSpc>
            </a:pPr>
            <a:r>
              <a:rPr lang="en-US" altLang="zh-CN" dirty="0">
                <a:latin typeface="微软雅黑" panose="020B0503020204020204" charset="-122"/>
                <a:ea typeface="微软雅黑" panose="020B0503020204020204" charset="-122"/>
              </a:rPr>
              <a:t>(1) </a:t>
            </a:r>
            <a:r>
              <a:rPr lang="zh-CN" altLang="en-US" dirty="0">
                <a:latin typeface="微软雅黑" panose="020B0503020204020204" charset="-122"/>
                <a:ea typeface="微软雅黑" panose="020B0503020204020204" charset="-122"/>
              </a:rPr>
              <a:t>角色</a:t>
            </a:r>
            <a:r>
              <a:rPr lang="en-US" altLang="zh-CN" dirty="0">
                <a:latin typeface="微软雅黑" panose="020B0503020204020204" charset="-122"/>
                <a:ea typeface="微软雅黑" panose="020B0503020204020204" charset="-122"/>
              </a:rPr>
              <a:t>--Actor</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(2) </a:t>
            </a:r>
            <a:r>
              <a:rPr lang="zh-CN" altLang="en-US" dirty="0">
                <a:latin typeface="微软雅黑" panose="020B0503020204020204" charset="-122"/>
                <a:ea typeface="微软雅黑" panose="020B0503020204020204" charset="-122"/>
              </a:rPr>
              <a:t>对象</a:t>
            </a:r>
            <a:r>
              <a:rPr lang="en-US" altLang="zh-CN" dirty="0">
                <a:latin typeface="微软雅黑" panose="020B0503020204020204" charset="-122"/>
                <a:ea typeface="微软雅黑" panose="020B0503020204020204" charset="-122"/>
              </a:rPr>
              <a:t>--Object                     (3) </a:t>
            </a:r>
            <a:r>
              <a:rPr lang="zh-CN" altLang="en-US" dirty="0">
                <a:latin typeface="微软雅黑" panose="020B0503020204020204" charset="-122"/>
                <a:ea typeface="微软雅黑" panose="020B0503020204020204" charset="-122"/>
              </a:rPr>
              <a:t>生命线</a:t>
            </a:r>
            <a:r>
              <a:rPr lang="en-US" altLang="zh-CN" dirty="0">
                <a:latin typeface="微软雅黑" panose="020B0503020204020204" charset="-122"/>
                <a:ea typeface="微软雅黑" panose="020B0503020204020204" charset="-122"/>
              </a:rPr>
              <a:t>--LifeLine </a:t>
            </a:r>
          </a:p>
          <a:p>
            <a:pPr fontAlgn="auto">
              <a:lnSpc>
                <a:spcPts val="2660"/>
              </a:lnSpc>
            </a:pPr>
            <a:r>
              <a:rPr lang="en-US" altLang="zh-CN" dirty="0">
                <a:latin typeface="微软雅黑" panose="020B0503020204020204" charset="-122"/>
                <a:ea typeface="微软雅黑" panose="020B0503020204020204" charset="-122"/>
              </a:rPr>
              <a:t>(2) </a:t>
            </a:r>
            <a:r>
              <a:rPr lang="zh-CN" altLang="en-US" dirty="0">
                <a:latin typeface="微软雅黑" panose="020B0503020204020204" charset="-122"/>
                <a:ea typeface="微软雅黑" panose="020B0503020204020204" charset="-122"/>
              </a:rPr>
              <a:t>控制焦点</a:t>
            </a:r>
            <a:r>
              <a:rPr lang="en-US" altLang="zh-CN" dirty="0">
                <a:latin typeface="微软雅黑" panose="020B0503020204020204" charset="-122"/>
                <a:ea typeface="微软雅黑" panose="020B0503020204020204" charset="-122"/>
              </a:rPr>
              <a:t>--Activation    (3) </a:t>
            </a:r>
            <a:r>
              <a:rPr lang="zh-CN" altLang="en-US" dirty="0">
                <a:latin typeface="微软雅黑" panose="020B0503020204020204" charset="-122"/>
                <a:ea typeface="微软雅黑" panose="020B0503020204020204" charset="-122"/>
              </a:rPr>
              <a:t>消息</a:t>
            </a:r>
            <a:r>
              <a:rPr lang="en-US" altLang="zh-CN" dirty="0">
                <a:latin typeface="微软雅黑" panose="020B0503020204020204" charset="-122"/>
                <a:ea typeface="微软雅黑" panose="020B0503020204020204" charset="-122"/>
              </a:rPr>
              <a:t>--Message                 (6) </a:t>
            </a:r>
            <a:r>
              <a:rPr lang="zh-CN" altLang="en-US" dirty="0">
                <a:latin typeface="微软雅黑" panose="020B0503020204020204" charset="-122"/>
                <a:ea typeface="微软雅黑" panose="020B0503020204020204" charset="-122"/>
              </a:rPr>
              <a:t>自关联消息</a:t>
            </a:r>
            <a:r>
              <a:rPr lang="en-US" altLang="zh-CN" dirty="0">
                <a:latin typeface="微软雅黑" panose="020B0503020204020204" charset="-122"/>
                <a:ea typeface="微软雅黑" panose="020B0503020204020204"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078230" cy="306705"/>
          </a:xfrm>
          <a:prstGeom prst="rect">
            <a:avLst/>
          </a:prstGeom>
        </p:spPr>
        <p:txBody>
          <a:bodyPr wrap="none">
            <a:spAutoFit/>
          </a:bodyPr>
          <a:lstStyle/>
          <a:p>
            <a:pPr algn="l"/>
            <a:r>
              <a:rPr lang="en-US" altLang="zh-CN" sz="1400" b="1" dirty="0">
                <a:sym typeface="+mn-ea"/>
              </a:rPr>
              <a:t>FIVE </a:t>
            </a:r>
            <a:r>
              <a:rPr lang="zh-CN" altLang="en-US" sz="1400" b="1" dirty="0">
                <a:sym typeface="+mn-ea"/>
              </a:rPr>
              <a:t>时序图</a:t>
            </a:r>
            <a:endParaRPr lang="zh-CN" altLang="en-US" sz="1400" b="1" dirty="0"/>
          </a:p>
        </p:txBody>
      </p:sp>
      <p:sp>
        <p:nvSpPr>
          <p:cNvPr id="5" name="矩形 4"/>
          <p:cNvSpPr/>
          <p:nvPr/>
        </p:nvSpPr>
        <p:spPr>
          <a:xfrm>
            <a:off x="295275" y="563880"/>
            <a:ext cx="2654300" cy="521970"/>
          </a:xfrm>
          <a:prstGeom prst="rect">
            <a:avLst/>
          </a:prstGeom>
        </p:spPr>
        <p:txBody>
          <a:bodyPr wrap="square">
            <a:spAutoFit/>
          </a:bodyPr>
          <a:lstStyle/>
          <a:p>
            <a:r>
              <a:rPr lang="zh-CN" altLang="en-US" sz="2800" dirty="0"/>
              <a:t>如何画时序图</a:t>
            </a:r>
          </a:p>
        </p:txBody>
      </p:sp>
      <p:sp>
        <p:nvSpPr>
          <p:cNvPr id="7" name="矩形 6"/>
          <p:cNvSpPr/>
          <p:nvPr/>
        </p:nvSpPr>
        <p:spPr>
          <a:xfrm>
            <a:off x="375920" y="1085850"/>
            <a:ext cx="9463405" cy="2586990"/>
          </a:xfrm>
          <a:prstGeom prst="rect">
            <a:avLst/>
          </a:prstGeom>
        </p:spPr>
        <p:txBody>
          <a:bodyPr wrap="square">
            <a:spAutoFit/>
          </a:bodyPr>
          <a:lstStyle/>
          <a:p>
            <a:pPr fontAlgn="auto">
              <a:lnSpc>
                <a:spcPts val="2660"/>
              </a:lnSpc>
            </a:pPr>
            <a:r>
              <a:rPr lang="en-US" altLang="zh-CN" sz="2000" dirty="0">
                <a:solidFill>
                  <a:srgbClr val="C00000"/>
                </a:solidFill>
                <a:latin typeface="微软雅黑" panose="020B0503020204020204" charset="-122"/>
                <a:ea typeface="微软雅黑" panose="020B0503020204020204" charset="-122"/>
              </a:rPr>
              <a:t>Step 1: </a:t>
            </a:r>
          </a:p>
          <a:p>
            <a:r>
              <a:rPr lang="zh-CN" sz="2000" dirty="0">
                <a:latin typeface="微软雅黑" panose="020B0503020204020204" charset="-122"/>
                <a:ea typeface="微软雅黑" panose="020B0503020204020204" charset="-122"/>
              </a:rPr>
              <a:t>划清边界，识别交互语境。</a:t>
            </a:r>
          </a:p>
          <a:p>
            <a:endParaRPr lang="en-US" altLang="zh-CN" sz="2000" dirty="0">
              <a:solidFill>
                <a:srgbClr val="C00000"/>
              </a:solidFill>
              <a:latin typeface="微软雅黑" panose="020B0503020204020204" charset="-122"/>
              <a:ea typeface="微软雅黑" panose="020B0503020204020204" charset="-122"/>
            </a:endParaRPr>
          </a:p>
          <a:p>
            <a:r>
              <a:rPr lang="en-US" altLang="zh-CN" sz="2000" dirty="0">
                <a:solidFill>
                  <a:srgbClr val="C00000"/>
                </a:solidFill>
                <a:latin typeface="微软雅黑" panose="020B0503020204020204" charset="-122"/>
                <a:ea typeface="微软雅黑" panose="020B0503020204020204" charset="-122"/>
              </a:rPr>
              <a:t>Step 2: </a:t>
            </a:r>
          </a:p>
          <a:p>
            <a:r>
              <a:rPr sz="2000" dirty="0">
                <a:latin typeface="微软雅黑" panose="020B0503020204020204" charset="-122"/>
                <a:ea typeface="微软雅黑" panose="020B0503020204020204" charset="-122"/>
              </a:rPr>
              <a:t>梳理时序图中的角色和对象都有哪些</a:t>
            </a:r>
            <a:r>
              <a:rPr lang="zh-CN" sz="2000" dirty="0">
                <a:latin typeface="微软雅黑" panose="020B0503020204020204" charset="-122"/>
                <a:ea typeface="微软雅黑" panose="020B0503020204020204" charset="-122"/>
              </a:rPr>
              <a:t>。</a:t>
            </a:r>
          </a:p>
          <a:p>
            <a:endParaRPr lang="zh-CN" sz="2000" dirty="0">
              <a:latin typeface="微软雅黑" panose="020B0503020204020204" charset="-122"/>
              <a:ea typeface="微软雅黑" panose="020B0503020204020204" charset="-122"/>
            </a:endParaRPr>
          </a:p>
          <a:p>
            <a:pPr algn="l">
              <a:buClrTx/>
              <a:buSzTx/>
              <a:buFontTx/>
            </a:pPr>
            <a:r>
              <a:rPr lang="en-US" altLang="zh-CN" sz="2000" dirty="0">
                <a:solidFill>
                  <a:srgbClr val="C00000"/>
                </a:solidFill>
                <a:latin typeface="微软雅黑" panose="020B0503020204020204" charset="-122"/>
                <a:ea typeface="微软雅黑" panose="020B0503020204020204" charset="-122"/>
              </a:rPr>
              <a:t>Step 3:</a:t>
            </a:r>
          </a:p>
          <a:p>
            <a:pPr algn="l">
              <a:buClrTx/>
              <a:buSzTx/>
              <a:buFontTx/>
            </a:pPr>
            <a:r>
              <a:rPr sz="2000" dirty="0">
                <a:latin typeface="微软雅黑" panose="020B0503020204020204" charset="-122"/>
                <a:ea typeface="微软雅黑" panose="020B0503020204020204" charset="-122"/>
              </a:rPr>
              <a:t>对象之间</a:t>
            </a:r>
            <a:r>
              <a:rPr lang="zh-CN" sz="2000" dirty="0">
                <a:latin typeface="微软雅黑" panose="020B0503020204020204" charset="-122"/>
                <a:ea typeface="微软雅黑" panose="020B0503020204020204" charset="-122"/>
              </a:rPr>
              <a:t>的</a:t>
            </a:r>
            <a:r>
              <a:rPr sz="2000" dirty="0">
                <a:latin typeface="微软雅黑" panose="020B0503020204020204" charset="-122"/>
                <a:ea typeface="微软雅黑" panose="020B0503020204020204" charset="-122"/>
              </a:rPr>
              <a:t>交互消息 </a:t>
            </a:r>
          </a:p>
        </p:txBody>
      </p:sp>
      <p:pic>
        <p:nvPicPr>
          <p:cNvPr id="6" name="图片 5">
            <a:extLst>
              <a:ext uri="{FF2B5EF4-FFF2-40B4-BE49-F238E27FC236}">
                <a16:creationId xmlns:a16="http://schemas.microsoft.com/office/drawing/2014/main" id="{7FF82302-EF6D-450B-8D39-D38292A01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072" y="824865"/>
            <a:ext cx="5960474" cy="51579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078230" cy="306705"/>
          </a:xfrm>
          <a:prstGeom prst="rect">
            <a:avLst/>
          </a:prstGeom>
        </p:spPr>
        <p:txBody>
          <a:bodyPr wrap="none">
            <a:spAutoFit/>
          </a:bodyPr>
          <a:lstStyle/>
          <a:p>
            <a:pPr algn="l"/>
            <a:r>
              <a:rPr lang="en-US" altLang="zh-CN" sz="1400" b="1" dirty="0">
                <a:sym typeface="+mn-ea"/>
              </a:rPr>
              <a:t>FIVE </a:t>
            </a:r>
            <a:r>
              <a:rPr lang="zh-CN" altLang="en-US" sz="1400" b="1" dirty="0">
                <a:sym typeface="+mn-ea"/>
              </a:rPr>
              <a:t>时序图</a:t>
            </a:r>
            <a:endParaRPr lang="zh-CN" altLang="en-US" sz="1400" b="1" dirty="0"/>
          </a:p>
        </p:txBody>
      </p:sp>
      <p:sp>
        <p:nvSpPr>
          <p:cNvPr id="5" name="矩形 4"/>
          <p:cNvSpPr/>
          <p:nvPr/>
        </p:nvSpPr>
        <p:spPr>
          <a:xfrm>
            <a:off x="829089" y="548335"/>
            <a:ext cx="894080" cy="521970"/>
          </a:xfrm>
          <a:prstGeom prst="rect">
            <a:avLst/>
          </a:prstGeom>
        </p:spPr>
        <p:txBody>
          <a:bodyPr wrap="none">
            <a:spAutoFit/>
          </a:bodyPr>
          <a:lstStyle/>
          <a:p>
            <a:r>
              <a:rPr lang="zh-CN" altLang="en-US" sz="2800" dirty="0"/>
              <a:t>总结</a:t>
            </a:r>
          </a:p>
        </p:txBody>
      </p:sp>
      <p:sp>
        <p:nvSpPr>
          <p:cNvPr id="7" name="矩形 6"/>
          <p:cNvSpPr/>
          <p:nvPr/>
        </p:nvSpPr>
        <p:spPr>
          <a:xfrm>
            <a:off x="902335" y="1156335"/>
            <a:ext cx="7875905" cy="1630045"/>
          </a:xfrm>
          <a:prstGeom prst="rect">
            <a:avLst/>
          </a:prstGeom>
        </p:spPr>
        <p:txBody>
          <a:bodyPr wrap="square">
            <a:spAutoFit/>
          </a:bodyPr>
          <a:lstStyle/>
          <a:p>
            <a:pPr fontAlgn="auto">
              <a:lnSpc>
                <a:spcPts val="3000"/>
              </a:lnSpc>
            </a:pPr>
            <a:r>
              <a:rPr lang="zh-CN" dirty="0">
                <a:latin typeface="微软雅黑" panose="020B0503020204020204" charset="-122"/>
                <a:ea typeface="微软雅黑" panose="020B0503020204020204" charset="-122"/>
              </a:rPr>
              <a:t>如果系统中某个功能的调用链路上涉及的对象超过</a:t>
            </a:r>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个，时序图可以清晰表达</a:t>
            </a:r>
          </a:p>
          <a:p>
            <a:pPr fontAlgn="auto">
              <a:lnSpc>
                <a:spcPts val="3000"/>
              </a:lnSpc>
            </a:pPr>
            <a:r>
              <a:rPr lang="zh-CN" altLang="en-US" dirty="0">
                <a:latin typeface="微软雅黑" panose="020B0503020204020204" charset="-122"/>
                <a:ea typeface="微软雅黑" panose="020B0503020204020204" charset="-122"/>
              </a:rPr>
              <a:t>并明确各调用环节的输入和输出。</a:t>
            </a:r>
          </a:p>
          <a:p>
            <a:pPr fontAlgn="auto">
              <a:lnSpc>
                <a:spcPts val="3000"/>
              </a:lnSpc>
            </a:pPr>
            <a:r>
              <a:rPr lang="zh-CN" altLang="en-US" dirty="0">
                <a:latin typeface="微软雅黑" panose="020B0503020204020204" charset="-122"/>
                <a:ea typeface="微软雅黑" panose="020B0503020204020204" charset="-122"/>
              </a:rPr>
              <a:t>时序图反映了一系列对象间的</a:t>
            </a:r>
            <a:r>
              <a:rPr lang="zh-CN" altLang="en-US" b="1" dirty="0">
                <a:latin typeface="微软雅黑" panose="020B0503020204020204" charset="-122"/>
                <a:ea typeface="微软雅黑" panose="020B0503020204020204" charset="-122"/>
              </a:rPr>
              <a:t>交互与协作关系</a:t>
            </a:r>
            <a:r>
              <a:rPr lang="zh-CN" altLang="en-US" dirty="0">
                <a:latin typeface="微软雅黑" panose="020B0503020204020204" charset="-122"/>
                <a:ea typeface="微软雅黑" panose="020B0503020204020204" charset="-122"/>
              </a:rPr>
              <a:t>，清晰立体的反映系统的调用纵深链路。</a:t>
            </a:r>
          </a:p>
        </p:txBody>
      </p:sp>
      <p:sp>
        <p:nvSpPr>
          <p:cNvPr id="3" name="矩形 2"/>
          <p:cNvSpPr/>
          <p:nvPr/>
        </p:nvSpPr>
        <p:spPr>
          <a:xfrm>
            <a:off x="1017905" y="3230880"/>
            <a:ext cx="9008110" cy="1568450"/>
          </a:xfrm>
          <a:prstGeom prst="rect">
            <a:avLst/>
          </a:prstGeom>
        </p:spPr>
        <p:txBody>
          <a:bodyPr wrap="square">
            <a:spAutoFit/>
          </a:bodyPr>
          <a:lstStyle/>
          <a:p>
            <a:r>
              <a:rPr lang="zh-CN" sz="4800" dirty="0">
                <a:solidFill>
                  <a:schemeClr val="tx1"/>
                </a:solidFill>
                <a:latin typeface="华文行楷" panose="02010800040101010101" charset="-122"/>
                <a:ea typeface="华文行楷" panose="02010800040101010101" charset="-122"/>
              </a:rPr>
              <a:t>多对象同时操作并不虚</a:t>
            </a:r>
          </a:p>
          <a:p>
            <a:r>
              <a:rPr lang="zh-CN" sz="4800" dirty="0">
                <a:solidFill>
                  <a:schemeClr val="tx1"/>
                </a:solidFill>
                <a:latin typeface="华文行楷" panose="02010800040101010101" charset="-122"/>
                <a:ea typeface="华文行楷" panose="02010800040101010101" charset="-122"/>
              </a:rPr>
              <a:t>时序图帮你做好</a:t>
            </a:r>
            <a:r>
              <a:rPr lang="en-US" altLang="zh-CN" sz="4800" dirty="0">
                <a:solidFill>
                  <a:schemeClr val="tx1"/>
                </a:solidFill>
                <a:latin typeface="华文行楷" panose="02010800040101010101" charset="-122"/>
                <a:ea typeface="华文行楷" panose="02010800040101010101" charset="-122"/>
              </a:rPr>
              <a:t>“</a:t>
            </a:r>
            <a:r>
              <a:rPr lang="zh-CN" sz="4800" dirty="0">
                <a:solidFill>
                  <a:schemeClr val="tx1"/>
                </a:solidFill>
                <a:latin typeface="华文行楷" panose="02010800040101010101" charset="-122"/>
                <a:ea typeface="华文行楷" panose="02010800040101010101" charset="-122"/>
              </a:rPr>
              <a:t>时间管理</a:t>
            </a:r>
            <a:r>
              <a:rPr lang="en-US" altLang="zh-CN" sz="4800" dirty="0">
                <a:solidFill>
                  <a:schemeClr val="tx1"/>
                </a:solidFill>
                <a:latin typeface="华文行楷" panose="02010800040101010101" charset="-122"/>
                <a:ea typeface="华文行楷" panose="02010800040101010101"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985520" cy="306705"/>
          </a:xfrm>
          <a:prstGeom prst="rect">
            <a:avLst/>
          </a:prstGeom>
        </p:spPr>
        <p:txBody>
          <a:bodyPr wrap="none">
            <a:spAutoFit/>
          </a:bodyPr>
          <a:lstStyle/>
          <a:p>
            <a:r>
              <a:rPr lang="en-US" altLang="zh-CN" sz="1400" b="1" dirty="0"/>
              <a:t>SIX </a:t>
            </a:r>
            <a:r>
              <a:rPr lang="zh-CN" altLang="en-US" sz="1400" b="1" dirty="0"/>
              <a:t>活动图</a:t>
            </a:r>
          </a:p>
        </p:txBody>
      </p:sp>
      <p:sp>
        <p:nvSpPr>
          <p:cNvPr id="7" name="矩形 6"/>
          <p:cNvSpPr/>
          <p:nvPr/>
        </p:nvSpPr>
        <p:spPr>
          <a:xfrm>
            <a:off x="699770" y="4757420"/>
            <a:ext cx="7318375" cy="1114425"/>
          </a:xfrm>
          <a:prstGeom prst="rect">
            <a:avLst/>
          </a:prstGeom>
        </p:spPr>
        <p:txBody>
          <a:bodyPr wrap="square">
            <a:spAutoFit/>
          </a:bodyPr>
          <a:lstStyle/>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绘制活动流程系统。</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描述的</a:t>
            </a:r>
            <a:r>
              <a:rPr b="1" dirty="0">
                <a:latin typeface="微软雅黑" panose="020B0503020204020204" charset="-122"/>
                <a:ea typeface="微软雅黑" panose="020B0503020204020204" charset="-122"/>
              </a:rPr>
              <a:t>顺序从一个活动到另一个</a:t>
            </a:r>
            <a:r>
              <a:rPr dirty="0">
                <a:latin typeface="微软雅黑" panose="020B0503020204020204" charset="-122"/>
                <a:ea typeface="微软雅黑" panose="020B0503020204020204" charset="-122"/>
              </a:rPr>
              <a:t>。</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描述系统并行，分支，并发流。</a:t>
            </a:r>
          </a:p>
        </p:txBody>
      </p:sp>
      <p:sp>
        <p:nvSpPr>
          <p:cNvPr id="3" name="矩形 2"/>
          <p:cNvSpPr/>
          <p:nvPr/>
        </p:nvSpPr>
        <p:spPr>
          <a:xfrm>
            <a:off x="608965" y="695325"/>
            <a:ext cx="2785745" cy="521970"/>
          </a:xfrm>
          <a:prstGeom prst="rect">
            <a:avLst/>
          </a:prstGeom>
        </p:spPr>
        <p:txBody>
          <a:bodyPr wrap="square">
            <a:spAutoFit/>
          </a:bodyPr>
          <a:lstStyle/>
          <a:p>
            <a:r>
              <a:rPr lang="zh-CN" altLang="en-US" sz="2800" dirty="0"/>
              <a:t>活动图是什么？</a:t>
            </a:r>
          </a:p>
        </p:txBody>
      </p:sp>
      <p:sp>
        <p:nvSpPr>
          <p:cNvPr id="4" name="矩形 3"/>
          <p:cNvSpPr/>
          <p:nvPr/>
        </p:nvSpPr>
        <p:spPr>
          <a:xfrm>
            <a:off x="608965" y="1304290"/>
            <a:ext cx="8067675" cy="2820035"/>
          </a:xfrm>
          <a:prstGeom prst="rect">
            <a:avLst/>
          </a:prstGeom>
        </p:spPr>
        <p:txBody>
          <a:bodyPr wrap="square">
            <a:spAutoFit/>
          </a:bodyPr>
          <a:lstStyle/>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活动图是</a:t>
            </a:r>
            <a:r>
              <a:rPr lang="zh-CN" dirty="0">
                <a:latin typeface="微软雅黑" panose="020B0503020204020204" charset="-122"/>
                <a:ea typeface="微软雅黑" panose="020B0503020204020204" charset="-122"/>
              </a:rPr>
              <a:t>一种</a:t>
            </a:r>
            <a:r>
              <a:rPr dirty="0">
                <a:latin typeface="微软雅黑" panose="020B0503020204020204" charset="-122"/>
                <a:ea typeface="微软雅黑" panose="020B0503020204020204" charset="-122"/>
              </a:rPr>
              <a:t>动态模型，一般用来</a:t>
            </a:r>
            <a:r>
              <a:rPr b="1" dirty="0">
                <a:latin typeface="微软雅黑" panose="020B0503020204020204" charset="-122"/>
                <a:ea typeface="微软雅黑" panose="020B0503020204020204" charset="-122"/>
              </a:rPr>
              <a:t>描述相关用例图</a:t>
            </a:r>
            <a:r>
              <a:rPr dirty="0">
                <a:latin typeface="微软雅黑" panose="020B0503020204020204" charset="-122"/>
                <a:ea typeface="微软雅黑" panose="020B0503020204020204" charset="-122"/>
              </a:rPr>
              <a:t>。</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活动图描述满足用例要求所要进行的活动以及活动间的约束关系，有利于识别并行活动。</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活动图是一种</a:t>
            </a:r>
            <a:r>
              <a:rPr b="1" dirty="0">
                <a:latin typeface="微软雅黑" panose="020B0503020204020204" charset="-122"/>
                <a:ea typeface="微软雅黑" panose="020B0503020204020204" charset="-122"/>
              </a:rPr>
              <a:t>特殊的状态图</a:t>
            </a:r>
            <a:r>
              <a:rPr dirty="0">
                <a:latin typeface="微软雅黑" panose="020B0503020204020204" charset="-122"/>
                <a:ea typeface="微软雅黑" panose="020B0503020204020204" charset="-122"/>
              </a:rPr>
              <a:t>，它对于系统的功能建模特别重要，强调对象间的控制流程。</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活动图是一种表述过程基理、业务过程以及工作流的技术。</a:t>
            </a:r>
          </a:p>
          <a:p>
            <a:pPr fontAlgn="auto">
              <a:lnSpc>
                <a:spcPts val="2660"/>
              </a:lnSpc>
            </a:pP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活动图基本上是代表流程形成一个活动到另一个活动的流程图。活动可以被描述为一个系统的操作。</a:t>
            </a:r>
          </a:p>
        </p:txBody>
      </p:sp>
      <p:sp>
        <p:nvSpPr>
          <p:cNvPr id="6" name="矩形 5"/>
          <p:cNvSpPr/>
          <p:nvPr/>
        </p:nvSpPr>
        <p:spPr>
          <a:xfrm>
            <a:off x="608965" y="4235450"/>
            <a:ext cx="3200400" cy="521970"/>
          </a:xfrm>
          <a:prstGeom prst="rect">
            <a:avLst/>
          </a:prstGeom>
        </p:spPr>
        <p:txBody>
          <a:bodyPr wrap="square">
            <a:spAutoFit/>
          </a:bodyPr>
          <a:lstStyle/>
          <a:p>
            <a:r>
              <a:rPr lang="zh-CN" altLang="en-US" sz="2800" dirty="0"/>
              <a:t>画活动做什么？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985520" cy="306705"/>
          </a:xfrm>
          <a:prstGeom prst="rect">
            <a:avLst/>
          </a:prstGeom>
        </p:spPr>
        <p:txBody>
          <a:bodyPr wrap="none">
            <a:spAutoFit/>
          </a:bodyPr>
          <a:lstStyle/>
          <a:p>
            <a:pPr algn="l"/>
            <a:r>
              <a:rPr lang="en-US" altLang="zh-CN" sz="1400" b="1" dirty="0">
                <a:sym typeface="+mn-ea"/>
              </a:rPr>
              <a:t>SIX </a:t>
            </a:r>
            <a:r>
              <a:rPr lang="zh-CN" altLang="en-US" sz="1400" b="1" dirty="0">
                <a:sym typeface="+mn-ea"/>
              </a:rPr>
              <a:t>活动图</a:t>
            </a:r>
            <a:endParaRPr lang="zh-CN" altLang="en-US" sz="1400" b="1" dirty="0"/>
          </a:p>
        </p:txBody>
      </p:sp>
      <p:sp>
        <p:nvSpPr>
          <p:cNvPr id="5" name="矩形 4"/>
          <p:cNvSpPr/>
          <p:nvPr/>
        </p:nvSpPr>
        <p:spPr>
          <a:xfrm>
            <a:off x="295275" y="563880"/>
            <a:ext cx="2654300" cy="521970"/>
          </a:xfrm>
          <a:prstGeom prst="rect">
            <a:avLst/>
          </a:prstGeom>
        </p:spPr>
        <p:txBody>
          <a:bodyPr wrap="square">
            <a:spAutoFit/>
          </a:bodyPr>
          <a:lstStyle/>
          <a:p>
            <a:r>
              <a:rPr lang="zh-CN" altLang="en-US" sz="2800" dirty="0"/>
              <a:t>如何画活动图</a:t>
            </a:r>
          </a:p>
        </p:txBody>
      </p:sp>
      <p:sp>
        <p:nvSpPr>
          <p:cNvPr id="7" name="矩形 6"/>
          <p:cNvSpPr/>
          <p:nvPr/>
        </p:nvSpPr>
        <p:spPr>
          <a:xfrm>
            <a:off x="375920" y="1085850"/>
            <a:ext cx="9463405" cy="1663700"/>
          </a:xfrm>
          <a:prstGeom prst="rect">
            <a:avLst/>
          </a:prstGeom>
        </p:spPr>
        <p:txBody>
          <a:bodyPr wrap="square">
            <a:spAutoFit/>
          </a:bodyPr>
          <a:lstStyle/>
          <a:p>
            <a:pPr fontAlgn="auto">
              <a:lnSpc>
                <a:spcPts val="2660"/>
              </a:lnSpc>
            </a:pPr>
            <a:r>
              <a:rPr lang="en-US" altLang="zh-CN" sz="2000" dirty="0">
                <a:solidFill>
                  <a:srgbClr val="C00000"/>
                </a:solidFill>
                <a:latin typeface="微软雅黑" panose="020B0503020204020204" charset="-122"/>
                <a:ea typeface="微软雅黑" panose="020B0503020204020204" charset="-122"/>
              </a:rPr>
              <a:t>Step 1: </a:t>
            </a:r>
          </a:p>
          <a:p>
            <a:r>
              <a:rPr lang="zh-CN" sz="2000" dirty="0">
                <a:latin typeface="微软雅黑" panose="020B0503020204020204" charset="-122"/>
                <a:ea typeface="微软雅黑" panose="020B0503020204020204" charset="-122"/>
              </a:rPr>
              <a:t>要素：</a:t>
            </a:r>
            <a:r>
              <a:rPr lang="en-US" altLang="zh-CN" sz="2000" dirty="0">
                <a:latin typeface="微软雅黑" panose="020B0503020204020204" charset="-122"/>
                <a:ea typeface="微软雅黑" panose="020B0503020204020204" charset="-122"/>
              </a:rPr>
              <a:t>(1) </a:t>
            </a:r>
            <a:r>
              <a:rPr lang="zh-CN" altLang="en-US" sz="2000" dirty="0">
                <a:latin typeface="微软雅黑" panose="020B0503020204020204" charset="-122"/>
                <a:ea typeface="微软雅黑" panose="020B0503020204020204" charset="-122"/>
              </a:rPr>
              <a:t>活动    </a:t>
            </a: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交互    </a:t>
            </a: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条件    </a:t>
            </a: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约束</a:t>
            </a:r>
            <a:endParaRPr lang="zh-CN" sz="2000" dirty="0">
              <a:latin typeface="微软雅黑" panose="020B0503020204020204" charset="-122"/>
              <a:ea typeface="微软雅黑" panose="020B0503020204020204" charset="-122"/>
            </a:endParaRPr>
          </a:p>
          <a:p>
            <a:endParaRPr lang="en-US" altLang="zh-CN" sz="2000" dirty="0">
              <a:solidFill>
                <a:srgbClr val="C00000"/>
              </a:solidFill>
              <a:latin typeface="微软雅黑" panose="020B0503020204020204" charset="-122"/>
              <a:ea typeface="微软雅黑" panose="020B0503020204020204" charset="-122"/>
            </a:endParaRPr>
          </a:p>
          <a:p>
            <a:r>
              <a:rPr lang="en-US" altLang="zh-CN" sz="2000" dirty="0">
                <a:solidFill>
                  <a:srgbClr val="C00000"/>
                </a:solidFill>
                <a:latin typeface="微软雅黑" panose="020B0503020204020204" charset="-122"/>
                <a:ea typeface="微软雅黑" panose="020B0503020204020204" charset="-122"/>
              </a:rPr>
              <a:t>Step 2: </a:t>
            </a:r>
          </a:p>
          <a:p>
            <a:r>
              <a:rPr lang="zh-CN" sz="2000" dirty="0">
                <a:latin typeface="微软雅黑" panose="020B0503020204020204" charset="-122"/>
                <a:ea typeface="微软雅黑" panose="020B0503020204020204" charset="-122"/>
              </a:rPr>
              <a:t>同绘制流程图。</a:t>
            </a:r>
          </a:p>
        </p:txBody>
      </p:sp>
      <p:graphicFrame>
        <p:nvGraphicFramePr>
          <p:cNvPr id="8" name="对象 7">
            <a:hlinkClick r:id="" action="ppaction://ole?verb=0"/>
            <a:extLst>
              <a:ext uri="{FF2B5EF4-FFF2-40B4-BE49-F238E27FC236}">
                <a16:creationId xmlns:a16="http://schemas.microsoft.com/office/drawing/2014/main" id="{5FF2CFBB-A82D-485E-B869-D7EE389CDD38}"/>
              </a:ext>
            </a:extLst>
          </p:cNvPr>
          <p:cNvGraphicFramePr>
            <a:graphicFrameLocks noChangeAspect="1"/>
          </p:cNvGraphicFramePr>
          <p:nvPr>
            <p:extLst>
              <p:ext uri="{D42A27DB-BD31-4B8C-83A1-F6EECF244321}">
                <p14:modId xmlns:p14="http://schemas.microsoft.com/office/powerpoint/2010/main" val="400373136"/>
              </p:ext>
            </p:extLst>
          </p:nvPr>
        </p:nvGraphicFramePr>
        <p:xfrm>
          <a:off x="163512" y="2749550"/>
          <a:ext cx="5572125" cy="3133725"/>
        </p:xfrm>
        <a:graphic>
          <a:graphicData uri="http://schemas.openxmlformats.org/presentationml/2006/ole">
            <mc:AlternateContent xmlns:mc="http://schemas.openxmlformats.org/markup-compatibility/2006">
              <mc:Choice xmlns:v="urn:schemas-microsoft-com:vml" Requires="v">
                <p:oleObj spid="_x0000_s2066" name="Presentation" r:id="rId3" imgW="5102510" imgH="2868007" progId="PowerPoint.Show.12">
                  <p:embed/>
                </p:oleObj>
              </mc:Choice>
              <mc:Fallback>
                <p:oleObj name="Presentation" r:id="rId3" imgW="5102510" imgH="2868007" progId="PowerPoint.Show.12">
                  <p:embed/>
                  <p:pic>
                    <p:nvPicPr>
                      <p:cNvPr id="0" name=""/>
                      <p:cNvPicPr/>
                      <p:nvPr/>
                    </p:nvPicPr>
                    <p:blipFill>
                      <a:blip r:embed="rId4"/>
                      <a:stretch>
                        <a:fillRect/>
                      </a:stretch>
                    </p:blipFill>
                    <p:spPr>
                      <a:xfrm>
                        <a:off x="163512" y="2749550"/>
                        <a:ext cx="5572125" cy="313372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985520" cy="306705"/>
          </a:xfrm>
          <a:prstGeom prst="rect">
            <a:avLst/>
          </a:prstGeom>
        </p:spPr>
        <p:txBody>
          <a:bodyPr wrap="none">
            <a:spAutoFit/>
          </a:bodyPr>
          <a:lstStyle/>
          <a:p>
            <a:pPr algn="l"/>
            <a:r>
              <a:rPr lang="en-US" altLang="zh-CN" sz="1400" b="1" dirty="0">
                <a:sym typeface="+mn-ea"/>
              </a:rPr>
              <a:t>SIX </a:t>
            </a:r>
            <a:r>
              <a:rPr lang="zh-CN" altLang="en-US" sz="1400" b="1" dirty="0">
                <a:sym typeface="+mn-ea"/>
              </a:rPr>
              <a:t>活动图</a:t>
            </a:r>
            <a:endParaRPr lang="zh-CN" altLang="en-US" sz="1400" b="1" dirty="0"/>
          </a:p>
        </p:txBody>
      </p:sp>
      <p:sp>
        <p:nvSpPr>
          <p:cNvPr id="5" name="矩形 4"/>
          <p:cNvSpPr/>
          <p:nvPr/>
        </p:nvSpPr>
        <p:spPr>
          <a:xfrm>
            <a:off x="829089" y="548335"/>
            <a:ext cx="894080" cy="521970"/>
          </a:xfrm>
          <a:prstGeom prst="rect">
            <a:avLst/>
          </a:prstGeom>
        </p:spPr>
        <p:txBody>
          <a:bodyPr wrap="none">
            <a:spAutoFit/>
          </a:bodyPr>
          <a:lstStyle/>
          <a:p>
            <a:r>
              <a:rPr lang="zh-CN" altLang="en-US" sz="2800" dirty="0"/>
              <a:t>总结</a:t>
            </a:r>
          </a:p>
        </p:txBody>
      </p:sp>
      <p:sp>
        <p:nvSpPr>
          <p:cNvPr id="7" name="矩形 6"/>
          <p:cNvSpPr/>
          <p:nvPr/>
        </p:nvSpPr>
        <p:spPr>
          <a:xfrm>
            <a:off x="902335" y="1156335"/>
            <a:ext cx="7875905" cy="860425"/>
          </a:xfrm>
          <a:prstGeom prst="rect">
            <a:avLst/>
          </a:prstGeom>
        </p:spPr>
        <p:txBody>
          <a:bodyPr wrap="square">
            <a:spAutoFit/>
          </a:bodyPr>
          <a:lstStyle/>
          <a:p>
            <a:pPr fontAlgn="auto">
              <a:lnSpc>
                <a:spcPts val="3000"/>
              </a:lnSpc>
            </a:pPr>
            <a:r>
              <a:rPr dirty="0">
                <a:latin typeface="微软雅黑" panose="020B0503020204020204" charset="-122"/>
                <a:ea typeface="微软雅黑" panose="020B0503020204020204" charset="-122"/>
              </a:rPr>
              <a:t>活动图是</a:t>
            </a:r>
            <a:r>
              <a:rPr lang="zh-CN" dirty="0">
                <a:latin typeface="微软雅黑" panose="020B0503020204020204" charset="-122"/>
                <a:ea typeface="微软雅黑" panose="020B0503020204020204" charset="-122"/>
              </a:rPr>
              <a:t>一个</a:t>
            </a:r>
            <a:r>
              <a:rPr dirty="0">
                <a:latin typeface="微软雅黑" panose="020B0503020204020204" charset="-122"/>
                <a:ea typeface="微软雅黑" panose="020B0503020204020204" charset="-122"/>
              </a:rPr>
              <a:t>系统的高级视图</a:t>
            </a:r>
            <a:r>
              <a:rPr lang="zh-CN" dirty="0">
                <a:latin typeface="微软雅黑" panose="020B0503020204020204" charset="-122"/>
                <a:ea typeface="微软雅黑" panose="020B0503020204020204" charset="-122"/>
              </a:rPr>
              <a:t>，使系统参与者理解系统运行的过程和功能。</a:t>
            </a:r>
          </a:p>
          <a:p>
            <a:pPr fontAlgn="auto">
              <a:lnSpc>
                <a:spcPts val="3000"/>
              </a:lnSpc>
            </a:pPr>
            <a:r>
              <a:rPr lang="zh-CN" dirty="0">
                <a:latin typeface="微软雅黑" panose="020B0503020204020204" charset="-122"/>
                <a:ea typeface="微软雅黑" panose="020B0503020204020204" charset="-122"/>
              </a:rPr>
              <a:t>活动图是进阶版的普通流程图。</a:t>
            </a:r>
          </a:p>
        </p:txBody>
      </p:sp>
      <p:sp>
        <p:nvSpPr>
          <p:cNvPr id="3" name="矩形 2"/>
          <p:cNvSpPr/>
          <p:nvPr/>
        </p:nvSpPr>
        <p:spPr>
          <a:xfrm>
            <a:off x="985520" y="2360930"/>
            <a:ext cx="9008110" cy="1568450"/>
          </a:xfrm>
          <a:prstGeom prst="rect">
            <a:avLst/>
          </a:prstGeom>
        </p:spPr>
        <p:txBody>
          <a:bodyPr wrap="square">
            <a:spAutoFit/>
          </a:bodyPr>
          <a:lstStyle/>
          <a:p>
            <a:r>
              <a:rPr lang="zh-CN" sz="4800" dirty="0">
                <a:solidFill>
                  <a:schemeClr val="tx1"/>
                </a:solidFill>
                <a:latin typeface="华文行楷" panose="02010800040101010101" charset="-122"/>
                <a:ea typeface="华文行楷" panose="02010800040101010101" charset="-122"/>
              </a:rPr>
              <a:t>建模设计流程图太</a:t>
            </a:r>
            <a:r>
              <a:rPr lang="en-US" altLang="zh-CN" sz="4800" dirty="0">
                <a:solidFill>
                  <a:schemeClr val="tx1"/>
                </a:solidFill>
                <a:latin typeface="华文细黑" panose="02010600040101010101" charset="-122"/>
                <a:ea typeface="华文细黑" panose="02010600040101010101" charset="-122"/>
              </a:rPr>
              <a:t>Low</a:t>
            </a:r>
            <a:r>
              <a:rPr lang="en-US" altLang="zh-CN" sz="4800" dirty="0">
                <a:solidFill>
                  <a:schemeClr val="tx1"/>
                </a:solidFill>
                <a:latin typeface="华文行楷" panose="02010800040101010101" charset="-122"/>
                <a:ea typeface="华文行楷" panose="02010800040101010101" charset="-122"/>
              </a:rPr>
              <a:t>?</a:t>
            </a:r>
          </a:p>
          <a:p>
            <a:r>
              <a:rPr lang="zh-CN" altLang="en-US" sz="4800" dirty="0">
                <a:solidFill>
                  <a:schemeClr val="tx1"/>
                </a:solidFill>
                <a:latin typeface="华文行楷" panose="02010800040101010101" charset="-122"/>
                <a:ea typeface="华文行楷" panose="02010800040101010101" charset="-122"/>
              </a:rPr>
              <a:t>升级活动图一切无忧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072515" cy="306705"/>
          </a:xfrm>
          <a:prstGeom prst="rect">
            <a:avLst/>
          </a:prstGeom>
        </p:spPr>
        <p:txBody>
          <a:bodyPr wrap="none">
            <a:spAutoFit/>
          </a:bodyPr>
          <a:lstStyle/>
          <a:p>
            <a:r>
              <a:rPr lang="en-US" sz="1400" b="1" dirty="0"/>
              <a:t>END </a:t>
            </a:r>
            <a:r>
              <a:rPr lang="zh-CN" altLang="en-US" sz="1400" b="1" dirty="0"/>
              <a:t>其他图</a:t>
            </a:r>
          </a:p>
        </p:txBody>
      </p:sp>
      <p:sp>
        <p:nvSpPr>
          <p:cNvPr id="3" name="矩形 2"/>
          <p:cNvSpPr/>
          <p:nvPr/>
        </p:nvSpPr>
        <p:spPr>
          <a:xfrm>
            <a:off x="608965" y="695325"/>
            <a:ext cx="4788535" cy="523220"/>
          </a:xfrm>
          <a:prstGeom prst="rect">
            <a:avLst/>
          </a:prstGeom>
        </p:spPr>
        <p:txBody>
          <a:bodyPr wrap="square">
            <a:spAutoFit/>
          </a:bodyPr>
          <a:lstStyle/>
          <a:p>
            <a:r>
              <a:rPr lang="zh-CN" altLang="en-US" sz="2800" dirty="0"/>
              <a:t>协作图</a:t>
            </a:r>
          </a:p>
        </p:txBody>
      </p:sp>
      <p:sp>
        <p:nvSpPr>
          <p:cNvPr id="5" name="矩形 4">
            <a:extLst>
              <a:ext uri="{FF2B5EF4-FFF2-40B4-BE49-F238E27FC236}">
                <a16:creationId xmlns:a16="http://schemas.microsoft.com/office/drawing/2014/main" id="{2C369880-17F1-4634-9698-F7BB0E2FB55F}"/>
              </a:ext>
            </a:extLst>
          </p:cNvPr>
          <p:cNvSpPr/>
          <p:nvPr/>
        </p:nvSpPr>
        <p:spPr>
          <a:xfrm>
            <a:off x="608965" y="1304290"/>
            <a:ext cx="8067675" cy="1030218"/>
          </a:xfrm>
          <a:prstGeom prst="rect">
            <a:avLst/>
          </a:prstGeom>
        </p:spPr>
        <p:txBody>
          <a:bodyPr wrap="square">
            <a:spAutoFit/>
          </a:bodyPr>
          <a:lstStyle/>
          <a:p>
            <a:pPr fontAlgn="auto">
              <a:lnSpc>
                <a:spcPts val="2660"/>
              </a:lnSpc>
            </a:pP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协作图与时序图均</a:t>
            </a:r>
            <a:r>
              <a:rPr lang="zh-CN" altLang="en-US" dirty="0"/>
              <a:t>显示了对象间的交互。</a:t>
            </a:r>
            <a:endParaRPr lang="en-US" altLang="zh-CN" dirty="0"/>
          </a:p>
          <a:p>
            <a:r>
              <a:rPr lang="en-US" altLang="zh-CN" dirty="0">
                <a:latin typeface="微软雅黑" panose="020B0503020204020204" charset="-122"/>
                <a:ea typeface="微软雅黑" panose="020B0503020204020204" charset="-122"/>
              </a:rPr>
              <a:t>--</a:t>
            </a:r>
            <a:r>
              <a:rPr lang="zh-CN" altLang="en-US" dirty="0"/>
              <a:t>时序图强调交互的时间次序，协作图强调交互的空间结构。</a:t>
            </a:r>
          </a:p>
          <a:p>
            <a:pPr fontAlgn="auto">
              <a:lnSpc>
                <a:spcPts val="2660"/>
              </a:lnSpc>
            </a:pPr>
            <a:endParaRPr dirty="0">
              <a:latin typeface="微软雅黑" panose="020B0503020204020204" charset="-122"/>
              <a:ea typeface="微软雅黑" panose="020B0503020204020204" charset="-122"/>
            </a:endParaRPr>
          </a:p>
        </p:txBody>
      </p:sp>
      <p:graphicFrame>
        <p:nvGraphicFramePr>
          <p:cNvPr id="8" name="对象 7">
            <a:hlinkClick r:id="" action="ppaction://ole?verb=0"/>
            <a:extLst>
              <a:ext uri="{FF2B5EF4-FFF2-40B4-BE49-F238E27FC236}">
                <a16:creationId xmlns:a16="http://schemas.microsoft.com/office/drawing/2014/main" id="{B2D16E4C-4EA9-4A20-9968-82B6ECE4005B}"/>
              </a:ext>
            </a:extLst>
          </p:cNvPr>
          <p:cNvGraphicFramePr>
            <a:graphicFrameLocks noChangeAspect="1"/>
          </p:cNvGraphicFramePr>
          <p:nvPr>
            <p:extLst>
              <p:ext uri="{D42A27DB-BD31-4B8C-83A1-F6EECF244321}">
                <p14:modId xmlns:p14="http://schemas.microsoft.com/office/powerpoint/2010/main" val="4182427302"/>
              </p:ext>
            </p:extLst>
          </p:nvPr>
        </p:nvGraphicFramePr>
        <p:xfrm>
          <a:off x="608965" y="2110333"/>
          <a:ext cx="5572125" cy="3133725"/>
        </p:xfrm>
        <a:graphic>
          <a:graphicData uri="http://schemas.openxmlformats.org/presentationml/2006/ole">
            <mc:AlternateContent xmlns:mc="http://schemas.openxmlformats.org/markup-compatibility/2006">
              <mc:Choice xmlns:v="urn:schemas-microsoft-com:vml" Requires="v">
                <p:oleObj spid="_x0000_s3090" name="Presentation" r:id="rId3" imgW="5571689" imgH="3133390" progId="PowerPoint.Show.12">
                  <p:embed/>
                </p:oleObj>
              </mc:Choice>
              <mc:Fallback>
                <p:oleObj name="Presentation" r:id="rId3" imgW="5571689" imgH="3133390" progId="PowerPoint.Show.12">
                  <p:embed/>
                  <p:pic>
                    <p:nvPicPr>
                      <p:cNvPr id="0" name=""/>
                      <p:cNvPicPr/>
                      <p:nvPr/>
                    </p:nvPicPr>
                    <p:blipFill>
                      <a:blip r:embed="rId4"/>
                      <a:stretch>
                        <a:fillRect/>
                      </a:stretch>
                    </p:blipFill>
                    <p:spPr>
                      <a:xfrm>
                        <a:off x="608965" y="2110333"/>
                        <a:ext cx="5572125" cy="3133725"/>
                      </a:xfrm>
                      <a:prstGeom prst="rect">
                        <a:avLst/>
                      </a:prstGeom>
                    </p:spPr>
                  </p:pic>
                </p:oleObj>
              </mc:Fallback>
            </mc:AlternateContent>
          </a:graphicData>
        </a:graphic>
      </p:graphicFrame>
    </p:spTree>
    <p:extLst>
      <p:ext uri="{BB962C8B-B14F-4D97-AF65-F5344CB8AC3E}">
        <p14:creationId xmlns:p14="http://schemas.microsoft.com/office/powerpoint/2010/main" val="139579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072515" cy="306705"/>
          </a:xfrm>
          <a:prstGeom prst="rect">
            <a:avLst/>
          </a:prstGeom>
        </p:spPr>
        <p:txBody>
          <a:bodyPr wrap="none">
            <a:spAutoFit/>
          </a:bodyPr>
          <a:lstStyle/>
          <a:p>
            <a:r>
              <a:rPr lang="en-US" sz="1400" b="1" dirty="0"/>
              <a:t>END </a:t>
            </a:r>
            <a:r>
              <a:rPr lang="zh-CN" altLang="en-US" sz="1400" b="1" dirty="0"/>
              <a:t>其他图</a:t>
            </a:r>
          </a:p>
        </p:txBody>
      </p:sp>
      <p:sp>
        <p:nvSpPr>
          <p:cNvPr id="7" name="矩形 6"/>
          <p:cNvSpPr/>
          <p:nvPr/>
        </p:nvSpPr>
        <p:spPr>
          <a:xfrm>
            <a:off x="608965" y="1218545"/>
            <a:ext cx="7318375" cy="2068964"/>
          </a:xfrm>
          <a:prstGeom prst="rect">
            <a:avLst/>
          </a:prstGeom>
        </p:spPr>
        <p:txBody>
          <a:bodyPr wrap="square">
            <a:spAutoFit/>
          </a:bodyPr>
          <a:lstStyle/>
          <a:p>
            <a:r>
              <a:rPr lang="en-US" altLang="zh-CN" dirty="0"/>
              <a:t>--</a:t>
            </a:r>
            <a:r>
              <a:rPr lang="zh-CN" altLang="en-US" dirty="0"/>
              <a:t>组件图描述的是在软件系统中遵从并实现一组接口的物理的、可替换的软件模块。</a:t>
            </a:r>
            <a:endParaRPr lang="en-US" altLang="zh-CN" dirty="0"/>
          </a:p>
          <a:p>
            <a:r>
              <a:rPr lang="en-US" altLang="zh-CN" dirty="0"/>
              <a:t>--</a:t>
            </a:r>
            <a:r>
              <a:rPr lang="zh-CN" altLang="en-US" dirty="0"/>
              <a:t>组件图用于可视化在一个系统中的物理组件。这些组件包括库，程序包，文件等。</a:t>
            </a:r>
            <a:endParaRPr lang="en-US" altLang="zh-CN" dirty="0"/>
          </a:p>
          <a:p>
            <a:r>
              <a:rPr lang="en-US" altLang="zh-CN" dirty="0"/>
              <a:t>--</a:t>
            </a:r>
            <a:r>
              <a:rPr lang="zh-CN" altLang="en-US" dirty="0"/>
              <a:t>组件图 </a:t>
            </a:r>
            <a:r>
              <a:rPr lang="en-US" altLang="zh-CN" dirty="0"/>
              <a:t>= </a:t>
            </a:r>
            <a:r>
              <a:rPr lang="zh-CN" altLang="en-US" dirty="0"/>
              <a:t>构件（</a:t>
            </a:r>
            <a:r>
              <a:rPr lang="en-US" altLang="zh-CN" dirty="0"/>
              <a:t>Component</a:t>
            </a:r>
            <a:r>
              <a:rPr lang="zh-CN" altLang="en-US" dirty="0"/>
              <a:t>）</a:t>
            </a:r>
            <a:r>
              <a:rPr lang="en-US" altLang="zh-CN" dirty="0"/>
              <a:t>+</a:t>
            </a:r>
            <a:r>
              <a:rPr lang="zh-CN" altLang="en-US" dirty="0"/>
              <a:t>接口（</a:t>
            </a:r>
            <a:r>
              <a:rPr lang="en-US" altLang="zh-CN" dirty="0"/>
              <a:t>Interface</a:t>
            </a:r>
            <a:r>
              <a:rPr lang="zh-CN" altLang="en-US" dirty="0"/>
              <a:t>）</a:t>
            </a:r>
            <a:r>
              <a:rPr lang="en-US" altLang="zh-CN" dirty="0"/>
              <a:t>+</a:t>
            </a:r>
            <a:r>
              <a:rPr lang="zh-CN" altLang="en-US" dirty="0"/>
              <a:t>关系（</a:t>
            </a:r>
            <a:r>
              <a:rPr lang="en-US" altLang="zh-CN" dirty="0"/>
              <a:t>Relationship</a:t>
            </a:r>
            <a:r>
              <a:rPr lang="zh-CN" altLang="en-US" dirty="0"/>
              <a:t>）</a:t>
            </a:r>
            <a:r>
              <a:rPr lang="en-US" altLang="zh-CN" dirty="0"/>
              <a:t>+</a:t>
            </a:r>
            <a:r>
              <a:rPr lang="zh-CN" altLang="en-US" dirty="0"/>
              <a:t>端口（</a:t>
            </a:r>
            <a:r>
              <a:rPr lang="en-US" altLang="zh-CN" dirty="0"/>
              <a:t>Port</a:t>
            </a:r>
            <a:r>
              <a:rPr lang="zh-CN" altLang="en-US" dirty="0"/>
              <a:t>）</a:t>
            </a:r>
            <a:r>
              <a:rPr lang="en-US" altLang="zh-CN" dirty="0"/>
              <a:t>+</a:t>
            </a:r>
            <a:r>
              <a:rPr lang="zh-CN" altLang="en-US" dirty="0"/>
              <a:t>连接器（</a:t>
            </a:r>
            <a:r>
              <a:rPr lang="en-US" altLang="zh-CN" dirty="0"/>
              <a:t>Connector</a:t>
            </a:r>
            <a:r>
              <a:rPr lang="zh-CN" altLang="en-US" dirty="0"/>
              <a:t>）。</a:t>
            </a:r>
          </a:p>
          <a:p>
            <a:pPr fontAlgn="auto">
              <a:lnSpc>
                <a:spcPts val="2660"/>
              </a:lnSpc>
            </a:pPr>
            <a:endParaRPr dirty="0">
              <a:latin typeface="微软雅黑" panose="020B0503020204020204" charset="-122"/>
              <a:ea typeface="微软雅黑" panose="020B0503020204020204" charset="-122"/>
            </a:endParaRPr>
          </a:p>
        </p:txBody>
      </p:sp>
      <p:sp>
        <p:nvSpPr>
          <p:cNvPr id="3" name="矩形 2"/>
          <p:cNvSpPr/>
          <p:nvPr/>
        </p:nvSpPr>
        <p:spPr>
          <a:xfrm>
            <a:off x="608965" y="695325"/>
            <a:ext cx="4788535" cy="523220"/>
          </a:xfrm>
          <a:prstGeom prst="rect">
            <a:avLst/>
          </a:prstGeom>
        </p:spPr>
        <p:txBody>
          <a:bodyPr wrap="square">
            <a:spAutoFit/>
          </a:bodyPr>
          <a:lstStyle/>
          <a:p>
            <a:r>
              <a:rPr lang="zh-CN" altLang="en-US" sz="2800" dirty="0"/>
              <a:t>组件图</a:t>
            </a:r>
          </a:p>
        </p:txBody>
      </p:sp>
      <p:pic>
        <p:nvPicPr>
          <p:cNvPr id="5" name="图片 4">
            <a:extLst>
              <a:ext uri="{FF2B5EF4-FFF2-40B4-BE49-F238E27FC236}">
                <a16:creationId xmlns:a16="http://schemas.microsoft.com/office/drawing/2014/main" id="{6E73DED9-0DF4-47A1-A870-A771AEE9F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073" y="2923669"/>
            <a:ext cx="5627124" cy="30861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072515" cy="306705"/>
          </a:xfrm>
          <a:prstGeom prst="rect">
            <a:avLst/>
          </a:prstGeom>
        </p:spPr>
        <p:txBody>
          <a:bodyPr wrap="none">
            <a:spAutoFit/>
          </a:bodyPr>
          <a:lstStyle/>
          <a:p>
            <a:r>
              <a:rPr lang="en-US" sz="1400" b="1" dirty="0"/>
              <a:t>END </a:t>
            </a:r>
            <a:r>
              <a:rPr lang="zh-CN" altLang="en-US" sz="1400" b="1" dirty="0"/>
              <a:t>其他图</a:t>
            </a:r>
          </a:p>
        </p:txBody>
      </p:sp>
      <p:sp>
        <p:nvSpPr>
          <p:cNvPr id="7" name="矩形 6"/>
          <p:cNvSpPr/>
          <p:nvPr/>
        </p:nvSpPr>
        <p:spPr>
          <a:xfrm>
            <a:off x="536257" y="1330424"/>
            <a:ext cx="7318375" cy="923330"/>
          </a:xfrm>
          <a:prstGeom prst="rect">
            <a:avLst/>
          </a:prstGeom>
        </p:spPr>
        <p:txBody>
          <a:bodyPr wrap="square">
            <a:spAutoFit/>
          </a:bodyPr>
          <a:lstStyle/>
          <a:p>
            <a:r>
              <a:rPr lang="zh-CN" altLang="en-US" dirty="0"/>
              <a:t>部署图是用来描述一个系统的静态部署视图。</a:t>
            </a:r>
            <a:endParaRPr lang="en-US" altLang="zh-CN" dirty="0"/>
          </a:p>
          <a:p>
            <a:r>
              <a:rPr lang="zh-CN" altLang="en-US" dirty="0"/>
              <a:t>部署图描述的是系统运行时的结构，展示了硬件的配置及其软件如何部署到网络结构中。</a:t>
            </a:r>
            <a:endParaRPr lang="en-US" altLang="zh-CN" dirty="0"/>
          </a:p>
        </p:txBody>
      </p:sp>
      <p:sp>
        <p:nvSpPr>
          <p:cNvPr id="3" name="矩形 2"/>
          <p:cNvSpPr/>
          <p:nvPr/>
        </p:nvSpPr>
        <p:spPr>
          <a:xfrm>
            <a:off x="608965" y="695325"/>
            <a:ext cx="4788535" cy="523220"/>
          </a:xfrm>
          <a:prstGeom prst="rect">
            <a:avLst/>
          </a:prstGeom>
        </p:spPr>
        <p:txBody>
          <a:bodyPr wrap="square">
            <a:spAutoFit/>
          </a:bodyPr>
          <a:lstStyle/>
          <a:p>
            <a:r>
              <a:rPr lang="zh-CN" altLang="en-US" sz="2800" dirty="0"/>
              <a:t>部署图</a:t>
            </a:r>
          </a:p>
        </p:txBody>
      </p:sp>
      <p:pic>
        <p:nvPicPr>
          <p:cNvPr id="5" name="图片 4">
            <a:extLst>
              <a:ext uri="{FF2B5EF4-FFF2-40B4-BE49-F238E27FC236}">
                <a16:creationId xmlns:a16="http://schemas.microsoft.com/office/drawing/2014/main" id="{0D13DD0B-12F6-4EBB-A704-85689B11E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64" y="2365634"/>
            <a:ext cx="5667736" cy="3797042"/>
          </a:xfrm>
          <a:prstGeom prst="rect">
            <a:avLst/>
          </a:prstGeom>
        </p:spPr>
      </p:pic>
    </p:spTree>
    <p:extLst>
      <p:ext uri="{BB962C8B-B14F-4D97-AF65-F5344CB8AC3E}">
        <p14:creationId xmlns:p14="http://schemas.microsoft.com/office/powerpoint/2010/main" val="276966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27876" y="2599023"/>
            <a:ext cx="3602146" cy="901465"/>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3</a:t>
            </a:r>
          </a:p>
        </p:txBody>
      </p:sp>
      <p:sp>
        <p:nvSpPr>
          <p:cNvPr id="5" name="矩形 4"/>
          <p:cNvSpPr/>
          <p:nvPr/>
        </p:nvSpPr>
        <p:spPr>
          <a:xfrm>
            <a:off x="4761469" y="3429379"/>
            <a:ext cx="2734961" cy="711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a:extLst>
              <a:ext uri="{FF2B5EF4-FFF2-40B4-BE49-F238E27FC236}">
                <a16:creationId xmlns:a16="http://schemas.microsoft.com/office/drawing/2014/main" id="{F5AA43DF-15EE-49C6-8B24-ED76B34ADACD}"/>
              </a:ext>
            </a:extLst>
          </p:cNvPr>
          <p:cNvSpPr/>
          <p:nvPr/>
        </p:nvSpPr>
        <p:spPr>
          <a:xfrm>
            <a:off x="4909715" y="3627251"/>
            <a:ext cx="2438467" cy="646331"/>
          </a:xfrm>
          <a:prstGeom prst="rect">
            <a:avLst/>
          </a:prstGeom>
        </p:spPr>
        <p:txBody>
          <a:bodyPr wrap="square">
            <a:spAutoFit/>
          </a:bodyPr>
          <a:lstStyle/>
          <a:p>
            <a:pPr algn="ctr"/>
            <a:r>
              <a:rPr lang="zh-CN" altLang="en-US" sz="3600" dirty="0">
                <a:latin typeface="+mj-lt"/>
              </a:rPr>
              <a:t>建模工具</a:t>
            </a:r>
            <a:endParaRPr lang="en-US" altLang="zh-CN" sz="3600" dirty="0">
              <a:latin typeface="+mj-lt"/>
            </a:endParaRPr>
          </a:p>
        </p:txBody>
      </p:sp>
    </p:spTree>
    <p:extLst>
      <p:ext uri="{BB962C8B-B14F-4D97-AF65-F5344CB8AC3E}">
        <p14:creationId xmlns:p14="http://schemas.microsoft.com/office/powerpoint/2010/main" val="20942860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5" y="2682781"/>
            <a:ext cx="3602146" cy="901465"/>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1</a:t>
            </a:r>
          </a:p>
        </p:txBody>
      </p:sp>
      <p:sp>
        <p:nvSpPr>
          <p:cNvPr id="5" name="矩形 4"/>
          <p:cNvSpPr/>
          <p:nvPr/>
        </p:nvSpPr>
        <p:spPr>
          <a:xfrm>
            <a:off x="4899783" y="3584246"/>
            <a:ext cx="2392431" cy="9226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a:extLst>
              <a:ext uri="{FF2B5EF4-FFF2-40B4-BE49-F238E27FC236}">
                <a16:creationId xmlns:a16="http://schemas.microsoft.com/office/drawing/2014/main" id="{EF073F0B-D7BF-4007-A380-BEDFA426CE39}"/>
              </a:ext>
            </a:extLst>
          </p:cNvPr>
          <p:cNvSpPr/>
          <p:nvPr/>
        </p:nvSpPr>
        <p:spPr>
          <a:xfrm>
            <a:off x="3454398" y="3839380"/>
            <a:ext cx="5283199" cy="646331"/>
          </a:xfrm>
          <a:prstGeom prst="rect">
            <a:avLst/>
          </a:prstGeom>
        </p:spPr>
        <p:txBody>
          <a:bodyPr wrap="square">
            <a:spAutoFit/>
          </a:bodyPr>
          <a:lstStyle/>
          <a:p>
            <a:pPr algn="ctr"/>
            <a:r>
              <a:rPr lang="en-US" altLang="zh-CN" sz="3600" dirty="0">
                <a:latin typeface="+mj-lt"/>
              </a:rPr>
              <a:t>UML</a:t>
            </a:r>
            <a:r>
              <a:rPr lang="zh-CN" altLang="en-US" sz="3600" dirty="0">
                <a:latin typeface="+mj-lt"/>
              </a:rPr>
              <a:t>建模语言简介</a:t>
            </a:r>
            <a:endParaRPr lang="en-US" altLang="zh-CN" sz="3600" dirty="0">
              <a:latin typeface="+mj-lt"/>
            </a:endParaRPr>
          </a:p>
        </p:txBody>
      </p:sp>
    </p:spTree>
    <p:extLst>
      <p:ext uri="{BB962C8B-B14F-4D97-AF65-F5344CB8AC3E}">
        <p14:creationId xmlns:p14="http://schemas.microsoft.com/office/powerpoint/2010/main" val="51218396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画图工具推荐</a:t>
            </a:r>
          </a:p>
        </p:txBody>
      </p:sp>
      <p:sp>
        <p:nvSpPr>
          <p:cNvPr id="4" name="内容占位符 2"/>
          <p:cNvSpPr txBox="1">
            <a:spLocks/>
          </p:cNvSpPr>
          <p:nvPr/>
        </p:nvSpPr>
        <p:spPr>
          <a:xfrm>
            <a:off x="838200" y="1425146"/>
            <a:ext cx="10515600" cy="47518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Visio                                                                  draw.io</a:t>
            </a:r>
            <a:endParaRPr lang="zh-CN" altLang="en-US" dirty="0"/>
          </a:p>
        </p:txBody>
      </p:sp>
      <p:pic>
        <p:nvPicPr>
          <p:cNvPr id="5" name="图片 4">
            <a:extLst>
              <a:ext uri="{FF2B5EF4-FFF2-40B4-BE49-F238E27FC236}">
                <a16:creationId xmlns:a16="http://schemas.microsoft.com/office/drawing/2014/main" id="{36AF8B1E-69E4-4706-8150-856D27133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670776"/>
            <a:ext cx="4350391" cy="4376057"/>
          </a:xfrm>
          <a:prstGeom prst="rect">
            <a:avLst/>
          </a:prstGeom>
        </p:spPr>
      </p:pic>
      <p:pic>
        <p:nvPicPr>
          <p:cNvPr id="7" name="图片 6">
            <a:extLst>
              <a:ext uri="{FF2B5EF4-FFF2-40B4-BE49-F238E27FC236}">
                <a16:creationId xmlns:a16="http://schemas.microsoft.com/office/drawing/2014/main" id="{AE082CC6-0BFC-4DCB-B6A1-9204911C9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174" y="2109175"/>
            <a:ext cx="3649300" cy="3649300"/>
          </a:xfrm>
          <a:prstGeom prst="rect">
            <a:avLst/>
          </a:prstGeom>
        </p:spPr>
      </p:pic>
    </p:spTree>
    <p:extLst>
      <p:ext uri="{BB962C8B-B14F-4D97-AF65-F5344CB8AC3E}">
        <p14:creationId xmlns:p14="http://schemas.microsoft.com/office/powerpoint/2010/main" val="353684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178010" y="2366277"/>
            <a:ext cx="10325493" cy="1121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solidFill>
                  <a:srgbClr val="FF0000"/>
                </a:solidFill>
              </a:rPr>
              <a:t>谢谢！</a:t>
            </a:r>
          </a:p>
        </p:txBody>
      </p:sp>
    </p:spTree>
    <p:extLst>
      <p:ext uri="{BB962C8B-B14F-4D97-AF65-F5344CB8AC3E}">
        <p14:creationId xmlns:p14="http://schemas.microsoft.com/office/powerpoint/2010/main" val="34369831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                         什么是</a:t>
            </a:r>
            <a:r>
              <a:rPr lang="en-US" altLang="zh-CN" dirty="0"/>
              <a:t>UML?</a:t>
            </a:r>
            <a:endParaRPr lang="zh-CN" altLang="en-US" dirty="0"/>
          </a:p>
        </p:txBody>
      </p:sp>
      <p:sp>
        <p:nvSpPr>
          <p:cNvPr id="4" name="内容占位符 2"/>
          <p:cNvSpPr txBox="1">
            <a:spLocks/>
          </p:cNvSpPr>
          <p:nvPr/>
        </p:nvSpPr>
        <p:spPr>
          <a:xfrm>
            <a:off x="838200" y="1436914"/>
            <a:ext cx="105156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500"/>
              </a:lnSpc>
            </a:pPr>
            <a:endParaRPr lang="en-US" altLang="zh-CN" dirty="0"/>
          </a:p>
          <a:p>
            <a:pPr>
              <a:lnSpc>
                <a:spcPts val="3500"/>
              </a:lnSpc>
            </a:pPr>
            <a:r>
              <a:rPr lang="zh-CN" altLang="en-US" b="1" dirty="0"/>
              <a:t>统一建模语言（</a:t>
            </a:r>
            <a:r>
              <a:rPr lang="en-US" altLang="zh-CN" b="1" dirty="0"/>
              <a:t>Unified Modeling Language</a:t>
            </a:r>
            <a:r>
              <a:rPr lang="zh-CN" altLang="en-US" b="1" dirty="0"/>
              <a:t>，</a:t>
            </a:r>
            <a:r>
              <a:rPr lang="en-US" altLang="zh-CN" b="1" dirty="0"/>
              <a:t>UML</a:t>
            </a:r>
            <a:r>
              <a:rPr lang="zh-CN" altLang="en-US" b="1" dirty="0"/>
              <a:t>）</a:t>
            </a:r>
            <a:r>
              <a:rPr lang="zh-CN" altLang="en-US" dirty="0"/>
              <a:t>是用来设计软件蓝图的可视化建模语言。</a:t>
            </a:r>
            <a:endParaRPr lang="en-US" altLang="zh-CN" dirty="0"/>
          </a:p>
          <a:p>
            <a:pPr>
              <a:lnSpc>
                <a:spcPts val="3500"/>
              </a:lnSpc>
            </a:pPr>
            <a:r>
              <a:rPr lang="zh-CN" altLang="en-US" dirty="0"/>
              <a:t>它的特点是</a:t>
            </a:r>
            <a:r>
              <a:rPr lang="zh-CN" altLang="en-US" b="1" dirty="0"/>
              <a:t>简单、统一、图形化</a:t>
            </a:r>
            <a:r>
              <a:rPr lang="zh-CN" altLang="en-US" dirty="0"/>
              <a:t>、能表达软件设计中的动态与静态信息。</a:t>
            </a:r>
            <a:endParaRPr lang="en-US" altLang="zh-CN" dirty="0"/>
          </a:p>
          <a:p>
            <a:pPr>
              <a:lnSpc>
                <a:spcPts val="3500"/>
              </a:lnSpc>
            </a:pPr>
            <a:r>
              <a:rPr lang="zh-CN" altLang="en-US" dirty="0"/>
              <a:t>统一建模语言能为软件开发的所有阶段提供模型化和可视化支持。</a:t>
            </a:r>
            <a:endParaRPr lang="en-US" altLang="zh-CN" b="1" dirty="0"/>
          </a:p>
        </p:txBody>
      </p:sp>
      <p:graphicFrame>
        <p:nvGraphicFramePr>
          <p:cNvPr id="3" name="对象 2">
            <a:hlinkClick r:id="" action="ppaction://ole?verb=0"/>
            <a:extLst>
              <a:ext uri="{FF2B5EF4-FFF2-40B4-BE49-F238E27FC236}">
                <a16:creationId xmlns:a16="http://schemas.microsoft.com/office/drawing/2014/main" id="{C481FD56-741D-4AF5-9747-AA8282E8D64A}"/>
              </a:ext>
            </a:extLst>
          </p:cNvPr>
          <p:cNvGraphicFramePr>
            <a:graphicFrameLocks noChangeAspect="1"/>
          </p:cNvGraphicFramePr>
          <p:nvPr>
            <p:extLst>
              <p:ext uri="{D42A27DB-BD31-4B8C-83A1-F6EECF244321}">
                <p14:modId xmlns:p14="http://schemas.microsoft.com/office/powerpoint/2010/main" val="1320596122"/>
              </p:ext>
            </p:extLst>
          </p:nvPr>
        </p:nvGraphicFramePr>
        <p:xfrm>
          <a:off x="7143750" y="64293"/>
          <a:ext cx="3427054" cy="1927225"/>
        </p:xfrm>
        <a:graphic>
          <a:graphicData uri="http://schemas.openxmlformats.org/presentationml/2006/ole">
            <mc:AlternateContent xmlns:mc="http://schemas.openxmlformats.org/markup-compatibility/2006">
              <mc:Choice xmlns:v="urn:schemas-microsoft-com:vml" Requires="v">
                <p:oleObj spid="_x0000_s4110" name="Presentation" r:id="rId3" imgW="5524411" imgH="3107428" progId="PowerPoint.Show.12">
                  <p:embed/>
                </p:oleObj>
              </mc:Choice>
              <mc:Fallback>
                <p:oleObj name="Presentation" r:id="rId3" imgW="5524411" imgH="3107428" progId="PowerPoint.Show.12">
                  <p:embed/>
                  <p:pic>
                    <p:nvPicPr>
                      <p:cNvPr id="0" name=""/>
                      <p:cNvPicPr/>
                      <p:nvPr/>
                    </p:nvPicPr>
                    <p:blipFill>
                      <a:blip r:embed="rId4"/>
                      <a:stretch>
                        <a:fillRect/>
                      </a:stretch>
                    </p:blipFill>
                    <p:spPr>
                      <a:xfrm>
                        <a:off x="7143750" y="64293"/>
                        <a:ext cx="3427054" cy="1927225"/>
                      </a:xfrm>
                      <a:prstGeom prst="rect">
                        <a:avLst/>
                      </a:prstGeom>
                    </p:spPr>
                  </p:pic>
                </p:oleObj>
              </mc:Fallback>
            </mc:AlternateContent>
          </a:graphicData>
        </a:graphic>
      </p:graphicFrame>
    </p:spTree>
    <p:extLst>
      <p:ext uri="{BB962C8B-B14F-4D97-AF65-F5344CB8AC3E}">
        <p14:creationId xmlns:p14="http://schemas.microsoft.com/office/powerpoint/2010/main" val="115199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38200" y="365125"/>
            <a:ext cx="10515600" cy="8159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UML</a:t>
            </a:r>
            <a:r>
              <a:rPr lang="zh-CN" altLang="en-US" sz="4000" dirty="0"/>
              <a:t>的基本元素</a:t>
            </a:r>
          </a:p>
        </p:txBody>
      </p:sp>
      <p:sp>
        <p:nvSpPr>
          <p:cNvPr id="4" name="内容占位符 2"/>
          <p:cNvSpPr txBox="1">
            <a:spLocks/>
          </p:cNvSpPr>
          <p:nvPr/>
        </p:nvSpPr>
        <p:spPr>
          <a:xfrm>
            <a:off x="838200" y="1497012"/>
            <a:ext cx="10515600" cy="4995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三个基本模块：事务，关系，图。</a:t>
            </a:r>
          </a:p>
          <a:p>
            <a:r>
              <a:rPr lang="zh-CN" altLang="en-US" dirty="0"/>
              <a:t>四种事务：　　　</a:t>
            </a:r>
            <a:endParaRPr lang="en-US" altLang="zh-CN" dirty="0"/>
          </a:p>
          <a:p>
            <a:pPr marL="0" indent="0">
              <a:buNone/>
            </a:pPr>
            <a:r>
              <a:rPr lang="zh-CN" altLang="en-US" dirty="0"/>
              <a:t>   </a:t>
            </a:r>
            <a:r>
              <a:rPr lang="en-US" altLang="zh-CN" dirty="0"/>
              <a:t>—</a:t>
            </a:r>
            <a:r>
              <a:rPr lang="zh-CN" altLang="en-US" dirty="0"/>
              <a:t>结构事务</a:t>
            </a:r>
            <a:endParaRPr lang="en-US" altLang="zh-CN" dirty="0"/>
          </a:p>
          <a:p>
            <a:pPr marL="0" indent="0">
              <a:buNone/>
            </a:pPr>
            <a:r>
              <a:rPr lang="zh-CN" altLang="en-US" dirty="0"/>
              <a:t>   </a:t>
            </a:r>
            <a:r>
              <a:rPr lang="en-US" altLang="zh-CN" dirty="0"/>
              <a:t>—</a:t>
            </a:r>
            <a:r>
              <a:rPr lang="zh-CN" altLang="en-US" dirty="0"/>
              <a:t>行为事务</a:t>
            </a:r>
          </a:p>
          <a:p>
            <a:pPr marL="0" indent="0">
              <a:buNone/>
            </a:pPr>
            <a:r>
              <a:rPr lang="en-US" altLang="zh-CN" dirty="0"/>
              <a:t>   —</a:t>
            </a:r>
            <a:r>
              <a:rPr lang="zh-CN" altLang="en-US" dirty="0"/>
              <a:t>分组事务</a:t>
            </a:r>
          </a:p>
          <a:p>
            <a:pPr marL="0" indent="0">
              <a:buNone/>
            </a:pPr>
            <a:r>
              <a:rPr lang="en-US" altLang="zh-CN" dirty="0"/>
              <a:t>   —</a:t>
            </a:r>
            <a:r>
              <a:rPr lang="zh-CN" altLang="en-US" dirty="0"/>
              <a:t>注释事务</a:t>
            </a:r>
            <a:endParaRPr lang="en-US" altLang="zh-CN" dirty="0"/>
          </a:p>
          <a:p>
            <a:r>
              <a:rPr lang="zh-CN" altLang="en-US" dirty="0"/>
              <a:t>四种关系：依赖、关联、实现、泛化</a:t>
            </a:r>
          </a:p>
        </p:txBody>
      </p:sp>
    </p:spTree>
    <p:extLst>
      <p:ext uri="{BB962C8B-B14F-4D97-AF65-F5344CB8AC3E}">
        <p14:creationId xmlns:p14="http://schemas.microsoft.com/office/powerpoint/2010/main" val="130583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60829" y="2555527"/>
            <a:ext cx="3602146" cy="901465"/>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2</a:t>
            </a:r>
          </a:p>
        </p:txBody>
      </p:sp>
      <p:sp>
        <p:nvSpPr>
          <p:cNvPr id="4" name="矩形 3"/>
          <p:cNvSpPr/>
          <p:nvPr/>
        </p:nvSpPr>
        <p:spPr>
          <a:xfrm>
            <a:off x="4955719" y="3435833"/>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a:extLst>
              <a:ext uri="{FF2B5EF4-FFF2-40B4-BE49-F238E27FC236}">
                <a16:creationId xmlns:a16="http://schemas.microsoft.com/office/drawing/2014/main" id="{E3F9B40E-1774-44E3-9897-196964FF7EE9}"/>
              </a:ext>
            </a:extLst>
          </p:cNvPr>
          <p:cNvSpPr/>
          <p:nvPr/>
        </p:nvSpPr>
        <p:spPr>
          <a:xfrm>
            <a:off x="4955719" y="3690967"/>
            <a:ext cx="2438467" cy="646331"/>
          </a:xfrm>
          <a:prstGeom prst="rect">
            <a:avLst/>
          </a:prstGeom>
        </p:spPr>
        <p:txBody>
          <a:bodyPr wrap="square">
            <a:spAutoFit/>
          </a:bodyPr>
          <a:lstStyle/>
          <a:p>
            <a:pPr algn="ctr"/>
            <a:r>
              <a:rPr lang="en-US" altLang="zh-CN" sz="3600" dirty="0">
                <a:latin typeface="+mj-lt"/>
              </a:rPr>
              <a:t>9</a:t>
            </a:r>
            <a:r>
              <a:rPr lang="zh-CN" altLang="en-US" sz="3600" dirty="0">
                <a:latin typeface="+mj-lt"/>
              </a:rPr>
              <a:t>大图种</a:t>
            </a:r>
            <a:endParaRPr lang="en-US" altLang="zh-CN" sz="3600" dirty="0">
              <a:latin typeface="+mj-lt"/>
            </a:endParaRPr>
          </a:p>
        </p:txBody>
      </p:sp>
    </p:spTree>
    <p:extLst>
      <p:ext uri="{BB962C8B-B14F-4D97-AF65-F5344CB8AC3E}">
        <p14:creationId xmlns:p14="http://schemas.microsoft.com/office/powerpoint/2010/main" val="389494616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76275" y="1247776"/>
            <a:ext cx="10839450" cy="16391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类图（</a:t>
            </a:r>
            <a:r>
              <a:rPr lang="en-US" altLang="zh-CN" sz="2400" dirty="0"/>
              <a:t>Class Diagram</a:t>
            </a:r>
            <a:r>
              <a:rPr lang="zh-CN" altLang="en-US" sz="2400" dirty="0"/>
              <a:t>）是最常用和最重要的图，是定义其它图的</a:t>
            </a:r>
            <a:r>
              <a:rPr lang="zh-CN" altLang="en-US" sz="2400" b="1" dirty="0"/>
              <a:t>基础。</a:t>
            </a:r>
          </a:p>
          <a:p>
            <a:r>
              <a:rPr lang="zh-CN" altLang="en-US" sz="2400" dirty="0"/>
              <a:t>类图显示系统中的类、接口以及它们之间的</a:t>
            </a:r>
            <a:r>
              <a:rPr lang="zh-CN" altLang="en-US" sz="2400" b="1" dirty="0"/>
              <a:t>静态结构</a:t>
            </a:r>
            <a:r>
              <a:rPr lang="zh-CN" altLang="en-US" sz="2400" dirty="0"/>
              <a:t>和</a:t>
            </a:r>
            <a:r>
              <a:rPr lang="zh-CN" altLang="en-US" sz="2400" b="1" dirty="0"/>
              <a:t>关系</a:t>
            </a:r>
            <a:r>
              <a:rPr lang="zh-CN" altLang="en-US" sz="2400" dirty="0"/>
              <a:t>的一种静态模型。</a:t>
            </a:r>
          </a:p>
          <a:p>
            <a:r>
              <a:rPr lang="zh-CN" altLang="en-US" sz="2400" dirty="0"/>
              <a:t>类图显示集合的类，接口，关联，协作和约束。</a:t>
            </a:r>
          </a:p>
        </p:txBody>
      </p:sp>
      <p:sp>
        <p:nvSpPr>
          <p:cNvPr id="3"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类图</a:t>
            </a:r>
          </a:p>
        </p:txBody>
      </p:sp>
      <p:sp>
        <p:nvSpPr>
          <p:cNvPr id="4" name="文本框 3">
            <a:extLst>
              <a:ext uri="{FF2B5EF4-FFF2-40B4-BE49-F238E27FC236}">
                <a16:creationId xmlns:a16="http://schemas.microsoft.com/office/drawing/2014/main" id="{095F22B4-16A1-4F24-8A1D-9A337D8AF96A}"/>
              </a:ext>
            </a:extLst>
          </p:cNvPr>
          <p:cNvSpPr txBox="1"/>
          <p:nvPr/>
        </p:nvSpPr>
        <p:spPr>
          <a:xfrm>
            <a:off x="607579" y="2689760"/>
            <a:ext cx="10908145" cy="2251899"/>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zh-CN" altLang="en-US" sz="2400" strike="sngStrike" dirty="0">
                <a:solidFill>
                  <a:srgbClr val="FF0000"/>
                </a:solidFill>
              </a:rPr>
              <a:t>类图不仅用于可视化描述和记录系统的不同方面，也为构建可执行代码的软件应用程序。</a:t>
            </a:r>
          </a:p>
          <a:p>
            <a:pPr marL="228600" indent="-228600">
              <a:lnSpc>
                <a:spcPct val="90000"/>
              </a:lnSpc>
              <a:spcBef>
                <a:spcPts val="1000"/>
              </a:spcBef>
              <a:buFont typeface="Arial" panose="020B0604020202020204" pitchFamily="34" charset="0"/>
              <a:buChar char="•"/>
            </a:pPr>
            <a:r>
              <a:rPr lang="zh-CN" altLang="en-US" sz="2400" strike="sngStrike" dirty="0">
                <a:solidFill>
                  <a:srgbClr val="FF0000"/>
                </a:solidFill>
              </a:rPr>
              <a:t>类图描述一类的属性和操作，也对系统的约束。被广泛应用于类图的建模的面向对象的系统中，因为它们是唯一的，可以直接映射到面向对象的语言的 </a:t>
            </a:r>
            <a:r>
              <a:rPr lang="en-US" altLang="zh-CN" sz="2400" strike="sngStrike" dirty="0">
                <a:solidFill>
                  <a:srgbClr val="FF0000"/>
                </a:solidFill>
              </a:rPr>
              <a:t>UML </a:t>
            </a:r>
            <a:r>
              <a:rPr lang="zh-CN" altLang="en-US" sz="2400" strike="sngStrike" dirty="0">
                <a:solidFill>
                  <a:srgbClr val="FF0000"/>
                </a:solidFill>
              </a:rPr>
              <a:t>图。</a:t>
            </a:r>
          </a:p>
          <a:p>
            <a:endParaRPr lang="zh-CN" altLang="en-US" sz="2400" dirty="0"/>
          </a:p>
        </p:txBody>
      </p:sp>
      <p:sp>
        <p:nvSpPr>
          <p:cNvPr id="5" name="文本框 4">
            <a:extLst>
              <a:ext uri="{FF2B5EF4-FFF2-40B4-BE49-F238E27FC236}">
                <a16:creationId xmlns:a16="http://schemas.microsoft.com/office/drawing/2014/main" id="{0E5DA797-EBB6-4EBD-8884-28BE3A3229ED}"/>
              </a:ext>
            </a:extLst>
          </p:cNvPr>
          <p:cNvSpPr txBox="1"/>
          <p:nvPr/>
        </p:nvSpPr>
        <p:spPr>
          <a:xfrm>
            <a:off x="607580" y="2689760"/>
            <a:ext cx="10908145" cy="2159566"/>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zh-CN" altLang="en-US" sz="2400" dirty="0"/>
              <a:t>类图不仅用于可视化描述和记录系统的不同方面，也为构建可执行代码的软件应用程序。</a:t>
            </a:r>
          </a:p>
          <a:p>
            <a:pPr marL="228600" indent="-228600">
              <a:lnSpc>
                <a:spcPct val="90000"/>
              </a:lnSpc>
              <a:spcBef>
                <a:spcPts val="1000"/>
              </a:spcBef>
              <a:buFont typeface="Arial" panose="020B0604020202020204" pitchFamily="34" charset="0"/>
              <a:buChar char="•"/>
            </a:pPr>
            <a:r>
              <a:rPr lang="zh-CN" altLang="en-US" sz="2400" dirty="0"/>
              <a:t>类图描述一类的属性和操作，也对系统的约束。被广泛应用于类图的建模的面向对象的系统中，因为它们是唯一的，可以直接映射到面向对象的语言的 </a:t>
            </a:r>
            <a:r>
              <a:rPr lang="en-US" altLang="zh-CN" sz="2400" dirty="0"/>
              <a:t>UML </a:t>
            </a:r>
            <a:r>
              <a:rPr lang="zh-CN" altLang="en-US" sz="2400" dirty="0"/>
              <a:t>图。</a:t>
            </a:r>
          </a:p>
          <a:p>
            <a:endParaRPr lang="zh-CN" altLang="en-US" dirty="0"/>
          </a:p>
        </p:txBody>
      </p:sp>
      <p:sp>
        <p:nvSpPr>
          <p:cNvPr id="6" name="矩形 5">
            <a:extLst>
              <a:ext uri="{FF2B5EF4-FFF2-40B4-BE49-F238E27FC236}">
                <a16:creationId xmlns:a16="http://schemas.microsoft.com/office/drawing/2014/main" id="{3E400A62-8C03-44FD-8B9D-D1A400B42361}"/>
              </a:ext>
            </a:extLst>
          </p:cNvPr>
          <p:cNvSpPr/>
          <p:nvPr/>
        </p:nvSpPr>
        <p:spPr>
          <a:xfrm>
            <a:off x="0" y="60523"/>
            <a:ext cx="902335" cy="306705"/>
          </a:xfrm>
          <a:prstGeom prst="rect">
            <a:avLst/>
          </a:prstGeom>
        </p:spPr>
        <p:txBody>
          <a:bodyPr wrap="none">
            <a:spAutoFit/>
          </a:bodyPr>
          <a:lstStyle/>
          <a:p>
            <a:r>
              <a:rPr lang="en-US" altLang="zh-CN" sz="1400" b="1" dirty="0"/>
              <a:t>ONE </a:t>
            </a:r>
            <a:r>
              <a:rPr lang="zh-CN" altLang="en-US" sz="1400" b="1" dirty="0"/>
              <a:t>类图</a:t>
            </a:r>
          </a:p>
        </p:txBody>
      </p:sp>
    </p:spTree>
    <p:extLst>
      <p:ext uri="{BB962C8B-B14F-4D97-AF65-F5344CB8AC3E}">
        <p14:creationId xmlns:p14="http://schemas.microsoft.com/office/powerpoint/2010/main" val="308020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902335" cy="306705"/>
          </a:xfrm>
          <a:prstGeom prst="rect">
            <a:avLst/>
          </a:prstGeom>
        </p:spPr>
        <p:txBody>
          <a:bodyPr wrap="none">
            <a:spAutoFit/>
          </a:bodyPr>
          <a:lstStyle/>
          <a:p>
            <a:r>
              <a:rPr lang="en-US" altLang="zh-CN" sz="1400" b="1" dirty="0"/>
              <a:t>ONE </a:t>
            </a:r>
            <a:r>
              <a:rPr lang="zh-CN" altLang="en-US" sz="1400" b="1" dirty="0"/>
              <a:t>类图</a:t>
            </a:r>
          </a:p>
        </p:txBody>
      </p:sp>
      <p:sp>
        <p:nvSpPr>
          <p:cNvPr id="5" name="矩形 4"/>
          <p:cNvSpPr/>
          <p:nvPr/>
        </p:nvSpPr>
        <p:spPr>
          <a:xfrm>
            <a:off x="295275" y="563880"/>
            <a:ext cx="2654300" cy="521970"/>
          </a:xfrm>
          <a:prstGeom prst="rect">
            <a:avLst/>
          </a:prstGeom>
        </p:spPr>
        <p:txBody>
          <a:bodyPr wrap="square">
            <a:spAutoFit/>
          </a:bodyPr>
          <a:lstStyle/>
          <a:p>
            <a:r>
              <a:rPr lang="zh-CN" altLang="en-US" sz="2800" dirty="0"/>
              <a:t>如何画类图</a:t>
            </a:r>
          </a:p>
        </p:txBody>
      </p:sp>
      <p:sp>
        <p:nvSpPr>
          <p:cNvPr id="7" name="矩形 6"/>
          <p:cNvSpPr/>
          <p:nvPr/>
        </p:nvSpPr>
        <p:spPr>
          <a:xfrm>
            <a:off x="365896" y="1085822"/>
            <a:ext cx="6550312" cy="4584700"/>
          </a:xfrm>
          <a:prstGeom prst="rect">
            <a:avLst/>
          </a:prstGeom>
        </p:spPr>
        <p:txBody>
          <a:bodyPr wrap="square">
            <a:spAutoFit/>
          </a:bodyPr>
          <a:lstStyle/>
          <a:p>
            <a:r>
              <a:rPr lang="en-US" sz="2000" dirty="0">
                <a:latin typeface="微软雅黑" panose="020B0503020204020204" charset="-122"/>
                <a:ea typeface="微软雅黑" panose="020B0503020204020204" charset="-122"/>
              </a:rPr>
              <a:t>Student</a:t>
            </a:r>
            <a:r>
              <a:rPr lang="zh-CN" altLang="en-US" sz="2000" dirty="0">
                <a:latin typeface="微软雅黑" panose="020B0503020204020204" charset="-122"/>
                <a:ea typeface="微软雅黑" panose="020B0503020204020204" charset="-122"/>
              </a:rPr>
              <a:t>类</a:t>
            </a:r>
          </a:p>
          <a:p>
            <a:r>
              <a:rPr lang="en-US" altLang="zh-CN" sz="2000" dirty="0">
                <a:solidFill>
                  <a:srgbClr val="C00000"/>
                </a:solidFill>
                <a:latin typeface="微软雅黑" panose="020B0503020204020204" charset="-122"/>
                <a:ea typeface="微软雅黑" panose="020B0503020204020204" charset="-122"/>
              </a:rPr>
              <a:t>Step 1: </a:t>
            </a:r>
          </a:p>
          <a:p>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类名。</a:t>
            </a:r>
          </a:p>
          <a:p>
            <a:r>
              <a:rPr lang="en-US" altLang="zh-CN" sz="2000" dirty="0">
                <a:solidFill>
                  <a:srgbClr val="C00000"/>
                </a:solidFill>
                <a:latin typeface="微软雅黑" panose="020B0503020204020204" charset="-122"/>
                <a:ea typeface="微软雅黑" panose="020B0503020204020204" charset="-122"/>
              </a:rPr>
              <a:t>Step 2: </a:t>
            </a:r>
          </a:p>
          <a:p>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属性：</a:t>
            </a:r>
            <a:r>
              <a:rPr lang="en-US" altLang="zh-CN" sz="2000" dirty="0">
                <a:latin typeface="微软雅黑" panose="020B0503020204020204" charset="-122"/>
                <a:ea typeface="微软雅黑" panose="020B0503020204020204" charset="-122"/>
              </a:rPr>
              <a:t>[可见性]属性名:类型[=默认值]</a:t>
            </a:r>
          </a:p>
          <a:p>
            <a:r>
              <a:rPr lang="en-US" altLang="zh-CN" dirty="0">
                <a:latin typeface="微软雅黑" panose="020B0503020204020204" charset="-122"/>
                <a:ea typeface="微软雅黑" panose="020B0503020204020204" charset="-122"/>
              </a:rPr>
              <a:t>   </a:t>
            </a:r>
            <a:r>
              <a:rPr lang="en-US" altLang="zh-CN" sz="1600" dirty="0">
                <a:solidFill>
                  <a:srgbClr val="C00000"/>
                </a:solidFill>
                <a:latin typeface="微软雅黑" panose="020B0503020204020204" charset="-122"/>
                <a:ea typeface="微软雅黑" panose="020B0503020204020204" charset="-122"/>
              </a:rPr>
              <a:t>“可见性”表示该属性对类外的元素是否可见，包括公有（Public）、</a:t>
            </a:r>
          </a:p>
          <a:p>
            <a:r>
              <a:rPr lang="en-US" altLang="zh-CN" sz="1600" dirty="0">
                <a:solidFill>
                  <a:srgbClr val="C00000"/>
                </a:solidFill>
                <a:latin typeface="微软雅黑" panose="020B0503020204020204" charset="-122"/>
                <a:ea typeface="微软雅黑" panose="020B0503020204020204" charset="-122"/>
              </a:rPr>
              <a:t>      私有（Private）、受保护（Protected）和朋友（Friendly）4 种，    </a:t>
            </a:r>
          </a:p>
          <a:p>
            <a:r>
              <a:rPr lang="en-US" altLang="zh-CN" sz="1600" dirty="0">
                <a:solidFill>
                  <a:srgbClr val="C00000"/>
                </a:solidFill>
                <a:latin typeface="微软雅黑" panose="020B0503020204020204" charset="-122"/>
                <a:ea typeface="微软雅黑" panose="020B0503020204020204" charset="-122"/>
              </a:rPr>
              <a:t>      在类图中分别用符号+、-、#、~表示</a:t>
            </a:r>
            <a:r>
              <a:rPr lang="en-US" altLang="zh-CN" dirty="0">
                <a:solidFill>
                  <a:srgbClr val="C00000"/>
                </a:solidFill>
                <a:latin typeface="微软雅黑" panose="020B0503020204020204" charset="-122"/>
                <a:ea typeface="微软雅黑" panose="020B0503020204020204" charset="-122"/>
              </a:rPr>
              <a:t>。</a:t>
            </a:r>
          </a:p>
          <a:p>
            <a:r>
              <a:rPr lang="en-US" altLang="zh-CN" sz="2000" dirty="0">
                <a:solidFill>
                  <a:srgbClr val="C00000"/>
                </a:solidFill>
                <a:effectLst/>
                <a:latin typeface="微软雅黑" panose="020B0503020204020204" charset="-122"/>
                <a:ea typeface="微软雅黑" panose="020B0503020204020204" charset="-122"/>
              </a:rPr>
              <a:t>Step 3:</a:t>
            </a:r>
          </a:p>
          <a:p>
            <a:r>
              <a:rPr lang="en-US" altLang="zh-CN" sz="2000" dirty="0">
                <a:solidFill>
                  <a:schemeClr val="tx1"/>
                </a:solidFill>
                <a:latin typeface="微软雅黑" panose="020B0503020204020204" charset="-122"/>
                <a:ea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rPr>
              <a:t>操作：[可见性]名称(参数列表)[:返回类型]</a:t>
            </a:r>
          </a:p>
          <a:p>
            <a:r>
              <a:rPr lang="en-US" altLang="zh-CN" sz="2000" dirty="0">
                <a:solidFill>
                  <a:srgbClr val="C00000"/>
                </a:solidFill>
                <a:latin typeface="微软雅黑" panose="020B0503020204020204" charset="-122"/>
                <a:ea typeface="微软雅黑" panose="020B0503020204020204" charset="-122"/>
              </a:rPr>
              <a:t>Step 4:</a:t>
            </a:r>
          </a:p>
          <a:p>
            <a:r>
              <a:rPr lang="en-US" altLang="zh-CN" sz="2000" dirty="0">
                <a:solidFill>
                  <a:schemeClr val="tx1"/>
                </a:solidFill>
                <a:latin typeface="微软雅黑" panose="020B0503020204020204" charset="-122"/>
                <a:ea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rPr>
              <a:t>关系：</a:t>
            </a:r>
          </a:p>
          <a:p>
            <a:r>
              <a:rPr lang="en-US" altLang="zh-CN" sz="2000" dirty="0">
                <a:solidFill>
                  <a:schemeClr val="tx1"/>
                </a:solidFill>
                <a:latin typeface="微软雅黑" panose="020B0503020204020204" charset="-122"/>
                <a:ea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rPr>
              <a:t>依赖：                           </a:t>
            </a:r>
            <a:r>
              <a:rPr lang="en-US" altLang="zh-CN" sz="2000" dirty="0">
                <a:solidFill>
                  <a:schemeClr val="tx1"/>
                </a:solidFill>
                <a:latin typeface="微软雅黑" panose="020B0503020204020204" charset="-122"/>
                <a:ea typeface="微软雅黑" panose="020B0503020204020204" charset="-122"/>
              </a:rPr>
              <a:t>(2)</a:t>
            </a:r>
            <a:r>
              <a:rPr lang="zh-CN" altLang="en-US" sz="2000" dirty="0">
                <a:solidFill>
                  <a:schemeClr val="tx1"/>
                </a:solidFill>
                <a:latin typeface="微软雅黑" panose="020B0503020204020204" charset="-122"/>
                <a:ea typeface="微软雅黑" panose="020B0503020204020204" charset="-122"/>
              </a:rPr>
              <a:t> 关联： </a:t>
            </a:r>
          </a:p>
          <a:p>
            <a:r>
              <a:rPr lang="en-US" altLang="zh-CN" sz="2000" dirty="0">
                <a:solidFill>
                  <a:schemeClr val="tx1"/>
                </a:solidFill>
                <a:latin typeface="微软雅黑" panose="020B0503020204020204" charset="-122"/>
                <a:ea typeface="微软雅黑" panose="020B0503020204020204" charset="-122"/>
              </a:rPr>
              <a:t>(3) </a:t>
            </a:r>
            <a:r>
              <a:rPr lang="zh-CN" altLang="en-US" sz="2000" dirty="0">
                <a:solidFill>
                  <a:schemeClr val="tx1"/>
                </a:solidFill>
                <a:latin typeface="微软雅黑" panose="020B0503020204020204" charset="-122"/>
                <a:ea typeface="微软雅黑" panose="020B0503020204020204" charset="-122"/>
              </a:rPr>
              <a:t>聚合：                           </a:t>
            </a:r>
            <a:r>
              <a:rPr lang="en-US" altLang="zh-CN" sz="2000" dirty="0">
                <a:solidFill>
                  <a:schemeClr val="tx1"/>
                </a:solidFill>
                <a:latin typeface="微软雅黑" panose="020B0503020204020204" charset="-122"/>
                <a:ea typeface="微软雅黑" panose="020B0503020204020204" charset="-122"/>
              </a:rPr>
              <a:t>(4) </a:t>
            </a:r>
            <a:r>
              <a:rPr lang="zh-CN" altLang="en-US" sz="2000" dirty="0">
                <a:solidFill>
                  <a:schemeClr val="tx1"/>
                </a:solidFill>
                <a:latin typeface="微软雅黑" panose="020B0503020204020204" charset="-122"/>
                <a:ea typeface="微软雅黑" panose="020B0503020204020204" charset="-122"/>
              </a:rPr>
              <a:t>组合：</a:t>
            </a:r>
          </a:p>
          <a:p>
            <a:r>
              <a:rPr lang="en-US" altLang="zh-CN" sz="2000" dirty="0">
                <a:solidFill>
                  <a:schemeClr val="tx1"/>
                </a:solidFill>
                <a:latin typeface="微软雅黑" panose="020B0503020204020204" charset="-122"/>
                <a:ea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rPr>
              <a:t>泛化：                           </a:t>
            </a:r>
            <a:r>
              <a:rPr lang="en-US" altLang="zh-CN" sz="2000" dirty="0">
                <a:solidFill>
                  <a:schemeClr val="tx1"/>
                </a:solidFill>
                <a:latin typeface="微软雅黑" panose="020B0503020204020204" charset="-122"/>
                <a:ea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rPr>
              <a:t>实现：</a:t>
            </a:r>
          </a:p>
        </p:txBody>
      </p:sp>
      <p:pic>
        <p:nvPicPr>
          <p:cNvPr id="3" name="图片 2" descr="类"/>
          <p:cNvPicPr>
            <a:picLocks noChangeAspect="1"/>
          </p:cNvPicPr>
          <p:nvPr/>
        </p:nvPicPr>
        <p:blipFill>
          <a:blip r:embed="rId3"/>
          <a:stretch>
            <a:fillRect/>
          </a:stretch>
        </p:blipFill>
        <p:spPr>
          <a:xfrm>
            <a:off x="8771846" y="367228"/>
            <a:ext cx="2120669" cy="2171561"/>
          </a:xfrm>
          <a:prstGeom prst="rect">
            <a:avLst/>
          </a:prstGeom>
        </p:spPr>
      </p:pic>
      <p:pic>
        <p:nvPicPr>
          <p:cNvPr id="4" name="图片 3" descr="依赖"/>
          <p:cNvPicPr>
            <a:picLocks noChangeAspect="1"/>
          </p:cNvPicPr>
          <p:nvPr/>
        </p:nvPicPr>
        <p:blipFill>
          <a:blip r:embed="rId4"/>
          <a:stretch>
            <a:fillRect/>
          </a:stretch>
        </p:blipFill>
        <p:spPr>
          <a:xfrm>
            <a:off x="1588135" y="4779645"/>
            <a:ext cx="1104900" cy="217805"/>
          </a:xfrm>
          <a:prstGeom prst="rect">
            <a:avLst/>
          </a:prstGeom>
        </p:spPr>
      </p:pic>
      <p:pic>
        <p:nvPicPr>
          <p:cNvPr id="6" name="图片 5" descr="关联"/>
          <p:cNvPicPr>
            <a:picLocks noChangeAspect="1"/>
          </p:cNvPicPr>
          <p:nvPr/>
        </p:nvPicPr>
        <p:blipFill>
          <a:blip r:embed="rId5"/>
          <a:stretch>
            <a:fillRect/>
          </a:stretch>
        </p:blipFill>
        <p:spPr>
          <a:xfrm>
            <a:off x="4735195" y="4779645"/>
            <a:ext cx="883920" cy="152400"/>
          </a:xfrm>
          <a:prstGeom prst="rect">
            <a:avLst/>
          </a:prstGeom>
        </p:spPr>
      </p:pic>
      <p:pic>
        <p:nvPicPr>
          <p:cNvPr id="8" name="图片 7" descr="聚合"/>
          <p:cNvPicPr>
            <a:picLocks noChangeAspect="1"/>
          </p:cNvPicPr>
          <p:nvPr/>
        </p:nvPicPr>
        <p:blipFill>
          <a:blip r:embed="rId6"/>
          <a:stretch>
            <a:fillRect/>
          </a:stretch>
        </p:blipFill>
        <p:spPr>
          <a:xfrm>
            <a:off x="1588135" y="5080000"/>
            <a:ext cx="1675765" cy="144145"/>
          </a:xfrm>
          <a:prstGeom prst="rect">
            <a:avLst/>
          </a:prstGeom>
        </p:spPr>
      </p:pic>
      <p:pic>
        <p:nvPicPr>
          <p:cNvPr id="9" name="图片 8" descr="组合"/>
          <p:cNvPicPr>
            <a:picLocks noChangeAspect="1"/>
          </p:cNvPicPr>
          <p:nvPr/>
        </p:nvPicPr>
        <p:blipFill>
          <a:blip r:embed="rId7"/>
          <a:stretch>
            <a:fillRect/>
          </a:stretch>
        </p:blipFill>
        <p:spPr>
          <a:xfrm>
            <a:off x="4835525" y="5034915"/>
            <a:ext cx="1507490" cy="189230"/>
          </a:xfrm>
          <a:prstGeom prst="rect">
            <a:avLst/>
          </a:prstGeom>
        </p:spPr>
      </p:pic>
      <p:pic>
        <p:nvPicPr>
          <p:cNvPr id="10" name="图片 9" descr="泛化"/>
          <p:cNvPicPr>
            <a:picLocks noChangeAspect="1"/>
          </p:cNvPicPr>
          <p:nvPr/>
        </p:nvPicPr>
        <p:blipFill>
          <a:blip r:embed="rId8"/>
          <a:stretch>
            <a:fillRect/>
          </a:stretch>
        </p:blipFill>
        <p:spPr>
          <a:xfrm>
            <a:off x="1701165" y="5302885"/>
            <a:ext cx="1449705" cy="203200"/>
          </a:xfrm>
          <a:prstGeom prst="rect">
            <a:avLst/>
          </a:prstGeom>
        </p:spPr>
      </p:pic>
      <p:pic>
        <p:nvPicPr>
          <p:cNvPr id="11" name="图片 10" descr="实现"/>
          <p:cNvPicPr>
            <a:picLocks noChangeAspect="1"/>
          </p:cNvPicPr>
          <p:nvPr/>
        </p:nvPicPr>
        <p:blipFill>
          <a:blip r:embed="rId9"/>
          <a:stretch>
            <a:fillRect/>
          </a:stretch>
        </p:blipFill>
        <p:spPr>
          <a:xfrm>
            <a:off x="4835525" y="5302885"/>
            <a:ext cx="1333500" cy="198120"/>
          </a:xfrm>
          <a:prstGeom prst="rect">
            <a:avLst/>
          </a:prstGeom>
        </p:spPr>
      </p:pic>
      <p:pic>
        <p:nvPicPr>
          <p:cNvPr id="13" name="图片 12">
            <a:extLst>
              <a:ext uri="{FF2B5EF4-FFF2-40B4-BE49-F238E27FC236}">
                <a16:creationId xmlns:a16="http://schemas.microsoft.com/office/drawing/2014/main" id="{C791290F-C4DC-47CA-AD6B-661BAE0D10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5463" y="2986693"/>
            <a:ext cx="3354881" cy="1665952"/>
          </a:xfrm>
          <a:prstGeom prst="rect">
            <a:avLst/>
          </a:prstGeom>
        </p:spPr>
      </p:pic>
      <p:graphicFrame>
        <p:nvGraphicFramePr>
          <p:cNvPr id="14" name="对象 13">
            <a:hlinkClick r:id="" action="ppaction://ole?verb=0"/>
            <a:extLst>
              <a:ext uri="{FF2B5EF4-FFF2-40B4-BE49-F238E27FC236}">
                <a16:creationId xmlns:a16="http://schemas.microsoft.com/office/drawing/2014/main" id="{25210E92-747B-4E1B-8EE9-B9D683FCEA1A}"/>
              </a:ext>
            </a:extLst>
          </p:cNvPr>
          <p:cNvGraphicFramePr>
            <a:graphicFrameLocks noChangeAspect="1"/>
          </p:cNvGraphicFramePr>
          <p:nvPr>
            <p:extLst>
              <p:ext uri="{D42A27DB-BD31-4B8C-83A1-F6EECF244321}">
                <p14:modId xmlns:p14="http://schemas.microsoft.com/office/powerpoint/2010/main" val="966296447"/>
              </p:ext>
            </p:extLst>
          </p:nvPr>
        </p:nvGraphicFramePr>
        <p:xfrm>
          <a:off x="8251477" y="4855845"/>
          <a:ext cx="3373437" cy="1896974"/>
        </p:xfrm>
        <a:graphic>
          <a:graphicData uri="http://schemas.openxmlformats.org/presentationml/2006/ole">
            <mc:AlternateContent xmlns:mc="http://schemas.openxmlformats.org/markup-compatibility/2006">
              <mc:Choice xmlns:v="urn:schemas-microsoft-com:vml" Requires="v">
                <p:oleObj spid="_x0000_s6148" name="Presentation" r:id="rId11" imgW="5730128" imgH="3223172" progId="PowerPoint.Show.12">
                  <p:embed/>
                </p:oleObj>
              </mc:Choice>
              <mc:Fallback>
                <p:oleObj name="Presentation" r:id="rId11" imgW="5730128" imgH="3223172" progId="PowerPoint.Show.12">
                  <p:embed/>
                  <p:pic>
                    <p:nvPicPr>
                      <p:cNvPr id="0" name=""/>
                      <p:cNvPicPr/>
                      <p:nvPr/>
                    </p:nvPicPr>
                    <p:blipFill>
                      <a:blip r:embed="rId12"/>
                      <a:stretch>
                        <a:fillRect/>
                      </a:stretch>
                    </p:blipFill>
                    <p:spPr>
                      <a:xfrm>
                        <a:off x="8251477" y="4855845"/>
                        <a:ext cx="3373437" cy="189697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902335" cy="306705"/>
          </a:xfrm>
          <a:prstGeom prst="rect">
            <a:avLst/>
          </a:prstGeom>
        </p:spPr>
        <p:txBody>
          <a:bodyPr wrap="none">
            <a:spAutoFit/>
          </a:bodyPr>
          <a:lstStyle/>
          <a:p>
            <a:pPr algn="l"/>
            <a:r>
              <a:rPr lang="en-US" altLang="zh-CN" sz="1400" b="1" dirty="0">
                <a:sym typeface="+mn-ea"/>
              </a:rPr>
              <a:t>ONE </a:t>
            </a:r>
            <a:r>
              <a:rPr lang="zh-CN" altLang="en-US" sz="1400" b="1" dirty="0">
                <a:sym typeface="+mn-ea"/>
              </a:rPr>
              <a:t>类图</a:t>
            </a:r>
            <a:endParaRPr lang="zh-CN" altLang="en-US" sz="1400" b="1" dirty="0"/>
          </a:p>
        </p:txBody>
      </p:sp>
      <p:sp>
        <p:nvSpPr>
          <p:cNvPr id="5" name="矩形 4"/>
          <p:cNvSpPr/>
          <p:nvPr/>
        </p:nvSpPr>
        <p:spPr>
          <a:xfrm>
            <a:off x="829089" y="594055"/>
            <a:ext cx="894080" cy="521970"/>
          </a:xfrm>
          <a:prstGeom prst="rect">
            <a:avLst/>
          </a:prstGeom>
        </p:spPr>
        <p:txBody>
          <a:bodyPr wrap="none">
            <a:spAutoFit/>
          </a:bodyPr>
          <a:lstStyle/>
          <a:p>
            <a:r>
              <a:rPr lang="zh-CN" altLang="en-US" sz="2800" dirty="0"/>
              <a:t>总结</a:t>
            </a:r>
          </a:p>
        </p:txBody>
      </p:sp>
      <p:sp>
        <p:nvSpPr>
          <p:cNvPr id="7" name="矩形 6"/>
          <p:cNvSpPr/>
          <p:nvPr/>
        </p:nvSpPr>
        <p:spPr>
          <a:xfrm>
            <a:off x="902471" y="1374112"/>
            <a:ext cx="6550312" cy="2030095"/>
          </a:xfrm>
          <a:prstGeom prst="rect">
            <a:avLst/>
          </a:prstGeom>
        </p:spPr>
        <p:txBody>
          <a:bodyPr wrap="square">
            <a:spAutoFit/>
          </a:bodyPr>
          <a:lstStyle/>
          <a:p>
            <a:r>
              <a:rPr dirty="0">
                <a:latin typeface="微软雅黑" panose="020B0503020204020204" charset="-122"/>
                <a:ea typeface="微软雅黑" panose="020B0503020204020204" charset="-122"/>
              </a:rPr>
              <a:t>描述系统的静态视图。</a:t>
            </a:r>
          </a:p>
          <a:p>
            <a:endParaRPr dirty="0">
              <a:latin typeface="微软雅黑" panose="020B0503020204020204" charset="-122"/>
              <a:ea typeface="微软雅黑" panose="020B0503020204020204" charset="-122"/>
            </a:endParaRPr>
          </a:p>
          <a:p>
            <a:r>
              <a:rPr dirty="0">
                <a:latin typeface="微软雅黑" panose="020B0503020204020204" charset="-122"/>
                <a:ea typeface="微软雅黑" panose="020B0503020204020204" charset="-122"/>
              </a:rPr>
              <a:t>显示静态视图中的元素之间的</a:t>
            </a:r>
            <a:r>
              <a:rPr b="1" dirty="0">
                <a:latin typeface="微软雅黑" panose="020B0503020204020204" charset="-122"/>
                <a:ea typeface="微软雅黑" panose="020B0503020204020204" charset="-122"/>
              </a:rPr>
              <a:t>协作</a:t>
            </a:r>
            <a:r>
              <a:rPr dirty="0">
                <a:latin typeface="微软雅黑" panose="020B0503020204020204" charset="-122"/>
                <a:ea typeface="微软雅黑" panose="020B0503020204020204" charset="-122"/>
              </a:rPr>
              <a:t>。</a:t>
            </a:r>
          </a:p>
          <a:p>
            <a:endParaRPr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对</a:t>
            </a:r>
            <a:r>
              <a:rPr dirty="0" err="1">
                <a:latin typeface="微软雅黑" panose="020B0503020204020204" charset="-122"/>
                <a:ea typeface="微软雅黑" panose="020B0503020204020204" charset="-122"/>
              </a:rPr>
              <a:t>系统执行的功能的描述</a:t>
            </a:r>
            <a:r>
              <a:rPr dirty="0">
                <a:latin typeface="微软雅黑" panose="020B0503020204020204" charset="-122"/>
                <a:ea typeface="微软雅黑" panose="020B0503020204020204" charset="-122"/>
              </a:rPr>
              <a:t>。</a:t>
            </a:r>
          </a:p>
          <a:p>
            <a:endParaRPr dirty="0">
              <a:latin typeface="微软雅黑" panose="020B0503020204020204" charset="-122"/>
              <a:ea typeface="微软雅黑" panose="020B0503020204020204" charset="-122"/>
            </a:endParaRPr>
          </a:p>
          <a:p>
            <a:r>
              <a:rPr dirty="0">
                <a:latin typeface="微软雅黑" panose="020B0503020204020204" charset="-122"/>
                <a:ea typeface="微软雅黑" panose="020B0503020204020204" charset="-122"/>
              </a:rPr>
              <a:t>构建软件应用面向对象的语言。</a:t>
            </a:r>
            <a:endParaRPr lang="zh-CN" dirty="0">
              <a:latin typeface="微软雅黑" panose="020B0503020204020204" charset="-122"/>
              <a:ea typeface="微软雅黑" panose="020B0503020204020204" charset="-122"/>
            </a:endParaRPr>
          </a:p>
        </p:txBody>
      </p:sp>
      <p:sp>
        <p:nvSpPr>
          <p:cNvPr id="3" name="矩形 2"/>
          <p:cNvSpPr/>
          <p:nvPr/>
        </p:nvSpPr>
        <p:spPr>
          <a:xfrm>
            <a:off x="902335" y="3605530"/>
            <a:ext cx="9008110" cy="1568450"/>
          </a:xfrm>
          <a:prstGeom prst="rect">
            <a:avLst/>
          </a:prstGeom>
        </p:spPr>
        <p:txBody>
          <a:bodyPr wrap="square">
            <a:spAutoFit/>
          </a:bodyPr>
          <a:lstStyle/>
          <a:p>
            <a:r>
              <a:rPr lang="zh-CN" sz="4800" dirty="0">
                <a:solidFill>
                  <a:schemeClr val="tx1"/>
                </a:solidFill>
                <a:latin typeface="华文行楷" panose="02010800040101010101" charset="-122"/>
                <a:ea typeface="华文行楷" panose="02010800040101010101" charset="-122"/>
              </a:rPr>
              <a:t>任你建模水平再高</a:t>
            </a:r>
          </a:p>
          <a:p>
            <a:r>
              <a:rPr lang="zh-CN" sz="4800" dirty="0">
                <a:solidFill>
                  <a:schemeClr val="tx1"/>
                </a:solidFill>
                <a:latin typeface="华文行楷" panose="02010800040101010101" charset="-122"/>
                <a:ea typeface="华文行楷" panose="02010800040101010101" charset="-122"/>
              </a:rPr>
              <a:t>画好类图方能独领风骚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2861</TotalTime>
  <Words>1642</Words>
  <Application>Microsoft Office PowerPoint</Application>
  <PresentationFormat>宽屏</PresentationFormat>
  <Paragraphs>233</Paragraphs>
  <Slides>31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9" baseType="lpstr">
      <vt:lpstr>华文行楷</vt:lpstr>
      <vt:lpstr>华文细黑</vt:lpstr>
      <vt:lpstr>微软雅黑</vt:lpstr>
      <vt:lpstr>Arial</vt:lpstr>
      <vt:lpstr>Calibri</vt:lpstr>
      <vt:lpstr>Office 主题</vt:lpstr>
      <vt:lpstr>Presentation</vt:lpstr>
      <vt:lpstr>Microsoft 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开发中的ElasticSearch查询问题</dc:title>
  <dc:creator>程喆</dc:creator>
  <cp:lastModifiedBy>chengzhe@mail.ustc.edu.cn</cp:lastModifiedBy>
  <cp:revision>151</cp:revision>
  <dcterms:created xsi:type="dcterms:W3CDTF">2020-03-18T02:17:35Z</dcterms:created>
  <dcterms:modified xsi:type="dcterms:W3CDTF">2020-12-03T08:01:56Z</dcterms:modified>
</cp:coreProperties>
</file>