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7" r:id="rId3"/>
    <p:sldId id="304" r:id="rId4"/>
    <p:sldId id="277" r:id="rId5"/>
    <p:sldId id="269" r:id="rId6"/>
    <p:sldId id="276" r:id="rId7"/>
    <p:sldId id="289" r:id="rId8"/>
    <p:sldId id="282" r:id="rId9"/>
    <p:sldId id="287" r:id="rId10"/>
    <p:sldId id="284" r:id="rId11"/>
    <p:sldId id="288" r:id="rId12"/>
    <p:sldId id="278" r:id="rId13"/>
    <p:sldId id="290" r:id="rId14"/>
    <p:sldId id="291" r:id="rId15"/>
    <p:sldId id="279" r:id="rId16"/>
    <p:sldId id="292" r:id="rId17"/>
    <p:sldId id="293" r:id="rId18"/>
    <p:sldId id="294" r:id="rId19"/>
    <p:sldId id="308" r:id="rId20"/>
    <p:sldId id="309" r:id="rId21"/>
    <p:sldId id="310" r:id="rId22"/>
    <p:sldId id="280" r:id="rId23"/>
    <p:sldId id="281" r:id="rId24"/>
    <p:sldId id="295" r:id="rId25"/>
    <p:sldId id="296" r:id="rId26"/>
    <p:sldId id="275" r:id="rId27"/>
    <p:sldId id="302" r:id="rId28"/>
    <p:sldId id="301" r:id="rId29"/>
    <p:sldId id="306" r:id="rId30"/>
    <p:sldId id="261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ke" initials="j" lastIdx="1" clrIdx="0">
    <p:extLst>
      <p:ext uri="{19B8F6BF-5375-455C-9EA6-DF929625EA0E}">
        <p15:presenceInfo xmlns:p15="http://schemas.microsoft.com/office/powerpoint/2012/main" userId="js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140"/>
    <a:srgbClr val="612EB1"/>
    <a:srgbClr val="A20000"/>
    <a:srgbClr val="A40000"/>
    <a:srgbClr val="9E0000"/>
    <a:srgbClr val="C7450B"/>
    <a:srgbClr val="E24E0C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67" autoAdjust="0"/>
    <p:restoredTop sz="96182" autoAdjust="0"/>
  </p:normalViewPr>
  <p:slideViewPr>
    <p:cSldViewPr snapToGrid="0">
      <p:cViewPr varScale="1">
        <p:scale>
          <a:sx n="92" d="100"/>
          <a:sy n="92" d="100"/>
        </p:scale>
        <p:origin x="108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sḷiďé"/>
          <p:cNvSpPr>
            <a:spLocks/>
          </p:cNvSpPr>
          <p:nvPr userDrawn="1"/>
        </p:nvSpPr>
        <p:spPr bwMode="auto">
          <a:xfrm>
            <a:off x="-1" y="3359406"/>
            <a:ext cx="12192001" cy="3498594"/>
          </a:xfrm>
          <a:custGeom>
            <a:avLst/>
            <a:gdLst>
              <a:gd name="connsiteX0" fmla="*/ 11803068 w 12192001"/>
              <a:gd name="connsiteY0" fmla="*/ 1255 h 3498594"/>
              <a:gd name="connsiteX1" fmla="*/ 12174677 w 12192001"/>
              <a:gd name="connsiteY1" fmla="*/ 253268 h 3498594"/>
              <a:gd name="connsiteX2" fmla="*/ 12192001 w 12192001"/>
              <a:gd name="connsiteY2" fmla="*/ 288206 h 3498594"/>
              <a:gd name="connsiteX3" fmla="*/ 12192001 w 12192001"/>
              <a:gd name="connsiteY3" fmla="*/ 3498594 h 3498594"/>
              <a:gd name="connsiteX4" fmla="*/ 11129598 w 12192001"/>
              <a:gd name="connsiteY4" fmla="*/ 3498594 h 3498594"/>
              <a:gd name="connsiteX5" fmla="*/ 0 w 12192001"/>
              <a:gd name="connsiteY5" fmla="*/ 3498594 h 3498594"/>
              <a:gd name="connsiteX6" fmla="*/ 0 w 12192001"/>
              <a:gd name="connsiteY6" fmla="*/ 2207153 h 3498594"/>
              <a:gd name="connsiteX7" fmla="*/ 5451415 w 12192001"/>
              <a:gd name="connsiteY7" fmla="*/ 112147 h 3498594"/>
              <a:gd name="connsiteX8" fmla="*/ 9649960 w 12192001"/>
              <a:gd name="connsiteY8" fmla="*/ 781784 h 3498594"/>
              <a:gd name="connsiteX9" fmla="*/ 11514918 w 12192001"/>
              <a:gd name="connsiteY9" fmla="*/ 54750 h 3498594"/>
              <a:gd name="connsiteX10" fmla="*/ 11803068 w 12192001"/>
              <a:gd name="connsiteY10" fmla="*/ 1255 h 3498594"/>
              <a:gd name="connsiteX0" fmla="*/ 11803068 w 12192001"/>
              <a:gd name="connsiteY0" fmla="*/ 1255 h 3498594"/>
              <a:gd name="connsiteX1" fmla="*/ 12174677 w 12192001"/>
              <a:gd name="connsiteY1" fmla="*/ 253268 h 3498594"/>
              <a:gd name="connsiteX2" fmla="*/ 12192001 w 12192001"/>
              <a:gd name="connsiteY2" fmla="*/ 288206 h 3498594"/>
              <a:gd name="connsiteX3" fmla="*/ 12192001 w 12192001"/>
              <a:gd name="connsiteY3" fmla="*/ 3498594 h 3498594"/>
              <a:gd name="connsiteX4" fmla="*/ 11129598 w 12192001"/>
              <a:gd name="connsiteY4" fmla="*/ 3498594 h 3498594"/>
              <a:gd name="connsiteX5" fmla="*/ 0 w 12192001"/>
              <a:gd name="connsiteY5" fmla="*/ 3498594 h 3498594"/>
              <a:gd name="connsiteX6" fmla="*/ 0 w 12192001"/>
              <a:gd name="connsiteY6" fmla="*/ 2207153 h 3498594"/>
              <a:gd name="connsiteX7" fmla="*/ 5451415 w 12192001"/>
              <a:gd name="connsiteY7" fmla="*/ 112147 h 3498594"/>
              <a:gd name="connsiteX8" fmla="*/ 9649960 w 12192001"/>
              <a:gd name="connsiteY8" fmla="*/ 781784 h 3498594"/>
              <a:gd name="connsiteX9" fmla="*/ 11514918 w 12192001"/>
              <a:gd name="connsiteY9" fmla="*/ 54750 h 3498594"/>
              <a:gd name="connsiteX10" fmla="*/ 11803068 w 12192001"/>
              <a:gd name="connsiteY10" fmla="*/ 1255 h 349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3498594">
                <a:moveTo>
                  <a:pt x="11803068" y="1255"/>
                </a:moveTo>
                <a:cubicBezTo>
                  <a:pt x="11993449" y="15070"/>
                  <a:pt x="12108776" y="140463"/>
                  <a:pt x="12174677" y="253268"/>
                </a:cubicBezTo>
                <a:lnTo>
                  <a:pt x="12192001" y="288206"/>
                </a:lnTo>
                <a:lnTo>
                  <a:pt x="12192001" y="3498594"/>
                </a:lnTo>
                <a:lnTo>
                  <a:pt x="11129598" y="3498594"/>
                </a:lnTo>
                <a:lnTo>
                  <a:pt x="0" y="3498594"/>
                </a:lnTo>
                <a:lnTo>
                  <a:pt x="0" y="2207153"/>
                </a:lnTo>
                <a:cubicBezTo>
                  <a:pt x="0" y="2207153"/>
                  <a:pt x="2270139" y="218198"/>
                  <a:pt x="5451415" y="112147"/>
                </a:cubicBezTo>
                <a:cubicBezTo>
                  <a:pt x="7188030" y="54255"/>
                  <a:pt x="8817902" y="777001"/>
                  <a:pt x="9649960" y="781784"/>
                </a:cubicBezTo>
                <a:cubicBezTo>
                  <a:pt x="10874138" y="788958"/>
                  <a:pt x="11266257" y="155195"/>
                  <a:pt x="11514918" y="54750"/>
                </a:cubicBezTo>
                <a:cubicBezTo>
                  <a:pt x="11626098" y="9908"/>
                  <a:pt x="11721476" y="-4665"/>
                  <a:pt x="11803068" y="12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95999" y="4372524"/>
            <a:ext cx="5410199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110288" y="1130299"/>
            <a:ext cx="5410199" cy="2631989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0288" y="5541558"/>
            <a:ext cx="541019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110288" y="5837829"/>
            <a:ext cx="541019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028700"/>
            <a:ext cx="6095998" cy="4939666"/>
          </a:xfrm>
          <a:prstGeom prst="rect">
            <a:avLst/>
          </a:prstGeom>
        </p:spPr>
      </p:pic>
      <p:pic>
        <p:nvPicPr>
          <p:cNvPr id="8" name="Picture 29" descr="C:\Users\fangfang\Desktop\logo-1.e4aed09.pnglogo-1.e4aed0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046352" y="93256"/>
            <a:ext cx="188595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1ïdê"/>
          <p:cNvSpPr/>
          <p:nvPr userDrawn="1"/>
        </p:nvSpPr>
        <p:spPr>
          <a:xfrm>
            <a:off x="669925" y="1384300"/>
            <a:ext cx="7150100" cy="4064000"/>
          </a:xfrm>
          <a:prstGeom prst="cloud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1564698" y="25563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1565814" y="34516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9" descr="C:\Users\fangfang\Desktop\logo-1.e4aed09.pnglogo-1.e4aed0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46353" y="156621"/>
            <a:ext cx="188595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=""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9" descr="C:\Users\fangfang\Desktop\logo-1.e4aed09.pnglogo-1.e4aed0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110747" y="130863"/>
            <a:ext cx="188595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ḻïde"/>
          <p:cNvSpPr>
            <a:spLocks/>
          </p:cNvSpPr>
          <p:nvPr userDrawn="1"/>
        </p:nvSpPr>
        <p:spPr bwMode="auto">
          <a:xfrm flipH="1">
            <a:off x="-1" y="3359406"/>
            <a:ext cx="12192001" cy="3498594"/>
          </a:xfrm>
          <a:custGeom>
            <a:avLst/>
            <a:gdLst>
              <a:gd name="connsiteX0" fmla="*/ 11803068 w 12192001"/>
              <a:gd name="connsiteY0" fmla="*/ 1255 h 3498594"/>
              <a:gd name="connsiteX1" fmla="*/ 12174677 w 12192001"/>
              <a:gd name="connsiteY1" fmla="*/ 253268 h 3498594"/>
              <a:gd name="connsiteX2" fmla="*/ 12192001 w 12192001"/>
              <a:gd name="connsiteY2" fmla="*/ 288206 h 3498594"/>
              <a:gd name="connsiteX3" fmla="*/ 12192001 w 12192001"/>
              <a:gd name="connsiteY3" fmla="*/ 3498594 h 3498594"/>
              <a:gd name="connsiteX4" fmla="*/ 11129598 w 12192001"/>
              <a:gd name="connsiteY4" fmla="*/ 3498594 h 3498594"/>
              <a:gd name="connsiteX5" fmla="*/ 0 w 12192001"/>
              <a:gd name="connsiteY5" fmla="*/ 3498594 h 3498594"/>
              <a:gd name="connsiteX6" fmla="*/ 0 w 12192001"/>
              <a:gd name="connsiteY6" fmla="*/ 2207153 h 3498594"/>
              <a:gd name="connsiteX7" fmla="*/ 5451415 w 12192001"/>
              <a:gd name="connsiteY7" fmla="*/ 112147 h 3498594"/>
              <a:gd name="connsiteX8" fmla="*/ 9649960 w 12192001"/>
              <a:gd name="connsiteY8" fmla="*/ 781784 h 3498594"/>
              <a:gd name="connsiteX9" fmla="*/ 11514918 w 12192001"/>
              <a:gd name="connsiteY9" fmla="*/ 54750 h 3498594"/>
              <a:gd name="connsiteX10" fmla="*/ 11803068 w 12192001"/>
              <a:gd name="connsiteY10" fmla="*/ 1255 h 3498594"/>
              <a:gd name="connsiteX0" fmla="*/ 11803068 w 12192001"/>
              <a:gd name="connsiteY0" fmla="*/ 1255 h 3498594"/>
              <a:gd name="connsiteX1" fmla="*/ 12174677 w 12192001"/>
              <a:gd name="connsiteY1" fmla="*/ 253268 h 3498594"/>
              <a:gd name="connsiteX2" fmla="*/ 12192001 w 12192001"/>
              <a:gd name="connsiteY2" fmla="*/ 288206 h 3498594"/>
              <a:gd name="connsiteX3" fmla="*/ 12192001 w 12192001"/>
              <a:gd name="connsiteY3" fmla="*/ 3498594 h 3498594"/>
              <a:gd name="connsiteX4" fmla="*/ 11129598 w 12192001"/>
              <a:gd name="connsiteY4" fmla="*/ 3498594 h 3498594"/>
              <a:gd name="connsiteX5" fmla="*/ 0 w 12192001"/>
              <a:gd name="connsiteY5" fmla="*/ 3498594 h 3498594"/>
              <a:gd name="connsiteX6" fmla="*/ 0 w 12192001"/>
              <a:gd name="connsiteY6" fmla="*/ 2207153 h 3498594"/>
              <a:gd name="connsiteX7" fmla="*/ 5451415 w 12192001"/>
              <a:gd name="connsiteY7" fmla="*/ 112147 h 3498594"/>
              <a:gd name="connsiteX8" fmla="*/ 9649960 w 12192001"/>
              <a:gd name="connsiteY8" fmla="*/ 781784 h 3498594"/>
              <a:gd name="connsiteX9" fmla="*/ 11514918 w 12192001"/>
              <a:gd name="connsiteY9" fmla="*/ 54750 h 3498594"/>
              <a:gd name="connsiteX10" fmla="*/ 11803068 w 12192001"/>
              <a:gd name="connsiteY10" fmla="*/ 1255 h 349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3498594">
                <a:moveTo>
                  <a:pt x="11803068" y="1255"/>
                </a:moveTo>
                <a:cubicBezTo>
                  <a:pt x="11993449" y="15070"/>
                  <a:pt x="12108776" y="140463"/>
                  <a:pt x="12174677" y="253268"/>
                </a:cubicBezTo>
                <a:lnTo>
                  <a:pt x="12192001" y="288206"/>
                </a:lnTo>
                <a:lnTo>
                  <a:pt x="12192001" y="3498594"/>
                </a:lnTo>
                <a:lnTo>
                  <a:pt x="11129598" y="3498594"/>
                </a:lnTo>
                <a:lnTo>
                  <a:pt x="0" y="3498594"/>
                </a:lnTo>
                <a:lnTo>
                  <a:pt x="0" y="2207153"/>
                </a:lnTo>
                <a:cubicBezTo>
                  <a:pt x="0" y="2207153"/>
                  <a:pt x="2270139" y="218198"/>
                  <a:pt x="5451415" y="112147"/>
                </a:cubicBezTo>
                <a:cubicBezTo>
                  <a:pt x="7188030" y="54255"/>
                  <a:pt x="8817902" y="777001"/>
                  <a:pt x="9649960" y="781784"/>
                </a:cubicBezTo>
                <a:cubicBezTo>
                  <a:pt x="10874138" y="788958"/>
                  <a:pt x="11266257" y="155195"/>
                  <a:pt x="11514918" y="54750"/>
                </a:cubicBezTo>
                <a:cubicBezTo>
                  <a:pt x="11626098" y="9908"/>
                  <a:pt x="11721476" y="-4665"/>
                  <a:pt x="11803068" y="12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25" y="1282337"/>
            <a:ext cx="6095998" cy="4939666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130300"/>
            <a:ext cx="5422900" cy="4011377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5826404"/>
            <a:ext cx="54229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7" y="5530133"/>
            <a:ext cx="54229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8" name="Picture 29" descr="C:\Users\fangfang\Desktop\logo-1.e4aed09.pnglogo-1.e4aed0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110747" y="196669"/>
            <a:ext cx="188595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=""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=""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=""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29" descr="C:\Users\fangfang\Desktop\logo-1.e4aed09.pnglogo-1.e4aed09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>
          <a:xfrm>
            <a:off x="10065543" y="169807"/>
            <a:ext cx="188595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ṡľï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Sļîḑe" hidden="1">
            <a:extLst>
              <a:ext uri="{FF2B5EF4-FFF2-40B4-BE49-F238E27FC236}">
                <a16:creationId xmlns=""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îšḻiḋê" hidden="1">
                        <a:extLst>
                          <a:ext uri="{FF2B5EF4-FFF2-40B4-BE49-F238E27FC236}">
                            <a16:creationId xmlns=""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śľiḋê" hidden="1">
            <a:extLst>
              <a:ext uri="{FF2B5EF4-FFF2-40B4-BE49-F238E27FC236}">
                <a16:creationId xmlns=""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Sļïḓè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îśḻîď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R</a:t>
            </a:r>
            <a:r>
              <a:rPr lang="en-US" altLang="zh-CN" sz="5400" dirty="0" err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edis</a:t>
            </a:r>
            <a:r>
              <a:rPr lang="en-US" altLang="zh-CN" sz="5400" baseline="30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®</a:t>
            </a:r>
            <a:r>
              <a:rPr lang="en-US" altLang="zh-CN" sz="54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 </a:t>
            </a:r>
            <a:br>
              <a:rPr lang="en-US" altLang="zh-CN" sz="54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</a:br>
            <a:r>
              <a:rPr lang="zh-CN" altLang="en-US" sz="54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数据结构的设计</a:t>
            </a:r>
            <a:endParaRPr lang="zh-CN" altLang="en-US" sz="3600" b="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</a:endParaRPr>
          </a:p>
        </p:txBody>
      </p:sp>
      <p:sp>
        <p:nvSpPr>
          <p:cNvPr id="6" name="ïşľiḋè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官网商城开发组  柯江胜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dict</a:t>
            </a:r>
            <a:r>
              <a:rPr lang="en-US" altLang="zh-CN" dirty="0"/>
              <a:t> </a:t>
            </a:r>
            <a:r>
              <a:rPr lang="zh-CN" altLang="en-US" dirty="0"/>
              <a:t>查找</a:t>
            </a:r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2A74184-8AA0-4276-A532-147248F3A149}"/>
              </a:ext>
            </a:extLst>
          </p:cNvPr>
          <p:cNvSpPr txBox="1"/>
          <p:nvPr/>
        </p:nvSpPr>
        <p:spPr>
          <a:xfrm>
            <a:off x="582613" y="1401993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如果正在进行重哈希过程中则先查找</a:t>
            </a:r>
            <a:r>
              <a:rPr lang="en-US" altLang="zh-CN" dirty="0"/>
              <a:t>0</a:t>
            </a:r>
            <a:r>
              <a:rPr lang="zh-CN" altLang="en-US" dirty="0"/>
              <a:t>号表再查</a:t>
            </a:r>
            <a:r>
              <a:rPr lang="en-US" altLang="zh-CN" dirty="0"/>
              <a:t>1</a:t>
            </a:r>
            <a:r>
              <a:rPr lang="zh-CN" altLang="en-US" dirty="0"/>
              <a:t>号表。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流程图: 终止 6">
            <a:extLst>
              <a:ext uri="{FF2B5EF4-FFF2-40B4-BE49-F238E27FC236}">
                <a16:creationId xmlns="" xmlns:a16="http://schemas.microsoft.com/office/drawing/2014/main" id="{BA380063-E6EB-4E6E-A136-06CAEE1A83FB}"/>
              </a:ext>
            </a:extLst>
          </p:cNvPr>
          <p:cNvSpPr/>
          <p:nvPr/>
        </p:nvSpPr>
        <p:spPr>
          <a:xfrm>
            <a:off x="6120765" y="977047"/>
            <a:ext cx="8534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开始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="" xmlns:a16="http://schemas.microsoft.com/office/drawing/2014/main" id="{6F43E3E0-94E8-4056-A294-50FC8B47829C}"/>
              </a:ext>
            </a:extLst>
          </p:cNvPr>
          <p:cNvSpPr/>
          <p:nvPr/>
        </p:nvSpPr>
        <p:spPr>
          <a:xfrm>
            <a:off x="5507355" y="1562885"/>
            <a:ext cx="2067560" cy="46811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isRehashing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="" xmlns:a16="http://schemas.microsoft.com/office/drawing/2014/main" id="{818C56C0-799E-4AB5-B537-E2ABA9ED5927}"/>
              </a:ext>
            </a:extLst>
          </p:cNvPr>
          <p:cNvSpPr/>
          <p:nvPr/>
        </p:nvSpPr>
        <p:spPr>
          <a:xfrm>
            <a:off x="5781040" y="2491908"/>
            <a:ext cx="1503680" cy="431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FF0000"/>
                </a:solidFill>
              </a:rPr>
              <a:t>dictRehash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流程图: 终止 9">
            <a:extLst>
              <a:ext uri="{FF2B5EF4-FFF2-40B4-BE49-F238E27FC236}">
                <a16:creationId xmlns="" xmlns:a16="http://schemas.microsoft.com/office/drawing/2014/main" id="{13656713-52AC-4807-8266-7BBDB579F7F9}"/>
              </a:ext>
            </a:extLst>
          </p:cNvPr>
          <p:cNvSpPr/>
          <p:nvPr/>
        </p:nvSpPr>
        <p:spPr>
          <a:xfrm>
            <a:off x="6099810" y="5871131"/>
            <a:ext cx="8534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结束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="" xmlns:a16="http://schemas.microsoft.com/office/drawing/2014/main" id="{48512C85-8C1F-475B-A4D4-848F177CD4A9}"/>
              </a:ext>
            </a:extLst>
          </p:cNvPr>
          <p:cNvCxnSpPr>
            <a:cxnSpLocks/>
            <a:stCxn id="8" idx="3"/>
            <a:endCxn id="55" idx="3"/>
          </p:cNvCxnSpPr>
          <p:nvPr/>
        </p:nvCxnSpPr>
        <p:spPr>
          <a:xfrm flipH="1">
            <a:off x="7279640" y="1796942"/>
            <a:ext cx="295275" cy="1722322"/>
          </a:xfrm>
          <a:prstGeom prst="bentConnector3">
            <a:avLst>
              <a:gd name="adj1" fmla="val -7741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="" xmlns:a16="http://schemas.microsoft.com/office/drawing/2014/main" id="{2F779934-56C2-49DC-90BD-E9FCC64A169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6306553" y="2257326"/>
            <a:ext cx="460910" cy="825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="" xmlns:a16="http://schemas.microsoft.com/office/drawing/2014/main" id="{19B8C6C2-391C-4093-A7E3-60AF69E39A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6436057" y="1451457"/>
            <a:ext cx="216506" cy="63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="" xmlns:a16="http://schemas.microsoft.com/office/drawing/2014/main" id="{950F2BCE-18D9-4BE1-A827-A8318360AABA}"/>
              </a:ext>
            </a:extLst>
          </p:cNvPr>
          <p:cNvCxnSpPr>
            <a:cxnSpLocks/>
            <a:stCxn id="55" idx="2"/>
            <a:endCxn id="64" idx="0"/>
          </p:cNvCxnSpPr>
          <p:nvPr/>
        </p:nvCxnSpPr>
        <p:spPr>
          <a:xfrm rot="5400000">
            <a:off x="6419215" y="3842479"/>
            <a:ext cx="215900" cy="127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CE517298-E329-4D9B-A69B-05BD9A6F2E88}"/>
              </a:ext>
            </a:extLst>
          </p:cNvPr>
          <p:cNvSpPr txBox="1"/>
          <p:nvPr/>
        </p:nvSpPr>
        <p:spPr>
          <a:xfrm>
            <a:off x="6261736" y="2208559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CF455C73-29DB-4304-9372-B15BEB871014}"/>
              </a:ext>
            </a:extLst>
          </p:cNvPr>
          <p:cNvSpPr txBox="1"/>
          <p:nvPr/>
        </p:nvSpPr>
        <p:spPr>
          <a:xfrm>
            <a:off x="7812406" y="2490675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55" name="流程图: 过程 54">
            <a:extLst>
              <a:ext uri="{FF2B5EF4-FFF2-40B4-BE49-F238E27FC236}">
                <a16:creationId xmlns="" xmlns:a16="http://schemas.microsoft.com/office/drawing/2014/main" id="{C036722D-114E-44A3-A32E-D2EDEDDBA66D}"/>
              </a:ext>
            </a:extLst>
          </p:cNvPr>
          <p:cNvSpPr/>
          <p:nvPr/>
        </p:nvSpPr>
        <p:spPr>
          <a:xfrm>
            <a:off x="5775960" y="3303364"/>
            <a:ext cx="1503680" cy="431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查找</a:t>
            </a:r>
            <a:r>
              <a:rPr lang="en-US" altLang="zh-CN" sz="1200" dirty="0" err="1">
                <a:solidFill>
                  <a:schemeClr val="tx1"/>
                </a:solidFill>
              </a:rPr>
              <a:t>ht</a:t>
            </a:r>
            <a:r>
              <a:rPr lang="en-US" altLang="zh-CN" sz="1200" dirty="0">
                <a:solidFill>
                  <a:schemeClr val="tx1"/>
                </a:solidFill>
              </a:rPr>
              <a:t>[0]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="" xmlns:a16="http://schemas.microsoft.com/office/drawing/2014/main" id="{98836369-12A2-4218-B72A-6C771923FD16}"/>
              </a:ext>
            </a:extLst>
          </p:cNvPr>
          <p:cNvSpPr/>
          <p:nvPr/>
        </p:nvSpPr>
        <p:spPr>
          <a:xfrm>
            <a:off x="7315519" y="5329454"/>
            <a:ext cx="1503680" cy="431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查找</a:t>
            </a:r>
            <a:r>
              <a:rPr lang="en-US" altLang="zh-CN" sz="1200" dirty="0" err="1">
                <a:solidFill>
                  <a:schemeClr val="tx1"/>
                </a:solidFill>
              </a:rPr>
              <a:t>ht</a:t>
            </a:r>
            <a:r>
              <a:rPr lang="en-US" altLang="zh-CN" sz="1200" dirty="0">
                <a:solidFill>
                  <a:schemeClr val="tx1"/>
                </a:solidFill>
              </a:rPr>
              <a:t>[1]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流程图: 决策 63">
            <a:extLst>
              <a:ext uri="{FF2B5EF4-FFF2-40B4-BE49-F238E27FC236}">
                <a16:creationId xmlns="" xmlns:a16="http://schemas.microsoft.com/office/drawing/2014/main" id="{DCC13FFE-9883-442C-A690-B59CF191B45F}"/>
              </a:ext>
            </a:extLst>
          </p:cNvPr>
          <p:cNvSpPr/>
          <p:nvPr/>
        </p:nvSpPr>
        <p:spPr>
          <a:xfrm>
            <a:off x="5492750" y="3951064"/>
            <a:ext cx="2067560" cy="46811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是否找到</a:t>
            </a:r>
          </a:p>
        </p:txBody>
      </p:sp>
      <p:cxnSp>
        <p:nvCxnSpPr>
          <p:cNvPr id="65" name="连接符: 肘形 64">
            <a:extLst>
              <a:ext uri="{FF2B5EF4-FFF2-40B4-BE49-F238E27FC236}">
                <a16:creationId xmlns="" xmlns:a16="http://schemas.microsoft.com/office/drawing/2014/main" id="{736CEEEE-11B6-4B15-ADCB-EFCDFDB31E28}"/>
              </a:ext>
            </a:extLst>
          </p:cNvPr>
          <p:cNvCxnSpPr>
            <a:cxnSpLocks/>
            <a:stCxn id="64" idx="2"/>
            <a:endCxn id="10" idx="0"/>
          </p:cNvCxnSpPr>
          <p:nvPr/>
        </p:nvCxnSpPr>
        <p:spPr>
          <a:xfrm rot="5400000">
            <a:off x="5800553" y="5145154"/>
            <a:ext cx="1451954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="" xmlns:a16="http://schemas.microsoft.com/office/drawing/2014/main" id="{835E98F0-75C5-4551-BBC0-252CEAE091F2}"/>
              </a:ext>
            </a:extLst>
          </p:cNvPr>
          <p:cNvSpPr txBox="1"/>
          <p:nvPr/>
        </p:nvSpPr>
        <p:spPr>
          <a:xfrm>
            <a:off x="6263006" y="5501184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cxnSp>
        <p:nvCxnSpPr>
          <p:cNvPr id="71" name="连接符: 肘形 70">
            <a:extLst>
              <a:ext uri="{FF2B5EF4-FFF2-40B4-BE49-F238E27FC236}">
                <a16:creationId xmlns="" xmlns:a16="http://schemas.microsoft.com/office/drawing/2014/main" id="{61A33F9C-E211-43F3-BBBB-EBD150D2EA1C}"/>
              </a:ext>
            </a:extLst>
          </p:cNvPr>
          <p:cNvCxnSpPr>
            <a:cxnSpLocks/>
            <a:stCxn id="9" idx="2"/>
            <a:endCxn id="55" idx="0"/>
          </p:cNvCxnSpPr>
          <p:nvPr/>
        </p:nvCxnSpPr>
        <p:spPr>
          <a:xfrm rot="5400000">
            <a:off x="6340512" y="3110996"/>
            <a:ext cx="379656" cy="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="" xmlns:a16="http://schemas.microsoft.com/office/drawing/2014/main" id="{F85D3203-8992-426C-9C38-1BD1312ED36C}"/>
              </a:ext>
            </a:extLst>
          </p:cNvPr>
          <p:cNvCxnSpPr>
            <a:cxnSpLocks/>
            <a:stCxn id="64" idx="3"/>
            <a:endCxn id="90" idx="0"/>
          </p:cNvCxnSpPr>
          <p:nvPr/>
        </p:nvCxnSpPr>
        <p:spPr>
          <a:xfrm>
            <a:off x="7560310" y="4185121"/>
            <a:ext cx="506413" cy="23110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="" xmlns:a16="http://schemas.microsoft.com/office/drawing/2014/main" id="{07610F13-C78E-4FC1-B99E-157641D19FF5}"/>
              </a:ext>
            </a:extLst>
          </p:cNvPr>
          <p:cNvCxnSpPr>
            <a:cxnSpLocks/>
            <a:stCxn id="57" idx="2"/>
            <a:endCxn id="10" idx="3"/>
          </p:cNvCxnSpPr>
          <p:nvPr/>
        </p:nvCxnSpPr>
        <p:spPr>
          <a:xfrm rot="5400000">
            <a:off x="7363034" y="5351471"/>
            <a:ext cx="294543" cy="111410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流程图: 决策 89">
            <a:extLst>
              <a:ext uri="{FF2B5EF4-FFF2-40B4-BE49-F238E27FC236}">
                <a16:creationId xmlns="" xmlns:a16="http://schemas.microsoft.com/office/drawing/2014/main" id="{ECF696A2-6E10-4F5D-8C50-D4A1C7EE471D}"/>
              </a:ext>
            </a:extLst>
          </p:cNvPr>
          <p:cNvSpPr/>
          <p:nvPr/>
        </p:nvSpPr>
        <p:spPr>
          <a:xfrm>
            <a:off x="7032943" y="4416226"/>
            <a:ext cx="2067560" cy="46811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isRehashing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连接符: 肘形 103">
            <a:extLst>
              <a:ext uri="{FF2B5EF4-FFF2-40B4-BE49-F238E27FC236}">
                <a16:creationId xmlns="" xmlns:a16="http://schemas.microsoft.com/office/drawing/2014/main" id="{627FF4E7-6AC9-4593-A29E-55D2DBF5A6A0}"/>
              </a:ext>
            </a:extLst>
          </p:cNvPr>
          <p:cNvCxnSpPr>
            <a:cxnSpLocks/>
            <a:stCxn id="90" idx="2"/>
            <a:endCxn id="57" idx="0"/>
          </p:cNvCxnSpPr>
          <p:nvPr/>
        </p:nvCxnSpPr>
        <p:spPr>
          <a:xfrm rot="16200000" flipH="1">
            <a:off x="7844484" y="5106578"/>
            <a:ext cx="445115" cy="63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="" xmlns:a16="http://schemas.microsoft.com/office/drawing/2014/main" id="{DC70BA4B-46BE-4887-8624-5C2BF24E7E63}"/>
              </a:ext>
            </a:extLst>
          </p:cNvPr>
          <p:cNvSpPr txBox="1"/>
          <p:nvPr/>
        </p:nvSpPr>
        <p:spPr>
          <a:xfrm>
            <a:off x="7771766" y="5055297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cxnSp>
        <p:nvCxnSpPr>
          <p:cNvPr id="110" name="连接符: 肘形 109">
            <a:extLst>
              <a:ext uri="{FF2B5EF4-FFF2-40B4-BE49-F238E27FC236}">
                <a16:creationId xmlns="" xmlns:a16="http://schemas.microsoft.com/office/drawing/2014/main" id="{74FAA919-1692-4D79-82B5-5F06E492E94A}"/>
              </a:ext>
            </a:extLst>
          </p:cNvPr>
          <p:cNvCxnSpPr>
            <a:cxnSpLocks/>
            <a:stCxn id="90" idx="3"/>
            <a:endCxn id="10" idx="3"/>
          </p:cNvCxnSpPr>
          <p:nvPr/>
        </p:nvCxnSpPr>
        <p:spPr>
          <a:xfrm flipH="1">
            <a:off x="6953250" y="4650283"/>
            <a:ext cx="2147253" cy="1405514"/>
          </a:xfrm>
          <a:prstGeom prst="bentConnector3">
            <a:avLst>
              <a:gd name="adj1" fmla="val -1064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="" xmlns:a16="http://schemas.microsoft.com/office/drawing/2014/main" id="{75BAEE3F-BC1E-4044-95D0-400701643BF6}"/>
              </a:ext>
            </a:extLst>
          </p:cNvPr>
          <p:cNvSpPr txBox="1"/>
          <p:nvPr/>
        </p:nvSpPr>
        <p:spPr>
          <a:xfrm>
            <a:off x="9272906" y="5406854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6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dict</a:t>
            </a:r>
            <a:r>
              <a:rPr lang="en-US" altLang="zh-CN" dirty="0"/>
              <a:t> </a:t>
            </a:r>
            <a:r>
              <a:rPr lang="zh-CN" altLang="en-US" dirty="0"/>
              <a:t>插入</a:t>
            </a:r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2A74184-8AA0-4276-A532-147248F3A149}"/>
              </a:ext>
            </a:extLst>
          </p:cNvPr>
          <p:cNvSpPr txBox="1"/>
          <p:nvPr/>
        </p:nvSpPr>
        <p:spPr>
          <a:xfrm>
            <a:off x="711200" y="1402080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如果正在进行重哈希则插入</a:t>
            </a:r>
            <a:r>
              <a:rPr lang="en-US" altLang="zh-CN" dirty="0" err="1"/>
              <a:t>ht</a:t>
            </a:r>
            <a:r>
              <a:rPr lang="en-US" altLang="zh-CN" dirty="0"/>
              <a:t>[1]</a:t>
            </a:r>
            <a:r>
              <a:rPr lang="zh-CN" altLang="en-US" dirty="0"/>
              <a:t>，否则插入</a:t>
            </a:r>
            <a:r>
              <a:rPr lang="en-US" altLang="zh-CN" dirty="0" err="1"/>
              <a:t>ht</a:t>
            </a:r>
            <a:r>
              <a:rPr lang="en-US" altLang="zh-CN" dirty="0"/>
              <a:t>[0]</a:t>
            </a:r>
            <a:endParaRPr lang="zh-CN" altLang="en-US" dirty="0"/>
          </a:p>
        </p:txBody>
      </p:sp>
      <p:sp>
        <p:nvSpPr>
          <p:cNvPr id="15" name="流程图: 终止 14">
            <a:extLst>
              <a:ext uri="{FF2B5EF4-FFF2-40B4-BE49-F238E27FC236}">
                <a16:creationId xmlns="" xmlns:a16="http://schemas.microsoft.com/office/drawing/2014/main" id="{F67AB9F7-5C5A-43E4-82B1-6998656A09FC}"/>
              </a:ext>
            </a:extLst>
          </p:cNvPr>
          <p:cNvSpPr/>
          <p:nvPr/>
        </p:nvSpPr>
        <p:spPr>
          <a:xfrm>
            <a:off x="5744845" y="1101018"/>
            <a:ext cx="8534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开始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="" xmlns:a16="http://schemas.microsoft.com/office/drawing/2014/main" id="{096515CC-F70A-4E56-83E9-10800FA5B373}"/>
              </a:ext>
            </a:extLst>
          </p:cNvPr>
          <p:cNvSpPr/>
          <p:nvPr/>
        </p:nvSpPr>
        <p:spPr>
          <a:xfrm>
            <a:off x="5131435" y="1686856"/>
            <a:ext cx="2067560" cy="46811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isRehashing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="" xmlns:a16="http://schemas.microsoft.com/office/drawing/2014/main" id="{04EB7E7F-0F56-4796-A454-58287F32D245}"/>
              </a:ext>
            </a:extLst>
          </p:cNvPr>
          <p:cNvSpPr/>
          <p:nvPr/>
        </p:nvSpPr>
        <p:spPr>
          <a:xfrm>
            <a:off x="5578793" y="2598473"/>
            <a:ext cx="1185544" cy="431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FF0000"/>
                </a:solidFill>
              </a:rPr>
              <a:t>dictRehash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流程图: 终止 18">
            <a:extLst>
              <a:ext uri="{FF2B5EF4-FFF2-40B4-BE49-F238E27FC236}">
                <a16:creationId xmlns="" xmlns:a16="http://schemas.microsoft.com/office/drawing/2014/main" id="{F8AD3DC8-E406-42D2-897E-23E85E607010}"/>
              </a:ext>
            </a:extLst>
          </p:cNvPr>
          <p:cNvSpPr/>
          <p:nvPr/>
        </p:nvSpPr>
        <p:spPr>
          <a:xfrm>
            <a:off x="5751196" y="6122839"/>
            <a:ext cx="8534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结束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="" xmlns:a16="http://schemas.microsoft.com/office/drawing/2014/main" id="{D16F30B5-3A79-4BF3-9376-9ADE35E57715}"/>
              </a:ext>
            </a:extLst>
          </p:cNvPr>
          <p:cNvCxnSpPr>
            <a:cxnSpLocks/>
            <a:stCxn id="16" idx="3"/>
            <a:endCxn id="29" idx="0"/>
          </p:cNvCxnSpPr>
          <p:nvPr/>
        </p:nvCxnSpPr>
        <p:spPr>
          <a:xfrm>
            <a:off x="7198995" y="1920913"/>
            <a:ext cx="599122" cy="28562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="" xmlns:a16="http://schemas.microsoft.com/office/drawing/2014/main" id="{FB54A943-6C41-4742-AE93-914E50EC1E3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16200000" flipH="1">
            <a:off x="5946638" y="2373546"/>
            <a:ext cx="443504" cy="63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="" xmlns:a16="http://schemas.microsoft.com/office/drawing/2014/main" id="{8E0F52EC-3C56-4BB9-913E-F7F7620314D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6060137" y="1575428"/>
            <a:ext cx="216506" cy="63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4DB7DC0E-7BFB-40AA-BF83-D0708DFDF2D0}"/>
              </a:ext>
            </a:extLst>
          </p:cNvPr>
          <p:cNvSpPr txBox="1"/>
          <p:nvPr/>
        </p:nvSpPr>
        <p:spPr>
          <a:xfrm>
            <a:off x="5885816" y="2332530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74199F75-AB3C-43A5-9427-95014E2BCC5B}"/>
              </a:ext>
            </a:extLst>
          </p:cNvPr>
          <p:cNvSpPr txBox="1"/>
          <p:nvPr/>
        </p:nvSpPr>
        <p:spPr>
          <a:xfrm>
            <a:off x="7506020" y="2001008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26" name="流程图: 过程 25">
            <a:extLst>
              <a:ext uri="{FF2B5EF4-FFF2-40B4-BE49-F238E27FC236}">
                <a16:creationId xmlns="" xmlns:a16="http://schemas.microsoft.com/office/drawing/2014/main" id="{B83A4795-0020-4C5C-A05A-344F14D75DE2}"/>
              </a:ext>
            </a:extLst>
          </p:cNvPr>
          <p:cNvSpPr/>
          <p:nvPr/>
        </p:nvSpPr>
        <p:spPr>
          <a:xfrm>
            <a:off x="5598476" y="5141411"/>
            <a:ext cx="1185544" cy="431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插入</a:t>
            </a:r>
            <a:r>
              <a:rPr lang="en-US" altLang="zh-CN" sz="1200" dirty="0" err="1">
                <a:solidFill>
                  <a:schemeClr val="tx1"/>
                </a:solidFill>
              </a:rPr>
              <a:t>ht</a:t>
            </a:r>
            <a:r>
              <a:rPr lang="en-US" altLang="zh-CN" sz="1200" dirty="0">
                <a:solidFill>
                  <a:schemeClr val="tx1"/>
                </a:solidFill>
              </a:rPr>
              <a:t>[1]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流程图: 决策 28">
            <a:extLst>
              <a:ext uri="{FF2B5EF4-FFF2-40B4-BE49-F238E27FC236}">
                <a16:creationId xmlns="" xmlns:a16="http://schemas.microsoft.com/office/drawing/2014/main" id="{3C9AA2CF-A20C-440B-ADAE-C53470C13AAC}"/>
              </a:ext>
            </a:extLst>
          </p:cNvPr>
          <p:cNvSpPr/>
          <p:nvPr/>
        </p:nvSpPr>
        <p:spPr>
          <a:xfrm>
            <a:off x="6913561" y="2206538"/>
            <a:ext cx="1769112" cy="61105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是否需要扩容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="" xmlns:a16="http://schemas.microsoft.com/office/drawing/2014/main" id="{D89B3C7F-E222-4E45-8E68-AA7C1544C20B}"/>
              </a:ext>
            </a:extLst>
          </p:cNvPr>
          <p:cNvCxnSpPr>
            <a:cxnSpLocks/>
            <a:stCxn id="29" idx="2"/>
            <a:endCxn id="83" idx="0"/>
          </p:cNvCxnSpPr>
          <p:nvPr/>
        </p:nvCxnSpPr>
        <p:spPr>
          <a:xfrm rot="5400000">
            <a:off x="7676575" y="2932783"/>
            <a:ext cx="236737" cy="63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16356880-DAC6-4D2F-9494-B1223610AAE6}"/>
              </a:ext>
            </a:extLst>
          </p:cNvPr>
          <p:cNvSpPr txBox="1"/>
          <p:nvPr/>
        </p:nvSpPr>
        <p:spPr>
          <a:xfrm>
            <a:off x="7722235" y="2804714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="" xmlns:a16="http://schemas.microsoft.com/office/drawing/2014/main" id="{16001717-7474-42E6-932F-83FA4562FBE7}"/>
              </a:ext>
            </a:extLst>
          </p:cNvPr>
          <p:cNvCxnSpPr>
            <a:cxnSpLocks/>
            <a:stCxn id="18" idx="2"/>
            <a:endCxn id="89" idx="0"/>
          </p:cNvCxnSpPr>
          <p:nvPr/>
        </p:nvCxnSpPr>
        <p:spPr>
          <a:xfrm rot="5400000">
            <a:off x="5556089" y="3645749"/>
            <a:ext cx="1230953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流程图: 过程 77">
            <a:extLst>
              <a:ext uri="{FF2B5EF4-FFF2-40B4-BE49-F238E27FC236}">
                <a16:creationId xmlns="" xmlns:a16="http://schemas.microsoft.com/office/drawing/2014/main" id="{84E7C690-9251-464A-87EB-EAC2376E90FA}"/>
              </a:ext>
            </a:extLst>
          </p:cNvPr>
          <p:cNvSpPr/>
          <p:nvPr/>
        </p:nvSpPr>
        <p:spPr>
          <a:xfrm>
            <a:off x="7112475" y="5177019"/>
            <a:ext cx="1185544" cy="431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插入</a:t>
            </a:r>
            <a:r>
              <a:rPr lang="en-US" altLang="zh-CN" sz="1200" dirty="0" err="1">
                <a:solidFill>
                  <a:schemeClr val="tx1"/>
                </a:solidFill>
              </a:rPr>
              <a:t>ht</a:t>
            </a:r>
            <a:r>
              <a:rPr lang="en-US" altLang="zh-CN" sz="1200" dirty="0">
                <a:solidFill>
                  <a:schemeClr val="tx1"/>
                </a:solidFill>
              </a:rPr>
              <a:t>[0]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="" xmlns:a16="http://schemas.microsoft.com/office/drawing/2014/main" id="{60AA8B5F-5101-4314-8606-3AE964F0FAEF}"/>
              </a:ext>
            </a:extLst>
          </p:cNvPr>
          <p:cNvSpPr/>
          <p:nvPr/>
        </p:nvSpPr>
        <p:spPr>
          <a:xfrm>
            <a:off x="7198997" y="3054326"/>
            <a:ext cx="1185544" cy="431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</a:t>
            </a:r>
            <a:r>
              <a:rPr lang="en-US" altLang="zh-CN" sz="1200" dirty="0" err="1">
                <a:solidFill>
                  <a:schemeClr val="tx1"/>
                </a:solidFill>
              </a:rPr>
              <a:t>ht</a:t>
            </a:r>
            <a:r>
              <a:rPr lang="en-US" altLang="zh-CN" sz="1200" dirty="0">
                <a:solidFill>
                  <a:schemeClr val="tx1"/>
                </a:solidFill>
              </a:rPr>
              <a:t>[1]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流程图: 决策 88">
            <a:extLst>
              <a:ext uri="{FF2B5EF4-FFF2-40B4-BE49-F238E27FC236}">
                <a16:creationId xmlns="" xmlns:a16="http://schemas.microsoft.com/office/drawing/2014/main" id="{575CA7EE-A8CA-4E3D-A8ED-8EAE39DC10A7}"/>
              </a:ext>
            </a:extLst>
          </p:cNvPr>
          <p:cNvSpPr/>
          <p:nvPr/>
        </p:nvSpPr>
        <p:spPr>
          <a:xfrm>
            <a:off x="5137785" y="4261226"/>
            <a:ext cx="2067560" cy="46811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isRehashing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="" xmlns:a16="http://schemas.microsoft.com/office/drawing/2014/main" id="{5450052B-FF4B-494D-95DC-D8F1926E1221}"/>
              </a:ext>
            </a:extLst>
          </p:cNvPr>
          <p:cNvCxnSpPr>
            <a:cxnSpLocks/>
            <a:stCxn id="120" idx="2"/>
            <a:endCxn id="89" idx="0"/>
          </p:cNvCxnSpPr>
          <p:nvPr/>
        </p:nvCxnSpPr>
        <p:spPr>
          <a:xfrm rot="5400000">
            <a:off x="6910550" y="3372705"/>
            <a:ext cx="149537" cy="16275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="" xmlns:a16="http://schemas.microsoft.com/office/drawing/2014/main" id="{50109383-3A2E-4874-A3DC-EDB08297FC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6000" y="4942932"/>
            <a:ext cx="443504" cy="63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="" xmlns:a16="http://schemas.microsoft.com/office/drawing/2014/main" id="{83E97329-478D-44DE-ABBF-B29025155B2B}"/>
              </a:ext>
            </a:extLst>
          </p:cNvPr>
          <p:cNvSpPr txBox="1"/>
          <p:nvPr/>
        </p:nvSpPr>
        <p:spPr>
          <a:xfrm>
            <a:off x="5875178" y="4901916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cxnSp>
        <p:nvCxnSpPr>
          <p:cNvPr id="103" name="连接符: 肘形 102">
            <a:extLst>
              <a:ext uri="{FF2B5EF4-FFF2-40B4-BE49-F238E27FC236}">
                <a16:creationId xmlns="" xmlns:a16="http://schemas.microsoft.com/office/drawing/2014/main" id="{4CD4CC8F-49C7-4A4E-A0FD-9982E2025FA1}"/>
              </a:ext>
            </a:extLst>
          </p:cNvPr>
          <p:cNvCxnSpPr>
            <a:cxnSpLocks/>
            <a:stCxn id="89" idx="3"/>
            <a:endCxn id="78" idx="0"/>
          </p:cNvCxnSpPr>
          <p:nvPr/>
        </p:nvCxnSpPr>
        <p:spPr>
          <a:xfrm>
            <a:off x="7205345" y="4495283"/>
            <a:ext cx="499902" cy="6817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A714F178-7348-43B3-9D56-EE3C39CFC29E}"/>
              </a:ext>
            </a:extLst>
          </p:cNvPr>
          <p:cNvSpPr txBox="1"/>
          <p:nvPr/>
        </p:nvSpPr>
        <p:spPr>
          <a:xfrm>
            <a:off x="7484744" y="4580623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cxnSp>
        <p:nvCxnSpPr>
          <p:cNvPr id="108" name="连接符: 肘形 107">
            <a:extLst>
              <a:ext uri="{FF2B5EF4-FFF2-40B4-BE49-F238E27FC236}">
                <a16:creationId xmlns="" xmlns:a16="http://schemas.microsoft.com/office/drawing/2014/main" id="{26283483-16FF-4042-B6A6-A8D110C9A825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 rot="5400000">
            <a:off x="5909768" y="5841359"/>
            <a:ext cx="549628" cy="133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="" xmlns:a16="http://schemas.microsoft.com/office/drawing/2014/main" id="{42D02DE8-8B49-4E8B-9A19-488EF7D5BB93}"/>
              </a:ext>
            </a:extLst>
          </p:cNvPr>
          <p:cNvCxnSpPr>
            <a:cxnSpLocks/>
            <a:stCxn id="78" idx="2"/>
            <a:endCxn id="19" idx="3"/>
          </p:cNvCxnSpPr>
          <p:nvPr/>
        </p:nvCxnSpPr>
        <p:spPr>
          <a:xfrm rot="5400000">
            <a:off x="6805599" y="5407857"/>
            <a:ext cx="698686" cy="11006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="" xmlns:a16="http://schemas.microsoft.com/office/drawing/2014/main" id="{1F7A8F66-3BE1-499A-837F-763B186F291E}"/>
              </a:ext>
            </a:extLst>
          </p:cNvPr>
          <p:cNvSpPr/>
          <p:nvPr/>
        </p:nvSpPr>
        <p:spPr>
          <a:xfrm>
            <a:off x="7170420" y="3679889"/>
            <a:ext cx="1257299" cy="431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rehashidx</a:t>
            </a:r>
            <a:r>
              <a:rPr lang="zh-CN" altLang="en-US" sz="1200" dirty="0">
                <a:solidFill>
                  <a:schemeClr val="tx1"/>
                </a:solidFill>
              </a:rPr>
              <a:t>置为</a:t>
            </a:r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连接符: 肘形 122">
            <a:extLst>
              <a:ext uri="{FF2B5EF4-FFF2-40B4-BE49-F238E27FC236}">
                <a16:creationId xmlns="" xmlns:a16="http://schemas.microsoft.com/office/drawing/2014/main" id="{CCE287F6-AE11-46FD-BB07-60EB8DF75D05}"/>
              </a:ext>
            </a:extLst>
          </p:cNvPr>
          <p:cNvCxnSpPr>
            <a:cxnSpLocks/>
            <a:stCxn id="83" idx="2"/>
            <a:endCxn id="120" idx="0"/>
          </p:cNvCxnSpPr>
          <p:nvPr/>
        </p:nvCxnSpPr>
        <p:spPr>
          <a:xfrm rot="16200000" flipH="1">
            <a:off x="7698538" y="3579356"/>
            <a:ext cx="193763" cy="73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1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1i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sds</a:t>
            </a:r>
            <a:endParaRPr lang="zh-CN" altLang="en-US" dirty="0"/>
          </a:p>
        </p:txBody>
      </p:sp>
      <p:sp>
        <p:nvSpPr>
          <p:cNvPr id="6" name="ïṥľîdê"/>
          <p:cNvSpPr>
            <a:spLocks noGrp="1"/>
          </p:cNvSpPr>
          <p:nvPr>
            <p:ph type="body" idx="1"/>
          </p:nvPr>
        </p:nvSpPr>
        <p:spPr>
          <a:xfrm>
            <a:off x="1565814" y="3451679"/>
            <a:ext cx="5520786" cy="1015623"/>
          </a:xfrm>
        </p:spPr>
        <p:txBody>
          <a:bodyPr>
            <a:normAutofit/>
          </a:bodyPr>
          <a:lstStyle/>
          <a:p>
            <a:pPr lvl="0"/>
            <a:r>
              <a:rPr lang="en-US" altLang="zh-CN" sz="1200" dirty="0"/>
              <a:t>Redis</a:t>
            </a:r>
            <a:r>
              <a:rPr lang="zh-CN" altLang="en-US" sz="1200" dirty="0"/>
              <a:t>中的字符串（</a:t>
            </a:r>
            <a:r>
              <a:rPr lang="en-US" altLang="zh-CN" sz="1200" dirty="0"/>
              <a:t>simple dynamic string</a:t>
            </a:r>
            <a:r>
              <a:rPr lang="zh-CN" altLang="en-US" sz="1200" dirty="0"/>
              <a:t>），</a:t>
            </a:r>
            <a:r>
              <a:rPr lang="zh-CN" altLang="en-US" sz="1200" b="1" dirty="0"/>
              <a:t>是</a:t>
            </a:r>
            <a:r>
              <a:rPr lang="en-US" altLang="zh-CN" sz="1200" b="1" dirty="0"/>
              <a:t>string</a:t>
            </a:r>
            <a:r>
              <a:rPr lang="zh-CN" altLang="en-US" sz="1200" b="1" dirty="0"/>
              <a:t>以及</a:t>
            </a:r>
            <a:r>
              <a:rPr lang="zh-CN" altLang="en-US" sz="1200" b="1" dirty="0" smtClean="0"/>
              <a:t>其他数据结构</a:t>
            </a:r>
            <a:r>
              <a:rPr lang="zh-CN" altLang="en-US" sz="1200" b="1" dirty="0"/>
              <a:t>的基础</a:t>
            </a:r>
          </a:p>
        </p:txBody>
      </p:sp>
      <p:sp>
        <p:nvSpPr>
          <p:cNvPr id="9" name="ïšľíḍe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448573" y="4145067"/>
            <a:ext cx="2421675" cy="210555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2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śḷiḓe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$li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sḷíḋ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兼容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字符串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(char *)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可动态扩展内存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空间预分配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惰性空间释放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二进制安全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íṡḻiďè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ṣ1îḓe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 err="1">
                    <a:solidFill>
                      <a:schemeClr val="accent1"/>
                    </a:solidFill>
                    <a:cs typeface="+mn-ea"/>
                    <a:sym typeface="+mn-lt"/>
                  </a:rPr>
                  <a:t>sds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特点</a:t>
                </a:r>
                <a:endPara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pPr algn="r"/>
                <a:r>
                  <a:rPr lang="en-US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与</a:t>
                </a:r>
                <a:r>
                  <a:rPr lang="en-US" altLang="zh-CN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</a:t>
                </a:r>
                <a:r>
                  <a:rPr lang="zh-CN" altLang="en-US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字符串相比较</a:t>
                </a:r>
                <a:r>
                  <a:rPr lang="en-US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)</a:t>
                </a:r>
                <a:endParaRPr lang="tr-TR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ṧlîdé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8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sds</a:t>
            </a:r>
            <a:r>
              <a:rPr lang="zh-CN" altLang="en-US" dirty="0"/>
              <a:t>的存储结构</a:t>
            </a:r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33" name="表格 10">
            <a:extLst>
              <a:ext uri="{FF2B5EF4-FFF2-40B4-BE49-F238E27FC236}">
                <a16:creationId xmlns="" xmlns:a16="http://schemas.microsoft.com/office/drawing/2014/main" id="{6AE5EC09-5451-4E21-9673-344D0D0E9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02103"/>
              </p:ext>
            </p:extLst>
          </p:nvPr>
        </p:nvGraphicFramePr>
        <p:xfrm>
          <a:off x="4749798" y="2770950"/>
          <a:ext cx="649224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41">
                  <a:extLst>
                    <a:ext uri="{9D8B030D-6E8A-4147-A177-3AD203B41FA5}">
                      <a16:colId xmlns="" xmlns:a16="http://schemas.microsoft.com/office/drawing/2014/main" val="3305486126"/>
                    </a:ext>
                  </a:extLst>
                </a:gridCol>
                <a:gridCol w="699161">
                  <a:extLst>
                    <a:ext uri="{9D8B030D-6E8A-4147-A177-3AD203B41FA5}">
                      <a16:colId xmlns="" xmlns:a16="http://schemas.microsoft.com/office/drawing/2014/main" val="3506827204"/>
                    </a:ext>
                  </a:extLst>
                </a:gridCol>
                <a:gridCol w="726051">
                  <a:extLst>
                    <a:ext uri="{9D8B030D-6E8A-4147-A177-3AD203B41FA5}">
                      <a16:colId xmlns="" xmlns:a16="http://schemas.microsoft.com/office/drawing/2014/main" val="868150232"/>
                    </a:ext>
                  </a:extLst>
                </a:gridCol>
                <a:gridCol w="594053">
                  <a:extLst>
                    <a:ext uri="{9D8B030D-6E8A-4147-A177-3AD203B41FA5}">
                      <a16:colId xmlns="" xmlns:a16="http://schemas.microsoft.com/office/drawing/2014/main" val="2819987993"/>
                    </a:ext>
                  </a:extLst>
                </a:gridCol>
                <a:gridCol w="653716">
                  <a:extLst>
                    <a:ext uri="{9D8B030D-6E8A-4147-A177-3AD203B41FA5}">
                      <a16:colId xmlns="" xmlns:a16="http://schemas.microsoft.com/office/drawing/2014/main" val="3081483540"/>
                    </a:ext>
                  </a:extLst>
                </a:gridCol>
                <a:gridCol w="538709">
                  <a:extLst>
                    <a:ext uri="{9D8B030D-6E8A-4147-A177-3AD203B41FA5}">
                      <a16:colId xmlns="" xmlns:a16="http://schemas.microsoft.com/office/drawing/2014/main" val="4250906917"/>
                    </a:ext>
                  </a:extLst>
                </a:gridCol>
                <a:gridCol w="514498">
                  <a:extLst>
                    <a:ext uri="{9D8B030D-6E8A-4147-A177-3AD203B41FA5}">
                      <a16:colId xmlns="" xmlns:a16="http://schemas.microsoft.com/office/drawing/2014/main" val="402247739"/>
                    </a:ext>
                  </a:extLst>
                </a:gridCol>
                <a:gridCol w="520551">
                  <a:extLst>
                    <a:ext uri="{9D8B030D-6E8A-4147-A177-3AD203B41FA5}">
                      <a16:colId xmlns="" xmlns:a16="http://schemas.microsoft.com/office/drawing/2014/main" val="3753373810"/>
                    </a:ext>
                  </a:extLst>
                </a:gridCol>
                <a:gridCol w="538769">
                  <a:extLst>
                    <a:ext uri="{9D8B030D-6E8A-4147-A177-3AD203B41FA5}">
                      <a16:colId xmlns="" xmlns:a16="http://schemas.microsoft.com/office/drawing/2014/main" val="653475"/>
                    </a:ext>
                  </a:extLst>
                </a:gridCol>
                <a:gridCol w="582493">
                  <a:extLst>
                    <a:ext uri="{9D8B030D-6E8A-4147-A177-3AD203B41FA5}">
                      <a16:colId xmlns="" xmlns:a16="http://schemas.microsoft.com/office/drawing/2014/main" val="314603149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512268422"/>
                    </a:ext>
                  </a:extLst>
                </a:gridCol>
              </a:tblGrid>
              <a:tr h="261094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0x05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0x80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‘h’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‘l’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‘l’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490484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6BF3B45-7507-45A7-98CB-0F8964D89DE3}"/>
              </a:ext>
            </a:extLst>
          </p:cNvPr>
          <p:cNvSpPr/>
          <p:nvPr/>
        </p:nvSpPr>
        <p:spPr>
          <a:xfrm>
            <a:off x="4445281" y="369883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sdshdr</a:t>
            </a:r>
            <a:r>
              <a:rPr lang="en-US" altLang="zh-CN" sz="1200" dirty="0"/>
              <a:t>*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FD617746-AE3B-4ED8-B4DB-09CE10C5ADD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810125" y="3078967"/>
            <a:ext cx="0" cy="61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191C6100-0EC0-4038-A249-9E8708F5EA34}"/>
              </a:ext>
            </a:extLst>
          </p:cNvPr>
          <p:cNvSpPr/>
          <p:nvPr/>
        </p:nvSpPr>
        <p:spPr>
          <a:xfrm>
            <a:off x="6674582" y="3719995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/>
              <a:t>sds</a:t>
            </a:r>
            <a:endParaRPr lang="zh-CN" altLang="en-US" sz="12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="" xmlns:a16="http://schemas.microsoft.com/office/drawing/2014/main" id="{3563ED00-F08D-4240-8202-3E739D55D45C}"/>
              </a:ext>
            </a:extLst>
          </p:cNvPr>
          <p:cNvCxnSpPr>
            <a:cxnSpLocks/>
          </p:cNvCxnSpPr>
          <p:nvPr/>
        </p:nvCxnSpPr>
        <p:spPr>
          <a:xfrm flipV="1">
            <a:off x="6886339" y="3091093"/>
            <a:ext cx="0" cy="62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AE4501C6-627D-4423-ACBD-0760A684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9" y="1434518"/>
            <a:ext cx="4233117" cy="40860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2D01285-4ACA-4D62-8E49-CD7550AE8221}"/>
              </a:ext>
            </a:extLst>
          </p:cNvPr>
          <p:cNvSpPr txBox="1"/>
          <p:nvPr/>
        </p:nvSpPr>
        <p:spPr>
          <a:xfrm>
            <a:off x="762000" y="56134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Redis 3.2</a:t>
            </a:r>
            <a:r>
              <a:rPr lang="zh-CN" altLang="en-US" sz="1200" dirty="0"/>
              <a:t>中的</a:t>
            </a:r>
            <a:r>
              <a:rPr lang="en-US" altLang="zh-CN" sz="1200" dirty="0" err="1"/>
              <a:t>sds</a:t>
            </a:r>
            <a:r>
              <a:rPr lang="zh-CN" altLang="en-US" sz="1200" dirty="0"/>
              <a:t>头部定义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len</a:t>
            </a:r>
            <a:r>
              <a:rPr lang="en-US" altLang="zh-CN" sz="1200" dirty="0"/>
              <a:t>:</a:t>
            </a:r>
            <a:r>
              <a:rPr lang="zh-CN" altLang="en-US" sz="1200" dirty="0"/>
              <a:t> 字符串的长度</a:t>
            </a:r>
            <a:endParaRPr lang="en-US" altLang="zh-CN" sz="1200" dirty="0"/>
          </a:p>
          <a:p>
            <a:r>
              <a:rPr lang="en-US" altLang="zh-CN" sz="1200" dirty="0" err="1"/>
              <a:t>alloc</a:t>
            </a:r>
            <a:r>
              <a:rPr lang="en-US" altLang="zh-CN" sz="1200" dirty="0"/>
              <a:t>: </a:t>
            </a:r>
            <a:r>
              <a:rPr lang="zh-CN" altLang="en-US" sz="1200" dirty="0"/>
              <a:t>最大容量</a:t>
            </a:r>
            <a:endParaRPr lang="en-US" altLang="zh-CN" sz="1200" dirty="0"/>
          </a:p>
          <a:p>
            <a:r>
              <a:rPr lang="en-US" altLang="zh-CN" sz="1200" dirty="0"/>
              <a:t>flags: </a:t>
            </a:r>
            <a:r>
              <a:rPr lang="en-US" altLang="zh-CN" sz="1200" dirty="0" err="1"/>
              <a:t>sdshdr</a:t>
            </a:r>
            <a:r>
              <a:rPr lang="zh-CN" altLang="en-US" sz="1200" dirty="0"/>
              <a:t>类型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5F2048C3-2ADA-4EF2-BB01-A4D72E910F34}"/>
              </a:ext>
            </a:extLst>
          </p:cNvPr>
          <p:cNvSpPr txBox="1"/>
          <p:nvPr/>
        </p:nvSpPr>
        <p:spPr>
          <a:xfrm>
            <a:off x="4827759" y="3091093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len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C68A22F6-0510-4EE4-A929-B355B6B87DE2}"/>
              </a:ext>
            </a:extLst>
          </p:cNvPr>
          <p:cNvSpPr txBox="1"/>
          <p:nvPr/>
        </p:nvSpPr>
        <p:spPr>
          <a:xfrm>
            <a:off x="5435275" y="306201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alloc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1219D95D-7399-4ABD-B47D-9C74FFF8531D}"/>
              </a:ext>
            </a:extLst>
          </p:cNvPr>
          <p:cNvSpPr txBox="1"/>
          <p:nvPr/>
        </p:nvSpPr>
        <p:spPr>
          <a:xfrm>
            <a:off x="6166109" y="302858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flags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51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1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1i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ziplist</a:t>
            </a:r>
            <a:endParaRPr lang="zh-CN" altLang="en-US" dirty="0"/>
          </a:p>
        </p:txBody>
      </p:sp>
      <p:sp>
        <p:nvSpPr>
          <p:cNvPr id="6" name="ïṥľîdê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200" dirty="0"/>
              <a:t>压缩表，用于实现</a:t>
            </a:r>
            <a:r>
              <a:rPr lang="en-US" altLang="zh-CN" sz="1200" b="1" dirty="0"/>
              <a:t>hash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sorted set</a:t>
            </a:r>
            <a:endParaRPr lang="zh-CN" altLang="en-US" sz="1200" b="1" dirty="0"/>
          </a:p>
        </p:txBody>
      </p:sp>
      <p:sp>
        <p:nvSpPr>
          <p:cNvPr id="9" name="ïšľíḍe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438413" y="4134907"/>
            <a:ext cx="2421675" cy="210555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śḷiḓe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$li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sḷíḋ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很高的存储效率（变长编码）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连续地址存储，减少内存碎片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适合存储数据项较少的数据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可以进行双端操作、双向遍历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íṡḻiďè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ṣ1îḓe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 err="1">
                    <a:solidFill>
                      <a:schemeClr val="accent1"/>
                    </a:solidFill>
                    <a:cs typeface="+mn-ea"/>
                    <a:sym typeface="+mn-lt"/>
                  </a:rPr>
                  <a:t>ziplist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特点</a:t>
                </a:r>
                <a:endPara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ṧlîdé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ziplist</a:t>
            </a:r>
            <a:r>
              <a:rPr lang="zh-CN" altLang="en-US" dirty="0"/>
              <a:t>的存储结构</a:t>
            </a:r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33" name="表格 10">
            <a:extLst>
              <a:ext uri="{FF2B5EF4-FFF2-40B4-BE49-F238E27FC236}">
                <a16:creationId xmlns="" xmlns:a16="http://schemas.microsoft.com/office/drawing/2014/main" id="{6AE5EC09-5451-4E21-9673-344D0D0E9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50424"/>
              </p:ext>
            </p:extLst>
          </p:nvPr>
        </p:nvGraphicFramePr>
        <p:xfrm>
          <a:off x="3073400" y="2224120"/>
          <a:ext cx="8239760" cy="30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02">
                  <a:extLst>
                    <a:ext uri="{9D8B030D-6E8A-4147-A177-3AD203B41FA5}">
                      <a16:colId xmlns="" xmlns:a16="http://schemas.microsoft.com/office/drawing/2014/main" val="3305486126"/>
                    </a:ext>
                  </a:extLst>
                </a:gridCol>
                <a:gridCol w="1022027">
                  <a:extLst>
                    <a:ext uri="{9D8B030D-6E8A-4147-A177-3AD203B41FA5}">
                      <a16:colId xmlns="" xmlns:a16="http://schemas.microsoft.com/office/drawing/2014/main" val="3506827204"/>
                    </a:ext>
                  </a:extLst>
                </a:gridCol>
                <a:gridCol w="1061331">
                  <a:extLst>
                    <a:ext uri="{9D8B030D-6E8A-4147-A177-3AD203B41FA5}">
                      <a16:colId xmlns="" xmlns:a16="http://schemas.microsoft.com/office/drawing/2014/main" val="868150232"/>
                    </a:ext>
                  </a:extLst>
                </a:gridCol>
                <a:gridCol w="868380">
                  <a:extLst>
                    <a:ext uri="{9D8B030D-6E8A-4147-A177-3AD203B41FA5}">
                      <a16:colId xmlns="" xmlns:a16="http://schemas.microsoft.com/office/drawing/2014/main" val="2819987993"/>
                    </a:ext>
                  </a:extLst>
                </a:gridCol>
                <a:gridCol w="851900">
                  <a:extLst>
                    <a:ext uri="{9D8B030D-6E8A-4147-A177-3AD203B41FA5}">
                      <a16:colId xmlns="" xmlns:a16="http://schemas.microsoft.com/office/drawing/2014/main" val="3081483540"/>
                    </a:ext>
                  </a:extLst>
                </a:gridCol>
                <a:gridCol w="891170">
                  <a:extLst>
                    <a:ext uri="{9D8B030D-6E8A-4147-A177-3AD203B41FA5}">
                      <a16:colId xmlns="" xmlns:a16="http://schemas.microsoft.com/office/drawing/2014/main" val="4250906917"/>
                    </a:ext>
                  </a:extLst>
                </a:gridCol>
                <a:gridCol w="851481">
                  <a:extLst>
                    <a:ext uri="{9D8B030D-6E8A-4147-A177-3AD203B41FA5}">
                      <a16:colId xmlns="" xmlns:a16="http://schemas.microsoft.com/office/drawing/2014/main" val="314603149"/>
                    </a:ext>
                  </a:extLst>
                </a:gridCol>
                <a:gridCol w="822749">
                  <a:extLst>
                    <a:ext uri="{9D8B030D-6E8A-4147-A177-3AD203B41FA5}">
                      <a16:colId xmlns="" xmlns:a16="http://schemas.microsoft.com/office/drawing/2014/main" val="1140956038"/>
                    </a:ext>
                  </a:extLst>
                </a:gridCol>
                <a:gridCol w="858520">
                  <a:extLst>
                    <a:ext uri="{9D8B030D-6E8A-4147-A177-3AD203B41FA5}">
                      <a16:colId xmlns="" xmlns:a16="http://schemas.microsoft.com/office/drawing/2014/main" val="512268422"/>
                    </a:ext>
                  </a:extLst>
                </a:gridCol>
              </a:tblGrid>
              <a:tr h="308017">
                <a:tc>
                  <a:txBody>
                    <a:bodyPr/>
                    <a:lstStyle/>
                    <a:p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zlbytes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(4B)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zltail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(4B)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zllen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(2B)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entry1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entry2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entry3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entry 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zlend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(1B)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490484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2D01285-4ACA-4D62-8E49-CD7550AE8221}"/>
              </a:ext>
            </a:extLst>
          </p:cNvPr>
          <p:cNvSpPr txBox="1"/>
          <p:nvPr/>
        </p:nvSpPr>
        <p:spPr>
          <a:xfrm>
            <a:off x="471347" y="2037221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ziplist</a:t>
            </a:r>
            <a:r>
              <a:rPr lang="zh-CN" altLang="en-US" sz="1200" b="1" dirty="0"/>
              <a:t>的存储结构</a:t>
            </a:r>
            <a:endParaRPr lang="en-US" altLang="zh-CN" sz="1200" b="1" dirty="0"/>
          </a:p>
          <a:p>
            <a:r>
              <a:rPr lang="en-US" altLang="zh-CN" sz="1200" dirty="0" err="1"/>
              <a:t>zlbytes</a:t>
            </a:r>
            <a:r>
              <a:rPr lang="zh-CN" altLang="en-US" sz="1200" dirty="0"/>
              <a:t>表示总字节数</a:t>
            </a:r>
            <a:endParaRPr lang="en-US" altLang="zh-CN" sz="1200" dirty="0"/>
          </a:p>
          <a:p>
            <a:r>
              <a:rPr lang="en-US" altLang="zh-CN" sz="1200" dirty="0" err="1"/>
              <a:t>zltail</a:t>
            </a:r>
            <a:r>
              <a:rPr lang="zh-CN" altLang="en-US" sz="1200" dirty="0"/>
              <a:t>表示最后一个数据项的偏移量</a:t>
            </a:r>
            <a:endParaRPr lang="en-US" altLang="zh-CN" sz="1200" dirty="0"/>
          </a:p>
          <a:p>
            <a:r>
              <a:rPr lang="en-US" altLang="zh-CN" sz="1200" dirty="0" err="1"/>
              <a:t>zllen</a:t>
            </a:r>
            <a:r>
              <a:rPr lang="zh-CN" altLang="en-US" sz="1200" dirty="0"/>
              <a:t>表示当前数据项个数</a:t>
            </a:r>
            <a:endParaRPr lang="en-US" altLang="zh-CN" sz="1200" dirty="0"/>
          </a:p>
          <a:p>
            <a:r>
              <a:rPr lang="en-US" altLang="zh-CN" sz="1200" dirty="0" err="1"/>
              <a:t>zlend</a:t>
            </a:r>
            <a:r>
              <a:rPr lang="zh-CN" altLang="en-US" sz="1200" dirty="0"/>
              <a:t>是固定值结束标志</a:t>
            </a:r>
            <a:r>
              <a:rPr lang="en-US" altLang="zh-CN" sz="1200" dirty="0"/>
              <a:t>(0xFF)</a:t>
            </a:r>
            <a:endParaRPr lang="zh-CN" altLang="en-US" sz="1200" dirty="0"/>
          </a:p>
        </p:txBody>
      </p:sp>
      <p:graphicFrame>
        <p:nvGraphicFramePr>
          <p:cNvPr id="15" name="表格 10">
            <a:extLst>
              <a:ext uri="{FF2B5EF4-FFF2-40B4-BE49-F238E27FC236}">
                <a16:creationId xmlns="" xmlns:a16="http://schemas.microsoft.com/office/drawing/2014/main" id="{079F5752-A841-4D4D-9558-FB99D4E2C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37937"/>
              </p:ext>
            </p:extLst>
          </p:nvPr>
        </p:nvGraphicFramePr>
        <p:xfrm>
          <a:off x="3601720" y="4017847"/>
          <a:ext cx="3095560" cy="30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02">
                  <a:extLst>
                    <a:ext uri="{9D8B030D-6E8A-4147-A177-3AD203B41FA5}">
                      <a16:colId xmlns="" xmlns:a16="http://schemas.microsoft.com/office/drawing/2014/main" val="3305486126"/>
                    </a:ext>
                  </a:extLst>
                </a:gridCol>
                <a:gridCol w="1022027">
                  <a:extLst>
                    <a:ext uri="{9D8B030D-6E8A-4147-A177-3AD203B41FA5}">
                      <a16:colId xmlns="" xmlns:a16="http://schemas.microsoft.com/office/drawing/2014/main" val="3506827204"/>
                    </a:ext>
                  </a:extLst>
                </a:gridCol>
                <a:gridCol w="1061331">
                  <a:extLst>
                    <a:ext uri="{9D8B030D-6E8A-4147-A177-3AD203B41FA5}">
                      <a16:colId xmlns="" xmlns:a16="http://schemas.microsoft.com/office/drawing/2014/main" val="868150232"/>
                    </a:ext>
                  </a:extLst>
                </a:gridCol>
              </a:tblGrid>
              <a:tr h="308017">
                <a:tc>
                  <a:txBody>
                    <a:bodyPr/>
                    <a:lstStyle/>
                    <a:p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prevrawlen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4904849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C3CF6098-A794-484E-BB5A-2307A69E0EE9}"/>
              </a:ext>
            </a:extLst>
          </p:cNvPr>
          <p:cNvSpPr txBox="1"/>
          <p:nvPr/>
        </p:nvSpPr>
        <p:spPr>
          <a:xfrm>
            <a:off x="471347" y="3830948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entry</a:t>
            </a:r>
            <a:r>
              <a:rPr lang="zh-CN" altLang="en-US" sz="1200" b="1" dirty="0"/>
              <a:t>的存储结构</a:t>
            </a:r>
            <a:endParaRPr lang="en-US" altLang="zh-CN" sz="1200" b="1" dirty="0"/>
          </a:p>
          <a:p>
            <a:r>
              <a:rPr lang="en-US" altLang="zh-CN" sz="1200" dirty="0" err="1"/>
              <a:t>prevrawlen</a:t>
            </a:r>
            <a:r>
              <a:rPr lang="zh-CN" altLang="en-US" sz="1200" dirty="0"/>
              <a:t>表示前一个数据项的总字节数</a:t>
            </a:r>
            <a:endParaRPr lang="en-US" altLang="zh-CN" sz="1200" dirty="0"/>
          </a:p>
          <a:p>
            <a:r>
              <a:rPr lang="en-US" altLang="zh-CN" sz="1200" dirty="0" err="1"/>
              <a:t>len</a:t>
            </a:r>
            <a:r>
              <a:rPr lang="zh-CN" altLang="en-US" sz="1200" dirty="0"/>
              <a:t>表示当前数据项的</a:t>
            </a:r>
            <a:r>
              <a:rPr lang="en-US" altLang="zh-CN" sz="1200" dirty="0"/>
              <a:t>data</a:t>
            </a:r>
            <a:r>
              <a:rPr lang="zh-CN" altLang="en-US" sz="1200" dirty="0"/>
              <a:t>部分字节数</a:t>
            </a:r>
            <a:endParaRPr lang="en-US" altLang="zh-CN" sz="1200" dirty="0"/>
          </a:p>
          <a:p>
            <a:r>
              <a:rPr lang="en-US" altLang="zh-CN" sz="1200" dirty="0"/>
              <a:t>data</a:t>
            </a:r>
            <a:r>
              <a:rPr lang="zh-CN" altLang="en-US" sz="1200" dirty="0"/>
              <a:t>为数据</a:t>
            </a:r>
            <a:endParaRPr lang="en-US" altLang="zh-CN" sz="1200" dirty="0"/>
          </a:p>
          <a:p>
            <a:r>
              <a:rPr lang="en-US" altLang="zh-CN" sz="1200" dirty="0"/>
              <a:t>(</a:t>
            </a:r>
            <a:r>
              <a:rPr lang="en-US" altLang="zh-CN" sz="1200" dirty="0" err="1"/>
              <a:t>prevrawlen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len</a:t>
            </a:r>
            <a:r>
              <a:rPr lang="zh-CN" altLang="en-US" sz="1200" dirty="0"/>
              <a:t>都是变长编码的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5" name="左大括号 4">
            <a:extLst>
              <a:ext uri="{FF2B5EF4-FFF2-40B4-BE49-F238E27FC236}">
                <a16:creationId xmlns="" xmlns:a16="http://schemas.microsoft.com/office/drawing/2014/main" id="{B2032ADB-8D25-4F53-AC46-71C35694DABD}"/>
              </a:ext>
            </a:extLst>
          </p:cNvPr>
          <p:cNvSpPr/>
          <p:nvPr/>
        </p:nvSpPr>
        <p:spPr>
          <a:xfrm rot="5400000">
            <a:off x="4553738" y="512209"/>
            <a:ext cx="149468" cy="308745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="" xmlns:a16="http://schemas.microsoft.com/office/drawing/2014/main" id="{9B205A8F-319F-44BA-8E07-C1D9819DFFC1}"/>
              </a:ext>
            </a:extLst>
          </p:cNvPr>
          <p:cNvSpPr/>
          <p:nvPr/>
        </p:nvSpPr>
        <p:spPr>
          <a:xfrm rot="5400000">
            <a:off x="8273012" y="-86517"/>
            <a:ext cx="157019" cy="4277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732A7864-9BBB-4484-BBFC-6A6E77BA78DD}"/>
              </a:ext>
            </a:extLst>
          </p:cNvPr>
          <p:cNvSpPr txBox="1"/>
          <p:nvPr/>
        </p:nvSpPr>
        <p:spPr>
          <a:xfrm>
            <a:off x="4328161" y="1657478"/>
            <a:ext cx="87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头部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7F71AD99-70E9-4609-B3EB-E3D89C8D24F2}"/>
              </a:ext>
            </a:extLst>
          </p:cNvPr>
          <p:cNvSpPr txBox="1"/>
          <p:nvPr/>
        </p:nvSpPr>
        <p:spPr>
          <a:xfrm>
            <a:off x="7912101" y="1603204"/>
            <a:ext cx="87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A219DF6D-42D6-493D-B195-D1E613A33822}"/>
              </a:ext>
            </a:extLst>
          </p:cNvPr>
          <p:cNvSpPr txBox="1"/>
          <p:nvPr/>
        </p:nvSpPr>
        <p:spPr>
          <a:xfrm>
            <a:off x="10490202" y="1743276"/>
            <a:ext cx="87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结束标志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="" xmlns:a16="http://schemas.microsoft.com/office/drawing/2014/main" id="{181BCE72-8493-4D8E-BC62-A45CBA132F8E}"/>
              </a:ext>
            </a:extLst>
          </p:cNvPr>
          <p:cNvSpPr/>
          <p:nvPr/>
        </p:nvSpPr>
        <p:spPr>
          <a:xfrm rot="5400000">
            <a:off x="4528574" y="2728695"/>
            <a:ext cx="140678" cy="203913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C358A13A-C747-434E-AEEA-4E027CE692FA}"/>
              </a:ext>
            </a:extLst>
          </p:cNvPr>
          <p:cNvSpPr txBox="1"/>
          <p:nvPr/>
        </p:nvSpPr>
        <p:spPr>
          <a:xfrm>
            <a:off x="4375724" y="3326091"/>
            <a:ext cx="58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头部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57D6A4BA-EA6E-432F-AFC0-E24F296C8C8C}"/>
              </a:ext>
            </a:extLst>
          </p:cNvPr>
          <p:cNvSpPr txBox="1"/>
          <p:nvPr/>
        </p:nvSpPr>
        <p:spPr>
          <a:xfrm>
            <a:off x="5694683" y="3471262"/>
            <a:ext cx="87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数据内容</a:t>
            </a:r>
          </a:p>
        </p:txBody>
      </p:sp>
    </p:spTree>
    <p:extLst>
      <p:ext uri="{BB962C8B-B14F-4D97-AF65-F5344CB8AC3E}">
        <p14:creationId xmlns:p14="http://schemas.microsoft.com/office/powerpoint/2010/main" val="390878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ziplist</a:t>
            </a:r>
            <a:r>
              <a:rPr lang="zh-CN" altLang="en-US" dirty="0"/>
              <a:t>的优缺点</a:t>
            </a:r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8" name="iśḷiḓe">
            <a:extLst>
              <a:ext uri="{FF2B5EF4-FFF2-40B4-BE49-F238E27FC236}">
                <a16:creationId xmlns="" xmlns:a16="http://schemas.microsoft.com/office/drawing/2014/main" id="{1CB7A2EF-514C-4B37-AD4F-6F9DA43A47AA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9" name="í$li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77C1BB8D-B088-4390-8ECD-D6FF37387A0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11" name="isḷíḋè">
                <a:extLst>
                  <a:ext uri="{FF2B5EF4-FFF2-40B4-BE49-F238E27FC236}">
                    <a16:creationId xmlns="" xmlns:a16="http://schemas.microsoft.com/office/drawing/2014/main" id="{3608B89E-C86E-4C10-BA88-CED312EC10FB}"/>
                  </a:ext>
                </a:extLst>
              </p:cNvPr>
              <p:cNvSpPr txBox="1"/>
              <p:nvPr/>
            </p:nvSpPr>
            <p:spPr bwMode="auto">
              <a:xfrm>
                <a:off x="3822155" y="1780800"/>
                <a:ext cx="7698332" cy="1015663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存储效率较高，内存连续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zh-CN" altLang="en-US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12" name="íṡḻiďè">
                <a:extLst>
                  <a:ext uri="{FF2B5EF4-FFF2-40B4-BE49-F238E27FC236}">
                    <a16:creationId xmlns="" xmlns:a16="http://schemas.microsoft.com/office/drawing/2014/main" id="{614A47AD-0705-443C-A430-4F1D60A47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îṣ1îḓe">
                <a:extLst>
                  <a:ext uri="{FF2B5EF4-FFF2-40B4-BE49-F238E27FC236}">
                    <a16:creationId xmlns="" xmlns:a16="http://schemas.microsoft.com/office/drawing/2014/main" id="{0E01DFFE-AC31-4EC2-AF4C-C6A0526FCDA8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优点</a:t>
                </a:r>
                <a:endPara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ṧlîdé">
              <a:extLst>
                <a:ext uri="{FF2B5EF4-FFF2-40B4-BE49-F238E27FC236}">
                  <a16:creationId xmlns="" xmlns:a16="http://schemas.microsoft.com/office/drawing/2014/main" id="{6AA22137-40F3-476D-A7FF-66157329A4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îṣ1îḓe">
            <a:extLst>
              <a:ext uri="{FF2B5EF4-FFF2-40B4-BE49-F238E27FC236}">
                <a16:creationId xmlns="" xmlns:a16="http://schemas.microsoft.com/office/drawing/2014/main" id="{492E6BEE-B33A-404F-BB49-89AF7B4CF60E}"/>
              </a:ext>
            </a:extLst>
          </p:cNvPr>
          <p:cNvSpPr txBox="1"/>
          <p:nvPr/>
        </p:nvSpPr>
        <p:spPr>
          <a:xfrm>
            <a:off x="757281" y="2896136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缺点</a:t>
            </a:r>
            <a:endParaRPr lang="en-US" alt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isḷíḋè">
            <a:extLst>
              <a:ext uri="{FF2B5EF4-FFF2-40B4-BE49-F238E27FC236}">
                <a16:creationId xmlns="" xmlns:a16="http://schemas.microsoft.com/office/drawing/2014/main" id="{CB1BB281-AFBD-433D-A7B5-E9978B517680}"/>
              </a:ext>
            </a:extLst>
          </p:cNvPr>
          <p:cNvSpPr txBox="1"/>
          <p:nvPr/>
        </p:nvSpPr>
        <p:spPr bwMode="auto">
          <a:xfrm>
            <a:off x="3510745" y="2931242"/>
            <a:ext cx="8009742" cy="1346118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latin typeface="+mn-lt"/>
                <a:ea typeface="+mn-ea"/>
                <a:sym typeface="+mn-lt"/>
              </a:rPr>
              <a:t>数据是无序的。</a:t>
            </a:r>
            <a:endParaRPr lang="en-US" altLang="zh-CN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latin typeface="+mn-lt"/>
                <a:ea typeface="+mn-ea"/>
                <a:sym typeface="+mn-lt"/>
              </a:rPr>
              <a:t>查找操作需要遍历整表，当数据项较多时查找性能很差。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latin typeface="+mn-lt"/>
                <a:ea typeface="+mn-ea"/>
                <a:sym typeface="+mn-lt"/>
              </a:rPr>
              <a:t>插入、修改操作可能会需要重新分配内存，并拷贝整表，性能较差。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b="0" dirty="0">
              <a:latin typeface="+mn-lt"/>
              <a:ea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605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1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1i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intset</a:t>
            </a:r>
            <a:endParaRPr lang="zh-CN" altLang="en-US" dirty="0"/>
          </a:p>
        </p:txBody>
      </p:sp>
      <p:sp>
        <p:nvSpPr>
          <p:cNvPr id="6" name="ïṥľîdê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200" dirty="0"/>
              <a:t>整数集合，用于实现</a:t>
            </a:r>
            <a:r>
              <a:rPr lang="en-US" altLang="zh-CN" sz="1200" b="1" dirty="0"/>
              <a:t>set</a:t>
            </a:r>
            <a:endParaRPr lang="zh-CN" altLang="en-US" sz="1200" b="1" dirty="0"/>
          </a:p>
        </p:txBody>
      </p:sp>
      <p:sp>
        <p:nvSpPr>
          <p:cNvPr id="9" name="ïšľíḍe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438413" y="4134907"/>
            <a:ext cx="2421675" cy="210555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śḷiḓe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$li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sḷíḋ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内存数据库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高性能（</a:t>
                </a:r>
                <a:r>
                  <a:rPr lang="zh-CN" altLang="en-US" b="0" dirty="0" smtClean="0"/>
                  <a:t>读</a:t>
                </a:r>
                <a:r>
                  <a:rPr lang="en-US" altLang="zh-CN" b="0" dirty="0" smtClean="0"/>
                  <a:t>110000</a:t>
                </a:r>
                <a:r>
                  <a:rPr lang="zh-CN" altLang="en-US" b="0" dirty="0"/>
                  <a:t>次</a:t>
                </a:r>
                <a:r>
                  <a:rPr lang="en-US" altLang="zh-CN" b="0" dirty="0"/>
                  <a:t>/s,</a:t>
                </a:r>
                <a:r>
                  <a:rPr lang="zh-CN" altLang="en-US" b="0" dirty="0" smtClean="0"/>
                  <a:t>写</a:t>
                </a:r>
                <a:r>
                  <a:rPr lang="en-US" altLang="zh-CN" b="0" dirty="0" smtClean="0"/>
                  <a:t>81000</a:t>
                </a:r>
                <a:r>
                  <a:rPr lang="zh-CN" altLang="en-US" b="0" dirty="0"/>
                  <a:t>次</a:t>
                </a:r>
                <a:r>
                  <a:rPr lang="en-US" altLang="zh-CN" b="0" dirty="0"/>
                  <a:t>/s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）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/>
                  <a:t>提供丰富的数据类型</a:t>
                </a:r>
                <a:endParaRPr lang="en-US" altLang="zh-CN" sz="1400" b="0" dirty="0"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语言编写</a:t>
                </a:r>
                <a:endParaRPr lang="en-US" altLang="zh-CN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íṡḻiďè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ṣ1îḓe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相关特性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ṧlîdé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7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intset</a:t>
            </a:r>
            <a:r>
              <a:rPr lang="zh-CN" altLang="en-US" dirty="0"/>
              <a:t>的存储结构</a:t>
            </a:r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aphicFrame>
        <p:nvGraphicFramePr>
          <p:cNvPr id="33" name="表格 10">
            <a:extLst>
              <a:ext uri="{FF2B5EF4-FFF2-40B4-BE49-F238E27FC236}">
                <a16:creationId xmlns="" xmlns:a16="http://schemas.microsoft.com/office/drawing/2014/main" id="{6AE5EC09-5451-4E21-9673-344D0D0E9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80773"/>
              </p:ext>
            </p:extLst>
          </p:nvPr>
        </p:nvGraphicFramePr>
        <p:xfrm>
          <a:off x="2001519" y="2891146"/>
          <a:ext cx="6698320" cy="30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08">
                  <a:extLst>
                    <a:ext uri="{9D8B030D-6E8A-4147-A177-3AD203B41FA5}">
                      <a16:colId xmlns="" xmlns:a16="http://schemas.microsoft.com/office/drawing/2014/main" val="3305486126"/>
                    </a:ext>
                  </a:extLst>
                </a:gridCol>
                <a:gridCol w="1083222">
                  <a:extLst>
                    <a:ext uri="{9D8B030D-6E8A-4147-A177-3AD203B41FA5}">
                      <a16:colId xmlns="" xmlns:a16="http://schemas.microsoft.com/office/drawing/2014/main" val="3506827204"/>
                    </a:ext>
                  </a:extLst>
                </a:gridCol>
                <a:gridCol w="920375">
                  <a:extLst>
                    <a:ext uri="{9D8B030D-6E8A-4147-A177-3AD203B41FA5}">
                      <a16:colId xmlns="" xmlns:a16="http://schemas.microsoft.com/office/drawing/2014/main" val="2819987993"/>
                    </a:ext>
                  </a:extLst>
                </a:gridCol>
                <a:gridCol w="902909">
                  <a:extLst>
                    <a:ext uri="{9D8B030D-6E8A-4147-A177-3AD203B41FA5}">
                      <a16:colId xmlns="" xmlns:a16="http://schemas.microsoft.com/office/drawing/2014/main" val="3081483540"/>
                    </a:ext>
                  </a:extLst>
                </a:gridCol>
                <a:gridCol w="944530">
                  <a:extLst>
                    <a:ext uri="{9D8B030D-6E8A-4147-A177-3AD203B41FA5}">
                      <a16:colId xmlns="" xmlns:a16="http://schemas.microsoft.com/office/drawing/2014/main" val="4250906917"/>
                    </a:ext>
                  </a:extLst>
                </a:gridCol>
                <a:gridCol w="902464">
                  <a:extLst>
                    <a:ext uri="{9D8B030D-6E8A-4147-A177-3AD203B41FA5}">
                      <a16:colId xmlns="" xmlns:a16="http://schemas.microsoft.com/office/drawing/2014/main" val="314603149"/>
                    </a:ext>
                  </a:extLst>
                </a:gridCol>
                <a:gridCol w="872012">
                  <a:extLst>
                    <a:ext uri="{9D8B030D-6E8A-4147-A177-3AD203B41FA5}">
                      <a16:colId xmlns="" xmlns:a16="http://schemas.microsoft.com/office/drawing/2014/main" val="1140956038"/>
                    </a:ext>
                  </a:extLst>
                </a:gridCol>
              </a:tblGrid>
              <a:tr h="308017"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encoding(4B)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length(4B)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entry1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entry2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entry3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entry n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490484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2D01285-4ACA-4D62-8E49-CD7550AE8221}"/>
              </a:ext>
            </a:extLst>
          </p:cNvPr>
          <p:cNvSpPr txBox="1"/>
          <p:nvPr/>
        </p:nvSpPr>
        <p:spPr>
          <a:xfrm>
            <a:off x="1914229" y="4396647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encoding</a:t>
            </a:r>
            <a:r>
              <a:rPr lang="zh-CN" altLang="en-US" sz="1200" dirty="0"/>
              <a:t>表示每个</a:t>
            </a:r>
            <a:r>
              <a:rPr lang="en-US" altLang="zh-CN" sz="1200" dirty="0"/>
              <a:t>entry</a:t>
            </a:r>
            <a:r>
              <a:rPr lang="zh-CN" altLang="en-US" sz="1200" dirty="0"/>
              <a:t>用几个字节存储</a:t>
            </a:r>
            <a:endParaRPr lang="en-US" altLang="zh-CN" sz="1200" dirty="0"/>
          </a:p>
          <a:p>
            <a:r>
              <a:rPr lang="en-US" altLang="zh-CN" sz="1200" dirty="0"/>
              <a:t>length: </a:t>
            </a:r>
            <a:r>
              <a:rPr lang="zh-CN" altLang="en-US" sz="1200" dirty="0"/>
              <a:t>表示</a:t>
            </a:r>
            <a:r>
              <a:rPr lang="en-US" altLang="zh-CN" sz="1200" dirty="0" err="1"/>
              <a:t>intset</a:t>
            </a:r>
            <a:r>
              <a:rPr lang="zh-CN" altLang="en-US" sz="1200" dirty="0"/>
              <a:t>中的元素个数</a:t>
            </a:r>
            <a:endParaRPr lang="en-US" altLang="zh-CN" sz="1200" dirty="0"/>
          </a:p>
          <a:p>
            <a:r>
              <a:rPr lang="zh-CN" altLang="en-US" sz="1200" dirty="0"/>
              <a:t>每个</a:t>
            </a:r>
            <a:r>
              <a:rPr lang="en-US" altLang="zh-CN" sz="1200" dirty="0"/>
              <a:t>entry</a:t>
            </a:r>
            <a:r>
              <a:rPr lang="zh-CN" altLang="en-US" sz="1200" dirty="0"/>
              <a:t>是一个整数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FD7A0C2-CCEB-4B65-89AB-10B01DBE2F57}"/>
              </a:ext>
            </a:extLst>
          </p:cNvPr>
          <p:cNvSpPr txBox="1"/>
          <p:nvPr/>
        </p:nvSpPr>
        <p:spPr>
          <a:xfrm>
            <a:off x="5099227" y="3792999"/>
            <a:ext cx="80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contents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="" xmlns:a16="http://schemas.microsoft.com/office/drawing/2014/main" id="{319C3B5E-AA20-475D-8B89-ABA9EB2AAB6A}"/>
              </a:ext>
            </a:extLst>
          </p:cNvPr>
          <p:cNvCxnSpPr>
            <a:cxnSpLocks/>
          </p:cNvCxnSpPr>
          <p:nvPr/>
        </p:nvCxnSpPr>
        <p:spPr>
          <a:xfrm flipV="1">
            <a:off x="5295222" y="3215100"/>
            <a:ext cx="0" cy="62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="" xmlns:a16="http://schemas.microsoft.com/office/drawing/2014/main" id="{5511E4E5-BCCA-4683-8ACC-9A8989037AB2}"/>
              </a:ext>
            </a:extLst>
          </p:cNvPr>
          <p:cNvSpPr/>
          <p:nvPr/>
        </p:nvSpPr>
        <p:spPr>
          <a:xfrm rot="5400000">
            <a:off x="2995004" y="1558459"/>
            <a:ext cx="167738" cy="213420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322761D-1E49-4477-B96A-363D6ED953AA}"/>
              </a:ext>
            </a:extLst>
          </p:cNvPr>
          <p:cNvSpPr txBox="1"/>
          <p:nvPr/>
        </p:nvSpPr>
        <p:spPr>
          <a:xfrm>
            <a:off x="2826160" y="2173831"/>
            <a:ext cx="93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头部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="" xmlns:a16="http://schemas.microsoft.com/office/drawing/2014/main" id="{CF4E4F74-18A4-436C-89F2-DFC87E7E1FD2}"/>
              </a:ext>
            </a:extLst>
          </p:cNvPr>
          <p:cNvSpPr/>
          <p:nvPr/>
        </p:nvSpPr>
        <p:spPr>
          <a:xfrm rot="5400000">
            <a:off x="6339144" y="398025"/>
            <a:ext cx="167734" cy="445506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DFAD1C00-3833-45CD-8DF7-1DD7B5905905}"/>
              </a:ext>
            </a:extLst>
          </p:cNvPr>
          <p:cNvSpPr txBox="1"/>
          <p:nvPr/>
        </p:nvSpPr>
        <p:spPr>
          <a:xfrm>
            <a:off x="6168298" y="2173831"/>
            <a:ext cx="126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数据项</a:t>
            </a:r>
          </a:p>
        </p:txBody>
      </p:sp>
    </p:spTree>
    <p:extLst>
      <p:ext uri="{BB962C8B-B14F-4D97-AF65-F5344CB8AC3E}">
        <p14:creationId xmlns:p14="http://schemas.microsoft.com/office/powerpoint/2010/main" val="2422076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śḷiḓe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$li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sḷíḋ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ziplist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可以存储任意二进制串，而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intset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只能存储整数。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ziplist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是无序的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，查找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只能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遍历，而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intset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是从小到大有序的，可以进行二分查找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，性能更高。</a:t>
                </a:r>
                <a:endParaRPr lang="zh-CN" altLang="en-US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z</a:t>
                </a:r>
                <a:r>
                  <a:rPr lang="en-US" altLang="zh-CN" b="0" dirty="0" err="1" smtClean="0">
                    <a:latin typeface="+mn-lt"/>
                    <a:ea typeface="+mn-ea"/>
                    <a:sym typeface="+mn-lt"/>
                  </a:rPr>
                  <a:t>iplist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里面的存储的每个数据项长度都可以不同（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每个数据项前面都有数据长度字段</a:t>
                </a: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len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），而</a:t>
                </a:r>
                <a:r>
                  <a:rPr lang="en-US" altLang="zh-CN" b="0" dirty="0" err="1" smtClean="0">
                    <a:latin typeface="+mn-lt"/>
                    <a:ea typeface="+mn-ea"/>
                    <a:sym typeface="+mn-lt"/>
                  </a:rPr>
                  <a:t>intset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里存储的每个数据项长度都是相同的。</a:t>
                </a:r>
                <a:endParaRPr lang="zh-CN" altLang="en-US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íṡḻiďè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ṣ1îḓe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 err="1">
                    <a:solidFill>
                      <a:schemeClr val="accent1"/>
                    </a:solidFill>
                    <a:cs typeface="+mn-ea"/>
                    <a:sym typeface="+mn-lt"/>
                  </a:rPr>
                  <a:t>intset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和</a:t>
                </a:r>
                <a:r>
                  <a:rPr lang="en-US" altLang="zh-CN" sz="2800" b="1" dirty="0" err="1">
                    <a:solidFill>
                      <a:schemeClr val="accent1"/>
                    </a:solidFill>
                    <a:cs typeface="+mn-ea"/>
                    <a:sym typeface="+mn-lt"/>
                  </a:rPr>
                  <a:t>ziplist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的区别</a:t>
                </a:r>
                <a:endPara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ṧlîdé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77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1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1i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quicklist</a:t>
            </a:r>
            <a:endParaRPr lang="zh-CN" altLang="en-US" dirty="0"/>
          </a:p>
        </p:txBody>
      </p:sp>
      <p:sp>
        <p:nvSpPr>
          <p:cNvPr id="6" name="ïṥľîd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ïšľíḍe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438413" y="4134907"/>
            <a:ext cx="2421675" cy="210555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ïṥľîdê">
            <a:extLst>
              <a:ext uri="{FF2B5EF4-FFF2-40B4-BE49-F238E27FC236}">
                <a16:creationId xmlns="" xmlns:a16="http://schemas.microsoft.com/office/drawing/2014/main" id="{2C74A39B-9592-41FF-8804-218820B34951}"/>
              </a:ext>
            </a:extLst>
          </p:cNvPr>
          <p:cNvSpPr txBox="1">
            <a:spLocks/>
          </p:cNvSpPr>
          <p:nvPr/>
        </p:nvSpPr>
        <p:spPr>
          <a:xfrm>
            <a:off x="1564697" y="3451678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以</a:t>
            </a:r>
            <a:r>
              <a:rPr lang="en-US" altLang="zh-CN" sz="1200" dirty="0" err="1"/>
              <a:t>ziplist</a:t>
            </a:r>
            <a:r>
              <a:rPr lang="zh-CN" altLang="en-US" sz="1200" dirty="0"/>
              <a:t>为链表节点的双向链表，用于实现</a:t>
            </a:r>
            <a:r>
              <a:rPr lang="en-US" altLang="zh-CN" sz="1200" b="1" dirty="0"/>
              <a:t>list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02063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1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1i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skiplist</a:t>
            </a:r>
            <a:endParaRPr lang="zh-CN" altLang="en-US" dirty="0"/>
          </a:p>
        </p:txBody>
      </p:sp>
      <p:sp>
        <p:nvSpPr>
          <p:cNvPr id="6" name="ïṥľîdê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200" dirty="0"/>
              <a:t>跳跃表，用于实现</a:t>
            </a:r>
            <a:r>
              <a:rPr lang="en-US" altLang="zh-CN" sz="1200" b="1" dirty="0"/>
              <a:t>sorted set</a:t>
            </a:r>
            <a:endParaRPr lang="zh-CN" altLang="en-US" sz="1200" b="1" dirty="0"/>
          </a:p>
        </p:txBody>
      </p:sp>
      <p:sp>
        <p:nvSpPr>
          <p:cNvPr id="9" name="ïšľíḍe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438413" y="4134907"/>
            <a:ext cx="2421675" cy="210555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zh-CN" altLang="en-US" spc="1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2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śḷiḓe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$li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sḷíḋ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有较好的查找性能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数据是有序的，并且易于进行范围查找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实现简单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íṡḻiďè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ṣ1îḓe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 err="1">
                    <a:solidFill>
                      <a:schemeClr val="accent1"/>
                    </a:solidFill>
                    <a:cs typeface="+mn-ea"/>
                    <a:sym typeface="+mn-lt"/>
                  </a:rPr>
                  <a:t>skiplist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特点</a:t>
                </a:r>
                <a:endPara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ṧlîdé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40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skiplist</a:t>
            </a:r>
            <a:r>
              <a:rPr lang="zh-CN" altLang="en-US" dirty="0"/>
              <a:t>的存储结构</a:t>
            </a:r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="" xmlns:a16="http://schemas.microsoft.com/office/drawing/2014/main" id="{B00C2103-9F98-4FD3-B0E9-18B39639F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30200"/>
              </p:ext>
            </p:extLst>
          </p:nvPr>
        </p:nvGraphicFramePr>
        <p:xfrm>
          <a:off x="746760" y="2042160"/>
          <a:ext cx="482600" cy="29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1922489364"/>
                    </a:ext>
                  </a:extLst>
                </a:gridCol>
              </a:tblGrid>
              <a:tr h="6032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66960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064421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83531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020275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1110026"/>
                  </a:ext>
                </a:extLst>
              </a:tr>
            </a:tbl>
          </a:graphicData>
        </a:graphic>
      </p:graphicFrame>
      <p:graphicFrame>
        <p:nvGraphicFramePr>
          <p:cNvPr id="9" name="表格 7">
            <a:extLst>
              <a:ext uri="{FF2B5EF4-FFF2-40B4-BE49-F238E27FC236}">
                <a16:creationId xmlns="" xmlns:a16="http://schemas.microsoft.com/office/drawing/2014/main" id="{CC63B67D-18B0-43E7-97C9-956860262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92783"/>
              </p:ext>
            </p:extLst>
          </p:nvPr>
        </p:nvGraphicFramePr>
        <p:xfrm>
          <a:off x="1703543" y="3225804"/>
          <a:ext cx="482600" cy="1748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1922489364"/>
                    </a:ext>
                  </a:extLst>
                </a:gridCol>
              </a:tblGrid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3531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20275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670644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="" xmlns:a16="http://schemas.microsoft.com/office/drawing/2014/main" id="{DD9EDF06-AADB-4F17-8493-4B8A38AE2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59221"/>
              </p:ext>
            </p:extLst>
          </p:nvPr>
        </p:nvGraphicFramePr>
        <p:xfrm>
          <a:off x="2707325" y="3225803"/>
          <a:ext cx="482600" cy="1748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1922489364"/>
                    </a:ext>
                  </a:extLst>
                </a:gridCol>
              </a:tblGrid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3531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20275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8761952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="" xmlns:a16="http://schemas.microsoft.com/office/drawing/2014/main" id="{C37F724F-703B-4336-9420-C7107FE12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92084"/>
              </p:ext>
            </p:extLst>
          </p:nvPr>
        </p:nvGraphicFramePr>
        <p:xfrm>
          <a:off x="4693048" y="3808734"/>
          <a:ext cx="482600" cy="116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1922489364"/>
                    </a:ext>
                  </a:extLst>
                </a:gridCol>
              </a:tblGrid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20275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3309698"/>
                  </a:ext>
                </a:extLst>
              </a:tr>
            </a:tbl>
          </a:graphicData>
        </a:graphic>
      </p:graphicFrame>
      <p:graphicFrame>
        <p:nvGraphicFramePr>
          <p:cNvPr id="12" name="表格 7">
            <a:extLst>
              <a:ext uri="{FF2B5EF4-FFF2-40B4-BE49-F238E27FC236}">
                <a16:creationId xmlns="" xmlns:a16="http://schemas.microsoft.com/office/drawing/2014/main" id="{D9F3CBFA-9AF6-4778-8085-AB6573280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36478"/>
              </p:ext>
            </p:extLst>
          </p:nvPr>
        </p:nvGraphicFramePr>
        <p:xfrm>
          <a:off x="3741901" y="2642872"/>
          <a:ext cx="482600" cy="2331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1922489364"/>
                    </a:ext>
                  </a:extLst>
                </a:gridCol>
              </a:tblGrid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064421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3531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20275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5045570"/>
                  </a:ext>
                </a:extLst>
              </a:tr>
            </a:tbl>
          </a:graphicData>
        </a:graphic>
      </p:graphicFrame>
      <p:graphicFrame>
        <p:nvGraphicFramePr>
          <p:cNvPr id="13" name="表格 7">
            <a:extLst>
              <a:ext uri="{FF2B5EF4-FFF2-40B4-BE49-F238E27FC236}">
                <a16:creationId xmlns="" xmlns:a16="http://schemas.microsoft.com/office/drawing/2014/main" id="{D3E1AF3E-5E37-4317-BCD2-FB5EFD926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17747"/>
              </p:ext>
            </p:extLst>
          </p:nvPr>
        </p:nvGraphicFramePr>
        <p:xfrm>
          <a:off x="9322606" y="3225802"/>
          <a:ext cx="482600" cy="1748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1922489364"/>
                    </a:ext>
                  </a:extLst>
                </a:gridCol>
              </a:tblGrid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3531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20275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3309698"/>
                  </a:ext>
                </a:extLst>
              </a:tr>
            </a:tbl>
          </a:graphicData>
        </a:graphic>
      </p:graphicFrame>
      <p:graphicFrame>
        <p:nvGraphicFramePr>
          <p:cNvPr id="14" name="表格 7">
            <a:extLst>
              <a:ext uri="{FF2B5EF4-FFF2-40B4-BE49-F238E27FC236}">
                <a16:creationId xmlns="" xmlns:a16="http://schemas.microsoft.com/office/drawing/2014/main" id="{BD712F38-25D8-4E11-9EAE-75BC65436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40351"/>
              </p:ext>
            </p:extLst>
          </p:nvPr>
        </p:nvGraphicFramePr>
        <p:xfrm>
          <a:off x="6504147" y="2039621"/>
          <a:ext cx="482600" cy="29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1922489364"/>
                    </a:ext>
                  </a:extLst>
                </a:gridCol>
              </a:tblGrid>
              <a:tr h="6032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66960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064421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3531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20275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1110026"/>
                  </a:ext>
                </a:extLst>
              </a:tr>
            </a:tbl>
          </a:graphicData>
        </a:graphic>
      </p:graphicFrame>
      <p:graphicFrame>
        <p:nvGraphicFramePr>
          <p:cNvPr id="15" name="表格 7">
            <a:extLst>
              <a:ext uri="{FF2B5EF4-FFF2-40B4-BE49-F238E27FC236}">
                <a16:creationId xmlns="" xmlns:a16="http://schemas.microsoft.com/office/drawing/2014/main" id="{9AE58739-157C-4F68-BE61-7FF23F5EF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62977"/>
              </p:ext>
            </p:extLst>
          </p:nvPr>
        </p:nvGraphicFramePr>
        <p:xfrm>
          <a:off x="8342973" y="2039621"/>
          <a:ext cx="482600" cy="29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1922489364"/>
                    </a:ext>
                  </a:extLst>
                </a:gridCol>
              </a:tblGrid>
              <a:tr h="60325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66960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064421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3531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20275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1110026"/>
                  </a:ext>
                </a:extLst>
              </a:tr>
            </a:tbl>
          </a:graphicData>
        </a:graphic>
      </p:graphicFrame>
      <p:graphicFrame>
        <p:nvGraphicFramePr>
          <p:cNvPr id="16" name="表格 7">
            <a:extLst>
              <a:ext uri="{FF2B5EF4-FFF2-40B4-BE49-F238E27FC236}">
                <a16:creationId xmlns="" xmlns:a16="http://schemas.microsoft.com/office/drawing/2014/main" id="{478FE070-80A3-4A77-A3DB-E8CFDF66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31739"/>
              </p:ext>
            </p:extLst>
          </p:nvPr>
        </p:nvGraphicFramePr>
        <p:xfrm>
          <a:off x="10323435" y="2034542"/>
          <a:ext cx="482600" cy="29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1922489364"/>
                    </a:ext>
                  </a:extLst>
                </a:gridCol>
              </a:tblGrid>
              <a:tr h="2934975">
                <a:tc>
                  <a:txBody>
                    <a:bodyPr/>
                    <a:lstStyle/>
                    <a:p>
                      <a:pPr algn="l"/>
                      <a:endParaRPr lang="en-US" altLang="zh-CN" sz="900" dirty="0"/>
                    </a:p>
                    <a:p>
                      <a:pPr algn="l"/>
                      <a:endParaRPr lang="en-US" altLang="zh-CN" sz="900" dirty="0"/>
                    </a:p>
                    <a:p>
                      <a:pPr algn="l"/>
                      <a:endParaRPr lang="en-US" altLang="zh-CN" sz="900" dirty="0"/>
                    </a:p>
                    <a:p>
                      <a:pPr algn="l"/>
                      <a:endParaRPr lang="en-US" altLang="zh-CN" sz="900" dirty="0"/>
                    </a:p>
                    <a:p>
                      <a:pPr algn="l"/>
                      <a:endParaRPr lang="en-US" altLang="zh-CN" sz="900" dirty="0"/>
                    </a:p>
                    <a:p>
                      <a:pPr algn="l"/>
                      <a:endParaRPr lang="en-US" altLang="zh-CN" sz="900" dirty="0"/>
                    </a:p>
                    <a:p>
                      <a:pPr algn="l"/>
                      <a:endParaRPr lang="en-US" altLang="zh-CN" sz="900" dirty="0"/>
                    </a:p>
                    <a:p>
                      <a:pPr algn="l"/>
                      <a:endParaRPr lang="en-US" altLang="zh-CN" sz="900" dirty="0"/>
                    </a:p>
                    <a:p>
                      <a:pPr algn="l"/>
                      <a:endParaRPr lang="en-US" altLang="zh-CN" sz="900" dirty="0"/>
                    </a:p>
                    <a:p>
                      <a:pPr algn="l"/>
                      <a:r>
                        <a:rPr lang="en-US" altLang="zh-CN" sz="900" dirty="0"/>
                        <a:t>NULL</a:t>
                      </a:r>
                      <a:endParaRPr lang="zh-CN" altLang="en-US" sz="9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6696033"/>
                  </a:ext>
                </a:extLst>
              </a:tr>
            </a:tbl>
          </a:graphicData>
        </a:graphic>
      </p:graphicFrame>
      <p:graphicFrame>
        <p:nvGraphicFramePr>
          <p:cNvPr id="18" name="表格 7">
            <a:extLst>
              <a:ext uri="{FF2B5EF4-FFF2-40B4-BE49-F238E27FC236}">
                <a16:creationId xmlns="" xmlns:a16="http://schemas.microsoft.com/office/drawing/2014/main" id="{9E8B0C62-E4EA-4FC8-8C03-DE4034BDB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99813"/>
              </p:ext>
            </p:extLst>
          </p:nvPr>
        </p:nvGraphicFramePr>
        <p:xfrm>
          <a:off x="5538959" y="3225802"/>
          <a:ext cx="482600" cy="1748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1922489364"/>
                    </a:ext>
                  </a:extLst>
                </a:gridCol>
              </a:tblGrid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3531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20275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3309698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3568002D-543A-4AE4-814D-A29C4E40F153}"/>
              </a:ext>
            </a:extLst>
          </p:cNvPr>
          <p:cNvCxnSpPr>
            <a:endCxn id="9" idx="1"/>
          </p:cNvCxnSpPr>
          <p:nvPr/>
        </p:nvCxnSpPr>
        <p:spPr>
          <a:xfrm>
            <a:off x="1066800" y="4100198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27949AF4-795F-4FF9-B709-F208671551AC}"/>
              </a:ext>
            </a:extLst>
          </p:cNvPr>
          <p:cNvCxnSpPr/>
          <p:nvPr/>
        </p:nvCxnSpPr>
        <p:spPr>
          <a:xfrm>
            <a:off x="1066800" y="3509647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78F2C55B-89FC-470F-9265-9E09C068B84D}"/>
              </a:ext>
            </a:extLst>
          </p:cNvPr>
          <p:cNvCxnSpPr/>
          <p:nvPr/>
        </p:nvCxnSpPr>
        <p:spPr>
          <a:xfrm>
            <a:off x="2082429" y="3509647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7C8AED0B-D526-494D-8B8D-3161A35DCA84}"/>
              </a:ext>
            </a:extLst>
          </p:cNvPr>
          <p:cNvCxnSpPr/>
          <p:nvPr/>
        </p:nvCxnSpPr>
        <p:spPr>
          <a:xfrm>
            <a:off x="2095030" y="4100196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A73A75B4-E53C-412E-9423-1D0155E31A86}"/>
              </a:ext>
            </a:extLst>
          </p:cNvPr>
          <p:cNvCxnSpPr/>
          <p:nvPr/>
        </p:nvCxnSpPr>
        <p:spPr>
          <a:xfrm>
            <a:off x="3104766" y="4100196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id="{6D7781CE-37EC-48CA-A0B3-5361C4017974}"/>
              </a:ext>
            </a:extLst>
          </p:cNvPr>
          <p:cNvCxnSpPr/>
          <p:nvPr/>
        </p:nvCxnSpPr>
        <p:spPr>
          <a:xfrm>
            <a:off x="3074364" y="3530603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6031ACB7-3169-465A-8061-2D7B5C1259AA}"/>
              </a:ext>
            </a:extLst>
          </p:cNvPr>
          <p:cNvCxnSpPr/>
          <p:nvPr/>
        </p:nvCxnSpPr>
        <p:spPr>
          <a:xfrm>
            <a:off x="4056305" y="4090039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EBA6FCB2-7CCF-4233-B4EE-61F837C8772D}"/>
              </a:ext>
            </a:extLst>
          </p:cNvPr>
          <p:cNvCxnSpPr/>
          <p:nvPr/>
        </p:nvCxnSpPr>
        <p:spPr>
          <a:xfrm>
            <a:off x="4916257" y="4100196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="" xmlns:a16="http://schemas.microsoft.com/office/drawing/2014/main" id="{410951C2-2FC6-402D-9888-FD482A8992C6}"/>
              </a:ext>
            </a:extLst>
          </p:cNvPr>
          <p:cNvCxnSpPr/>
          <p:nvPr/>
        </p:nvCxnSpPr>
        <p:spPr>
          <a:xfrm>
            <a:off x="5870494" y="4100196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="" xmlns:a16="http://schemas.microsoft.com/office/drawing/2014/main" id="{F23D0691-86F6-4BA3-A9F2-2FE6A9609126}"/>
              </a:ext>
            </a:extLst>
          </p:cNvPr>
          <p:cNvCxnSpPr/>
          <p:nvPr/>
        </p:nvCxnSpPr>
        <p:spPr>
          <a:xfrm>
            <a:off x="6792746" y="4100196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F2979785-7FC9-463D-982C-D1B01B1326B6}"/>
              </a:ext>
            </a:extLst>
          </p:cNvPr>
          <p:cNvCxnSpPr/>
          <p:nvPr/>
        </p:nvCxnSpPr>
        <p:spPr>
          <a:xfrm>
            <a:off x="7724980" y="4100835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="" xmlns:a16="http://schemas.microsoft.com/office/drawing/2014/main" id="{86F973DE-401C-4B7D-81D0-F53CA00C9722}"/>
              </a:ext>
            </a:extLst>
          </p:cNvPr>
          <p:cNvCxnSpPr/>
          <p:nvPr/>
        </p:nvCxnSpPr>
        <p:spPr>
          <a:xfrm>
            <a:off x="8682889" y="4100196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="" xmlns:a16="http://schemas.microsoft.com/office/drawing/2014/main" id="{4242FF49-2F73-47C7-A61A-1BB66252F6FB}"/>
              </a:ext>
            </a:extLst>
          </p:cNvPr>
          <p:cNvCxnSpPr/>
          <p:nvPr/>
        </p:nvCxnSpPr>
        <p:spPr>
          <a:xfrm>
            <a:off x="9664757" y="4085596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CCA20CCE-6ACD-40BA-B23C-2A30B3C6BA82}"/>
              </a:ext>
            </a:extLst>
          </p:cNvPr>
          <p:cNvCxnSpPr>
            <a:cxnSpLocks/>
          </p:cNvCxnSpPr>
          <p:nvPr/>
        </p:nvCxnSpPr>
        <p:spPr>
          <a:xfrm flipV="1">
            <a:off x="4070346" y="3530603"/>
            <a:ext cx="1468613" cy="5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="" xmlns:a16="http://schemas.microsoft.com/office/drawing/2014/main" id="{CDAA3265-F416-44EC-992D-734E93E61858}"/>
              </a:ext>
            </a:extLst>
          </p:cNvPr>
          <p:cNvCxnSpPr/>
          <p:nvPr/>
        </p:nvCxnSpPr>
        <p:spPr>
          <a:xfrm>
            <a:off x="5881744" y="3525523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F0A252ED-7D74-433B-A5FF-BF8C9BEE9DB4}"/>
              </a:ext>
            </a:extLst>
          </p:cNvPr>
          <p:cNvCxnSpPr/>
          <p:nvPr/>
        </p:nvCxnSpPr>
        <p:spPr>
          <a:xfrm>
            <a:off x="8676577" y="3514730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="" xmlns:a16="http://schemas.microsoft.com/office/drawing/2014/main" id="{B86EA6B9-7AC5-4F60-9090-AEB5527C03E9}"/>
              </a:ext>
            </a:extLst>
          </p:cNvPr>
          <p:cNvCxnSpPr/>
          <p:nvPr/>
        </p:nvCxnSpPr>
        <p:spPr>
          <a:xfrm>
            <a:off x="9678206" y="3501394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="" xmlns:a16="http://schemas.microsoft.com/office/drawing/2014/main" id="{408F0B04-E8B9-4556-9877-3B5910663B7B}"/>
              </a:ext>
            </a:extLst>
          </p:cNvPr>
          <p:cNvCxnSpPr>
            <a:cxnSpLocks/>
          </p:cNvCxnSpPr>
          <p:nvPr/>
        </p:nvCxnSpPr>
        <p:spPr>
          <a:xfrm flipV="1">
            <a:off x="6885673" y="2929252"/>
            <a:ext cx="1468613" cy="50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="" xmlns:a16="http://schemas.microsoft.com/office/drawing/2014/main" id="{77A619A0-A48E-4496-BC5D-8899127218FE}"/>
              </a:ext>
            </a:extLst>
          </p:cNvPr>
          <p:cNvCxnSpPr>
            <a:cxnSpLocks/>
          </p:cNvCxnSpPr>
          <p:nvPr/>
        </p:nvCxnSpPr>
        <p:spPr>
          <a:xfrm flipV="1">
            <a:off x="6874360" y="2327903"/>
            <a:ext cx="1468613" cy="50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="" xmlns:a16="http://schemas.microsoft.com/office/drawing/2014/main" id="{B934B601-E41F-4F88-864C-D2052A7E1238}"/>
              </a:ext>
            </a:extLst>
          </p:cNvPr>
          <p:cNvCxnSpPr>
            <a:cxnSpLocks/>
          </p:cNvCxnSpPr>
          <p:nvPr/>
        </p:nvCxnSpPr>
        <p:spPr>
          <a:xfrm flipV="1">
            <a:off x="8745668" y="2933067"/>
            <a:ext cx="158098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="" xmlns:a16="http://schemas.microsoft.com/office/drawing/2014/main" id="{F2410437-B936-4A58-A024-504AC139F1B2}"/>
              </a:ext>
            </a:extLst>
          </p:cNvPr>
          <p:cNvCxnSpPr>
            <a:cxnSpLocks/>
          </p:cNvCxnSpPr>
          <p:nvPr/>
        </p:nvCxnSpPr>
        <p:spPr>
          <a:xfrm flipV="1">
            <a:off x="8720515" y="2325541"/>
            <a:ext cx="158098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="" xmlns:a16="http://schemas.microsoft.com/office/drawing/2014/main" id="{9DF9DF9D-7FCF-4742-A69C-B3C1F06FEBC3}"/>
              </a:ext>
            </a:extLst>
          </p:cNvPr>
          <p:cNvCxnSpPr>
            <a:cxnSpLocks/>
          </p:cNvCxnSpPr>
          <p:nvPr/>
        </p:nvCxnSpPr>
        <p:spPr>
          <a:xfrm>
            <a:off x="4070345" y="2952436"/>
            <a:ext cx="2455597" cy="127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="" xmlns:a16="http://schemas.microsoft.com/office/drawing/2014/main" id="{AE2A19C6-B57B-47FF-B04A-9BE5B593AB0E}"/>
              </a:ext>
            </a:extLst>
          </p:cNvPr>
          <p:cNvCxnSpPr>
            <a:cxnSpLocks/>
          </p:cNvCxnSpPr>
          <p:nvPr/>
        </p:nvCxnSpPr>
        <p:spPr>
          <a:xfrm flipV="1">
            <a:off x="1066800" y="2961012"/>
            <a:ext cx="2674709" cy="8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="" xmlns:a16="http://schemas.microsoft.com/office/drawing/2014/main" id="{0F2DD38C-9457-48E1-B5F4-0DA342749383}"/>
              </a:ext>
            </a:extLst>
          </p:cNvPr>
          <p:cNvCxnSpPr>
            <a:cxnSpLocks/>
          </p:cNvCxnSpPr>
          <p:nvPr/>
        </p:nvCxnSpPr>
        <p:spPr>
          <a:xfrm>
            <a:off x="1063445" y="2343390"/>
            <a:ext cx="5433373" cy="54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7">
            <a:extLst>
              <a:ext uri="{FF2B5EF4-FFF2-40B4-BE49-F238E27FC236}">
                <a16:creationId xmlns="" xmlns:a16="http://schemas.microsoft.com/office/drawing/2014/main" id="{903569A4-2BC8-46BE-BDA3-E00C99F0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52908"/>
              </p:ext>
            </p:extLst>
          </p:nvPr>
        </p:nvGraphicFramePr>
        <p:xfrm>
          <a:off x="7412715" y="3228342"/>
          <a:ext cx="482600" cy="1748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00">
                  <a:extLst>
                    <a:ext uri="{9D8B030D-6E8A-4147-A177-3AD203B41FA5}">
                      <a16:colId xmlns="" xmlns:a16="http://schemas.microsoft.com/office/drawing/2014/main" val="1922489364"/>
                    </a:ext>
                  </a:extLst>
                </a:gridCol>
              </a:tblGrid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353133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202757"/>
                  </a:ext>
                </a:extLst>
              </a:tr>
              <a:tr h="582931"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3309698"/>
                  </a:ext>
                </a:extLst>
              </a:tr>
            </a:tbl>
          </a:graphicData>
        </a:graphic>
      </p:graphicFrame>
      <p:cxnSp>
        <p:nvCxnSpPr>
          <p:cNvPr id="52" name="直接箭头连接符 51">
            <a:extLst>
              <a:ext uri="{FF2B5EF4-FFF2-40B4-BE49-F238E27FC236}">
                <a16:creationId xmlns="" xmlns:a16="http://schemas.microsoft.com/office/drawing/2014/main" id="{4982802F-4436-471E-979B-A68C4F0DAC07}"/>
              </a:ext>
            </a:extLst>
          </p:cNvPr>
          <p:cNvCxnSpPr/>
          <p:nvPr/>
        </p:nvCxnSpPr>
        <p:spPr>
          <a:xfrm>
            <a:off x="6792746" y="3533144"/>
            <a:ext cx="636743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="" xmlns:a16="http://schemas.microsoft.com/office/drawing/2014/main" id="{FD87CF44-9A17-40CD-8B91-FD2DECF9BF40}"/>
              </a:ext>
            </a:extLst>
          </p:cNvPr>
          <p:cNvCxnSpPr/>
          <p:nvPr/>
        </p:nvCxnSpPr>
        <p:spPr>
          <a:xfrm>
            <a:off x="7701987" y="3525521"/>
            <a:ext cx="636743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B87F3F0C-70E3-40AB-9311-1CADAFD87595}"/>
              </a:ext>
            </a:extLst>
          </p:cNvPr>
          <p:cNvSpPr txBox="1"/>
          <p:nvPr/>
        </p:nvSpPr>
        <p:spPr>
          <a:xfrm>
            <a:off x="669924" y="5558092"/>
            <a:ext cx="291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注：查找</a:t>
            </a:r>
            <a:r>
              <a:rPr lang="en-US" altLang="zh-CN" sz="1200" dirty="0"/>
              <a:t>33</a:t>
            </a:r>
            <a:r>
              <a:rPr lang="zh-CN" altLang="en-US" sz="1200" dirty="0"/>
              <a:t>经过红色线条路径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10047" y="2122838"/>
            <a:ext cx="35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32869" y="2069003"/>
            <a:ext cx="35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26190" y="2693424"/>
            <a:ext cx="35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059436" y="3286729"/>
            <a:ext cx="35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2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skiplist</a:t>
            </a:r>
            <a:r>
              <a:rPr lang="zh-CN" altLang="en-US" dirty="0"/>
              <a:t>的性能</a:t>
            </a:r>
          </a:p>
        </p:txBody>
      </p:sp>
      <p:sp>
        <p:nvSpPr>
          <p:cNvPr id="3" name="iṥlïdé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B9CD7C90-BD6F-4808-AF6C-49F24CF22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55839"/>
              </p:ext>
            </p:extLst>
          </p:nvPr>
        </p:nvGraphicFramePr>
        <p:xfrm>
          <a:off x="3317240" y="2338387"/>
          <a:ext cx="4521201" cy="1341120"/>
        </p:xfrm>
        <a:graphic>
          <a:graphicData uri="http://schemas.openxmlformats.org/drawingml/2006/table">
            <a:tbl>
              <a:tblPr/>
              <a:tblGrid>
                <a:gridCol w="1507067">
                  <a:extLst>
                    <a:ext uri="{9D8B030D-6E8A-4147-A177-3AD203B41FA5}">
                      <a16:colId xmlns="" xmlns:a16="http://schemas.microsoft.com/office/drawing/2014/main" val="2377935564"/>
                    </a:ext>
                  </a:extLst>
                </a:gridCol>
                <a:gridCol w="1507067">
                  <a:extLst>
                    <a:ext uri="{9D8B030D-6E8A-4147-A177-3AD203B41FA5}">
                      <a16:colId xmlns="" xmlns:a16="http://schemas.microsoft.com/office/drawing/2014/main" val="3152436569"/>
                    </a:ext>
                  </a:extLst>
                </a:gridCol>
                <a:gridCol w="1507067">
                  <a:extLst>
                    <a:ext uri="{9D8B030D-6E8A-4147-A177-3AD203B41FA5}">
                      <a16:colId xmlns="" xmlns:a16="http://schemas.microsoft.com/office/drawing/2014/main" val="4195894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场景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平均值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最坏情况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4124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inherit"/>
                        </a:rPr>
                        <a:t>查找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inherit"/>
                        </a:rPr>
                        <a:t>O(</a:t>
                      </a:r>
                      <a:r>
                        <a:rPr lang="en-US" b="0" dirty="0" err="1" smtClean="0">
                          <a:effectLst/>
                          <a:latin typeface="inherit"/>
                        </a:rPr>
                        <a:t>logn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inherit"/>
                        </a:rPr>
                        <a:t>O(n)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520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inherit"/>
                        </a:rPr>
                        <a:t>插入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inherit"/>
                        </a:rPr>
                        <a:t>O(</a:t>
                      </a:r>
                      <a:r>
                        <a:rPr lang="en-US" b="0" dirty="0" err="1" smtClean="0">
                          <a:effectLst/>
                          <a:latin typeface="inherit"/>
                        </a:rPr>
                        <a:t>logn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inherit"/>
                        </a:rPr>
                        <a:t>O(n)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130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effectLst/>
                          <a:latin typeface="inherit"/>
                        </a:rPr>
                        <a:t>删除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inherit"/>
                        </a:rPr>
                        <a:t>O(logn)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inherit"/>
                        </a:rPr>
                        <a:t>O(n)</a:t>
                      </a:r>
                    </a:p>
                  </a:txBody>
                  <a:tcPr marL="49530" marR="4953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84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09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skiplist</a:t>
            </a:r>
            <a:r>
              <a:rPr lang="zh-CN" altLang="en-US" dirty="0"/>
              <a:t>优缺点</a:t>
            </a:r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8" name="iśḷiḓe">
            <a:extLst>
              <a:ext uri="{FF2B5EF4-FFF2-40B4-BE49-F238E27FC236}">
                <a16:creationId xmlns="" xmlns:a16="http://schemas.microsoft.com/office/drawing/2014/main" id="{1CB7A2EF-514C-4B37-AD4F-6F9DA43A47AA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9" name="í$li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77C1BB8D-B088-4390-8ECD-D6FF37387A0E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11" name="isḷíḋè">
                <a:extLst>
                  <a:ext uri="{FF2B5EF4-FFF2-40B4-BE49-F238E27FC236}">
                    <a16:creationId xmlns="" xmlns:a16="http://schemas.microsoft.com/office/drawing/2014/main" id="{3608B89E-C86E-4C10-BA88-CED312EC10FB}"/>
                  </a:ext>
                </a:extLst>
              </p:cNvPr>
              <p:cNvSpPr txBox="1"/>
              <p:nvPr/>
            </p:nvSpPr>
            <p:spPr bwMode="auto">
              <a:xfrm>
                <a:off x="3822155" y="1780800"/>
                <a:ext cx="7698332" cy="1775200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实现比平衡树简单太多。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多线程情况下可实现无锁。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zh-CN" altLang="en-US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12" name="íṡḻiďè">
                <a:extLst>
                  <a:ext uri="{FF2B5EF4-FFF2-40B4-BE49-F238E27FC236}">
                    <a16:creationId xmlns="" xmlns:a16="http://schemas.microsoft.com/office/drawing/2014/main" id="{614A47AD-0705-443C-A430-4F1D60A47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îṣ1îḓe">
                <a:extLst>
                  <a:ext uri="{FF2B5EF4-FFF2-40B4-BE49-F238E27FC236}">
                    <a16:creationId xmlns="" xmlns:a16="http://schemas.microsoft.com/office/drawing/2014/main" id="{0E01DFFE-AC31-4EC2-AF4C-C6A0526FCDA8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优点</a:t>
                </a:r>
                <a:endPara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ṧlîdé">
              <a:extLst>
                <a:ext uri="{FF2B5EF4-FFF2-40B4-BE49-F238E27FC236}">
                  <a16:creationId xmlns="" xmlns:a16="http://schemas.microsoft.com/office/drawing/2014/main" id="{6AA22137-40F3-476D-A7FF-66157329A4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îṣ1îḓe">
            <a:extLst>
              <a:ext uri="{FF2B5EF4-FFF2-40B4-BE49-F238E27FC236}">
                <a16:creationId xmlns="" xmlns:a16="http://schemas.microsoft.com/office/drawing/2014/main" id="{492E6BEE-B33A-404F-BB49-89AF7B4CF60E}"/>
              </a:ext>
            </a:extLst>
          </p:cNvPr>
          <p:cNvSpPr txBox="1"/>
          <p:nvPr/>
        </p:nvSpPr>
        <p:spPr>
          <a:xfrm>
            <a:off x="757282" y="3742612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缺点</a:t>
            </a:r>
            <a:endParaRPr lang="en-US" altLang="zh-CN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isḷíḋè">
            <a:extLst>
              <a:ext uri="{FF2B5EF4-FFF2-40B4-BE49-F238E27FC236}">
                <a16:creationId xmlns="" xmlns:a16="http://schemas.microsoft.com/office/drawing/2014/main" id="{CB1BB281-AFBD-433D-A7B5-E9978B517680}"/>
              </a:ext>
            </a:extLst>
          </p:cNvPr>
          <p:cNvSpPr txBox="1"/>
          <p:nvPr/>
        </p:nvSpPr>
        <p:spPr bwMode="auto">
          <a:xfrm>
            <a:off x="3510745" y="3782608"/>
            <a:ext cx="7319223" cy="1346118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latin typeface="+mn-lt"/>
                <a:ea typeface="+mn-ea"/>
                <a:sym typeface="+mn-lt"/>
              </a:rPr>
              <a:t>占用内存较多，每个节点的占用空间大小取决于该节点的层数</a:t>
            </a:r>
            <a:endParaRPr lang="en-US" altLang="zh-CN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latin typeface="+mn-lt"/>
                <a:ea typeface="+mn-ea"/>
                <a:sym typeface="+mn-lt"/>
              </a:rPr>
              <a:t>有一定的随机性（</a:t>
            </a:r>
            <a:r>
              <a:rPr lang="en-US" altLang="zh-CN" b="0" dirty="0">
                <a:latin typeface="+mn-lt"/>
                <a:ea typeface="+mn-ea"/>
                <a:sym typeface="+mn-lt"/>
              </a:rPr>
              <a:t>level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的选择是随机的，导致可能会出现最坏情况查找复杂度为</a:t>
            </a:r>
            <a:r>
              <a:rPr lang="en-US" altLang="zh-CN" b="0" dirty="0">
                <a:latin typeface="+mn-lt"/>
                <a:ea typeface="+mn-ea"/>
                <a:sym typeface="+mn-lt"/>
              </a:rPr>
              <a:t>O(n)</a:t>
            </a:r>
            <a:r>
              <a:rPr lang="zh-CN" altLang="en-US" b="0" dirty="0">
                <a:latin typeface="+mn-lt"/>
                <a:ea typeface="+mn-ea"/>
                <a:sym typeface="+mn-lt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b="0" dirty="0">
              <a:latin typeface="+mn-lt"/>
              <a:ea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6080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外部类型及其内部编码之间的关系</a:t>
            </a:r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流程图: 过程 5">
            <a:extLst>
              <a:ext uri="{FF2B5EF4-FFF2-40B4-BE49-F238E27FC236}">
                <a16:creationId xmlns="" xmlns:a16="http://schemas.microsoft.com/office/drawing/2014/main" id="{19112BE5-1CFA-4EF8-8683-0FFE0F4E8844}"/>
              </a:ext>
            </a:extLst>
          </p:cNvPr>
          <p:cNvSpPr/>
          <p:nvPr/>
        </p:nvSpPr>
        <p:spPr>
          <a:xfrm>
            <a:off x="1818640" y="1684714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string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流程图: 过程 7">
            <a:extLst>
              <a:ext uri="{FF2B5EF4-FFF2-40B4-BE49-F238E27FC236}">
                <a16:creationId xmlns="" xmlns:a16="http://schemas.microsoft.com/office/drawing/2014/main" id="{F62F2E17-FC2C-4A3D-8187-350CFC637248}"/>
              </a:ext>
            </a:extLst>
          </p:cNvPr>
          <p:cNvSpPr/>
          <p:nvPr/>
        </p:nvSpPr>
        <p:spPr>
          <a:xfrm>
            <a:off x="1818640" y="3498739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hash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="" xmlns:a16="http://schemas.microsoft.com/office/drawing/2014/main" id="{3F0A2810-8533-4498-A84D-2E084B7F6A97}"/>
              </a:ext>
            </a:extLst>
          </p:cNvPr>
          <p:cNvSpPr/>
          <p:nvPr/>
        </p:nvSpPr>
        <p:spPr>
          <a:xfrm>
            <a:off x="1834278" y="2629962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list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="" xmlns:a16="http://schemas.microsoft.com/office/drawing/2014/main" id="{170E0239-6257-4888-B49E-99937A49E2BA}"/>
              </a:ext>
            </a:extLst>
          </p:cNvPr>
          <p:cNvSpPr/>
          <p:nvPr/>
        </p:nvSpPr>
        <p:spPr>
          <a:xfrm>
            <a:off x="1818640" y="4508756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set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流程图: 过程 10">
            <a:extLst>
              <a:ext uri="{FF2B5EF4-FFF2-40B4-BE49-F238E27FC236}">
                <a16:creationId xmlns="" xmlns:a16="http://schemas.microsoft.com/office/drawing/2014/main" id="{3F747FF4-4155-4632-BF33-D01D350CBFD9}"/>
              </a:ext>
            </a:extLst>
          </p:cNvPr>
          <p:cNvSpPr/>
          <p:nvPr/>
        </p:nvSpPr>
        <p:spPr>
          <a:xfrm>
            <a:off x="1818640" y="5425087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sorted set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="" xmlns:a16="http://schemas.microsoft.com/office/drawing/2014/main" id="{F32B1708-F37A-4E5A-9FCA-A85557310896}"/>
              </a:ext>
            </a:extLst>
          </p:cNvPr>
          <p:cNvSpPr/>
          <p:nvPr/>
        </p:nvSpPr>
        <p:spPr>
          <a:xfrm>
            <a:off x="4770120" y="1254384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sds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="" xmlns:a16="http://schemas.microsoft.com/office/drawing/2014/main" id="{7C91AA6F-C9E0-405D-8EDC-8AD6DD95F1C2}"/>
              </a:ext>
            </a:extLst>
          </p:cNvPr>
          <p:cNvSpPr/>
          <p:nvPr/>
        </p:nvSpPr>
        <p:spPr>
          <a:xfrm>
            <a:off x="4774405" y="1653517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流程图: 过程 13">
            <a:extLst>
              <a:ext uri="{FF2B5EF4-FFF2-40B4-BE49-F238E27FC236}">
                <a16:creationId xmlns="" xmlns:a16="http://schemas.microsoft.com/office/drawing/2014/main" id="{B4AE25B5-95B4-4A0B-B38C-4428E7F1B1F2}"/>
              </a:ext>
            </a:extLst>
          </p:cNvPr>
          <p:cNvSpPr/>
          <p:nvPr/>
        </p:nvSpPr>
        <p:spPr>
          <a:xfrm>
            <a:off x="4770120" y="2052650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embstr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="" xmlns:a16="http://schemas.microsoft.com/office/drawing/2014/main" id="{119B6935-D07B-45FC-B851-28A2F6DBFF70}"/>
              </a:ext>
            </a:extLst>
          </p:cNvPr>
          <p:cNvSpPr/>
          <p:nvPr/>
        </p:nvSpPr>
        <p:spPr>
          <a:xfrm>
            <a:off x="4770120" y="3293671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ziplist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="" xmlns:a16="http://schemas.microsoft.com/office/drawing/2014/main" id="{DB1FD4E7-7ADE-4B84-9C6F-FD26BE594949}"/>
              </a:ext>
            </a:extLst>
          </p:cNvPr>
          <p:cNvSpPr/>
          <p:nvPr/>
        </p:nvSpPr>
        <p:spPr>
          <a:xfrm>
            <a:off x="4770120" y="3755199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dict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="" xmlns:a16="http://schemas.microsoft.com/office/drawing/2014/main" id="{EBAC645B-3CE8-4A5C-836D-23E0593E8A01}"/>
              </a:ext>
            </a:extLst>
          </p:cNvPr>
          <p:cNvSpPr/>
          <p:nvPr/>
        </p:nvSpPr>
        <p:spPr>
          <a:xfrm>
            <a:off x="4785758" y="2653964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quicklist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="" xmlns:a16="http://schemas.microsoft.com/office/drawing/2014/main" id="{AC64B1F6-3E2D-4F2D-A2FF-06CA948F8120}"/>
              </a:ext>
            </a:extLst>
          </p:cNvPr>
          <p:cNvSpPr/>
          <p:nvPr/>
        </p:nvSpPr>
        <p:spPr>
          <a:xfrm>
            <a:off x="4770120" y="4813945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dict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流程图: 过程 19">
            <a:extLst>
              <a:ext uri="{FF2B5EF4-FFF2-40B4-BE49-F238E27FC236}">
                <a16:creationId xmlns="" xmlns:a16="http://schemas.microsoft.com/office/drawing/2014/main" id="{E7FF775E-8F6B-4937-84B2-5A8666E6F365}"/>
              </a:ext>
            </a:extLst>
          </p:cNvPr>
          <p:cNvSpPr/>
          <p:nvPr/>
        </p:nvSpPr>
        <p:spPr>
          <a:xfrm>
            <a:off x="4770120" y="4340387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intset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="" xmlns:a16="http://schemas.microsoft.com/office/drawing/2014/main" id="{355229E8-39FA-4F0B-BF7A-53BDE8F1AFC4}"/>
              </a:ext>
            </a:extLst>
          </p:cNvPr>
          <p:cNvSpPr/>
          <p:nvPr/>
        </p:nvSpPr>
        <p:spPr>
          <a:xfrm>
            <a:off x="4770120" y="5408448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ziplist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流程图: 过程 21">
            <a:extLst>
              <a:ext uri="{FF2B5EF4-FFF2-40B4-BE49-F238E27FC236}">
                <a16:creationId xmlns="" xmlns:a16="http://schemas.microsoft.com/office/drawing/2014/main" id="{C75F6237-47AB-4062-9352-61CB349E52D3}"/>
              </a:ext>
            </a:extLst>
          </p:cNvPr>
          <p:cNvSpPr/>
          <p:nvPr/>
        </p:nvSpPr>
        <p:spPr>
          <a:xfrm>
            <a:off x="4770120" y="5959100"/>
            <a:ext cx="919480" cy="3367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skiplist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6CDCEA24-56D2-4295-B659-EAE3944AE70A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738120" y="1422753"/>
            <a:ext cx="2032000" cy="43033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C7ECE49C-11F5-4442-9C2C-5D4FFFC2923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738120" y="1821886"/>
            <a:ext cx="2036285" cy="311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="" xmlns:a16="http://schemas.microsoft.com/office/drawing/2014/main" id="{62EECB45-D93C-416E-A058-CF216F8EC6B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738120" y="1853083"/>
            <a:ext cx="2032000" cy="3679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="" xmlns:a16="http://schemas.microsoft.com/office/drawing/2014/main" id="{BD6A6798-C2C6-4290-AB04-97FB983C33C2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2738120" y="3462040"/>
            <a:ext cx="2032000" cy="20506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="" xmlns:a16="http://schemas.microsoft.com/office/drawing/2014/main" id="{3B57497C-2865-448A-B1CF-9E27210BE547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738120" y="3667108"/>
            <a:ext cx="2032000" cy="2564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="" xmlns:a16="http://schemas.microsoft.com/office/drawing/2014/main" id="{60F1287C-13AA-485B-B845-815C8CF8B82C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2753758" y="2798331"/>
            <a:ext cx="2032000" cy="2400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="" xmlns:a16="http://schemas.microsoft.com/office/drawing/2014/main" id="{9641A1AD-CF0F-404A-8E50-6008AB8FFE2D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2738120" y="4677125"/>
            <a:ext cx="2032000" cy="3051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="" xmlns:a16="http://schemas.microsoft.com/office/drawing/2014/main" id="{25592F70-308E-452D-B9A8-CE897B3AD0B8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2738120" y="4508756"/>
            <a:ext cx="2032000" cy="16836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="" xmlns:a16="http://schemas.microsoft.com/office/drawing/2014/main" id="{830C2A9B-CF9C-4668-905C-044B64B371DB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2738120" y="5593456"/>
            <a:ext cx="2032000" cy="53401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="" xmlns:a16="http://schemas.microsoft.com/office/drawing/2014/main" id="{FAB30B68-ED78-4D36-AF69-E3957B3886C3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738120" y="5576817"/>
            <a:ext cx="2032000" cy="1663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="" xmlns:a16="http://schemas.microsoft.com/office/drawing/2014/main" id="{C28521FE-93B4-4504-B656-F807242B8B72}"/>
              </a:ext>
            </a:extLst>
          </p:cNvPr>
          <p:cNvSpPr txBox="1"/>
          <p:nvPr/>
        </p:nvSpPr>
        <p:spPr>
          <a:xfrm>
            <a:off x="5852955" y="1254384"/>
            <a:ext cx="1976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普通字符串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70240242-FC0E-4155-BC1C-626BA356F7A3}"/>
              </a:ext>
            </a:extLst>
          </p:cNvPr>
          <p:cNvSpPr txBox="1"/>
          <p:nvPr/>
        </p:nvSpPr>
        <p:spPr>
          <a:xfrm>
            <a:off x="5852955" y="1670701"/>
            <a:ext cx="1976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当保存的是整数时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="" xmlns:a16="http://schemas.microsoft.com/office/drawing/2014/main" id="{033ED719-D5E6-4220-AC65-9998C65AF545}"/>
              </a:ext>
            </a:extLst>
          </p:cNvPr>
          <p:cNvSpPr txBox="1"/>
          <p:nvPr/>
        </p:nvSpPr>
        <p:spPr>
          <a:xfrm>
            <a:off x="5852954" y="2052650"/>
            <a:ext cx="429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当长度小于</a:t>
            </a:r>
            <a:r>
              <a:rPr lang="en-US" altLang="zh-CN" sz="1200" dirty="0"/>
              <a:t>32</a:t>
            </a:r>
            <a:r>
              <a:rPr lang="zh-CN" altLang="en-US" sz="1200" dirty="0"/>
              <a:t>时</a:t>
            </a:r>
            <a:r>
              <a:rPr lang="en-US" altLang="zh-CN" sz="1200" dirty="0"/>
              <a:t>(</a:t>
            </a:r>
            <a:r>
              <a:rPr lang="zh-CN" altLang="en-US" sz="1200" dirty="0"/>
              <a:t>一种特殊的</a:t>
            </a:r>
            <a:r>
              <a:rPr lang="en-US" altLang="zh-CN" sz="1200" dirty="0" err="1"/>
              <a:t>sds</a:t>
            </a:r>
            <a:r>
              <a:rPr lang="en-US" altLang="zh-CN" sz="1200" dirty="0"/>
              <a:t>)</a:t>
            </a:r>
            <a:r>
              <a:rPr lang="zh-CN" altLang="en-US" sz="1200" dirty="0"/>
              <a:t>，修改时会转为普通</a:t>
            </a:r>
            <a:r>
              <a:rPr lang="en-US" altLang="zh-CN" sz="1200" dirty="0" err="1"/>
              <a:t>sds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="" xmlns:a16="http://schemas.microsoft.com/office/drawing/2014/main" id="{C8782A0E-F3C3-4B21-A269-B1E6E0ECF095}"/>
              </a:ext>
            </a:extLst>
          </p:cNvPr>
          <p:cNvSpPr txBox="1"/>
          <p:nvPr/>
        </p:nvSpPr>
        <p:spPr>
          <a:xfrm>
            <a:off x="5852954" y="3321646"/>
            <a:ext cx="392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en-US" altLang="zh-CN" sz="1200" dirty="0"/>
              <a:t>k-v</a:t>
            </a:r>
            <a:r>
              <a:rPr lang="zh-CN" altLang="en-US" sz="1200" dirty="0"/>
              <a:t>对数目小于</a:t>
            </a:r>
            <a:r>
              <a:rPr lang="en-US" altLang="zh-CN" sz="1200" dirty="0"/>
              <a:t>512</a:t>
            </a:r>
            <a:r>
              <a:rPr lang="zh-CN" altLang="en-US" sz="1200" dirty="0"/>
              <a:t>并且所有字符串长度都小于</a:t>
            </a:r>
            <a:r>
              <a:rPr lang="en-US" altLang="zh-CN" sz="1200" dirty="0"/>
              <a:t>64</a:t>
            </a:r>
            <a:r>
              <a:rPr lang="zh-CN" altLang="en-US" sz="1200" dirty="0"/>
              <a:t>时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="" xmlns:a16="http://schemas.microsoft.com/office/drawing/2014/main" id="{C5F5FF3A-C7F6-4805-AE15-0F1D87F05D7C}"/>
              </a:ext>
            </a:extLst>
          </p:cNvPr>
          <p:cNvSpPr txBox="1"/>
          <p:nvPr/>
        </p:nvSpPr>
        <p:spPr>
          <a:xfrm>
            <a:off x="5868592" y="2671832"/>
            <a:ext cx="392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根据配置限制节点</a:t>
            </a:r>
            <a:r>
              <a:rPr lang="en-US" altLang="zh-CN" sz="1200" dirty="0" err="1"/>
              <a:t>ziplist</a:t>
            </a:r>
            <a:r>
              <a:rPr lang="zh-CN" altLang="en-US" sz="1200" dirty="0"/>
              <a:t>的大小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="" xmlns:a16="http://schemas.microsoft.com/office/drawing/2014/main" id="{D1E3F217-0DBD-4E60-81DC-46102CE0425E}"/>
              </a:ext>
            </a:extLst>
          </p:cNvPr>
          <p:cNvSpPr txBox="1"/>
          <p:nvPr/>
        </p:nvSpPr>
        <p:spPr>
          <a:xfrm>
            <a:off x="5852954" y="4360956"/>
            <a:ext cx="392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set</a:t>
            </a:r>
            <a:r>
              <a:rPr lang="zh-CN" altLang="en-US" sz="1200" dirty="0"/>
              <a:t>中所有元素都是整数，并且元素个数不超过</a:t>
            </a:r>
            <a:r>
              <a:rPr lang="en-US" altLang="zh-CN" sz="1200" dirty="0"/>
              <a:t>512</a:t>
            </a:r>
            <a:endParaRPr lang="zh-CN" altLang="en-US" sz="1200" dirty="0"/>
          </a:p>
        </p:txBody>
      </p:sp>
      <p:sp>
        <p:nvSpPr>
          <p:cNvPr id="94" name="文本框 93">
            <a:extLst>
              <a:ext uri="{FF2B5EF4-FFF2-40B4-BE49-F238E27FC236}">
                <a16:creationId xmlns="" xmlns:a16="http://schemas.microsoft.com/office/drawing/2014/main" id="{439FBFB5-BD08-420B-B7FC-41527657E4E7}"/>
              </a:ext>
            </a:extLst>
          </p:cNvPr>
          <p:cNvSpPr txBox="1"/>
          <p:nvPr/>
        </p:nvSpPr>
        <p:spPr>
          <a:xfrm>
            <a:off x="5852954" y="4846114"/>
            <a:ext cx="392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en-US" altLang="zh-CN" sz="1200" dirty="0"/>
              <a:t>set</a:t>
            </a:r>
            <a:r>
              <a:rPr lang="zh-CN" altLang="en-US" sz="1200" dirty="0"/>
              <a:t>中有不是整数的元素或元素个数超过</a:t>
            </a:r>
            <a:r>
              <a:rPr lang="en-US" altLang="zh-CN" sz="1200" dirty="0"/>
              <a:t>512</a:t>
            </a:r>
            <a:endParaRPr lang="zh-CN" altLang="en-US" sz="1200" dirty="0"/>
          </a:p>
        </p:txBody>
      </p:sp>
      <p:sp>
        <p:nvSpPr>
          <p:cNvPr id="96" name="文本框 95">
            <a:extLst>
              <a:ext uri="{FF2B5EF4-FFF2-40B4-BE49-F238E27FC236}">
                <a16:creationId xmlns="" xmlns:a16="http://schemas.microsoft.com/office/drawing/2014/main" id="{252EB44F-5EBD-4A72-9815-5CEB6CF7013A}"/>
              </a:ext>
            </a:extLst>
          </p:cNvPr>
          <p:cNvSpPr txBox="1"/>
          <p:nvPr/>
        </p:nvSpPr>
        <p:spPr>
          <a:xfrm>
            <a:off x="5852954" y="5988969"/>
            <a:ext cx="429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en-US" altLang="zh-CN" sz="1200" dirty="0"/>
              <a:t>set</a:t>
            </a:r>
            <a:r>
              <a:rPr lang="zh-CN" altLang="en-US" sz="1200" dirty="0"/>
              <a:t>中的元素个数超过</a:t>
            </a:r>
            <a:r>
              <a:rPr lang="en-US" altLang="zh-CN" sz="1200" dirty="0"/>
              <a:t>128</a:t>
            </a:r>
            <a:r>
              <a:rPr lang="zh-CN" altLang="en-US" sz="1200" dirty="0"/>
              <a:t>或其中有大小超过</a:t>
            </a:r>
            <a:r>
              <a:rPr lang="en-US" altLang="zh-CN" sz="1200" dirty="0"/>
              <a:t>64</a:t>
            </a:r>
            <a:r>
              <a:rPr lang="zh-CN" altLang="en-US" sz="1200" dirty="0"/>
              <a:t>字节的元素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="" xmlns:a16="http://schemas.microsoft.com/office/drawing/2014/main" id="{9263D0FD-8F3A-41C3-AA81-01A8E033B4F1}"/>
              </a:ext>
            </a:extLst>
          </p:cNvPr>
          <p:cNvSpPr txBox="1"/>
          <p:nvPr/>
        </p:nvSpPr>
        <p:spPr>
          <a:xfrm>
            <a:off x="5852954" y="5442655"/>
            <a:ext cx="423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en-US" altLang="zh-CN" sz="1200" dirty="0"/>
              <a:t>set</a:t>
            </a:r>
            <a:r>
              <a:rPr lang="zh-CN" altLang="en-US" sz="1200" dirty="0"/>
              <a:t>中的元素个数小于</a:t>
            </a:r>
            <a:r>
              <a:rPr lang="en-US" altLang="zh-CN" sz="1200" dirty="0"/>
              <a:t>128</a:t>
            </a:r>
            <a:r>
              <a:rPr lang="zh-CN" altLang="en-US" sz="1200" dirty="0"/>
              <a:t>并且所有元素大小都小于</a:t>
            </a:r>
            <a:r>
              <a:rPr lang="en-US" altLang="zh-CN" sz="1200" dirty="0"/>
              <a:t>64</a:t>
            </a:r>
            <a:r>
              <a:rPr lang="zh-CN" altLang="en-US" sz="1200" dirty="0"/>
              <a:t>字节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="" xmlns:a16="http://schemas.microsoft.com/office/drawing/2014/main" id="{A2F420A1-0AEC-4B6C-9F71-A446C610E953}"/>
              </a:ext>
            </a:extLst>
          </p:cNvPr>
          <p:cNvSpPr txBox="1"/>
          <p:nvPr/>
        </p:nvSpPr>
        <p:spPr>
          <a:xfrm>
            <a:off x="5852954" y="3772049"/>
            <a:ext cx="392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en-US" altLang="zh-CN" sz="1200" dirty="0"/>
              <a:t>k-v</a:t>
            </a:r>
            <a:r>
              <a:rPr lang="zh-CN" altLang="en-US" sz="1200" dirty="0"/>
              <a:t>对数目超过</a:t>
            </a:r>
            <a:r>
              <a:rPr lang="en-US" altLang="zh-CN" sz="1200" dirty="0"/>
              <a:t>512</a:t>
            </a:r>
            <a:r>
              <a:rPr lang="zh-CN" altLang="en-US" sz="1200" dirty="0"/>
              <a:t>或其中有长度大于</a:t>
            </a:r>
            <a:r>
              <a:rPr lang="en-US" altLang="zh-CN" sz="1200" dirty="0"/>
              <a:t>64</a:t>
            </a:r>
            <a:r>
              <a:rPr lang="zh-CN" altLang="en-US" sz="1200" dirty="0"/>
              <a:t>的字符串</a:t>
            </a:r>
          </a:p>
        </p:txBody>
      </p:sp>
    </p:spTree>
    <p:extLst>
      <p:ext uri="{BB962C8B-B14F-4D97-AF65-F5344CB8AC3E}">
        <p14:creationId xmlns:p14="http://schemas.microsoft.com/office/powerpoint/2010/main" val="2616339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śḷiḓe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$li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sḷíḋ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b="0" dirty="0" smtClean="0">
                    <a:latin typeface="+mn-lt"/>
                    <a:ea typeface="+mn-ea"/>
                    <a:sym typeface="+mn-lt"/>
                  </a:rPr>
                  <a:t>《</a:t>
                </a:r>
                <a:r>
                  <a:rPr lang="en-US" altLang="zh-CN" sz="2000" b="0" dirty="0" err="1" smtClean="0">
                    <a:latin typeface="+mn-lt"/>
                    <a:ea typeface="+mn-ea"/>
                    <a:sym typeface="+mn-lt"/>
                  </a:rPr>
                  <a:t>Redis</a:t>
                </a:r>
                <a:r>
                  <a:rPr lang="zh-CN" altLang="en-US" sz="2000" b="0" dirty="0" smtClean="0">
                    <a:latin typeface="+mn-lt"/>
                    <a:ea typeface="+mn-ea"/>
                    <a:sym typeface="+mn-lt"/>
                  </a:rPr>
                  <a:t>设计与实现</a:t>
                </a:r>
                <a:r>
                  <a:rPr lang="en-US" altLang="zh-CN" sz="2000" b="0" dirty="0" smtClean="0">
                    <a:latin typeface="+mn-lt"/>
                    <a:ea typeface="+mn-ea"/>
                    <a:sym typeface="+mn-lt"/>
                  </a:rPr>
                  <a:t>》</a:t>
                </a:r>
                <a:endParaRPr lang="en-US" altLang="zh-CN" sz="20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b="0" dirty="0" smtClean="0">
                    <a:latin typeface="+mn-lt"/>
                    <a:ea typeface="+mn-ea"/>
                    <a:sym typeface="+mn-lt"/>
                  </a:rPr>
                  <a:t>《</a:t>
                </a:r>
                <a:r>
                  <a:rPr lang="en-US" altLang="zh-CN" sz="2000" b="0" dirty="0" err="1" smtClean="0">
                    <a:latin typeface="+mn-lt"/>
                    <a:ea typeface="+mn-ea"/>
                    <a:sym typeface="+mn-lt"/>
                  </a:rPr>
                  <a:t>Redis</a:t>
                </a:r>
                <a:r>
                  <a:rPr lang="en-US" altLang="zh-CN" sz="2000" b="0" dirty="0" smtClean="0">
                    <a:latin typeface="+mn-lt"/>
                    <a:ea typeface="+mn-ea"/>
                    <a:sym typeface="+mn-lt"/>
                  </a:rPr>
                  <a:t> </a:t>
                </a:r>
                <a:r>
                  <a:rPr lang="en-US" altLang="zh-CN" sz="2000" b="0" dirty="0">
                    <a:latin typeface="+mn-lt"/>
                    <a:ea typeface="+mn-ea"/>
                    <a:sym typeface="+mn-lt"/>
                  </a:rPr>
                  <a:t>5</a:t>
                </a:r>
                <a:r>
                  <a:rPr lang="zh-CN" altLang="en-US" sz="2000" b="0" dirty="0">
                    <a:latin typeface="+mn-lt"/>
                    <a:ea typeface="+mn-ea"/>
                    <a:sym typeface="+mn-lt"/>
                  </a:rPr>
                  <a:t>设计与源码</a:t>
                </a:r>
                <a:r>
                  <a:rPr lang="zh-CN" altLang="en-US" sz="2000" b="0" dirty="0" smtClean="0">
                    <a:latin typeface="+mn-lt"/>
                    <a:ea typeface="+mn-ea"/>
                    <a:sym typeface="+mn-lt"/>
                  </a:rPr>
                  <a:t>分析</a:t>
                </a:r>
                <a:r>
                  <a:rPr lang="en-US" altLang="zh-CN" sz="2000" b="0" dirty="0" smtClean="0">
                    <a:latin typeface="+mn-lt"/>
                    <a:ea typeface="+mn-ea"/>
                    <a:sym typeface="+mn-lt"/>
                  </a:rPr>
                  <a:t>》</a:t>
                </a:r>
                <a:endParaRPr lang="en-US" altLang="zh-CN" sz="20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íṡḻiďè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ṣ1îḓe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参考资料</a:t>
                </a:r>
                <a:endPara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ṧlîdé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55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413432-BA33-4656-8D9D-30B5F5D7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cs typeface="+mn-ea"/>
                <a:sym typeface="+mn-lt"/>
              </a:rPr>
              <a:t>Redis</a:t>
            </a:r>
            <a:r>
              <a:rPr lang="zh-CN" altLang="en-US" dirty="0">
                <a:solidFill>
                  <a:schemeClr val="accent1"/>
                </a:solidFill>
                <a:cs typeface="+mn-ea"/>
                <a:sym typeface="+mn-lt"/>
              </a:rPr>
              <a:t>数据结构的设计原则</a:t>
            </a:r>
            <a:endParaRPr lang="tr-TR" altLang="zh-CN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00DE10A-4B84-4503-ACB6-91A22113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32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C540EC8D-22AE-4AE8-B364-70D049835D0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9274" y="2373317"/>
            <a:ext cx="10833247" cy="2475425"/>
            <a:chOff x="719274" y="2373317"/>
            <a:chExt cx="10833247" cy="2475425"/>
          </a:xfrm>
        </p:grpSpPr>
        <p:grpSp>
          <p:nvGrpSpPr>
            <p:cNvPr id="6" name="ïşļiḓê">
              <a:extLst>
                <a:ext uri="{FF2B5EF4-FFF2-40B4-BE49-F238E27FC236}">
                  <a16:creationId xmlns="" xmlns:a16="http://schemas.microsoft.com/office/drawing/2014/main" id="{D23CA988-1477-4701-BC6D-0F47F6478D11}"/>
                </a:ext>
              </a:extLst>
            </p:cNvPr>
            <p:cNvGrpSpPr/>
            <p:nvPr/>
          </p:nvGrpSpPr>
          <p:grpSpPr>
            <a:xfrm>
              <a:off x="4394200" y="2373317"/>
              <a:ext cx="3403603" cy="2475425"/>
              <a:chOff x="4379297" y="1952067"/>
              <a:chExt cx="3054959" cy="2221859"/>
            </a:xfrm>
          </p:grpSpPr>
          <p:sp>
            <p:nvSpPr>
              <p:cNvPr id="15" name="ïṩ1ídè">
                <a:extLst>
                  <a:ext uri="{FF2B5EF4-FFF2-40B4-BE49-F238E27FC236}">
                    <a16:creationId xmlns="" xmlns:a16="http://schemas.microsoft.com/office/drawing/2014/main" id="{38130828-A9ED-45DF-B86A-DAC7A6FA41D3}"/>
                  </a:ext>
                </a:extLst>
              </p:cNvPr>
              <p:cNvSpPr/>
              <p:nvPr/>
            </p:nvSpPr>
            <p:spPr>
              <a:xfrm rot="10800000">
                <a:off x="5947546" y="1952067"/>
                <a:ext cx="1486710" cy="1486710"/>
              </a:xfrm>
              <a:prstGeom prst="teardrop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îşlïďe">
                <a:extLst>
                  <a:ext uri="{FF2B5EF4-FFF2-40B4-BE49-F238E27FC236}">
                    <a16:creationId xmlns="" xmlns:a16="http://schemas.microsoft.com/office/drawing/2014/main" id="{36FA7D78-B058-4774-A2C6-89D4F0F41B8D}"/>
                  </a:ext>
                </a:extLst>
              </p:cNvPr>
              <p:cNvSpPr/>
              <p:nvPr/>
            </p:nvSpPr>
            <p:spPr>
              <a:xfrm>
                <a:off x="4379297" y="2687216"/>
                <a:ext cx="1486710" cy="148671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ïš1ïḑé">
                <a:extLst>
                  <a:ext uri="{FF2B5EF4-FFF2-40B4-BE49-F238E27FC236}">
                    <a16:creationId xmlns="" xmlns:a16="http://schemas.microsoft.com/office/drawing/2014/main" id="{0AD009A6-1181-46FA-947F-DB675C37B2B9}"/>
                  </a:ext>
                </a:extLst>
              </p:cNvPr>
              <p:cNvSpPr txBox="1"/>
              <p:nvPr/>
            </p:nvSpPr>
            <p:spPr>
              <a:xfrm>
                <a:off x="6128208" y="2381048"/>
                <a:ext cx="1179384" cy="5774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/>
                <a:r>
                  <a:rPr lang="zh-CN" altLang="en-US" sz="2000" b="1" i="1" dirty="0"/>
                  <a:t>高效</a:t>
                </a:r>
                <a:endParaRPr lang="zh-CN" altLang="en-US" sz="2000" i="1" dirty="0"/>
              </a:p>
            </p:txBody>
          </p:sp>
          <p:sp>
            <p:nvSpPr>
              <p:cNvPr id="18" name="išļiḓè">
                <a:extLst>
                  <a:ext uri="{FF2B5EF4-FFF2-40B4-BE49-F238E27FC236}">
                    <a16:creationId xmlns="" xmlns:a16="http://schemas.microsoft.com/office/drawing/2014/main" id="{95C3846E-6F00-42A0-8EAC-826E78EF6B32}"/>
                  </a:ext>
                </a:extLst>
              </p:cNvPr>
              <p:cNvSpPr txBox="1"/>
              <p:nvPr/>
            </p:nvSpPr>
            <p:spPr>
              <a:xfrm>
                <a:off x="4508819" y="3116197"/>
                <a:ext cx="1238371" cy="5774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algn="ctr"/>
                <a:r>
                  <a:rPr lang="zh-CN" altLang="en-US" sz="2000" b="1" i="1" dirty="0" smtClean="0">
                    <a:solidFill>
                      <a:schemeClr val="bg1"/>
                    </a:solidFill>
                  </a:rPr>
                  <a:t>简单</a:t>
                </a:r>
                <a:endParaRPr lang="zh-CN" altLang="en-US" sz="20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ïšlïḍé">
              <a:extLst>
                <a:ext uri="{FF2B5EF4-FFF2-40B4-BE49-F238E27FC236}">
                  <a16:creationId xmlns="" xmlns:a16="http://schemas.microsoft.com/office/drawing/2014/main" id="{BA71DAFD-30BC-49CC-94C8-88C4527FA0B9}"/>
                </a:ext>
              </a:extLst>
            </p:cNvPr>
            <p:cNvSpPr/>
            <p:nvPr/>
          </p:nvSpPr>
          <p:spPr>
            <a:xfrm>
              <a:off x="719274" y="3535558"/>
              <a:ext cx="2809070" cy="405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/>
                <a:t>单线程</a:t>
              </a:r>
              <a:endParaRPr lang="en-US" altLang="zh-CN" sz="1600" dirty="0"/>
            </a:p>
          </p:txBody>
        </p:sp>
        <p:sp>
          <p:nvSpPr>
            <p:cNvPr id="9" name="îSḻiḋè">
              <a:extLst>
                <a:ext uri="{FF2B5EF4-FFF2-40B4-BE49-F238E27FC236}">
                  <a16:creationId xmlns="" xmlns:a16="http://schemas.microsoft.com/office/drawing/2014/main" id="{6D6F30BE-8431-4B42-9731-962B7707099E}"/>
                </a:ext>
              </a:extLst>
            </p:cNvPr>
            <p:cNvSpPr/>
            <p:nvPr/>
          </p:nvSpPr>
          <p:spPr>
            <a:xfrm>
              <a:off x="3604634" y="3451441"/>
              <a:ext cx="522466" cy="52246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íšľiďé">
              <a:extLst>
                <a:ext uri="{FF2B5EF4-FFF2-40B4-BE49-F238E27FC236}">
                  <a16:creationId xmlns="" xmlns:a16="http://schemas.microsoft.com/office/drawing/2014/main" id="{7BA0EF4F-6410-4B5F-B5A3-CC61D9660A5E}"/>
                </a:ext>
              </a:extLst>
            </p:cNvPr>
            <p:cNvSpPr/>
            <p:nvPr/>
          </p:nvSpPr>
          <p:spPr>
            <a:xfrm>
              <a:off x="3757214" y="3609545"/>
              <a:ext cx="217308" cy="2062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2" name="iṧḷïḓè">
              <a:extLst>
                <a:ext uri="{FF2B5EF4-FFF2-40B4-BE49-F238E27FC236}">
                  <a16:creationId xmlns="" xmlns:a16="http://schemas.microsoft.com/office/drawing/2014/main" id="{111B2390-7DED-4718-B56C-E5BAFE750375}"/>
                </a:ext>
              </a:extLst>
            </p:cNvPr>
            <p:cNvSpPr/>
            <p:nvPr/>
          </p:nvSpPr>
          <p:spPr>
            <a:xfrm>
              <a:off x="8610599" y="3494618"/>
              <a:ext cx="2941922" cy="5350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/>
                <a:t>空间：高效存储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600" dirty="0"/>
                <a:t>时间：低延迟响应</a:t>
              </a:r>
              <a:endParaRPr lang="en-US" altLang="zh-CN" sz="1600" dirty="0"/>
            </a:p>
          </p:txBody>
        </p:sp>
        <p:sp>
          <p:nvSpPr>
            <p:cNvPr id="13" name="išḷiďe">
              <a:extLst>
                <a:ext uri="{FF2B5EF4-FFF2-40B4-BE49-F238E27FC236}">
                  <a16:creationId xmlns="" xmlns:a16="http://schemas.microsoft.com/office/drawing/2014/main" id="{7F752C24-8C51-4C08-8ECC-CD41D5A77D41}"/>
                </a:ext>
              </a:extLst>
            </p:cNvPr>
            <p:cNvSpPr/>
            <p:nvPr/>
          </p:nvSpPr>
          <p:spPr>
            <a:xfrm>
              <a:off x="7986534" y="3451441"/>
              <a:ext cx="522466" cy="52246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iṧľíḋé">
              <a:extLst>
                <a:ext uri="{FF2B5EF4-FFF2-40B4-BE49-F238E27FC236}">
                  <a16:creationId xmlns="" xmlns:a16="http://schemas.microsoft.com/office/drawing/2014/main" id="{4DB44935-B0A3-4FC5-8CFE-CBB626FA0B25}"/>
                </a:ext>
              </a:extLst>
            </p:cNvPr>
            <p:cNvSpPr/>
            <p:nvPr/>
          </p:nvSpPr>
          <p:spPr>
            <a:xfrm>
              <a:off x="8153864" y="3609546"/>
              <a:ext cx="217308" cy="2062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99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ḷ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sḷïḑè" hidden="1">
            <a:extLst>
              <a:ext uri="{FF2B5EF4-FFF2-40B4-BE49-F238E27FC236}">
                <a16:creationId xmlns=""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íşľïḑé" hidden="1">
                        <a:extLst>
                          <a:ext uri="{FF2B5EF4-FFF2-40B4-BE49-F238E27FC236}">
                            <a16:creationId xmlns=""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ŝļíḍé" hidden="1">
            <a:extLst>
              <a:ext uri="{FF2B5EF4-FFF2-40B4-BE49-F238E27FC236}">
                <a16:creationId xmlns=""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şḷïď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0000" dirty="0"/>
              <a:t>Thanks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śḷiḓe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$li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sḷíḋ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string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list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hash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set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sorted set</a:t>
                </a:r>
              </a:p>
            </p:txBody>
          </p:sp>
          <p:cxnSp>
            <p:nvCxnSpPr>
              <p:cNvPr id="8" name="íṡḻiďè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ṣ1îḓe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对外数据类型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ṧlîdé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question-sign-hand-drawn-outline_35816"/>
          <p:cNvSpPr>
            <a:spLocks noChangeAspect="1"/>
          </p:cNvSpPr>
          <p:nvPr/>
        </p:nvSpPr>
        <p:spPr bwMode="auto">
          <a:xfrm>
            <a:off x="9578449" y="2118986"/>
            <a:ext cx="357685" cy="609685"/>
          </a:xfrm>
          <a:custGeom>
            <a:avLst/>
            <a:gdLst>
              <a:gd name="connsiteX0" fmla="*/ 144315 w 356808"/>
              <a:gd name="connsiteY0" fmla="*/ 490469 h 608189"/>
              <a:gd name="connsiteX1" fmla="*/ 124836 w 356808"/>
              <a:gd name="connsiteY1" fmla="*/ 502557 h 608189"/>
              <a:gd name="connsiteX2" fmla="*/ 123768 w 356808"/>
              <a:gd name="connsiteY2" fmla="*/ 549942 h 608189"/>
              <a:gd name="connsiteX3" fmla="*/ 186936 w 356808"/>
              <a:gd name="connsiteY3" fmla="*/ 563798 h 608189"/>
              <a:gd name="connsiteX4" fmla="*/ 199550 w 356808"/>
              <a:gd name="connsiteY4" fmla="*/ 508856 h 608189"/>
              <a:gd name="connsiteX5" fmla="*/ 168015 w 356808"/>
              <a:gd name="connsiteY5" fmla="*/ 492770 h 608189"/>
              <a:gd name="connsiteX6" fmla="*/ 144315 w 356808"/>
              <a:gd name="connsiteY6" fmla="*/ 490469 h 608189"/>
              <a:gd name="connsiteX7" fmla="*/ 127844 w 356808"/>
              <a:gd name="connsiteY7" fmla="*/ 452363 h 608189"/>
              <a:gd name="connsiteX8" fmla="*/ 235549 w 356808"/>
              <a:gd name="connsiteY8" fmla="*/ 491220 h 608189"/>
              <a:gd name="connsiteX9" fmla="*/ 206245 w 356808"/>
              <a:gd name="connsiteY9" fmla="*/ 596745 h 608189"/>
              <a:gd name="connsiteX10" fmla="*/ 93009 w 356808"/>
              <a:gd name="connsiteY10" fmla="*/ 572810 h 608189"/>
              <a:gd name="connsiteX11" fmla="*/ 80492 w 356808"/>
              <a:gd name="connsiteY11" fmla="*/ 541414 h 608189"/>
              <a:gd name="connsiteX12" fmla="*/ 90972 w 356808"/>
              <a:gd name="connsiteY12" fmla="*/ 487538 h 608189"/>
              <a:gd name="connsiteX13" fmla="*/ 127844 w 356808"/>
              <a:gd name="connsiteY13" fmla="*/ 452363 h 608189"/>
              <a:gd name="connsiteX14" fmla="*/ 186824 w 356808"/>
              <a:gd name="connsiteY14" fmla="*/ 37576 h 608189"/>
              <a:gd name="connsiteX15" fmla="*/ 44214 w 356808"/>
              <a:gd name="connsiteY15" fmla="*/ 79527 h 608189"/>
              <a:gd name="connsiteX16" fmla="*/ 82256 w 356808"/>
              <a:gd name="connsiteY16" fmla="*/ 131263 h 608189"/>
              <a:gd name="connsiteX17" fmla="*/ 164164 w 356808"/>
              <a:gd name="connsiteY17" fmla="*/ 102973 h 608189"/>
              <a:gd name="connsiteX18" fmla="*/ 227148 w 356808"/>
              <a:gd name="connsiteY18" fmla="*/ 146958 h 608189"/>
              <a:gd name="connsiteX19" fmla="*/ 220160 w 356808"/>
              <a:gd name="connsiteY19" fmla="*/ 225628 h 608189"/>
              <a:gd name="connsiteX20" fmla="*/ 138932 w 356808"/>
              <a:gd name="connsiteY20" fmla="*/ 273877 h 608189"/>
              <a:gd name="connsiteX21" fmla="*/ 140484 w 356808"/>
              <a:gd name="connsiteY21" fmla="*/ 387813 h 608189"/>
              <a:gd name="connsiteX22" fmla="*/ 194054 w 356808"/>
              <a:gd name="connsiteY22" fmla="*/ 385391 h 608189"/>
              <a:gd name="connsiteX23" fmla="*/ 194054 w 356808"/>
              <a:gd name="connsiteY23" fmla="*/ 309530 h 608189"/>
              <a:gd name="connsiteX24" fmla="*/ 194346 w 356808"/>
              <a:gd name="connsiteY24" fmla="*/ 307011 h 608189"/>
              <a:gd name="connsiteX25" fmla="*/ 203565 w 356808"/>
              <a:gd name="connsiteY25" fmla="*/ 289281 h 608189"/>
              <a:gd name="connsiteX26" fmla="*/ 309346 w 356808"/>
              <a:gd name="connsiteY26" fmla="*/ 93284 h 608189"/>
              <a:gd name="connsiteX27" fmla="*/ 186824 w 356808"/>
              <a:gd name="connsiteY27" fmla="*/ 37576 h 608189"/>
              <a:gd name="connsiteX28" fmla="*/ 192223 w 356808"/>
              <a:gd name="connsiteY28" fmla="*/ 227 h 608189"/>
              <a:gd name="connsiteX29" fmla="*/ 344866 w 356808"/>
              <a:gd name="connsiteY29" fmla="*/ 79333 h 608189"/>
              <a:gd name="connsiteX30" fmla="*/ 232388 w 356808"/>
              <a:gd name="connsiteY30" fmla="*/ 316797 h 608189"/>
              <a:gd name="connsiteX31" fmla="*/ 232388 w 356808"/>
              <a:gd name="connsiteY31" fmla="*/ 401280 h 608189"/>
              <a:gd name="connsiteX32" fmla="*/ 215599 w 356808"/>
              <a:gd name="connsiteY32" fmla="*/ 419591 h 608189"/>
              <a:gd name="connsiteX33" fmla="*/ 207447 w 356808"/>
              <a:gd name="connsiteY33" fmla="*/ 422304 h 608189"/>
              <a:gd name="connsiteX34" fmla="*/ 121366 w 356808"/>
              <a:gd name="connsiteY34" fmla="*/ 426179 h 608189"/>
              <a:gd name="connsiteX35" fmla="*/ 102927 w 356808"/>
              <a:gd name="connsiteY35" fmla="*/ 404864 h 608189"/>
              <a:gd name="connsiteX36" fmla="*/ 102151 w 356808"/>
              <a:gd name="connsiteY36" fmla="*/ 399439 h 608189"/>
              <a:gd name="connsiteX37" fmla="*/ 100210 w 356808"/>
              <a:gd name="connsiteY37" fmla="*/ 261766 h 608189"/>
              <a:gd name="connsiteX38" fmla="*/ 100598 w 356808"/>
              <a:gd name="connsiteY38" fmla="*/ 257213 h 608189"/>
              <a:gd name="connsiteX39" fmla="*/ 114282 w 356808"/>
              <a:gd name="connsiteY39" fmla="*/ 239483 h 608189"/>
              <a:gd name="connsiteX40" fmla="*/ 193084 w 356808"/>
              <a:gd name="connsiteY40" fmla="*/ 164010 h 608189"/>
              <a:gd name="connsiteX41" fmla="*/ 96910 w 356808"/>
              <a:gd name="connsiteY41" fmla="*/ 168467 h 608189"/>
              <a:gd name="connsiteX42" fmla="*/ 62653 w 356808"/>
              <a:gd name="connsiteY42" fmla="*/ 170114 h 608189"/>
              <a:gd name="connsiteX43" fmla="*/ 4424 w 356808"/>
              <a:gd name="connsiteY43" fmla="*/ 89893 h 608189"/>
              <a:gd name="connsiteX44" fmla="*/ 4910 w 356808"/>
              <a:gd name="connsiteY44" fmla="*/ 63831 h 608189"/>
              <a:gd name="connsiteX45" fmla="*/ 14032 w 356808"/>
              <a:gd name="connsiteY45" fmla="*/ 52205 h 608189"/>
              <a:gd name="connsiteX46" fmla="*/ 192223 w 356808"/>
              <a:gd name="connsiteY46" fmla="*/ 227 h 60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56808" h="608189">
                <a:moveTo>
                  <a:pt x="144315" y="490469"/>
                </a:moveTo>
                <a:cubicBezTo>
                  <a:pt x="136674" y="491535"/>
                  <a:pt x="129736" y="494999"/>
                  <a:pt x="124836" y="502557"/>
                </a:cubicBezTo>
                <a:cubicBezTo>
                  <a:pt x="116394" y="515736"/>
                  <a:pt x="114842" y="536279"/>
                  <a:pt x="123768" y="549942"/>
                </a:cubicBezTo>
                <a:cubicBezTo>
                  <a:pt x="137644" y="571260"/>
                  <a:pt x="165007" y="576880"/>
                  <a:pt x="186936" y="563798"/>
                </a:cubicBezTo>
                <a:cubicBezTo>
                  <a:pt x="209836" y="550039"/>
                  <a:pt x="223517" y="528817"/>
                  <a:pt x="199550" y="508856"/>
                </a:cubicBezTo>
                <a:cubicBezTo>
                  <a:pt x="190429" y="501298"/>
                  <a:pt x="179465" y="495774"/>
                  <a:pt x="168015" y="492770"/>
                </a:cubicBezTo>
                <a:cubicBezTo>
                  <a:pt x="160301" y="490735"/>
                  <a:pt x="151956" y="489403"/>
                  <a:pt x="144315" y="490469"/>
                </a:cubicBezTo>
                <a:close/>
                <a:moveTo>
                  <a:pt x="127844" y="452363"/>
                </a:moveTo>
                <a:cubicBezTo>
                  <a:pt x="164522" y="441704"/>
                  <a:pt x="212164" y="463410"/>
                  <a:pt x="235549" y="491220"/>
                </a:cubicBezTo>
                <a:cubicBezTo>
                  <a:pt x="266599" y="528236"/>
                  <a:pt x="246319" y="576202"/>
                  <a:pt x="206245" y="596745"/>
                </a:cubicBezTo>
                <a:cubicBezTo>
                  <a:pt x="167433" y="616706"/>
                  <a:pt x="118432" y="611667"/>
                  <a:pt x="93009" y="572810"/>
                </a:cubicBezTo>
                <a:cubicBezTo>
                  <a:pt x="87187" y="563798"/>
                  <a:pt x="82627" y="551880"/>
                  <a:pt x="80492" y="541414"/>
                </a:cubicBezTo>
                <a:cubicBezTo>
                  <a:pt x="76708" y="523003"/>
                  <a:pt x="82724" y="504011"/>
                  <a:pt x="90972" y="487538"/>
                </a:cubicBezTo>
                <a:cubicBezTo>
                  <a:pt x="98831" y="471743"/>
                  <a:pt x="110281" y="457499"/>
                  <a:pt x="127844" y="452363"/>
                </a:cubicBezTo>
                <a:close/>
                <a:moveTo>
                  <a:pt x="186824" y="37576"/>
                </a:moveTo>
                <a:cubicBezTo>
                  <a:pt x="135875" y="40918"/>
                  <a:pt x="81577" y="60538"/>
                  <a:pt x="44214" y="79527"/>
                </a:cubicBezTo>
                <a:cubicBezTo>
                  <a:pt x="57218" y="96578"/>
                  <a:pt x="70028" y="113727"/>
                  <a:pt x="82256" y="131263"/>
                </a:cubicBezTo>
                <a:cubicBezTo>
                  <a:pt x="105936" y="113436"/>
                  <a:pt x="133885" y="100066"/>
                  <a:pt x="164164" y="102973"/>
                </a:cubicBezTo>
                <a:cubicBezTo>
                  <a:pt x="191337" y="105589"/>
                  <a:pt x="215890" y="121865"/>
                  <a:pt x="227148" y="146958"/>
                </a:cubicBezTo>
                <a:cubicBezTo>
                  <a:pt x="238308" y="171954"/>
                  <a:pt x="236561" y="203054"/>
                  <a:pt x="220160" y="225628"/>
                </a:cubicBezTo>
                <a:cubicBezTo>
                  <a:pt x="200363" y="252853"/>
                  <a:pt x="170957" y="267289"/>
                  <a:pt x="138932" y="273877"/>
                </a:cubicBezTo>
                <a:cubicBezTo>
                  <a:pt x="140193" y="311855"/>
                  <a:pt x="140387" y="349834"/>
                  <a:pt x="140484" y="387813"/>
                </a:cubicBezTo>
                <a:cubicBezTo>
                  <a:pt x="158341" y="387716"/>
                  <a:pt x="176198" y="387038"/>
                  <a:pt x="194054" y="385391"/>
                </a:cubicBezTo>
                <a:lnTo>
                  <a:pt x="194054" y="309530"/>
                </a:lnTo>
                <a:cubicBezTo>
                  <a:pt x="194054" y="308658"/>
                  <a:pt x="194249" y="307883"/>
                  <a:pt x="194346" y="307011"/>
                </a:cubicBezTo>
                <a:cubicBezTo>
                  <a:pt x="193375" y="300423"/>
                  <a:pt x="195801" y="293447"/>
                  <a:pt x="203565" y="289281"/>
                </a:cubicBezTo>
                <a:cubicBezTo>
                  <a:pt x="264025" y="256244"/>
                  <a:pt x="349718" y="170889"/>
                  <a:pt x="309346" y="93284"/>
                </a:cubicBezTo>
                <a:cubicBezTo>
                  <a:pt x="285376" y="47167"/>
                  <a:pt x="237774" y="34233"/>
                  <a:pt x="186824" y="37576"/>
                </a:cubicBezTo>
                <a:close/>
                <a:moveTo>
                  <a:pt x="192223" y="227"/>
                </a:moveTo>
                <a:cubicBezTo>
                  <a:pt x="256650" y="-2365"/>
                  <a:pt x="316819" y="16891"/>
                  <a:pt x="344866" y="79333"/>
                </a:cubicBezTo>
                <a:cubicBezTo>
                  <a:pt x="386984" y="173117"/>
                  <a:pt x="310123" y="270195"/>
                  <a:pt x="232388" y="316797"/>
                </a:cubicBezTo>
                <a:lnTo>
                  <a:pt x="232388" y="401280"/>
                </a:lnTo>
                <a:cubicBezTo>
                  <a:pt x="232388" y="412615"/>
                  <a:pt x="224333" y="418719"/>
                  <a:pt x="215599" y="419591"/>
                </a:cubicBezTo>
                <a:cubicBezTo>
                  <a:pt x="213270" y="420947"/>
                  <a:pt x="210552" y="421916"/>
                  <a:pt x="207447" y="422304"/>
                </a:cubicBezTo>
                <a:cubicBezTo>
                  <a:pt x="178818" y="425888"/>
                  <a:pt x="150092" y="426179"/>
                  <a:pt x="121366" y="426179"/>
                </a:cubicBezTo>
                <a:cubicBezTo>
                  <a:pt x="108071" y="426179"/>
                  <a:pt x="101957" y="415134"/>
                  <a:pt x="102927" y="404864"/>
                </a:cubicBezTo>
                <a:cubicBezTo>
                  <a:pt x="102539" y="403217"/>
                  <a:pt x="102151" y="401377"/>
                  <a:pt x="102151" y="399439"/>
                </a:cubicBezTo>
                <a:cubicBezTo>
                  <a:pt x="102151" y="353516"/>
                  <a:pt x="102054" y="307593"/>
                  <a:pt x="100210" y="261766"/>
                </a:cubicBezTo>
                <a:cubicBezTo>
                  <a:pt x="100210" y="260119"/>
                  <a:pt x="100307" y="258666"/>
                  <a:pt x="100598" y="257213"/>
                </a:cubicBezTo>
                <a:cubicBezTo>
                  <a:pt x="99628" y="248978"/>
                  <a:pt x="103509" y="241033"/>
                  <a:pt x="114282" y="239483"/>
                </a:cubicBezTo>
                <a:cubicBezTo>
                  <a:pt x="150383" y="234639"/>
                  <a:pt x="212008" y="211677"/>
                  <a:pt x="193084" y="164010"/>
                </a:cubicBezTo>
                <a:cubicBezTo>
                  <a:pt x="175713" y="120606"/>
                  <a:pt x="122628" y="147540"/>
                  <a:pt x="96910" y="168467"/>
                </a:cubicBezTo>
                <a:cubicBezTo>
                  <a:pt x="90699" y="179415"/>
                  <a:pt x="72066" y="184162"/>
                  <a:pt x="62653" y="170114"/>
                </a:cubicBezTo>
                <a:cubicBezTo>
                  <a:pt x="44214" y="142695"/>
                  <a:pt x="24804" y="115955"/>
                  <a:pt x="4424" y="89893"/>
                </a:cubicBezTo>
                <a:cubicBezTo>
                  <a:pt x="-2466" y="81077"/>
                  <a:pt x="-525" y="70710"/>
                  <a:pt x="4910" y="63831"/>
                </a:cubicBezTo>
                <a:cubicBezTo>
                  <a:pt x="5880" y="59375"/>
                  <a:pt x="8694" y="55112"/>
                  <a:pt x="14032" y="52205"/>
                </a:cubicBezTo>
                <a:cubicBezTo>
                  <a:pt x="59110" y="27258"/>
                  <a:pt x="127796" y="2819"/>
                  <a:pt x="192223" y="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02424" y="2118986"/>
            <a:ext cx="283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一定是字符串吗？</a:t>
            </a:r>
            <a:endParaRPr lang="en-US" altLang="zh-CN" dirty="0" smtClean="0"/>
          </a:p>
          <a:p>
            <a:r>
              <a:rPr lang="en-US" altLang="zh-CN" dirty="0"/>
              <a:t>h</a:t>
            </a:r>
            <a:r>
              <a:rPr lang="en-US" altLang="zh-CN" dirty="0" smtClean="0"/>
              <a:t>ash</a:t>
            </a:r>
            <a:r>
              <a:rPr lang="zh-CN" altLang="en-US" dirty="0" smtClean="0"/>
              <a:t>真的是哈希表吗？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5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śḷiḓe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$li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sḷíḋ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d</a:t>
                </a:r>
                <a:r>
                  <a:rPr lang="en-US" altLang="zh-CN" b="0" dirty="0" err="1" smtClean="0">
                    <a:latin typeface="+mn-lt"/>
                    <a:ea typeface="+mn-ea"/>
                    <a:sym typeface="+mn-lt"/>
                  </a:rPr>
                  <a:t>ict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(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字典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)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s</a:t>
                </a:r>
                <a:r>
                  <a:rPr lang="en-US" altLang="zh-CN" b="0" dirty="0" err="1" smtClean="0">
                    <a:latin typeface="+mn-lt"/>
                    <a:ea typeface="+mn-ea"/>
                    <a:sym typeface="+mn-lt"/>
                  </a:rPr>
                  <a:t>ds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（简单动态字符串）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ziplist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（压缩表）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intset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（整数集合）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quicklist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（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快速列表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 smtClean="0">
                    <a:latin typeface="+mn-lt"/>
                    <a:ea typeface="+mn-ea"/>
                    <a:sym typeface="+mn-lt"/>
                  </a:rPr>
                  <a:t>skiplist</a:t>
                </a:r>
                <a:r>
                  <a:rPr lang="zh-CN" altLang="en-US" b="0" dirty="0" smtClean="0">
                    <a:latin typeface="+mn-lt"/>
                    <a:ea typeface="+mn-ea"/>
                    <a:sym typeface="+mn-lt"/>
                  </a:rPr>
                  <a:t>（跳跃表）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íṡḻiďè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ṣ1îḓe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内部数据结构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ṧlîdé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ś1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1iḋ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dict</a:t>
            </a:r>
            <a:endParaRPr lang="zh-CN" altLang="en-US" dirty="0"/>
          </a:p>
        </p:txBody>
      </p:sp>
      <p:sp>
        <p:nvSpPr>
          <p:cNvPr id="6" name="ïṥľîdê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200" dirty="0"/>
              <a:t>Redis</a:t>
            </a:r>
            <a:r>
              <a:rPr lang="zh-CN" altLang="en-US" sz="1200" dirty="0"/>
              <a:t>中的字典，用于实现</a:t>
            </a:r>
            <a:r>
              <a:rPr lang="en-US" altLang="zh-CN" sz="1200" b="1" dirty="0"/>
              <a:t>hash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set</a:t>
            </a:r>
            <a:r>
              <a:rPr lang="zh-CN" altLang="en-US" sz="1200" b="1" dirty="0"/>
              <a:t>以及数据库</a:t>
            </a:r>
          </a:p>
        </p:txBody>
      </p:sp>
      <p:sp>
        <p:nvSpPr>
          <p:cNvPr id="9" name="ïšľíḍe">
            <a:extLst>
              <a:ext uri="{FF2B5EF4-FFF2-40B4-BE49-F238E27FC236}">
                <a16:creationId xmlns=""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438413" y="4134907"/>
            <a:ext cx="2421675" cy="2105556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ḻ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śḷiḓe">
            <a:extLst>
              <a:ext uri="{FF2B5EF4-FFF2-40B4-BE49-F238E27FC236}">
                <a16:creationId xmlns=""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$li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sḷíḋè">
                <a:extLst>
                  <a:ext uri="{FF2B5EF4-FFF2-40B4-BE49-F238E27FC236}">
                    <a16:creationId xmlns=""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包含两个哈希表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增量式重哈希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íṡḻiďè">
                <a:extLst>
                  <a:ext uri="{FF2B5EF4-FFF2-40B4-BE49-F238E27FC236}">
                    <a16:creationId xmlns=""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ṣ1îḓe">
                <a:extLst>
                  <a:ext uri="{FF2B5EF4-FFF2-40B4-BE49-F238E27FC236}">
                    <a16:creationId xmlns=""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2800" b="1" dirty="0" err="1">
                    <a:solidFill>
                      <a:schemeClr val="accent1"/>
                    </a:solidFill>
                    <a:cs typeface="+mn-ea"/>
                    <a:sym typeface="+mn-lt"/>
                  </a:rPr>
                  <a:t>dict</a:t>
                </a:r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特点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ṧlîdé">
              <a:extLst>
                <a:ext uri="{FF2B5EF4-FFF2-40B4-BE49-F238E27FC236}">
                  <a16:creationId xmlns=""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1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 err="1" smtClean="0"/>
              <a:t>dict</a:t>
            </a:r>
            <a:r>
              <a:rPr lang="zh-CN" altLang="en-US" dirty="0"/>
              <a:t>的存储结构</a:t>
            </a:r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="" xmlns:a16="http://schemas.microsoft.com/office/drawing/2014/main" id="{240E3B98-DFAE-4163-9D9F-A6A3AD3D4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4177"/>
              </p:ext>
            </p:extLst>
          </p:nvPr>
        </p:nvGraphicFramePr>
        <p:xfrm>
          <a:off x="1163320" y="2775372"/>
          <a:ext cx="1239520" cy="19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520">
                  <a:extLst>
                    <a:ext uri="{9D8B030D-6E8A-4147-A177-3AD203B41FA5}">
                      <a16:colId xmlns="" xmlns:a16="http://schemas.microsoft.com/office/drawing/2014/main" val="3003832684"/>
                    </a:ext>
                  </a:extLst>
                </a:gridCol>
              </a:tblGrid>
              <a:tr h="489374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dictType</a:t>
                      </a:r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*type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0851814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n>
                            <a:noFill/>
                          </a:ln>
                        </a:rPr>
                        <a:t>dictht</a:t>
                      </a:r>
                      <a:r>
                        <a:rPr lang="en-US" altLang="zh-CN" sz="1200" dirty="0">
                          <a:ln>
                            <a:noFill/>
                          </a:ln>
                        </a:rPr>
                        <a:t> </a:t>
                      </a:r>
                      <a:r>
                        <a:rPr lang="en-US" altLang="zh-CN" sz="1200" dirty="0" err="1">
                          <a:ln>
                            <a:noFill/>
                          </a:ln>
                        </a:rPr>
                        <a:t>ht</a:t>
                      </a:r>
                      <a:r>
                        <a:rPr lang="en-US" altLang="zh-CN" sz="1200" dirty="0">
                          <a:ln>
                            <a:noFill/>
                          </a:ln>
                        </a:rPr>
                        <a:t>[0]</a:t>
                      </a:r>
                      <a:endParaRPr lang="zh-CN" altLang="en-US" sz="12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9742899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n>
                            <a:noFill/>
                          </a:ln>
                        </a:rPr>
                        <a:t>dictht</a:t>
                      </a:r>
                      <a:r>
                        <a:rPr lang="en-US" altLang="zh-CN" sz="1200" dirty="0">
                          <a:ln>
                            <a:noFill/>
                          </a:ln>
                        </a:rPr>
                        <a:t> </a:t>
                      </a:r>
                      <a:r>
                        <a:rPr lang="en-US" altLang="zh-CN" sz="1200" dirty="0" err="1">
                          <a:ln>
                            <a:noFill/>
                          </a:ln>
                        </a:rPr>
                        <a:t>ht</a:t>
                      </a:r>
                      <a:r>
                        <a:rPr lang="en-US" altLang="zh-CN" sz="1200" dirty="0">
                          <a:ln>
                            <a:noFill/>
                          </a:ln>
                        </a:rPr>
                        <a:t>[1]</a:t>
                      </a:r>
                      <a:endParaRPr lang="zh-CN" altLang="en-US" sz="12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7589441"/>
                  </a:ext>
                </a:extLst>
              </a:tr>
              <a:tr h="489374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n>
                            <a:noFill/>
                          </a:ln>
                        </a:rPr>
                        <a:t>long </a:t>
                      </a:r>
                      <a:r>
                        <a:rPr lang="en-US" altLang="zh-CN" sz="1200" dirty="0" err="1">
                          <a:ln>
                            <a:noFill/>
                          </a:ln>
                        </a:rPr>
                        <a:t>rehashidx</a:t>
                      </a:r>
                      <a:endParaRPr lang="zh-CN" altLang="en-US" sz="12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8827366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="" xmlns:a16="http://schemas.microsoft.com/office/drawing/2014/main" id="{DB98AAE6-E954-4606-9241-3CC2AD4C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08545"/>
              </p:ext>
            </p:extLst>
          </p:nvPr>
        </p:nvGraphicFramePr>
        <p:xfrm>
          <a:off x="3326606" y="3171614"/>
          <a:ext cx="33027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52">
                  <a:extLst>
                    <a:ext uri="{9D8B030D-6E8A-4147-A177-3AD203B41FA5}">
                      <a16:colId xmlns="" xmlns:a16="http://schemas.microsoft.com/office/drawing/2014/main" val="3305486126"/>
                    </a:ext>
                  </a:extLst>
                </a:gridCol>
                <a:gridCol w="579252">
                  <a:extLst>
                    <a:ext uri="{9D8B030D-6E8A-4147-A177-3AD203B41FA5}">
                      <a16:colId xmlns="" xmlns:a16="http://schemas.microsoft.com/office/drawing/2014/main" val="3506827204"/>
                    </a:ext>
                  </a:extLst>
                </a:gridCol>
                <a:gridCol w="579252">
                  <a:extLst>
                    <a:ext uri="{9D8B030D-6E8A-4147-A177-3AD203B41FA5}">
                      <a16:colId xmlns="" xmlns:a16="http://schemas.microsoft.com/office/drawing/2014/main" val="868150232"/>
                    </a:ext>
                  </a:extLst>
                </a:gridCol>
                <a:gridCol w="549038">
                  <a:extLst>
                    <a:ext uri="{9D8B030D-6E8A-4147-A177-3AD203B41FA5}">
                      <a16:colId xmlns="" xmlns:a16="http://schemas.microsoft.com/office/drawing/2014/main" val="281998799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081483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4904849"/>
                  </a:ext>
                </a:extLst>
              </a:tr>
            </a:tbl>
          </a:graphicData>
        </a:graphic>
      </p:graphicFrame>
      <p:graphicFrame>
        <p:nvGraphicFramePr>
          <p:cNvPr id="12" name="表格 8">
            <a:extLst>
              <a:ext uri="{FF2B5EF4-FFF2-40B4-BE49-F238E27FC236}">
                <a16:creationId xmlns="" xmlns:a16="http://schemas.microsoft.com/office/drawing/2014/main" id="{9F2538E0-0CAA-4B57-BDCC-F973F5F90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9192"/>
              </p:ext>
            </p:extLst>
          </p:nvPr>
        </p:nvGraphicFramePr>
        <p:xfrm>
          <a:off x="3911600" y="1851237"/>
          <a:ext cx="4876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="" xmlns:a16="http://schemas.microsoft.com/office/drawing/2014/main" val="3003832684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0851814"/>
                  </a:ext>
                </a:extLst>
              </a:tr>
              <a:tr h="203202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9742899"/>
                  </a:ext>
                </a:extLst>
              </a:tr>
              <a:tr h="162562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7589441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="" xmlns:a16="http://schemas.microsoft.com/office/drawing/2014/main" id="{5F046CC3-4D5C-4704-9D04-B7EA0B441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15713"/>
              </p:ext>
            </p:extLst>
          </p:nvPr>
        </p:nvGraphicFramePr>
        <p:xfrm>
          <a:off x="3326606" y="3965786"/>
          <a:ext cx="69603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834">
                  <a:extLst>
                    <a:ext uri="{9D8B030D-6E8A-4147-A177-3AD203B41FA5}">
                      <a16:colId xmlns="" xmlns:a16="http://schemas.microsoft.com/office/drawing/2014/main" val="3305486126"/>
                    </a:ext>
                  </a:extLst>
                </a:gridCol>
                <a:gridCol w="589280">
                  <a:extLst>
                    <a:ext uri="{9D8B030D-6E8A-4147-A177-3AD203B41FA5}">
                      <a16:colId xmlns="" xmlns:a16="http://schemas.microsoft.com/office/drawing/2014/main" val="3506827204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868150232"/>
                    </a:ext>
                  </a:extLst>
                </a:gridCol>
                <a:gridCol w="4808706">
                  <a:extLst>
                    <a:ext uri="{9D8B030D-6E8A-4147-A177-3AD203B41FA5}">
                      <a16:colId xmlns="" xmlns:a16="http://schemas.microsoft.com/office/drawing/2014/main" val="2819987993"/>
                    </a:ext>
                  </a:extLst>
                </a:gridCol>
                <a:gridCol w="438935">
                  <a:extLst>
                    <a:ext uri="{9D8B030D-6E8A-4147-A177-3AD203B41FA5}">
                      <a16:colId xmlns="" xmlns:a16="http://schemas.microsoft.com/office/drawing/2014/main" val="3081483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4904849"/>
                  </a:ext>
                </a:extLst>
              </a:tr>
            </a:tbl>
          </a:graphicData>
        </a:graphic>
      </p:graphicFrame>
      <p:graphicFrame>
        <p:nvGraphicFramePr>
          <p:cNvPr id="14" name="表格 8">
            <a:extLst>
              <a:ext uri="{FF2B5EF4-FFF2-40B4-BE49-F238E27FC236}">
                <a16:creationId xmlns="" xmlns:a16="http://schemas.microsoft.com/office/drawing/2014/main" id="{6567FD2B-5F7A-4D70-9304-FFE6B782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24607"/>
              </p:ext>
            </p:extLst>
          </p:nvPr>
        </p:nvGraphicFramePr>
        <p:xfrm>
          <a:off x="4871720" y="1851237"/>
          <a:ext cx="4876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="" xmlns:a16="http://schemas.microsoft.com/office/drawing/2014/main" val="3003832684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0851814"/>
                  </a:ext>
                </a:extLst>
              </a:tr>
              <a:tr h="203202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9742899"/>
                  </a:ext>
                </a:extLst>
              </a:tr>
              <a:tr h="162562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7589441"/>
                  </a:ext>
                </a:extLst>
              </a:tr>
            </a:tbl>
          </a:graphicData>
        </a:graphic>
      </p:graphicFrame>
      <p:graphicFrame>
        <p:nvGraphicFramePr>
          <p:cNvPr id="15" name="表格 8">
            <a:extLst>
              <a:ext uri="{FF2B5EF4-FFF2-40B4-BE49-F238E27FC236}">
                <a16:creationId xmlns="" xmlns:a16="http://schemas.microsoft.com/office/drawing/2014/main" id="{834662B9-EE35-41ED-85D6-51C945E5C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17626"/>
              </p:ext>
            </p:extLst>
          </p:nvPr>
        </p:nvGraphicFramePr>
        <p:xfrm>
          <a:off x="5775960" y="1851237"/>
          <a:ext cx="4876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="" xmlns:a16="http://schemas.microsoft.com/office/drawing/2014/main" val="3003832684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0851814"/>
                  </a:ext>
                </a:extLst>
              </a:tr>
              <a:tr h="203202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9742899"/>
                  </a:ext>
                </a:extLst>
              </a:tr>
              <a:tr h="162562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7589441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1053E196-B084-4AD6-A80A-38CB6B0B1CC2}"/>
              </a:ext>
            </a:extLst>
          </p:cNvPr>
          <p:cNvCxnSpPr>
            <a:endCxn id="10" idx="1"/>
          </p:cNvCxnSpPr>
          <p:nvPr/>
        </p:nvCxnSpPr>
        <p:spPr>
          <a:xfrm flipV="1">
            <a:off x="2316480" y="3357034"/>
            <a:ext cx="1010126" cy="9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F5B4E88D-E3E3-46EB-A8D6-EF670D7CAF1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16480" y="3965786"/>
            <a:ext cx="1010126" cy="18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6A094952-A81E-4012-BEE5-1C6B9AE5953F}"/>
              </a:ext>
            </a:extLst>
          </p:cNvPr>
          <p:cNvCxnSpPr>
            <a:cxnSpLocks/>
          </p:cNvCxnSpPr>
          <p:nvPr/>
        </p:nvCxnSpPr>
        <p:spPr>
          <a:xfrm>
            <a:off x="4765040" y="4336626"/>
            <a:ext cx="106680" cy="67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5C48CF34-388C-475E-824E-9CBE5115CBF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155440" y="2674197"/>
            <a:ext cx="0" cy="47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14C77D66-1F6F-4F64-9F19-16B0D5CD2AB5}"/>
              </a:ext>
            </a:extLst>
          </p:cNvPr>
          <p:cNvCxnSpPr>
            <a:cxnSpLocks/>
          </p:cNvCxnSpPr>
          <p:nvPr/>
        </p:nvCxnSpPr>
        <p:spPr>
          <a:xfrm flipV="1">
            <a:off x="4399280" y="1971886"/>
            <a:ext cx="436880" cy="54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="" xmlns:a16="http://schemas.microsoft.com/office/drawing/2014/main" id="{B0397B9F-00C8-4503-883B-27D4243279E2}"/>
              </a:ext>
            </a:extLst>
          </p:cNvPr>
          <p:cNvCxnSpPr>
            <a:cxnSpLocks/>
          </p:cNvCxnSpPr>
          <p:nvPr/>
        </p:nvCxnSpPr>
        <p:spPr>
          <a:xfrm flipV="1">
            <a:off x="5359400" y="1935482"/>
            <a:ext cx="416560" cy="58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8">
            <a:extLst>
              <a:ext uri="{FF2B5EF4-FFF2-40B4-BE49-F238E27FC236}">
                <a16:creationId xmlns="" xmlns:a16="http://schemas.microsoft.com/office/drawing/2014/main" id="{DBFEA9FD-6DD6-4A99-954C-41D49DB45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66880"/>
              </p:ext>
            </p:extLst>
          </p:nvPr>
        </p:nvGraphicFramePr>
        <p:xfrm>
          <a:off x="4815840" y="4985597"/>
          <a:ext cx="4876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="" xmlns:a16="http://schemas.microsoft.com/office/drawing/2014/main" val="3003832684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0851814"/>
                  </a:ext>
                </a:extLst>
              </a:tr>
              <a:tr h="203202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9742899"/>
                  </a:ext>
                </a:extLst>
              </a:tr>
              <a:tr h="162562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7589441"/>
                  </a:ext>
                </a:extLst>
              </a:tr>
            </a:tbl>
          </a:graphicData>
        </a:graphic>
      </p:graphicFrame>
      <p:graphicFrame>
        <p:nvGraphicFramePr>
          <p:cNvPr id="33" name="表格 8">
            <a:extLst>
              <a:ext uri="{FF2B5EF4-FFF2-40B4-BE49-F238E27FC236}">
                <a16:creationId xmlns="" xmlns:a16="http://schemas.microsoft.com/office/drawing/2014/main" id="{8C1CA634-EF67-4AA7-8FD7-6D83FA571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08575"/>
              </p:ext>
            </p:extLst>
          </p:nvPr>
        </p:nvGraphicFramePr>
        <p:xfrm>
          <a:off x="5775960" y="4985597"/>
          <a:ext cx="4876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="" xmlns:a16="http://schemas.microsoft.com/office/drawing/2014/main" val="3003832684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0851814"/>
                  </a:ext>
                </a:extLst>
              </a:tr>
              <a:tr h="203202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9742899"/>
                  </a:ext>
                </a:extLst>
              </a:tr>
              <a:tr h="162562">
                <a:tc>
                  <a:txBody>
                    <a:bodyPr/>
                    <a:lstStyle/>
                    <a:p>
                      <a:pPr marL="0" algn="l" defTabSz="914354" rtl="0" eaLnBrk="1" latinLnBrk="0" hangingPunct="1"/>
                      <a:r>
                        <a:rPr lang="en-US" altLang="zh-CN" sz="1200" b="0" kern="12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zh-CN" altLang="en-US" sz="1200" b="0" kern="12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7589441"/>
                  </a:ext>
                </a:extLst>
              </a:tr>
            </a:tbl>
          </a:graphicData>
        </a:graphic>
      </p:graphicFrame>
      <p:cxnSp>
        <p:nvCxnSpPr>
          <p:cNvPr id="34" name="直接箭头连接符 33">
            <a:extLst>
              <a:ext uri="{FF2B5EF4-FFF2-40B4-BE49-F238E27FC236}">
                <a16:creationId xmlns="" xmlns:a16="http://schemas.microsoft.com/office/drawing/2014/main" id="{8F496911-D262-4D6D-899B-6F384135560C}"/>
              </a:ext>
            </a:extLst>
          </p:cNvPr>
          <p:cNvCxnSpPr>
            <a:cxnSpLocks/>
          </p:cNvCxnSpPr>
          <p:nvPr/>
        </p:nvCxnSpPr>
        <p:spPr>
          <a:xfrm flipV="1">
            <a:off x="5303520" y="5106246"/>
            <a:ext cx="436880" cy="54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62B955BB-6DD7-46D6-9277-0F0404FF89A1}"/>
              </a:ext>
            </a:extLst>
          </p:cNvPr>
          <p:cNvSpPr txBox="1"/>
          <p:nvPr/>
        </p:nvSpPr>
        <p:spPr>
          <a:xfrm>
            <a:off x="1079500" y="2419680"/>
            <a:ext cx="543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dict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D79BFB28-7888-4526-94C8-C157A8CC7D45}"/>
              </a:ext>
            </a:extLst>
          </p:cNvPr>
          <p:cNvSpPr txBox="1"/>
          <p:nvPr/>
        </p:nvSpPr>
        <p:spPr>
          <a:xfrm>
            <a:off x="3732530" y="1546863"/>
            <a:ext cx="84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dictEntry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4DC1493B-0A01-480B-BAAC-4537B610EF49}"/>
              </a:ext>
            </a:extLst>
          </p:cNvPr>
          <p:cNvSpPr txBox="1"/>
          <p:nvPr/>
        </p:nvSpPr>
        <p:spPr>
          <a:xfrm>
            <a:off x="3274060" y="3523687"/>
            <a:ext cx="543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C110E7AA-0568-4C9F-8973-2964C2DBCCA0}"/>
              </a:ext>
            </a:extLst>
          </p:cNvPr>
          <p:cNvSpPr txBox="1"/>
          <p:nvPr/>
        </p:nvSpPr>
        <p:spPr>
          <a:xfrm>
            <a:off x="3851831" y="3511482"/>
            <a:ext cx="543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A8787630-05F4-4864-B39C-8C41C3CB88E0}"/>
              </a:ext>
            </a:extLst>
          </p:cNvPr>
          <p:cNvSpPr txBox="1"/>
          <p:nvPr/>
        </p:nvSpPr>
        <p:spPr>
          <a:xfrm>
            <a:off x="4421664" y="3523687"/>
            <a:ext cx="543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1DA253B8-8159-4FF4-98EC-B913316E7961}"/>
              </a:ext>
            </a:extLst>
          </p:cNvPr>
          <p:cNvSpPr txBox="1"/>
          <p:nvPr/>
        </p:nvSpPr>
        <p:spPr>
          <a:xfrm>
            <a:off x="5562600" y="3503332"/>
            <a:ext cx="1010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ht</a:t>
            </a:r>
            <a:r>
              <a:rPr lang="en-US" altLang="zh-CN" sz="1200" dirty="0"/>
              <a:t>[0].size-1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6E13E3A9-72FA-46AE-99A4-5A0CCF316B99}"/>
              </a:ext>
            </a:extLst>
          </p:cNvPr>
          <p:cNvSpPr txBox="1"/>
          <p:nvPr/>
        </p:nvSpPr>
        <p:spPr>
          <a:xfrm>
            <a:off x="9738360" y="4396812"/>
            <a:ext cx="1010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ht</a:t>
            </a:r>
            <a:r>
              <a:rPr lang="en-US" altLang="zh-CN" sz="1200" dirty="0"/>
              <a:t>[1].size-1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0232232F-95AE-4810-9CC1-6251AE95C6AE}"/>
              </a:ext>
            </a:extLst>
          </p:cNvPr>
          <p:cNvSpPr txBox="1"/>
          <p:nvPr/>
        </p:nvSpPr>
        <p:spPr>
          <a:xfrm>
            <a:off x="3286760" y="4354972"/>
            <a:ext cx="543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="" xmlns:a16="http://schemas.microsoft.com/office/drawing/2014/main" id="{73E19AF4-6475-4B0F-851F-EA42DDC5B4FF}"/>
              </a:ext>
            </a:extLst>
          </p:cNvPr>
          <p:cNvSpPr txBox="1"/>
          <p:nvPr/>
        </p:nvSpPr>
        <p:spPr>
          <a:xfrm>
            <a:off x="3873024" y="4353491"/>
            <a:ext cx="543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="" xmlns:a16="http://schemas.microsoft.com/office/drawing/2014/main" id="{30DAB859-C9AC-4E43-88B0-D3A2A5BC7543}"/>
              </a:ext>
            </a:extLst>
          </p:cNvPr>
          <p:cNvSpPr txBox="1"/>
          <p:nvPr/>
        </p:nvSpPr>
        <p:spPr>
          <a:xfrm>
            <a:off x="4434443" y="4363226"/>
            <a:ext cx="543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AFB35420-EFF2-45D7-A908-A5D3C7E9EEFE}"/>
              </a:ext>
            </a:extLst>
          </p:cNvPr>
          <p:cNvSpPr txBox="1"/>
          <p:nvPr/>
        </p:nvSpPr>
        <p:spPr>
          <a:xfrm>
            <a:off x="1557020" y="5103144"/>
            <a:ext cx="123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 err="1"/>
              <a:t>rehashidx</a:t>
            </a:r>
            <a:r>
              <a:rPr lang="zh-CN" altLang="en-US" sz="1200" dirty="0"/>
              <a:t>为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9843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ļ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ḻiď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dict</a:t>
            </a:r>
            <a:r>
              <a:rPr lang="en-US" altLang="zh-CN" dirty="0"/>
              <a:t> </a:t>
            </a:r>
            <a:r>
              <a:rPr lang="zh-CN" altLang="en-US" dirty="0"/>
              <a:t>增量式重哈希</a:t>
            </a:r>
            <a:r>
              <a:rPr lang="en-US" altLang="zh-CN" dirty="0"/>
              <a:t>(incremental rehashing) </a:t>
            </a:r>
            <a:endParaRPr lang="zh-CN" altLang="en-US" dirty="0"/>
          </a:p>
        </p:txBody>
      </p:sp>
      <p:sp>
        <p:nvSpPr>
          <p:cNvPr id="4" name="íṡľíḑ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2A74184-8AA0-4276-A532-147248F3A149}"/>
              </a:ext>
            </a:extLst>
          </p:cNvPr>
          <p:cNvSpPr txBox="1"/>
          <p:nvPr/>
        </p:nvSpPr>
        <p:spPr>
          <a:xfrm>
            <a:off x="711200" y="1402080"/>
            <a:ext cx="3291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dictRehash</a:t>
            </a:r>
            <a:r>
              <a:rPr lang="en-US" altLang="zh-CN" dirty="0"/>
              <a:t>(</a:t>
            </a:r>
            <a:r>
              <a:rPr lang="en-US" altLang="zh-CN" dirty="0" err="1"/>
              <a:t>dict</a:t>
            </a:r>
            <a:r>
              <a:rPr lang="en-US" altLang="zh-CN" dirty="0"/>
              <a:t> *d, int n);</a:t>
            </a:r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 err="1"/>
              <a:t>dict</a:t>
            </a:r>
            <a:r>
              <a:rPr lang="zh-CN" altLang="en-US" dirty="0"/>
              <a:t>的查找、插入、删除操作都会先触发该操作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流程图: 终止 6">
            <a:extLst>
              <a:ext uri="{FF2B5EF4-FFF2-40B4-BE49-F238E27FC236}">
                <a16:creationId xmlns="" xmlns:a16="http://schemas.microsoft.com/office/drawing/2014/main" id="{BA380063-E6EB-4E6E-A136-06CAEE1A83FB}"/>
              </a:ext>
            </a:extLst>
          </p:cNvPr>
          <p:cNvSpPr/>
          <p:nvPr/>
        </p:nvSpPr>
        <p:spPr>
          <a:xfrm>
            <a:off x="5948680" y="1531720"/>
            <a:ext cx="8534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开始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="" xmlns:a16="http://schemas.microsoft.com/office/drawing/2014/main" id="{6F43E3E0-94E8-4056-A294-50FC8B47829C}"/>
              </a:ext>
            </a:extLst>
          </p:cNvPr>
          <p:cNvSpPr/>
          <p:nvPr/>
        </p:nvSpPr>
        <p:spPr>
          <a:xfrm>
            <a:off x="5344161" y="2404072"/>
            <a:ext cx="2062479" cy="46811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isRehashing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="" xmlns:a16="http://schemas.microsoft.com/office/drawing/2014/main" id="{818C56C0-799E-4AB5-B537-E2ABA9ED5927}"/>
              </a:ext>
            </a:extLst>
          </p:cNvPr>
          <p:cNvSpPr/>
          <p:nvPr/>
        </p:nvSpPr>
        <p:spPr>
          <a:xfrm>
            <a:off x="5623560" y="3600262"/>
            <a:ext cx="1503680" cy="4318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移动</a:t>
            </a:r>
            <a:r>
              <a:rPr lang="en-US" altLang="zh-CN" sz="1200" dirty="0" err="1">
                <a:solidFill>
                  <a:schemeClr val="tx1"/>
                </a:solidFill>
              </a:rPr>
              <a:t>ht</a:t>
            </a:r>
            <a:r>
              <a:rPr lang="en-US" altLang="zh-CN" sz="1200" dirty="0">
                <a:solidFill>
                  <a:schemeClr val="tx1"/>
                </a:solidFill>
              </a:rPr>
              <a:t>[0]</a:t>
            </a:r>
            <a:r>
              <a:rPr lang="zh-CN" altLang="en-US" sz="1200" dirty="0">
                <a:solidFill>
                  <a:schemeClr val="tx1"/>
                </a:solidFill>
              </a:rPr>
              <a:t>中</a:t>
            </a:r>
            <a:r>
              <a:rPr lang="en-US" altLang="zh-CN" sz="1200" dirty="0">
                <a:solidFill>
                  <a:schemeClr val="tx1"/>
                </a:solidFill>
              </a:rPr>
              <a:t>n</a:t>
            </a:r>
            <a:r>
              <a:rPr lang="zh-CN" altLang="en-US" sz="1200" dirty="0">
                <a:solidFill>
                  <a:schemeClr val="tx1"/>
                </a:solidFill>
              </a:rPr>
              <a:t>个非空的</a:t>
            </a:r>
            <a:r>
              <a:rPr lang="en-US" altLang="zh-CN" sz="1200" dirty="0">
                <a:solidFill>
                  <a:schemeClr val="tx1"/>
                </a:solidFill>
              </a:rPr>
              <a:t>bucket</a:t>
            </a:r>
            <a:r>
              <a:rPr lang="zh-CN" altLang="en-US" sz="1200" dirty="0">
                <a:solidFill>
                  <a:schemeClr val="tx1"/>
                </a:solidFill>
              </a:rPr>
              <a:t>到</a:t>
            </a:r>
            <a:r>
              <a:rPr lang="en-US" altLang="zh-CN" sz="1200" dirty="0" err="1">
                <a:solidFill>
                  <a:schemeClr val="tx1"/>
                </a:solidFill>
              </a:rPr>
              <a:t>ht</a:t>
            </a:r>
            <a:r>
              <a:rPr lang="en-US" altLang="zh-CN" sz="1200" dirty="0">
                <a:solidFill>
                  <a:schemeClr val="tx1"/>
                </a:solidFill>
              </a:rPr>
              <a:t>[1]</a:t>
            </a:r>
            <a:r>
              <a:rPr lang="zh-CN" altLang="en-US" sz="1200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10" name="流程图: 终止 9">
            <a:extLst>
              <a:ext uri="{FF2B5EF4-FFF2-40B4-BE49-F238E27FC236}">
                <a16:creationId xmlns="" xmlns:a16="http://schemas.microsoft.com/office/drawing/2014/main" id="{13656713-52AC-4807-8266-7BBDB579F7F9}"/>
              </a:ext>
            </a:extLst>
          </p:cNvPr>
          <p:cNvSpPr/>
          <p:nvPr/>
        </p:nvSpPr>
        <p:spPr>
          <a:xfrm>
            <a:off x="5953760" y="5023566"/>
            <a:ext cx="853440" cy="3693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结束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="" xmlns:a16="http://schemas.microsoft.com/office/drawing/2014/main" id="{48512C85-8C1F-475B-A4D4-848F177CD4A9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>
            <a:off x="6807200" y="2638129"/>
            <a:ext cx="599440" cy="2570103"/>
          </a:xfrm>
          <a:prstGeom prst="bentConnector3">
            <a:avLst>
              <a:gd name="adj1" fmla="val -3813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="" xmlns:a16="http://schemas.microsoft.com/office/drawing/2014/main" id="{2F779934-56C2-49DC-90BD-E9FCC64A169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6011363" y="3236223"/>
            <a:ext cx="728077" cy="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="" xmlns:a16="http://schemas.microsoft.com/office/drawing/2014/main" id="{19B8C6C2-391C-4093-A7E3-60AF69E39A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6123890" y="2152561"/>
            <a:ext cx="503020" cy="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="" xmlns:a16="http://schemas.microsoft.com/office/drawing/2014/main" id="{950F2BCE-18D9-4BE1-A827-A8318360AAB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5882188" y="4525274"/>
            <a:ext cx="991504" cy="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对话气泡: 椭圆形 40">
            <a:extLst>
              <a:ext uri="{FF2B5EF4-FFF2-40B4-BE49-F238E27FC236}">
                <a16:creationId xmlns="" xmlns:a16="http://schemas.microsoft.com/office/drawing/2014/main" id="{84165673-DB5B-482F-8563-9A5D29873118}"/>
              </a:ext>
            </a:extLst>
          </p:cNvPr>
          <p:cNvSpPr/>
          <p:nvPr/>
        </p:nvSpPr>
        <p:spPr>
          <a:xfrm>
            <a:off x="7843517" y="1635367"/>
            <a:ext cx="1723386" cy="612648"/>
          </a:xfrm>
          <a:prstGeom prst="wedgeEllipseCallout">
            <a:avLst>
              <a:gd name="adj1" fmla="val -106944"/>
              <a:gd name="adj2" fmla="val 94838"/>
            </a:avLst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rehashidx</a:t>
            </a:r>
            <a:r>
              <a:rPr lang="zh-CN" altLang="en-US" sz="1200" dirty="0"/>
              <a:t>为</a:t>
            </a:r>
            <a:r>
              <a:rPr lang="en-US" altLang="zh-CN" sz="1200" dirty="0"/>
              <a:t>-1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6409A4BC-1946-465D-B04E-37A84B320478}"/>
              </a:ext>
            </a:extLst>
          </p:cNvPr>
          <p:cNvSpPr txBox="1"/>
          <p:nvPr/>
        </p:nvSpPr>
        <p:spPr>
          <a:xfrm>
            <a:off x="6096000" y="3058159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968C1E35-2B43-40F8-9E7D-1638770B7EAD}"/>
              </a:ext>
            </a:extLst>
          </p:cNvPr>
          <p:cNvSpPr txBox="1"/>
          <p:nvPr/>
        </p:nvSpPr>
        <p:spPr>
          <a:xfrm>
            <a:off x="7599680" y="3677662"/>
            <a:ext cx="279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38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69d7da6b-04d6-4a4b-81a9-5bbf9896e6d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4CCEA"/>
      </a:accent1>
      <a:accent2>
        <a:srgbClr val="5577FF"/>
      </a:accent2>
      <a:accent3>
        <a:srgbClr val="F1C243"/>
      </a:accent3>
      <a:accent4>
        <a:srgbClr val="323657"/>
      </a:accent4>
      <a:accent5>
        <a:srgbClr val="99ACBB"/>
      </a:accent5>
      <a:accent6>
        <a:srgbClr val="C8A08D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3824</TotalTime>
  <Words>1081</Words>
  <Application>Microsoft Office PowerPoint</Application>
  <PresentationFormat>宽屏</PresentationFormat>
  <Paragraphs>311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inherit</vt:lpstr>
      <vt:lpstr>等线</vt:lpstr>
      <vt:lpstr>宋体</vt:lpstr>
      <vt:lpstr>微软雅黑</vt:lpstr>
      <vt:lpstr>Arial</vt:lpstr>
      <vt:lpstr>Calibri</vt:lpstr>
      <vt:lpstr>Impact</vt:lpstr>
      <vt:lpstr>主题5</vt:lpstr>
      <vt:lpstr>think-cell Slide</vt:lpstr>
      <vt:lpstr>Redis®  数据结构的设计</vt:lpstr>
      <vt:lpstr>PowerPoint 演示文稿</vt:lpstr>
      <vt:lpstr>Redis数据结构的设计原则</vt:lpstr>
      <vt:lpstr>PowerPoint 演示文稿</vt:lpstr>
      <vt:lpstr>PowerPoint 演示文稿</vt:lpstr>
      <vt:lpstr>dict</vt:lpstr>
      <vt:lpstr>PowerPoint 演示文稿</vt:lpstr>
      <vt:lpstr>dict的存储结构</vt:lpstr>
      <vt:lpstr>dict 增量式重哈希(incremental rehashing) </vt:lpstr>
      <vt:lpstr>dict 查找</vt:lpstr>
      <vt:lpstr>dict 插入</vt:lpstr>
      <vt:lpstr>sds</vt:lpstr>
      <vt:lpstr>PowerPoint 演示文稿</vt:lpstr>
      <vt:lpstr>sds的存储结构</vt:lpstr>
      <vt:lpstr>ziplist</vt:lpstr>
      <vt:lpstr>PowerPoint 演示文稿</vt:lpstr>
      <vt:lpstr>ziplist的存储结构</vt:lpstr>
      <vt:lpstr>ziplist的优缺点</vt:lpstr>
      <vt:lpstr>intset</vt:lpstr>
      <vt:lpstr>intset的存储结构</vt:lpstr>
      <vt:lpstr>PowerPoint 演示文稿</vt:lpstr>
      <vt:lpstr>quicklist</vt:lpstr>
      <vt:lpstr>skiplist</vt:lpstr>
      <vt:lpstr>PowerPoint 演示文稿</vt:lpstr>
      <vt:lpstr>skiplist的存储结构</vt:lpstr>
      <vt:lpstr>skiplist的性能</vt:lpstr>
      <vt:lpstr>skiplist优缺点</vt:lpstr>
      <vt:lpstr>外部类型及其内部编码之间的关系</vt:lpstr>
      <vt:lpstr>PowerPoint 演示文稿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柯江胜</cp:lastModifiedBy>
  <cp:revision>120</cp:revision>
  <cp:lastPrinted>2019-07-31T16:00:00Z</cp:lastPrinted>
  <dcterms:created xsi:type="dcterms:W3CDTF">2019-07-31T16:00:00Z</dcterms:created>
  <dcterms:modified xsi:type="dcterms:W3CDTF">2019-10-09T08:24:21Z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