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429" r:id="rId3"/>
    <p:sldId id="523" r:id="rId4"/>
    <p:sldId id="260" r:id="rId5"/>
    <p:sldId id="524" r:id="rId6"/>
    <p:sldId id="526" r:id="rId7"/>
    <p:sldId id="527" r:id="rId8"/>
    <p:sldId id="528" r:id="rId9"/>
    <p:sldId id="529" r:id="rId10"/>
    <p:sldId id="530" r:id="rId11"/>
    <p:sldId id="531" r:id="rId12"/>
    <p:sldId id="532" r:id="rId13"/>
    <p:sldId id="533" r:id="rId14"/>
    <p:sldId id="534" r:id="rId15"/>
    <p:sldId id="298" r:id="rId16"/>
    <p:sldId id="301" r:id="rId17"/>
    <p:sldId id="302" r:id="rId18"/>
    <p:sldId id="516" r:id="rId19"/>
    <p:sldId id="535"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1" d="100"/>
          <a:sy n="121"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Hinton 反对 CNN的另外一个理由是，CNN的目标不正确。问题主要集中在 Pooling 方面（我认为可以推广到下采样，因为现在很多CNN用卷积下采样代替Pooling层）。Hinton认为，过去人们对Pooling的看法是能够带来 invariance 的效果，也就是当内容发生很小的变化的时候（以及一些平移旋转），CNN 仍然能够稳定识别对应内容。CNN对旋转没有不变性。可采用 数据增强方式让其达到旋转不变性。</a:t>
            </a:r>
            <a:endParaRPr lang="zh-CN" altLang="en-US"/>
          </a:p>
          <a:p>
            <a:r>
              <a:rPr lang="zh-CN" altLang="en-US">
                <a:sym typeface="+mn-ea"/>
              </a:rPr>
              <a:t>CNN中的Invariance 主要是通过 Pooling 等下采样过程得到。而卷积层是同变性（Equivariance）。</a:t>
            </a:r>
            <a:endParaRPr lang="zh-CN" altLang="en-US"/>
          </a:p>
          <a:p>
            <a:r>
              <a:rPr lang="zh-CN" altLang="en-US">
                <a:sym typeface="+mn-ea"/>
              </a:rPr>
              <a:t>平移和旋转的Invariance，是舍弃了“坐标框架”。</a:t>
            </a:r>
            <a:endParaRPr lang="zh-CN" altLang="en-US"/>
          </a:p>
          <a:p>
            <a:r>
              <a:rPr lang="zh-CN" altLang="en-US">
                <a:sym typeface="+mn-ea"/>
              </a:rPr>
              <a:t>虽然以往CNN的识别准确率高且稳定，但我们最终目标不是为了准确率，而是为了得到对内容的良好表示，从而达到“理解”内容</a:t>
            </a:r>
            <a:endParaRPr lang="zh-CN" altLang="en-US"/>
          </a:p>
          <a:p>
            <a:r>
              <a:rPr lang="zh-CN" altLang="en-US">
                <a:sym typeface="+mn-ea"/>
              </a:rPr>
              <a:t>但是这个目标并不正确，因为最终我们理想的目标不是为了“识别率”，而是为了得到对内容的良好的表示(representation)。如果我们找到了对内容的良好表示，那么就等于我们“理解”了内容，因为这些内容可以被用来识别，用来进行语义分析，用来构建抽象逻辑，等等等等。而现在的 CNN 却一味地追求识别率</a:t>
            </a:r>
          </a:p>
          <a:p>
            <a:endParaRPr lang="zh-CN" altLang="en-US"/>
          </a:p>
          <a:p>
            <a:r>
              <a:rPr lang="zh-CN" altLang="en-US">
                <a:sym typeface="+mn-ea"/>
              </a:rPr>
              <a:t>对于池化（pooling），存在以上 4 点争论：</a:t>
            </a:r>
            <a:endParaRPr lang="zh-CN" altLang="en-US"/>
          </a:p>
          <a:p>
            <a:r>
              <a:rPr lang="zh-CN" altLang="en-US">
                <a:sym typeface="+mn-ea"/>
              </a:rPr>
              <a:t>不合乎我们对形态感知的心理认知</a:t>
            </a:r>
            <a:endParaRPr lang="zh-CN" altLang="en-US"/>
          </a:p>
          <a:p>
            <a:endParaRPr lang="zh-CN" altLang="en-US"/>
          </a:p>
          <a:p>
            <a:r>
              <a:rPr lang="zh-CN" altLang="en-US">
                <a:sym typeface="+mn-ea"/>
              </a:rPr>
              <a:t>它无法解释为什么把固有坐标系分派给对象后，会有如此明显的效果。</a:t>
            </a:r>
            <a:endParaRPr lang="zh-CN" altLang="en-US"/>
          </a:p>
          <a:p>
            <a:r>
              <a:rPr lang="zh-CN" altLang="en-US">
                <a:sym typeface="+mn-ea"/>
              </a:rPr>
              <a:t>它在解决的是错误的问题</a:t>
            </a:r>
            <a:endParaRPr lang="zh-CN" altLang="en-US"/>
          </a:p>
          <a:p>
            <a:endParaRPr lang="zh-CN" altLang="en-US"/>
          </a:p>
          <a:p>
            <a:r>
              <a:rPr lang="zh-CN" altLang="en-US">
                <a:sym typeface="+mn-ea"/>
              </a:rPr>
              <a:t>我们想要的是 equivariance，不是 invariance。想要的是 Disentangling，而不是 discarding。</a:t>
            </a:r>
            <a:endParaRPr lang="zh-CN" altLang="en-US"/>
          </a:p>
          <a:p>
            <a:r>
              <a:rPr lang="zh-CN" altLang="en-US">
                <a:sym typeface="+mn-ea"/>
              </a:rPr>
              <a:t>它无法使用基本的线性结构</a:t>
            </a:r>
            <a:endParaRPr lang="zh-CN" altLang="en-US"/>
          </a:p>
          <a:p>
            <a:endParaRPr lang="zh-CN" altLang="en-US"/>
          </a:p>
          <a:p>
            <a:r>
              <a:rPr lang="zh-CN" altLang="en-US">
                <a:sym typeface="+mn-ea"/>
              </a:rPr>
              <a:t>它不能利用能够完美处理图像中大量variance的自然线性流形。</a:t>
            </a:r>
            <a:endParaRPr lang="zh-CN" altLang="en-US"/>
          </a:p>
          <a:p>
            <a:r>
              <a:rPr lang="zh-CN" altLang="en-US">
                <a:sym typeface="+mn-ea"/>
              </a:rPr>
              <a:t>池化对于做动态routing也很差</a:t>
            </a:r>
            <a:endParaRPr lang="zh-CN" altLang="en-US"/>
          </a:p>
          <a:p>
            <a:r>
              <a:rPr lang="zh-CN" altLang="en-US">
                <a:sym typeface="+mn-ea"/>
              </a:rPr>
              <a:t>卷积神经网络努力在让神经活动对视点上的小变化invariant，方法是通过在一个“池”内合并这些活动</a:t>
            </a:r>
            <a:endParaRPr lang="zh-CN" altLang="en-US"/>
          </a:p>
          <a:p>
            <a:r>
              <a:rPr lang="zh-CN" altLang="en-US">
                <a:sym typeface="+mn-ea"/>
              </a:rPr>
              <a:t>—这个目标是错误的；</a:t>
            </a:r>
            <a:endParaRPr lang="zh-CN" altLang="en-US"/>
          </a:p>
          <a:p>
            <a:r>
              <a:rPr lang="zh-CN" altLang="en-US">
                <a:sym typeface="+mn-ea"/>
              </a:rPr>
              <a:t>—它由这样一个事实驱动：最终的 label 需要 viewpoint-invariant</a:t>
            </a:r>
            <a:endParaRPr lang="zh-CN" altLang="en-US"/>
          </a:p>
          <a:p>
            <a:r>
              <a:rPr lang="zh-CN" altLang="en-US">
                <a:sym typeface="+mn-ea"/>
              </a:rPr>
              <a:t>以equivariance为目标会更好：视点中的变化引发了神经活动中的相应变化</a:t>
            </a:r>
            <a:endParaRPr lang="zh-CN" altLang="en-US"/>
          </a:p>
          <a:p>
            <a:r>
              <a:rPr lang="zh-CN" altLang="en-US">
                <a:sym typeface="+mn-ea"/>
              </a:rPr>
              <a:t>—在认知系统中，是 weights 编码了viewpoint-invariant knowledge，而不是神经活动</a:t>
            </a:r>
            <a:endParaRPr lang="zh-CN" altLang="en-US"/>
          </a:p>
          <a:p>
            <a:endParaRPr lang="zh-CN" altLang="en-US"/>
          </a:p>
          <a:p>
            <a:r>
              <a:rPr lang="zh-CN" altLang="en-US">
                <a:sym typeface="+mn-ea"/>
              </a:rPr>
              <a:t>Equivariance</a:t>
            </a:r>
            <a:endParaRPr lang="zh-CN" altLang="en-US"/>
          </a:p>
          <a:p>
            <a:r>
              <a:rPr lang="zh-CN" altLang="en-US">
                <a:sym typeface="+mn-ea"/>
              </a:rPr>
              <a:t>没有sub-sampling，卷积神经网络为discrete translations 给出了“place-coded” equivariance。</a:t>
            </a:r>
            <a:endParaRPr lang="zh-CN" altLang="en-US"/>
          </a:p>
          <a:p>
            <a:r>
              <a:rPr lang="zh-CN" altLang="en-US"/>
              <a:t>Invariance 主要是通过 Pooling 等下采样过程得到的。如果你对训练神经网络有经验，你可能会想到我们在做图像预处理和数据拓增的时候，会把某些图片旋转一些角度，作为新的样本，给神经网络识别。这样CNN能够做到对旋转的 invariance，并且是“直觉上”的invariance，根本不需要像人那样去旋转图片，它直接就“忽视”了旋转，因为我们希望它对旋转invariance。</a:t>
            </a:r>
          </a:p>
          <a:p>
            <a:endParaRPr lang="zh-CN" altLang="en-US"/>
          </a:p>
          <a:p>
            <a:r>
              <a:rPr lang="zh-CN" altLang="en-US"/>
              <a:t>CNN同样强调对空间的 invariance，也就是对物体的平移之类的不敏感（物体不同的位置不影响它的识别）。这当然极大地提高了识别正确率，但是对于移动的数据（比如视频），或者我们需要检测物体具体的位置的时候，CNN本身很难做，需要一些滑动窗口，或者R-CNN之类的方法，这些方法很反常（几乎肯定在生物学中不存在对应结构），而且极难解释为什么大脑在识别静态图像和观察运动场景等差异很大的视觉功能时，几乎使用同一套视觉系统。</a:t>
            </a:r>
          </a:p>
          <a:p>
            <a:endParaRPr lang="zh-CN" altLang="en-US"/>
          </a:p>
          <a:p>
            <a:r>
              <a:rPr lang="zh-CN" altLang="en-US"/>
              <a:t>对平移和旋转的 invariance，其实是丢弃了“坐标框架”，Hinton认为这是CNN不能反映“坐标框架”的重要原因。</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07070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288484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400364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67589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a:latin typeface="Lucida Sans"/>
              <a:cs typeface="Lucida Sans"/>
            </a:endParaRPr>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a:latin typeface="Lucida Sans"/>
              <a:cs typeface="Lucida Sans"/>
            </a:endParaRPr>
          </a:p>
          <a:p>
            <a:endParaRPr lang="zh-CN" altLang="en-US"/>
          </a:p>
          <a:p>
            <a:endParaRPr lang="zh-CN" altLang="en-US"/>
          </a:p>
        </p:txBody>
      </p:sp>
    </p:spTree>
    <p:extLst>
      <p:ext uri="{BB962C8B-B14F-4D97-AF65-F5344CB8AC3E}">
        <p14:creationId xmlns:p14="http://schemas.microsoft.com/office/powerpoint/2010/main" val="410738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Hinton 反对 CNN的另外一个理由是，CNN的目标不正确。问题主要集中在 Pooling 方面（我认为可以推广到下采样，因为现在很多CNN用卷积下采样代替Pooling层）。Hinton认为，过去人们对Pooling的看法是能够带来 invariance 的效果，也就是当内容发生很小的变化的时候（以及一些平移旋转），CNN 仍然能够稳定识别对应内容。CNN对旋转没有不变性。可采用 数据增强方式让其达到旋转不变性。</a:t>
            </a:r>
            <a:endParaRPr lang="zh-CN" altLang="en-US"/>
          </a:p>
          <a:p>
            <a:r>
              <a:rPr lang="zh-CN" altLang="en-US">
                <a:sym typeface="+mn-ea"/>
              </a:rPr>
              <a:t>CNN中的Invariance 主要是通过 Pooling 等下采样过程得到。而卷积层是同变性（Equivariance）。</a:t>
            </a:r>
            <a:endParaRPr lang="zh-CN" altLang="en-US"/>
          </a:p>
          <a:p>
            <a:r>
              <a:rPr lang="zh-CN" altLang="en-US">
                <a:sym typeface="+mn-ea"/>
              </a:rPr>
              <a:t>平移和旋转的Invariance，是舍弃了“坐标框架”。</a:t>
            </a:r>
            <a:endParaRPr lang="zh-CN" altLang="en-US"/>
          </a:p>
          <a:p>
            <a:r>
              <a:rPr lang="zh-CN" altLang="en-US">
                <a:sym typeface="+mn-ea"/>
              </a:rPr>
              <a:t>虽然以往CNN的识别准确率高且稳定，但我们最终目标不是为了准确率，而是为了得到对内容的良好表示，从而达到“理解”内容</a:t>
            </a:r>
            <a:endParaRPr lang="zh-CN" altLang="en-US"/>
          </a:p>
          <a:p>
            <a:r>
              <a:rPr lang="zh-CN" altLang="en-US">
                <a:sym typeface="+mn-ea"/>
              </a:rPr>
              <a:t>但是这个目标并不正确，因为最终我们理想的目标不是为了“识别率”，而是为了得到对内容的良好的表示(representation)。如果我们找到了对内容的良好表示，那么就等于我们“理解”了内容，因为这些内容可以被用来识别，用来进行语义分析，用来构建抽象逻辑，等等等等。而现在的 CNN 却一味地追求识别率</a:t>
            </a:r>
          </a:p>
          <a:p>
            <a:endParaRPr lang="zh-CN" altLang="en-US"/>
          </a:p>
          <a:p>
            <a:r>
              <a:rPr lang="zh-CN" altLang="en-US">
                <a:sym typeface="+mn-ea"/>
              </a:rPr>
              <a:t>对于池化（pooling），存在以上 4 点争论：</a:t>
            </a:r>
            <a:endParaRPr lang="zh-CN" altLang="en-US"/>
          </a:p>
          <a:p>
            <a:r>
              <a:rPr lang="zh-CN" altLang="en-US">
                <a:sym typeface="+mn-ea"/>
              </a:rPr>
              <a:t>不合乎我们对形态感知的心理认知</a:t>
            </a:r>
            <a:endParaRPr lang="zh-CN" altLang="en-US"/>
          </a:p>
          <a:p>
            <a:endParaRPr lang="zh-CN" altLang="en-US"/>
          </a:p>
          <a:p>
            <a:r>
              <a:rPr lang="zh-CN" altLang="en-US">
                <a:sym typeface="+mn-ea"/>
              </a:rPr>
              <a:t>它无法解释为什么把固有坐标系分派给对象后，会有如此明显的效果。</a:t>
            </a:r>
            <a:endParaRPr lang="zh-CN" altLang="en-US"/>
          </a:p>
          <a:p>
            <a:r>
              <a:rPr lang="zh-CN" altLang="en-US">
                <a:sym typeface="+mn-ea"/>
              </a:rPr>
              <a:t>它在解决的是错误的问题</a:t>
            </a:r>
            <a:endParaRPr lang="zh-CN" altLang="en-US"/>
          </a:p>
          <a:p>
            <a:endParaRPr lang="zh-CN" altLang="en-US"/>
          </a:p>
          <a:p>
            <a:r>
              <a:rPr lang="zh-CN" altLang="en-US">
                <a:sym typeface="+mn-ea"/>
              </a:rPr>
              <a:t>我们想要的是 equivariance，不是 invariance。想要的是 Disentangling，而不是 discarding。</a:t>
            </a:r>
            <a:endParaRPr lang="zh-CN" altLang="en-US"/>
          </a:p>
          <a:p>
            <a:r>
              <a:rPr lang="zh-CN" altLang="en-US">
                <a:sym typeface="+mn-ea"/>
              </a:rPr>
              <a:t>它无法使用基本的线性结构</a:t>
            </a:r>
            <a:endParaRPr lang="zh-CN" altLang="en-US"/>
          </a:p>
          <a:p>
            <a:endParaRPr lang="zh-CN" altLang="en-US"/>
          </a:p>
          <a:p>
            <a:r>
              <a:rPr lang="zh-CN" altLang="en-US">
                <a:sym typeface="+mn-ea"/>
              </a:rPr>
              <a:t>它不能利用能够完美处理图像中大量variance的自然线性流形。</a:t>
            </a:r>
            <a:endParaRPr lang="zh-CN" altLang="en-US"/>
          </a:p>
          <a:p>
            <a:r>
              <a:rPr lang="zh-CN" altLang="en-US">
                <a:sym typeface="+mn-ea"/>
              </a:rPr>
              <a:t>池化对于做动态routing也很差</a:t>
            </a:r>
            <a:endParaRPr lang="zh-CN" altLang="en-US"/>
          </a:p>
          <a:p>
            <a:r>
              <a:rPr lang="zh-CN" altLang="en-US">
                <a:sym typeface="+mn-ea"/>
              </a:rPr>
              <a:t>卷积神经网络努力在让神经活动对视点上的小变化invariant，方法是通过在一个“池”内合并这些活动</a:t>
            </a:r>
            <a:endParaRPr lang="zh-CN" altLang="en-US"/>
          </a:p>
          <a:p>
            <a:r>
              <a:rPr lang="zh-CN" altLang="en-US">
                <a:sym typeface="+mn-ea"/>
              </a:rPr>
              <a:t>—这个目标是错误的；</a:t>
            </a:r>
            <a:endParaRPr lang="zh-CN" altLang="en-US"/>
          </a:p>
          <a:p>
            <a:r>
              <a:rPr lang="zh-CN" altLang="en-US">
                <a:sym typeface="+mn-ea"/>
              </a:rPr>
              <a:t>—它由这样一个事实驱动：最终的 label 需要 viewpoint-invariant</a:t>
            </a:r>
            <a:endParaRPr lang="zh-CN" altLang="en-US"/>
          </a:p>
          <a:p>
            <a:r>
              <a:rPr lang="zh-CN" altLang="en-US">
                <a:sym typeface="+mn-ea"/>
              </a:rPr>
              <a:t>以equivariance为目标会更好：视点中的变化引发了神经活动中的相应变化</a:t>
            </a:r>
            <a:endParaRPr lang="zh-CN" altLang="en-US"/>
          </a:p>
          <a:p>
            <a:r>
              <a:rPr lang="zh-CN" altLang="en-US">
                <a:sym typeface="+mn-ea"/>
              </a:rPr>
              <a:t>—在认知系统中，是 weights 编码了viewpoint-invariant knowledge，而不是神经活动</a:t>
            </a:r>
            <a:endParaRPr lang="zh-CN" altLang="en-US"/>
          </a:p>
          <a:p>
            <a:endParaRPr lang="zh-CN" altLang="en-US"/>
          </a:p>
          <a:p>
            <a:r>
              <a:rPr lang="zh-CN" altLang="en-US">
                <a:sym typeface="+mn-ea"/>
              </a:rPr>
              <a:t>Equivariance</a:t>
            </a:r>
            <a:endParaRPr lang="zh-CN" altLang="en-US"/>
          </a:p>
          <a:p>
            <a:r>
              <a:rPr lang="zh-CN" altLang="en-US">
                <a:sym typeface="+mn-ea"/>
              </a:rPr>
              <a:t>没有sub-sampling，卷积神经网络为discrete translations 给出了“place-coded” equivariance。</a:t>
            </a:r>
            <a:endParaRPr lang="zh-CN" altLang="en-US"/>
          </a:p>
          <a:p>
            <a:r>
              <a:rPr lang="zh-CN" altLang="en-US"/>
              <a:t>Invariance 主要是通过 Pooling 等下采样过程得到的。如果你对训练神经网络有经验，你可能会想到我们在做图像预处理和数据拓增的时候，会把某些图片旋转一些角度，作为新的样本，给神经网络识别。这样CNN能够做到对旋转的 invariance，并且是“直觉上”的invariance，根本不需要像人那样去旋转图片，它直接就“忽视”了旋转，因为我们希望它对旋转invariance。</a:t>
            </a:r>
          </a:p>
          <a:p>
            <a:endParaRPr lang="zh-CN" altLang="en-US"/>
          </a:p>
          <a:p>
            <a:r>
              <a:rPr lang="zh-CN" altLang="en-US"/>
              <a:t>CNN同样强调对空间的 invariance，也就是对物体的平移之类的不敏感（物体不同的位置不影响它的识别）。这当然极大地提高了识别正确率，但是对于移动的数据（比如视频），或者我们需要检测物体具体的位置的时候，CNN本身很难做，需要一些滑动窗口，或者R-CNN之类的方法，这些方法很反常（几乎肯定在生物学中不存在对应结构），而且极难解释为什么大脑在识别静态图像和观察运动场景等差异很大的视觉功能时，几乎使用同一套视觉系统。</a:t>
            </a:r>
          </a:p>
          <a:p>
            <a:endParaRPr lang="zh-CN" altLang="en-US"/>
          </a:p>
          <a:p>
            <a:r>
              <a:rPr lang="zh-CN" altLang="en-US"/>
              <a:t>对平移和旋转的 invariance，其实是丢弃了“坐标框架”，Hinton认为这是CNN不能反映“坐标框架”的重要原因。</a:t>
            </a:r>
          </a:p>
        </p:txBody>
      </p:sp>
    </p:spTree>
    <p:extLst>
      <p:ext uri="{BB962C8B-B14F-4D97-AF65-F5344CB8AC3E}">
        <p14:creationId xmlns:p14="http://schemas.microsoft.com/office/powerpoint/2010/main" val="198802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175206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71559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960559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94765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190947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P2:</a:t>
            </a:r>
            <a:r>
              <a:rPr lang="zh-CN" altLang="en-US"/>
              <a:t>ConvNets需要大量的数据来推广</a:t>
            </a:r>
          </a:p>
          <a:p>
            <a:endParaRPr lang="zh-CN" altLang="en-US"/>
          </a:p>
          <a:p>
            <a:r>
              <a:rPr lang="zh-CN" altLang="en-US"/>
              <a:t>为了让ConvNets成为翻译不变的，它必须为每个不同的视点学习不同的过滤器，这样做需要大量的数据。</a:t>
            </a:r>
          </a:p>
        </p:txBody>
      </p:sp>
    </p:spTree>
    <p:extLst>
      <p:ext uri="{BB962C8B-B14F-4D97-AF65-F5344CB8AC3E}">
        <p14:creationId xmlns:p14="http://schemas.microsoft.com/office/powerpoint/2010/main" val="36694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0" advTm="6740"/>
    </mc:Choice>
    <mc:Fallback>
      <p:transition advTm="674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6.wmf"/><Relationship Id="rId3" Type="http://schemas.openxmlformats.org/officeDocument/2006/relationships/notesSlide" Target="../notesSlides/notesSlide12.xml"/><Relationship Id="rId7" Type="http://schemas.openxmlformats.org/officeDocument/2006/relationships/image" Target="../media/image23.wmf"/><Relationship Id="rId12"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image" Target="../media/image29.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25.wmf"/><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oleObject" Target="../embeddings/oleObject3.bin"/><Relationship Id="rId4" Type="http://schemas.openxmlformats.org/officeDocument/2006/relationships/image" Target="../media/image7.png"/><Relationship Id="rId9" Type="http://schemas.openxmlformats.org/officeDocument/2006/relationships/image" Target="../media/image24.wmf"/><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0911" y="861467"/>
            <a:ext cx="10598785" cy="1152525"/>
          </a:xfrm>
        </p:spPr>
        <p:txBody>
          <a:bodyPr>
            <a:normAutofit fontScale="90000"/>
          </a:bodyPr>
          <a:lstStyle/>
          <a:p>
            <a:r>
              <a:rPr lang="zh-CN" altLang="en-US" sz="5400" smtClean="0">
                <a:latin typeface="Cambria Math" panose="02040503050406030204" pitchFamily="18" charset="0"/>
              </a:rPr>
              <a:t>Dynamic Routing Between Capsules</a:t>
            </a:r>
            <a:endParaRPr lang="zh-CN" altLang="en-US" sz="5400">
              <a:latin typeface="Cambria Math" panose="02040503050406030204" pitchFamily="18" charset="0"/>
            </a:endParaRPr>
          </a:p>
        </p:txBody>
      </p:sp>
      <p:sp>
        <p:nvSpPr>
          <p:cNvPr id="3" name="副标题 2"/>
          <p:cNvSpPr>
            <a:spLocks noGrp="1"/>
          </p:cNvSpPr>
          <p:nvPr>
            <p:ph type="subTitle" idx="1"/>
          </p:nvPr>
        </p:nvSpPr>
        <p:spPr>
          <a:xfrm>
            <a:off x="1659655" y="3086201"/>
            <a:ext cx="8776335" cy="2515235"/>
          </a:xfrm>
        </p:spPr>
        <p:txBody>
          <a:bodyPr>
            <a:normAutofit/>
          </a:bodyPr>
          <a:lstStyle/>
          <a:p>
            <a:r>
              <a:rPr lang="zh-CN" altLang="en-US" dirty="0" smtClean="0">
                <a:latin typeface="Times New Roman" panose="02020603050405020304" pitchFamily="18" charset="0"/>
                <a:cs typeface="Times New Roman" panose="02020603050405020304" pitchFamily="18" charset="0"/>
              </a:rPr>
              <a:t>Geoffrey E. Hinton </a:t>
            </a:r>
          </a:p>
          <a:p>
            <a:r>
              <a:rPr lang="zh-CN" altLang="en-US" dirty="0" smtClean="0">
                <a:latin typeface="Times New Roman" panose="02020603050405020304" pitchFamily="18" charset="0"/>
                <a:cs typeface="Times New Roman" panose="02020603050405020304" pitchFamily="18" charset="0"/>
              </a:rPr>
              <a:t>Sara Sabour</a:t>
            </a:r>
          </a:p>
          <a:p>
            <a:r>
              <a:rPr lang="zh-CN" altLang="en-US" dirty="0" smtClean="0">
                <a:latin typeface="Times New Roman" panose="02020603050405020304" pitchFamily="18" charset="0"/>
                <a:cs typeface="Times New Roman" panose="02020603050405020304" pitchFamily="18" charset="0"/>
              </a:rPr>
              <a:t>Nicholas Frosst</a:t>
            </a:r>
          </a:p>
          <a:p>
            <a:r>
              <a:rPr lang="zh-CN" altLang="en-US" dirty="0" smtClean="0">
                <a:latin typeface="Times New Roman" panose="02020603050405020304" pitchFamily="18" charset="0"/>
                <a:cs typeface="Times New Roman" panose="02020603050405020304" pitchFamily="18" charset="0"/>
              </a:rPr>
              <a:t>Conference on Neural Information Processing Systems </a:t>
            </a:r>
          </a:p>
          <a:p>
            <a:r>
              <a:rPr lang="zh-CN" altLang="en-US" dirty="0" smtClean="0">
                <a:latin typeface="Times New Roman" panose="02020603050405020304" pitchFamily="18" charset="0"/>
                <a:cs typeface="Times New Roman" panose="02020603050405020304" pitchFamily="18" charset="0"/>
              </a:rPr>
              <a:t>（NIPS 2017）</a:t>
            </a:r>
          </a:p>
          <a:p>
            <a:endParaRPr lang="zh-CN" altLang="zh-CN" dirty="0">
              <a:latin typeface="Times New Roman" panose="02020603050405020304" pitchFamily="18" charset="0"/>
              <a:cs typeface="Times New Roman" panose="02020603050405020304" pitchFamily="18" charset="0"/>
            </a:endParaRPr>
          </a:p>
        </p:txBody>
      </p:sp>
      <p:pic>
        <p:nvPicPr>
          <p:cNvPr id="4" name="Picture 4" descr="卡通遨游太空汇报模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0729" y="4564658"/>
            <a:ext cx="2507614" cy="2108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a:t>
            </a:r>
            <a:r>
              <a:rPr lang="en-US" altLang="zh-CN" dirty="0" err="1"/>
              <a:t>E</a:t>
            </a:r>
            <a:r>
              <a:rPr lang="en-US" altLang="zh-CN" dirty="0" err="1" smtClean="0"/>
              <a:t>quivariance</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 y="2185457"/>
            <a:ext cx="12192000" cy="3392000"/>
          </a:xfrm>
          <a:prstGeom prst="rect">
            <a:avLst/>
          </a:prstGeom>
        </p:spPr>
      </p:pic>
    </p:spTree>
    <p:extLst>
      <p:ext uri="{BB962C8B-B14F-4D97-AF65-F5344CB8AC3E}">
        <p14:creationId xmlns:p14="http://schemas.microsoft.com/office/powerpoint/2010/main" val="3407219360"/>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Capsules-Dynamic routing</a:t>
            </a:r>
            <a:endParaRPr lang="zh-CN" altLang="en-US" dirty="0"/>
          </a:p>
        </p:txBody>
      </p:sp>
      <p:sp>
        <p:nvSpPr>
          <p:cNvPr id="7" name="文本框 6"/>
          <p:cNvSpPr txBox="1"/>
          <p:nvPr/>
        </p:nvSpPr>
        <p:spPr>
          <a:xfrm>
            <a:off x="710208" y="5730567"/>
            <a:ext cx="2582400" cy="380326"/>
          </a:xfrm>
          <a:prstGeom prst="rect">
            <a:avLst/>
          </a:prstGeom>
          <a:noFill/>
        </p:spPr>
        <p:txBody>
          <a:bodyPr wrap="square" rtlCol="0">
            <a:spAutoFit/>
          </a:bodyPr>
          <a:lstStyle/>
          <a:p>
            <a:r>
              <a:rPr lang="en-US" altLang="zh-CN" b="1" i="1" dirty="0" smtClean="0"/>
              <a:t>Fully connected layer</a:t>
            </a:r>
            <a:endParaRPr lang="zh-CN" altLang="en-US" b="1" i="1" dirty="0"/>
          </a:p>
        </p:txBody>
      </p:sp>
      <p:sp>
        <p:nvSpPr>
          <p:cNvPr id="8" name="右箭头 7"/>
          <p:cNvSpPr/>
          <p:nvPr/>
        </p:nvSpPr>
        <p:spPr>
          <a:xfrm>
            <a:off x="4502039" y="3484876"/>
            <a:ext cx="511882" cy="169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849134" y="5627351"/>
            <a:ext cx="2582400" cy="380326"/>
          </a:xfrm>
          <a:prstGeom prst="rect">
            <a:avLst/>
          </a:prstGeom>
          <a:noFill/>
        </p:spPr>
        <p:txBody>
          <a:bodyPr wrap="square" rtlCol="0">
            <a:spAutoFit/>
          </a:bodyPr>
          <a:lstStyle/>
          <a:p>
            <a:r>
              <a:rPr lang="en-US" altLang="zh-CN" b="1" i="1" dirty="0" smtClean="0"/>
              <a:t>Capsule layer</a:t>
            </a:r>
            <a:endParaRPr lang="zh-CN" altLang="en-US" b="1" i="1" dirty="0"/>
          </a:p>
        </p:txBody>
      </p:sp>
      <p:pic>
        <p:nvPicPr>
          <p:cNvPr id="10" name="图片 9"/>
          <p:cNvPicPr>
            <a:picLocks noChangeAspect="1"/>
          </p:cNvPicPr>
          <p:nvPr/>
        </p:nvPicPr>
        <p:blipFill>
          <a:blip r:embed="rId5"/>
          <a:stretch>
            <a:fillRect/>
          </a:stretch>
        </p:blipFill>
        <p:spPr>
          <a:xfrm>
            <a:off x="860034" y="2136385"/>
            <a:ext cx="2155094" cy="2290438"/>
          </a:xfrm>
          <a:prstGeom prst="rect">
            <a:avLst/>
          </a:prstGeom>
        </p:spPr>
      </p:pic>
      <p:pic>
        <p:nvPicPr>
          <p:cNvPr id="11" name="图片 10"/>
          <p:cNvPicPr>
            <a:picLocks noChangeAspect="1"/>
          </p:cNvPicPr>
          <p:nvPr/>
        </p:nvPicPr>
        <p:blipFill>
          <a:blip r:embed="rId6"/>
          <a:stretch>
            <a:fillRect/>
          </a:stretch>
        </p:blipFill>
        <p:spPr>
          <a:xfrm>
            <a:off x="828598" y="4324531"/>
            <a:ext cx="2215926" cy="1249813"/>
          </a:xfrm>
          <a:prstGeom prst="rect">
            <a:avLst/>
          </a:prstGeom>
        </p:spPr>
      </p:pic>
      <p:pic>
        <p:nvPicPr>
          <p:cNvPr id="12" name="图片 11"/>
          <p:cNvPicPr>
            <a:picLocks noChangeAspect="1"/>
          </p:cNvPicPr>
          <p:nvPr/>
        </p:nvPicPr>
        <p:blipFill>
          <a:blip r:embed="rId7"/>
          <a:stretch>
            <a:fillRect/>
          </a:stretch>
        </p:blipFill>
        <p:spPr>
          <a:xfrm>
            <a:off x="6577603" y="2037043"/>
            <a:ext cx="2142068" cy="2172027"/>
          </a:xfrm>
          <a:prstGeom prst="rect">
            <a:avLst/>
          </a:prstGeom>
        </p:spPr>
      </p:pic>
      <p:pic>
        <p:nvPicPr>
          <p:cNvPr id="13" name="图片 12"/>
          <p:cNvPicPr>
            <a:picLocks noChangeAspect="1"/>
          </p:cNvPicPr>
          <p:nvPr/>
        </p:nvPicPr>
        <p:blipFill>
          <a:blip r:embed="rId8"/>
          <a:stretch>
            <a:fillRect/>
          </a:stretch>
        </p:blipFill>
        <p:spPr>
          <a:xfrm>
            <a:off x="6500832" y="4324531"/>
            <a:ext cx="2299759" cy="1301414"/>
          </a:xfrm>
          <a:prstGeom prst="rect">
            <a:avLst/>
          </a:prstGeom>
        </p:spPr>
      </p:pic>
    </p:spTree>
    <p:extLst>
      <p:ext uri="{BB962C8B-B14F-4D97-AF65-F5344CB8AC3E}">
        <p14:creationId xmlns:p14="http://schemas.microsoft.com/office/powerpoint/2010/main" val="1122306748"/>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Capsules-Dynamic routing</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90" y="2688656"/>
            <a:ext cx="11507806" cy="3334215"/>
          </a:xfrm>
          <a:prstGeom prst="rect">
            <a:avLst/>
          </a:prstGeom>
        </p:spPr>
      </p:pic>
      <p:pic>
        <p:nvPicPr>
          <p:cNvPr id="4" name="图片 3"/>
          <p:cNvPicPr>
            <a:picLocks noChangeAspect="1"/>
          </p:cNvPicPr>
          <p:nvPr/>
        </p:nvPicPr>
        <p:blipFill>
          <a:blip r:embed="rId6"/>
          <a:stretch>
            <a:fillRect/>
          </a:stretch>
        </p:blipFill>
        <p:spPr>
          <a:xfrm>
            <a:off x="5019422" y="1950880"/>
            <a:ext cx="1866900" cy="523875"/>
          </a:xfrm>
          <a:prstGeom prst="rect">
            <a:avLst/>
          </a:prstGeom>
        </p:spPr>
      </p:pic>
      <p:cxnSp>
        <p:nvCxnSpPr>
          <p:cNvPr id="11" name="直接箭头连接符 10"/>
          <p:cNvCxnSpPr/>
          <p:nvPr/>
        </p:nvCxnSpPr>
        <p:spPr>
          <a:xfrm>
            <a:off x="6077119" y="2318731"/>
            <a:ext cx="809203" cy="225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21178"/>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5429846" cy="369332"/>
          </a:xfrm>
          <a:prstGeom prst="rect">
            <a:avLst/>
          </a:prstGeom>
          <a:noFill/>
        </p:spPr>
        <p:txBody>
          <a:bodyPr wrap="square" rtlCol="0">
            <a:spAutoFit/>
          </a:bodyPr>
          <a:lstStyle/>
          <a:p>
            <a:r>
              <a:rPr lang="en-US" altLang="zh-CN" dirty="0" smtClean="0"/>
              <a:t>Capsules-Loss(Margin loss + Reconstruction loss)</a:t>
            </a:r>
            <a:endParaRPr lang="zh-CN" altLang="en-US" dirty="0"/>
          </a:p>
        </p:txBody>
      </p:sp>
      <p:sp>
        <p:nvSpPr>
          <p:cNvPr id="31" name="文本框 30"/>
          <p:cNvSpPr txBox="1"/>
          <p:nvPr/>
        </p:nvSpPr>
        <p:spPr>
          <a:xfrm>
            <a:off x="230777" y="2160385"/>
            <a:ext cx="3029585" cy="36830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Margin </a:t>
            </a:r>
            <a:r>
              <a:rPr lang="en-US" altLang="zh-CN" dirty="0" smtClean="0"/>
              <a:t>loss</a:t>
            </a:r>
            <a:r>
              <a:rPr lang="zh-CN" altLang="en-US" dirty="0" smtClean="0"/>
              <a:t>：</a:t>
            </a:r>
            <a:endParaRPr lang="zh-CN" altLang="en-US" dirty="0"/>
          </a:p>
        </p:txBody>
      </p:sp>
      <p:grpSp>
        <p:nvGrpSpPr>
          <p:cNvPr id="32" name="组合 31"/>
          <p:cNvGrpSpPr/>
          <p:nvPr/>
        </p:nvGrpSpPr>
        <p:grpSpPr>
          <a:xfrm>
            <a:off x="335019" y="2605286"/>
            <a:ext cx="9415145" cy="2122805"/>
            <a:chOff x="1649" y="4898"/>
            <a:chExt cx="14827" cy="3343"/>
          </a:xfrm>
        </p:grpSpPr>
        <p:sp>
          <p:nvSpPr>
            <p:cNvPr id="33" name="文本框 32"/>
            <p:cNvSpPr txBox="1"/>
            <p:nvPr/>
          </p:nvSpPr>
          <p:spPr>
            <a:xfrm>
              <a:off x="1649" y="4898"/>
              <a:ext cx="14827" cy="3343"/>
            </a:xfrm>
            <a:prstGeom prst="rect">
              <a:avLst/>
            </a:prstGeom>
            <a:noFill/>
          </p:spPr>
          <p:txBody>
            <a:bodyPr wrap="square" rtlCol="0">
              <a:spAutoFit/>
            </a:bodyPr>
            <a:lstStyle/>
            <a:p>
              <a:pPr fontAlgn="auto">
                <a:spcBef>
                  <a:spcPts val="600"/>
                </a:spcBef>
                <a:spcAft>
                  <a:spcPts val="600"/>
                </a:spcAft>
              </a:pPr>
              <a:r>
                <a:rPr lang="en-US" altLang="zh-CN" dirty="0"/>
                <a:t>      </a:t>
              </a:r>
              <a:r>
                <a:rPr lang="zh-CN" altLang="en-US" dirty="0"/>
                <a:t>：类别</a:t>
              </a:r>
            </a:p>
            <a:p>
              <a:pPr fontAlgn="auto">
                <a:spcBef>
                  <a:spcPts val="600"/>
                </a:spcBef>
                <a:spcAft>
                  <a:spcPts val="600"/>
                </a:spcAft>
              </a:pPr>
              <a:r>
                <a:rPr lang="zh-CN" altLang="en-US" dirty="0"/>
                <a:t>      ：指示函数（分类c存在为1，否则为0） </a:t>
              </a:r>
            </a:p>
            <a:p>
              <a:pPr fontAlgn="auto">
                <a:spcBef>
                  <a:spcPts val="600"/>
                </a:spcBef>
                <a:spcAft>
                  <a:spcPts val="600"/>
                </a:spcAft>
              </a:pPr>
              <a:r>
                <a:rPr lang="zh-CN" altLang="en-US" dirty="0"/>
                <a:t>      </a:t>
              </a:r>
              <a:r>
                <a:rPr lang="zh-CN" altLang="en-US" dirty="0" smtClean="0"/>
                <a:t>：</a:t>
              </a:r>
              <a:r>
                <a:rPr lang="en-US" altLang="zh-CN" dirty="0" smtClean="0"/>
                <a:t>0.1</a:t>
              </a:r>
              <a:r>
                <a:rPr lang="zh-CN" altLang="en-US" dirty="0" smtClean="0"/>
                <a:t>     </a:t>
              </a:r>
              <a:endParaRPr lang="en-US" altLang="zh-CN" dirty="0" smtClean="0"/>
            </a:p>
            <a:p>
              <a:pPr fontAlgn="auto">
                <a:spcBef>
                  <a:spcPts val="600"/>
                </a:spcBef>
                <a:spcAft>
                  <a:spcPts val="600"/>
                </a:spcAft>
              </a:pPr>
              <a:r>
                <a:rPr lang="zh-CN" altLang="en-US" dirty="0" smtClean="0"/>
                <a:t>      ： </a:t>
              </a:r>
              <a:r>
                <a:rPr lang="en-US" altLang="zh-CN" dirty="0" smtClean="0"/>
                <a:t>0.9</a:t>
              </a:r>
              <a:r>
                <a:rPr lang="zh-CN" altLang="en-US" dirty="0" smtClean="0"/>
                <a:t>    </a:t>
              </a:r>
            </a:p>
            <a:p>
              <a:pPr fontAlgn="auto">
                <a:spcBef>
                  <a:spcPts val="600"/>
                </a:spcBef>
                <a:spcAft>
                  <a:spcPts val="600"/>
                </a:spcAft>
              </a:pPr>
              <a:r>
                <a:rPr lang="en-US" altLang="zh-CN" sz="2000" dirty="0" smtClean="0"/>
                <a:t>margin </a:t>
              </a:r>
              <a:r>
                <a:rPr lang="zh-CN" altLang="en-US" sz="2000" dirty="0"/>
                <a:t>loss</a:t>
              </a:r>
              <a:r>
                <a:rPr lang="en-US" altLang="zh-CN" sz="2000" dirty="0"/>
                <a:t>: </a:t>
              </a:r>
            </a:p>
          </p:txBody>
        </p:sp>
        <p:graphicFrame>
          <p:nvGraphicFramePr>
            <p:cNvPr id="34" name="对象 33"/>
            <p:cNvGraphicFramePr/>
            <p:nvPr/>
          </p:nvGraphicFramePr>
          <p:xfrm>
            <a:off x="1907" y="5582"/>
            <a:ext cx="328" cy="539"/>
          </p:xfrm>
          <a:graphic>
            <a:graphicData uri="http://schemas.openxmlformats.org/presentationml/2006/ole">
              <mc:AlternateContent xmlns:mc="http://schemas.openxmlformats.org/markup-compatibility/2006">
                <mc:Choice xmlns:v="urn:schemas-microsoft-com:vml" Requires="v">
                  <p:oleObj spid="_x0000_s13362" r:id="rId6" imgW="215900" imgH="294640" progId="Equation.DSMT4">
                    <p:embed/>
                  </p:oleObj>
                </mc:Choice>
                <mc:Fallback>
                  <p:oleObj r:id="rId6" imgW="215900" imgH="294640" progId="Equation.DSMT4">
                    <p:embed/>
                    <p:pic>
                      <p:nvPicPr>
                        <p:cNvPr id="7" name="对象 6"/>
                        <p:cNvPicPr/>
                        <p:nvPr/>
                      </p:nvPicPr>
                      <p:blipFill>
                        <a:blip r:embed="rId7"/>
                        <a:stretch>
                          <a:fillRect/>
                        </a:stretch>
                      </p:blipFill>
                      <p:spPr>
                        <a:xfrm>
                          <a:off x="1907" y="5582"/>
                          <a:ext cx="328" cy="539"/>
                        </a:xfrm>
                        <a:prstGeom prst="rect">
                          <a:avLst/>
                        </a:prstGeom>
                      </p:spPr>
                    </p:pic>
                  </p:oleObj>
                </mc:Fallback>
              </mc:AlternateContent>
            </a:graphicData>
          </a:graphic>
        </p:graphicFrame>
        <p:graphicFrame>
          <p:nvGraphicFramePr>
            <p:cNvPr id="35" name="对象 34"/>
            <p:cNvGraphicFramePr/>
            <p:nvPr/>
          </p:nvGraphicFramePr>
          <p:xfrm>
            <a:off x="1815" y="7083"/>
            <a:ext cx="420" cy="419"/>
          </p:xfrm>
          <a:graphic>
            <a:graphicData uri="http://schemas.openxmlformats.org/presentationml/2006/ole">
              <mc:AlternateContent xmlns:mc="http://schemas.openxmlformats.org/markup-compatibility/2006">
                <mc:Choice xmlns:v="urn:schemas-microsoft-com:vml" Requires="v">
                  <p:oleObj spid="_x0000_s13363" r:id="rId8" imgW="393065" imgH="379730" progId="Equation.DSMT4">
                    <p:embed/>
                  </p:oleObj>
                </mc:Choice>
                <mc:Fallback>
                  <p:oleObj r:id="rId8" imgW="393065" imgH="379730" progId="Equation.DSMT4">
                    <p:embed/>
                    <p:pic>
                      <p:nvPicPr>
                        <p:cNvPr id="10" name="对象 9"/>
                        <p:cNvPicPr/>
                        <p:nvPr/>
                      </p:nvPicPr>
                      <p:blipFill>
                        <a:blip r:embed="rId9"/>
                        <a:stretch>
                          <a:fillRect/>
                        </a:stretch>
                      </p:blipFill>
                      <p:spPr>
                        <a:xfrm>
                          <a:off x="1815" y="7083"/>
                          <a:ext cx="420" cy="419"/>
                        </a:xfrm>
                        <a:prstGeom prst="rect">
                          <a:avLst/>
                        </a:prstGeom>
                      </p:spPr>
                    </p:pic>
                  </p:oleObj>
                </mc:Fallback>
              </mc:AlternateContent>
            </a:graphicData>
          </a:graphic>
        </p:graphicFrame>
        <p:graphicFrame>
          <p:nvGraphicFramePr>
            <p:cNvPr id="36" name="对象 35"/>
            <p:cNvGraphicFramePr/>
            <p:nvPr/>
          </p:nvGraphicFramePr>
          <p:xfrm>
            <a:off x="1907" y="6264"/>
            <a:ext cx="433" cy="469"/>
          </p:xfrm>
          <a:graphic>
            <a:graphicData uri="http://schemas.openxmlformats.org/presentationml/2006/ole">
              <mc:AlternateContent xmlns:mc="http://schemas.openxmlformats.org/markup-compatibility/2006">
                <mc:Choice xmlns:v="urn:schemas-microsoft-com:vml" Requires="v">
                  <p:oleObj spid="_x0000_s13364" r:id="rId10" imgW="342265" imgH="262255" progId="Equation.DSMT4">
                    <p:embed/>
                  </p:oleObj>
                </mc:Choice>
                <mc:Fallback>
                  <p:oleObj r:id="rId10" imgW="342265" imgH="262255" progId="Equation.DSMT4">
                    <p:embed/>
                    <p:pic>
                      <p:nvPicPr>
                        <p:cNvPr id="13" name="对象 12"/>
                        <p:cNvPicPr/>
                        <p:nvPr/>
                      </p:nvPicPr>
                      <p:blipFill>
                        <a:blip r:embed="rId11"/>
                        <a:stretch>
                          <a:fillRect/>
                        </a:stretch>
                      </p:blipFill>
                      <p:spPr>
                        <a:xfrm>
                          <a:off x="1907" y="6264"/>
                          <a:ext cx="433" cy="469"/>
                        </a:xfrm>
                        <a:prstGeom prst="rect">
                          <a:avLst/>
                        </a:prstGeom>
                      </p:spPr>
                    </p:pic>
                  </p:oleObj>
                </mc:Fallback>
              </mc:AlternateContent>
            </a:graphicData>
          </a:graphic>
        </p:graphicFrame>
        <p:graphicFrame>
          <p:nvGraphicFramePr>
            <p:cNvPr id="37" name="对象 36"/>
            <p:cNvGraphicFramePr/>
            <p:nvPr/>
          </p:nvGraphicFramePr>
          <p:xfrm>
            <a:off x="1907" y="5045"/>
            <a:ext cx="467" cy="458"/>
          </p:xfrm>
          <a:graphic>
            <a:graphicData uri="http://schemas.openxmlformats.org/presentationml/2006/ole">
              <mc:AlternateContent xmlns:mc="http://schemas.openxmlformats.org/markup-compatibility/2006">
                <mc:Choice xmlns:v="urn:schemas-microsoft-com:vml" Requires="v">
                  <p:oleObj spid="_x0000_s13365" r:id="rId12" imgW="219075" imgH="293370" progId="Equation.DSMT4">
                    <p:embed/>
                  </p:oleObj>
                </mc:Choice>
                <mc:Fallback>
                  <p:oleObj r:id="rId12" imgW="219075" imgH="293370" progId="Equation.DSMT4">
                    <p:embed/>
                    <p:pic>
                      <p:nvPicPr>
                        <p:cNvPr id="19" name="对象 18"/>
                        <p:cNvPicPr/>
                        <p:nvPr/>
                      </p:nvPicPr>
                      <p:blipFill>
                        <a:blip r:embed="rId13"/>
                        <a:stretch>
                          <a:fillRect/>
                        </a:stretch>
                      </p:blipFill>
                      <p:spPr>
                        <a:xfrm>
                          <a:off x="1907" y="5045"/>
                          <a:ext cx="467" cy="458"/>
                        </a:xfrm>
                        <a:prstGeom prst="rect">
                          <a:avLst/>
                        </a:prstGeom>
                      </p:spPr>
                    </p:pic>
                  </p:oleObj>
                </mc:Fallback>
              </mc:AlternateContent>
            </a:graphicData>
          </a:graphic>
        </p:graphicFrame>
      </p:grpSp>
      <p:sp>
        <p:nvSpPr>
          <p:cNvPr id="38" name="文本框 37"/>
          <p:cNvSpPr txBox="1"/>
          <p:nvPr/>
        </p:nvSpPr>
        <p:spPr>
          <a:xfrm>
            <a:off x="229404" y="4893826"/>
            <a:ext cx="3029585" cy="36830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Reconstruction loss</a:t>
            </a:r>
            <a:r>
              <a:rPr lang="zh-CN" altLang="en-US" dirty="0" smtClean="0"/>
              <a:t>：</a:t>
            </a:r>
            <a:endParaRPr lang="zh-CN" altLang="en-US" dirty="0"/>
          </a:p>
        </p:txBody>
      </p:sp>
      <p:pic>
        <p:nvPicPr>
          <p:cNvPr id="39" name="图片 38"/>
          <p:cNvPicPr>
            <a:picLocks noChangeAspect="1"/>
          </p:cNvPicPr>
          <p:nvPr/>
        </p:nvPicPr>
        <p:blipFill>
          <a:blip r:embed="rId14"/>
          <a:stretch>
            <a:fillRect/>
          </a:stretch>
        </p:blipFill>
        <p:spPr>
          <a:xfrm>
            <a:off x="5704886" y="4481131"/>
            <a:ext cx="4892675" cy="2057400"/>
          </a:xfrm>
          <a:prstGeom prst="rect">
            <a:avLst/>
          </a:prstGeom>
        </p:spPr>
      </p:pic>
      <p:pic>
        <p:nvPicPr>
          <p:cNvPr id="5" name="图片 4"/>
          <p:cNvPicPr>
            <a:picLocks noChangeAspect="1"/>
          </p:cNvPicPr>
          <p:nvPr/>
        </p:nvPicPr>
        <p:blipFill>
          <a:blip r:embed="rId15"/>
          <a:stretch>
            <a:fillRect/>
          </a:stretch>
        </p:blipFill>
        <p:spPr>
          <a:xfrm>
            <a:off x="795394" y="5566476"/>
            <a:ext cx="4155847" cy="499064"/>
          </a:xfrm>
          <a:prstGeom prst="rect">
            <a:avLst/>
          </a:prstGeom>
        </p:spPr>
      </p:pic>
      <p:pic>
        <p:nvPicPr>
          <p:cNvPr id="7" name="图片 6"/>
          <p:cNvPicPr>
            <a:picLocks noChangeAspect="1"/>
          </p:cNvPicPr>
          <p:nvPr/>
        </p:nvPicPr>
        <p:blipFill>
          <a:blip r:embed="rId16"/>
          <a:stretch>
            <a:fillRect/>
          </a:stretch>
        </p:blipFill>
        <p:spPr>
          <a:xfrm>
            <a:off x="1892422" y="2066707"/>
            <a:ext cx="6759210" cy="555656"/>
          </a:xfrm>
          <a:prstGeom prst="rect">
            <a:avLst/>
          </a:prstGeom>
        </p:spPr>
      </p:pic>
    </p:spTree>
    <p:extLst>
      <p:ext uri="{BB962C8B-B14F-4D97-AF65-F5344CB8AC3E}">
        <p14:creationId xmlns:p14="http://schemas.microsoft.com/office/powerpoint/2010/main" val="4190697235"/>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smtClean="0">
                <a:latin typeface="Cambria Math" panose="02040503050406030204" pitchFamily="18" charset="0"/>
                <a:sym typeface="+mn-ea"/>
              </a:rPr>
              <a:t>Layers in 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49"/>
              <a:ext cx="1009650" cy="8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smtClean="0">
                  <a:solidFill>
                    <a:schemeClr val="bg1"/>
                  </a:solidFill>
                </a:rPr>
                <a:t>03</a:t>
              </a:r>
              <a:endParaRPr lang="en-US" altLang="zh-CN" sz="4800" dirty="0">
                <a:solidFill>
                  <a:schemeClr val="bg1"/>
                </a:solidFill>
              </a:endParaRP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图片 29"/>
          <p:cNvPicPr>
            <a:picLocks noChangeAspect="1"/>
          </p:cNvPicPr>
          <p:nvPr/>
        </p:nvPicPr>
        <p:blipFill>
          <a:blip r:embed="rId5"/>
          <a:stretch>
            <a:fillRect/>
          </a:stretch>
        </p:blipFill>
        <p:spPr>
          <a:xfrm>
            <a:off x="772682" y="1774115"/>
            <a:ext cx="8777605" cy="2524125"/>
          </a:xfrm>
          <a:prstGeom prst="rect">
            <a:avLst/>
          </a:prstGeom>
        </p:spPr>
      </p:pic>
      <p:pic>
        <p:nvPicPr>
          <p:cNvPr id="39" name="图片 38"/>
          <p:cNvPicPr>
            <a:picLocks noChangeAspect="1"/>
          </p:cNvPicPr>
          <p:nvPr/>
        </p:nvPicPr>
        <p:blipFill>
          <a:blip r:embed="rId6"/>
          <a:stretch>
            <a:fillRect/>
          </a:stretch>
        </p:blipFill>
        <p:spPr>
          <a:xfrm>
            <a:off x="2613728" y="4553960"/>
            <a:ext cx="4892675" cy="2057400"/>
          </a:xfrm>
          <a:prstGeom prst="rect">
            <a:avLst/>
          </a:prstGeom>
        </p:spPr>
      </p:pic>
    </p:spTree>
    <p:extLst>
      <p:ext uri="{BB962C8B-B14F-4D97-AF65-F5344CB8AC3E}">
        <p14:creationId xmlns:p14="http://schemas.microsoft.com/office/powerpoint/2010/main" val="2120153415"/>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a:xfrm>
            <a:off x="1906114" y="289656"/>
            <a:ext cx="2479769" cy="1052195"/>
          </a:xfrm>
        </p:spPr>
        <p:txBody>
          <a:bodyPr>
            <a:normAutofit/>
          </a:bodyPr>
          <a:lstStyle/>
          <a:p>
            <a:r>
              <a:rPr lang="en-US" altLang="zh-CN" sz="3200" b="1" dirty="0"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pic>
        <p:nvPicPr>
          <p:cNvPr id="43" name="图片 42"/>
          <p:cNvPicPr>
            <a:picLocks noChangeAspect="1"/>
          </p:cNvPicPr>
          <p:nvPr/>
        </p:nvPicPr>
        <p:blipFill>
          <a:blip r:embed="rId2"/>
          <a:stretch>
            <a:fillRect/>
          </a:stretch>
        </p:blipFill>
        <p:spPr>
          <a:xfrm>
            <a:off x="669465" y="2068400"/>
            <a:ext cx="10575012" cy="2911496"/>
          </a:xfrm>
          <a:prstGeom prst="rect">
            <a:avLst/>
          </a:prstGeom>
        </p:spPr>
      </p:pic>
      <p:sp>
        <p:nvSpPr>
          <p:cNvPr id="44" name="文本框 43"/>
          <p:cNvSpPr txBox="1"/>
          <p:nvPr/>
        </p:nvSpPr>
        <p:spPr>
          <a:xfrm>
            <a:off x="509226" y="1505896"/>
            <a:ext cx="10328275" cy="460375"/>
          </a:xfrm>
          <a:prstGeom prst="rect">
            <a:avLst/>
          </a:prstGeom>
          <a:noFill/>
        </p:spPr>
        <p:txBody>
          <a:bodyPr wrap="square" rtlCol="0" anchor="t">
            <a:spAutoFit/>
          </a:bodyPr>
          <a:lstStyle/>
          <a:p>
            <a:r>
              <a:rPr lang="en-US" altLang="zh-CN" sz="2400" dirty="0" smtClean="0">
                <a:solidFill>
                  <a:schemeClr val="tx1">
                    <a:lumMod val="95000"/>
                    <a:lumOff val="5000"/>
                  </a:schemeClr>
                </a:solidFill>
                <a:sym typeface="+mn-ea"/>
              </a:rPr>
              <a:t>1. MNIST</a:t>
            </a:r>
            <a:endParaRPr lang="zh-CN" altLang="en-US" sz="2400" dirty="0">
              <a:solidFill>
                <a:schemeClr val="tx1">
                  <a:lumMod val="95000"/>
                  <a:lumOff val="5000"/>
                </a:schemeClr>
              </a:solidFill>
              <a:sym typeface="+mn-ea"/>
            </a:endParaRPr>
          </a:p>
        </p:txBody>
      </p:sp>
      <p:sp>
        <p:nvSpPr>
          <p:cNvPr id="45" name="文本框 44"/>
          <p:cNvSpPr txBox="1"/>
          <p:nvPr/>
        </p:nvSpPr>
        <p:spPr>
          <a:xfrm>
            <a:off x="774662" y="5105932"/>
            <a:ext cx="8492120" cy="400110"/>
          </a:xfrm>
          <a:prstGeom prst="rect">
            <a:avLst/>
          </a:prstGeom>
          <a:noFill/>
        </p:spPr>
        <p:txBody>
          <a:bodyPr wrap="square" rtlCol="0" anchor="t">
            <a:spAutoFit/>
          </a:bodyPr>
          <a:lstStyle/>
          <a:p>
            <a:pPr indent="0">
              <a:buFont typeface="Wingdings" panose="05000000000000000000" charset="0"/>
              <a:buNone/>
            </a:pPr>
            <a:r>
              <a:rPr lang="zh-CN" altLang="en-US" sz="2000">
                <a:sym typeface="+mn-ea"/>
              </a:rPr>
              <a:t>最优：在使用重构网络的情况下，</a:t>
            </a:r>
            <a:r>
              <a:rPr lang="en-US" altLang="zh-CN" sz="2000">
                <a:sym typeface="+mn-ea"/>
              </a:rPr>
              <a:t>3</a:t>
            </a:r>
            <a:r>
              <a:rPr lang="zh-CN" altLang="en-US" sz="2000">
                <a:sym typeface="+mn-ea"/>
              </a:rPr>
              <a:t>次</a:t>
            </a:r>
            <a:r>
              <a:rPr lang="en-US" altLang="zh-CN" sz="2000">
                <a:sym typeface="+mn-ea"/>
              </a:rPr>
              <a:t>routing</a:t>
            </a:r>
            <a:r>
              <a:rPr lang="zh-CN" altLang="en-US" sz="2000">
                <a:sym typeface="+mn-ea"/>
              </a:rPr>
              <a:t>迭代，</a:t>
            </a:r>
            <a:r>
              <a:rPr lang="en-US" altLang="zh-CN" sz="2000">
                <a:sym typeface="+mn-ea"/>
              </a:rPr>
              <a:t>test error</a:t>
            </a:r>
            <a:r>
              <a:rPr lang="zh-CN" altLang="en-US" sz="2000">
                <a:sym typeface="+mn-ea"/>
              </a:rPr>
              <a:t>为</a:t>
            </a:r>
            <a:r>
              <a:rPr lang="en-US" altLang="zh-CN" sz="2000">
                <a:sym typeface="+mn-ea"/>
              </a:rPr>
              <a:t>0.25%</a:t>
            </a:r>
          </a:p>
        </p:txBody>
      </p:sp>
      <p:grpSp>
        <p:nvGrpSpPr>
          <p:cNvPr id="6" name="组合 5"/>
          <p:cNvGrpSpPr/>
          <p:nvPr/>
        </p:nvGrpSpPr>
        <p:grpSpPr>
          <a:xfrm>
            <a:off x="145928" y="81554"/>
            <a:ext cx="1607359" cy="1407612"/>
            <a:chOff x="1406525" y="1770063"/>
            <a:chExt cx="1903413" cy="1666875"/>
          </a:xfrm>
        </p:grpSpPr>
        <p:sp>
          <p:nvSpPr>
            <p:cNvPr id="7"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04</a:t>
              </a:r>
            </a:p>
          </p:txBody>
        </p:sp>
        <p:sp>
          <p:nvSpPr>
            <p:cNvPr id="10"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 name="Group 7"/>
            <p:cNvGrpSpPr/>
            <p:nvPr/>
          </p:nvGrpSpPr>
          <p:grpSpPr bwMode="auto">
            <a:xfrm>
              <a:off x="1406525" y="1871663"/>
              <a:ext cx="177800" cy="174625"/>
              <a:chOff x="223" y="203"/>
              <a:chExt cx="213" cy="211"/>
            </a:xfrm>
          </p:grpSpPr>
          <p:sp>
            <p:nvSpPr>
              <p:cNvPr id="17"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2"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 name="Group 11"/>
            <p:cNvGrpSpPr/>
            <p:nvPr/>
          </p:nvGrpSpPr>
          <p:grpSpPr bwMode="auto">
            <a:xfrm flipV="1">
              <a:off x="2849563" y="2730500"/>
              <a:ext cx="130175" cy="127000"/>
              <a:chOff x="223" y="203"/>
              <a:chExt cx="213" cy="211"/>
            </a:xfrm>
          </p:grpSpPr>
          <p:sp>
            <p:nvSpPr>
              <p:cNvPr id="15"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14"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stretch>
            <a:fillRect/>
          </a:stretch>
        </p:blipFill>
        <p:spPr>
          <a:xfrm>
            <a:off x="1017145" y="1914274"/>
            <a:ext cx="9154160" cy="3638550"/>
          </a:xfrm>
          <a:prstGeom prst="rect">
            <a:avLst/>
          </a:prstGeom>
        </p:spPr>
      </p:pic>
      <p:sp>
        <p:nvSpPr>
          <p:cNvPr id="44" name="文本框 43"/>
          <p:cNvSpPr txBox="1"/>
          <p:nvPr/>
        </p:nvSpPr>
        <p:spPr>
          <a:xfrm>
            <a:off x="430088" y="1453582"/>
            <a:ext cx="10328275" cy="460375"/>
          </a:xfrm>
          <a:prstGeom prst="rect">
            <a:avLst/>
          </a:prstGeom>
          <a:noFill/>
        </p:spPr>
        <p:txBody>
          <a:bodyPr wrap="square" rtlCol="0" anchor="t">
            <a:spAutoFit/>
          </a:bodyPr>
          <a:lstStyle/>
          <a:p>
            <a:r>
              <a:rPr lang="en-US" altLang="zh-CN" sz="2400" dirty="0">
                <a:solidFill>
                  <a:schemeClr val="tx1">
                    <a:lumMod val="95000"/>
                    <a:lumOff val="5000"/>
                  </a:schemeClr>
                </a:solidFill>
                <a:sym typeface="+mn-ea"/>
              </a:rPr>
              <a:t>2. </a:t>
            </a:r>
            <a:r>
              <a:rPr lang="zh-CN" altLang="en-US" sz="2400" dirty="0">
                <a:solidFill>
                  <a:schemeClr val="tx1">
                    <a:lumMod val="95000"/>
                    <a:lumOff val="5000"/>
                  </a:schemeClr>
                </a:solidFill>
                <a:sym typeface="+mn-ea"/>
              </a:rPr>
              <a:t>重构和预测效果</a:t>
            </a:r>
          </a:p>
        </p:txBody>
      </p:sp>
      <p:cxnSp>
        <p:nvCxnSpPr>
          <p:cNvPr id="17" name="曲线连接符 16"/>
          <p:cNvCxnSpPr>
            <a:stCxn id="19" idx="0"/>
          </p:cNvCxnSpPr>
          <p:nvPr/>
        </p:nvCxnSpPr>
        <p:spPr>
          <a:xfrm rot="16200000" flipV="1">
            <a:off x="7641148" y="5795010"/>
            <a:ext cx="772795" cy="3810"/>
          </a:xfrm>
          <a:prstGeom prst="curvedConnector3">
            <a:avLst>
              <a:gd name="adj1" fmla="val 50000"/>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7433503" y="6183630"/>
            <a:ext cx="1191895" cy="487680"/>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预测错误</a:t>
            </a:r>
          </a:p>
        </p:txBody>
      </p:sp>
      <p:sp>
        <p:nvSpPr>
          <p:cNvPr id="2" name="流程图: 联系 1"/>
          <p:cNvSpPr/>
          <p:nvPr/>
        </p:nvSpPr>
        <p:spPr>
          <a:xfrm>
            <a:off x="8742238" y="6170295"/>
            <a:ext cx="1660525" cy="487680"/>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预测</a:t>
            </a:r>
            <a:r>
              <a:rPr lang="en-US" altLang="zh-CN">
                <a:solidFill>
                  <a:schemeClr val="tx1"/>
                </a:solidFill>
              </a:rPr>
              <a:t>/</a:t>
            </a:r>
            <a:r>
              <a:rPr lang="zh-CN" altLang="en-US">
                <a:solidFill>
                  <a:schemeClr val="tx1"/>
                </a:solidFill>
              </a:rPr>
              <a:t>重构错误</a:t>
            </a:r>
          </a:p>
        </p:txBody>
      </p:sp>
      <p:cxnSp>
        <p:nvCxnSpPr>
          <p:cNvPr id="3" name="曲线连接符 2"/>
          <p:cNvCxnSpPr/>
          <p:nvPr/>
        </p:nvCxnSpPr>
        <p:spPr>
          <a:xfrm rot="16200000" flipV="1">
            <a:off x="9016558" y="5645785"/>
            <a:ext cx="765810" cy="309880"/>
          </a:xfrm>
          <a:prstGeom prst="curvedConnector3">
            <a:avLst>
              <a:gd name="adj1" fmla="val 49917"/>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流程图: 联系 3"/>
          <p:cNvSpPr/>
          <p:nvPr/>
        </p:nvSpPr>
        <p:spPr>
          <a:xfrm>
            <a:off x="2122363" y="6037580"/>
            <a:ext cx="3827145" cy="620395"/>
          </a:xfrm>
          <a:prstGeom prst="flowChartConnector">
            <a:avLst/>
          </a:prstGeom>
          <a:noFill/>
          <a:ln w="12700" cmpd="sng">
            <a:solidFill>
              <a:srgbClr val="C0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不仅预测</a:t>
            </a:r>
            <a:r>
              <a:rPr lang="en-US" altLang="zh-CN">
                <a:solidFill>
                  <a:schemeClr val="tx1"/>
                </a:solidFill>
              </a:rPr>
              <a:t>/</a:t>
            </a:r>
            <a:r>
              <a:rPr lang="zh-CN" altLang="en-US">
                <a:solidFill>
                  <a:schemeClr val="tx1"/>
                </a:solidFill>
              </a:rPr>
              <a:t>重构正确，还自带去噪功能！</a:t>
            </a:r>
          </a:p>
        </p:txBody>
      </p:sp>
      <p:cxnSp>
        <p:nvCxnSpPr>
          <p:cNvPr id="5" name="曲线连接符 4"/>
          <p:cNvCxnSpPr/>
          <p:nvPr/>
        </p:nvCxnSpPr>
        <p:spPr>
          <a:xfrm rot="5400000" flipH="1" flipV="1">
            <a:off x="4383049" y="4902693"/>
            <a:ext cx="729127" cy="1558289"/>
          </a:xfrm>
          <a:prstGeom prst="curvedConnector3">
            <a:avLst>
              <a:gd name="adj1" fmla="val 50000"/>
            </a:avLst>
          </a:prstGeom>
          <a:ln w="12700" cmpd="sng">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标题 40"/>
          <p:cNvSpPr txBox="1">
            <a:spLocks/>
          </p:cNvSpPr>
          <p:nvPr/>
        </p:nvSpPr>
        <p:spPr>
          <a:xfrm>
            <a:off x="1906114" y="289656"/>
            <a:ext cx="2479769" cy="1052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grpSp>
        <p:nvGrpSpPr>
          <p:cNvPr id="15" name="组合 14"/>
          <p:cNvGrpSpPr/>
          <p:nvPr/>
        </p:nvGrpSpPr>
        <p:grpSpPr>
          <a:xfrm>
            <a:off x="145928" y="81554"/>
            <a:ext cx="1607359" cy="1407612"/>
            <a:chOff x="1406525" y="1770063"/>
            <a:chExt cx="1903413" cy="1666875"/>
          </a:xfrm>
        </p:grpSpPr>
        <p:sp>
          <p:nvSpPr>
            <p:cNvPr id="16"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04</a:t>
              </a:r>
            </a:p>
          </p:txBody>
        </p:sp>
        <p:sp>
          <p:nvSpPr>
            <p:cNvPr id="21"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7"/>
            <p:cNvGrpSpPr/>
            <p:nvPr/>
          </p:nvGrpSpPr>
          <p:grpSpPr bwMode="auto">
            <a:xfrm>
              <a:off x="1406525" y="1871663"/>
              <a:ext cx="177800" cy="174625"/>
              <a:chOff x="223" y="203"/>
              <a:chExt cx="213" cy="211"/>
            </a:xfrm>
          </p:grpSpPr>
          <p:sp>
            <p:nvSpPr>
              <p:cNvPr id="28"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1"/>
            <p:cNvGrpSpPr/>
            <p:nvPr/>
          </p:nvGrpSpPr>
          <p:grpSpPr bwMode="auto">
            <a:xfrm flipV="1">
              <a:off x="2849563" y="2730500"/>
              <a:ext cx="130175" cy="127000"/>
              <a:chOff x="223" y="203"/>
              <a:chExt cx="213" cy="211"/>
            </a:xfrm>
          </p:grpSpPr>
          <p:sp>
            <p:nvSpPr>
              <p:cNvPr id="26"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 grpId="0" bldLvl="0" animBg="1"/>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2770" y="2013457"/>
            <a:ext cx="11064875" cy="4408170"/>
          </a:xfrm>
          <a:prstGeom prst="rect">
            <a:avLst/>
          </a:prstGeom>
        </p:spPr>
      </p:pic>
      <p:sp>
        <p:nvSpPr>
          <p:cNvPr id="3" name="文本框 2"/>
          <p:cNvSpPr txBox="1"/>
          <p:nvPr/>
        </p:nvSpPr>
        <p:spPr>
          <a:xfrm>
            <a:off x="370981" y="1406228"/>
            <a:ext cx="10328275" cy="460375"/>
          </a:xfrm>
          <a:prstGeom prst="rect">
            <a:avLst/>
          </a:prstGeom>
          <a:noFill/>
        </p:spPr>
        <p:txBody>
          <a:bodyPr wrap="square" rtlCol="0" anchor="t">
            <a:spAutoFit/>
          </a:bodyPr>
          <a:lstStyle/>
          <a:p>
            <a:r>
              <a:rPr lang="en-US" altLang="zh-CN" sz="2400" dirty="0">
                <a:solidFill>
                  <a:schemeClr val="tx1">
                    <a:lumMod val="95000"/>
                    <a:lumOff val="5000"/>
                  </a:schemeClr>
                </a:solidFill>
                <a:sym typeface="+mn-ea"/>
              </a:rPr>
              <a:t>3. capsule</a:t>
            </a:r>
            <a:r>
              <a:rPr lang="zh-CN" altLang="en-US" sz="2400" dirty="0">
                <a:solidFill>
                  <a:schemeClr val="tx1">
                    <a:lumMod val="95000"/>
                    <a:lumOff val="5000"/>
                  </a:schemeClr>
                </a:solidFill>
                <a:sym typeface="+mn-ea"/>
              </a:rPr>
              <a:t>输出向量的各个维度具有独立的表征含义</a:t>
            </a:r>
          </a:p>
        </p:txBody>
      </p:sp>
      <p:sp>
        <p:nvSpPr>
          <p:cNvPr id="8" name="标题 40"/>
          <p:cNvSpPr>
            <a:spLocks noGrp="1"/>
          </p:cNvSpPr>
          <p:nvPr>
            <p:ph type="title"/>
          </p:nvPr>
        </p:nvSpPr>
        <p:spPr>
          <a:xfrm>
            <a:off x="1906114" y="289656"/>
            <a:ext cx="2479769" cy="1052195"/>
          </a:xfrm>
        </p:spPr>
        <p:txBody>
          <a:bodyPr>
            <a:normAutofit/>
          </a:bodyPr>
          <a:lstStyle/>
          <a:p>
            <a:r>
              <a:rPr lang="en-US" altLang="zh-CN" sz="3200" b="1" dirty="0" smtClean="0">
                <a:solidFill>
                  <a:schemeClr val="tx1">
                    <a:lumMod val="95000"/>
                    <a:lumOff val="5000"/>
                  </a:schemeClr>
                </a:solidFill>
                <a:sym typeface="+mn-ea"/>
              </a:rPr>
              <a:t>Experiments</a:t>
            </a:r>
            <a:endParaRPr lang="zh-CN" altLang="en-US" sz="3200" b="1" dirty="0">
              <a:solidFill>
                <a:schemeClr val="tx1">
                  <a:lumMod val="95000"/>
                  <a:lumOff val="5000"/>
                </a:schemeClr>
              </a:solidFill>
            </a:endParaRPr>
          </a:p>
        </p:txBody>
      </p:sp>
      <p:grpSp>
        <p:nvGrpSpPr>
          <p:cNvPr id="12" name="组合 11"/>
          <p:cNvGrpSpPr/>
          <p:nvPr/>
        </p:nvGrpSpPr>
        <p:grpSpPr>
          <a:xfrm>
            <a:off x="145928" y="81554"/>
            <a:ext cx="1607359" cy="1407612"/>
            <a:chOff x="1406525" y="1770063"/>
            <a:chExt cx="1903413" cy="1666875"/>
          </a:xfrm>
        </p:grpSpPr>
        <p:sp>
          <p:nvSpPr>
            <p:cNvPr id="13"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04</a:t>
              </a:r>
            </a:p>
          </p:txBody>
        </p:sp>
        <p:sp>
          <p:nvSpPr>
            <p:cNvPr id="16" name="Freeform 6"/>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 name="Group 7"/>
            <p:cNvGrpSpPr/>
            <p:nvPr/>
          </p:nvGrpSpPr>
          <p:grpSpPr bwMode="auto">
            <a:xfrm>
              <a:off x="1406525" y="1871663"/>
              <a:ext cx="177800" cy="174625"/>
              <a:chOff x="223" y="203"/>
              <a:chExt cx="213" cy="211"/>
            </a:xfrm>
          </p:grpSpPr>
          <p:sp>
            <p:nvSpPr>
              <p:cNvPr id="23" name="Freeform 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Oval 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Freeform 10"/>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 name="Group 11"/>
            <p:cNvGrpSpPr/>
            <p:nvPr/>
          </p:nvGrpSpPr>
          <p:grpSpPr bwMode="auto">
            <a:xfrm flipV="1">
              <a:off x="2849563" y="2730500"/>
              <a:ext cx="130175" cy="127000"/>
              <a:chOff x="223" y="203"/>
              <a:chExt cx="213" cy="211"/>
            </a:xfrm>
          </p:grpSpPr>
          <p:sp>
            <p:nvSpPr>
              <p:cNvPr id="21" name="Freeform 12"/>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Oval 13"/>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0" name="Picture 15"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400" y="1827213"/>
              <a:ext cx="717550" cy="43815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35" y="290525"/>
            <a:ext cx="1440976" cy="1218015"/>
          </a:xfrm>
        </p:spPr>
        <p:txBody>
          <a:bodyPr>
            <a:normAutofit/>
          </a:bodyPr>
          <a:lstStyle/>
          <a:p>
            <a:r>
              <a:rPr lang="zh-CN" sz="3200" spc="-105" dirty="0">
                <a:sym typeface="+mn-ea"/>
              </a:rPr>
              <a:t>优势</a:t>
            </a:r>
          </a:p>
        </p:txBody>
      </p:sp>
      <p:sp>
        <p:nvSpPr>
          <p:cNvPr id="3" name="内容占位符 2"/>
          <p:cNvSpPr>
            <a:spLocks noGrp="1"/>
          </p:cNvSpPr>
          <p:nvPr>
            <p:ph idx="1"/>
          </p:nvPr>
        </p:nvSpPr>
        <p:spPr>
          <a:xfrm>
            <a:off x="1315872" y="1508540"/>
            <a:ext cx="10515600" cy="4351338"/>
          </a:xfrm>
        </p:spPr>
        <p:txBody>
          <a:bodyPr>
            <a:normAutofit fontScale="97500"/>
          </a:bodyPr>
          <a:lstStyle/>
          <a:p>
            <a:pPr marL="469900" indent="-457200">
              <a:lnSpc>
                <a:spcPct val="100000"/>
              </a:lnSpc>
              <a:spcBef>
                <a:spcPts val="420"/>
              </a:spcBef>
              <a:buFont typeface="+mj-lt"/>
              <a:buAutoNum type="arabicPeriod"/>
              <a:tabLst>
                <a:tab pos="354965" algn="l"/>
                <a:tab pos="355600" algn="l"/>
              </a:tabLst>
            </a:pPr>
            <a:r>
              <a:rPr lang="zh-CN" altLang="en-US" sz="2400" dirty="0">
                <a:sym typeface="+mn-ea"/>
              </a:rPr>
              <a:t>胶囊网络已经达到对MNIST数据集的最佳精度</a:t>
            </a:r>
          </a:p>
          <a:p>
            <a:pPr marL="469900" indent="-457200">
              <a:lnSpc>
                <a:spcPct val="100000"/>
              </a:lnSpc>
              <a:spcBef>
                <a:spcPts val="325"/>
              </a:spcBef>
              <a:buFont typeface="+mj-lt"/>
              <a:buAutoNum type="arabicPeriod"/>
              <a:tabLst>
                <a:tab pos="354965" algn="l"/>
                <a:tab pos="355600" algn="l"/>
              </a:tabLst>
            </a:pPr>
            <a:r>
              <a:rPr lang="zh-CN" altLang="en-US" sz="2400" dirty="0" smtClean="0">
                <a:sym typeface="+mn-ea"/>
              </a:rPr>
              <a:t>胶囊</a:t>
            </a:r>
            <a:r>
              <a:rPr lang="zh-CN" altLang="en-US" sz="2400" dirty="0">
                <a:sym typeface="+mn-ea"/>
              </a:rPr>
              <a:t>网络的训练需要较少的训练数据</a:t>
            </a:r>
            <a:endParaRPr sz="2400" dirty="0">
              <a:latin typeface="Lucida Sans"/>
              <a:cs typeface="Lucida Sans"/>
            </a:endParaRPr>
          </a:p>
          <a:p>
            <a:pPr marL="469900" indent="-457200">
              <a:lnSpc>
                <a:spcPct val="100000"/>
              </a:lnSpc>
              <a:spcBef>
                <a:spcPts val="325"/>
              </a:spcBef>
              <a:buClr>
                <a:srgbClr val="434343"/>
              </a:buClr>
              <a:buFont typeface="+mj-lt"/>
              <a:buAutoNum type="arabicPeriod"/>
              <a:tabLst>
                <a:tab pos="354965" algn="l"/>
                <a:tab pos="355600" algn="l"/>
              </a:tabLst>
            </a:pPr>
            <a:r>
              <a:rPr lang="zh-CN" altLang="en-US" sz="2400" dirty="0" smtClean="0">
                <a:sym typeface="+mn-ea"/>
              </a:rPr>
              <a:t>它</a:t>
            </a:r>
            <a:r>
              <a:rPr lang="zh-CN" altLang="en-US" sz="2400" dirty="0">
                <a:sym typeface="+mn-ea"/>
              </a:rPr>
              <a:t>对旋转、平移和其他仿射变换有很强的健壮性</a:t>
            </a:r>
            <a:endParaRPr sz="2400" dirty="0">
              <a:latin typeface="Arial" panose="020B0604020202020204"/>
              <a:cs typeface="Arial" panose="020B0604020202020204"/>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激活向量的可解释</a:t>
            </a:r>
            <a:r>
              <a:rPr lang="zh-CN" altLang="en-US" sz="2400" dirty="0" smtClean="0">
                <a:sym typeface="+mn-ea"/>
              </a:rPr>
              <a:t>性比</a:t>
            </a:r>
            <a:r>
              <a:rPr lang="zh-CN" altLang="en-US" sz="2400" dirty="0">
                <a:sym typeface="+mn-ea"/>
              </a:rPr>
              <a:t>较好</a:t>
            </a:r>
            <a:r>
              <a:rPr sz="2400" spc="-90" dirty="0">
                <a:solidFill>
                  <a:srgbClr val="434343"/>
                </a:solidFill>
                <a:latin typeface="Lucida Sans"/>
                <a:cs typeface="Lucida Sans"/>
                <a:sym typeface="+mn-ea"/>
              </a:rPr>
              <a:t>(rotation,</a:t>
            </a:r>
            <a:r>
              <a:rPr sz="2400" spc="-150" dirty="0">
                <a:solidFill>
                  <a:srgbClr val="434343"/>
                </a:solidFill>
                <a:latin typeface="Lucida Sans"/>
                <a:cs typeface="Lucida Sans"/>
                <a:sym typeface="+mn-ea"/>
              </a:rPr>
              <a:t> </a:t>
            </a:r>
            <a:r>
              <a:rPr sz="2400" spc="-85" dirty="0">
                <a:solidFill>
                  <a:srgbClr val="434343"/>
                </a:solidFill>
                <a:latin typeface="Lucida Sans"/>
                <a:cs typeface="Lucida Sans"/>
                <a:sym typeface="+mn-ea"/>
              </a:rPr>
              <a:t>thickness,</a:t>
            </a:r>
            <a:r>
              <a:rPr sz="2400" spc="-130" dirty="0">
                <a:solidFill>
                  <a:srgbClr val="434343"/>
                </a:solidFill>
                <a:latin typeface="Lucida Sans"/>
                <a:cs typeface="Lucida Sans"/>
                <a:sym typeface="+mn-ea"/>
              </a:rPr>
              <a:t> </a:t>
            </a:r>
            <a:r>
              <a:rPr sz="2400" spc="-135" dirty="0">
                <a:solidFill>
                  <a:srgbClr val="434343"/>
                </a:solidFill>
                <a:latin typeface="Lucida Sans"/>
                <a:cs typeface="Lucida Sans"/>
                <a:sym typeface="+mn-ea"/>
              </a:rPr>
              <a:t>skew</a:t>
            </a:r>
            <a:r>
              <a:rPr sz="2400" spc="-135" dirty="0" smtClean="0">
                <a:solidFill>
                  <a:srgbClr val="434343"/>
                </a:solidFill>
                <a:latin typeface="Lucida Sans"/>
                <a:cs typeface="Lucida Sans"/>
                <a:sym typeface="+mn-ea"/>
              </a:rPr>
              <a:t>…)</a:t>
            </a:r>
            <a:endParaRPr sz="2400" dirty="0">
              <a:latin typeface="Lucida Sans"/>
              <a:cs typeface="Lucida Sans"/>
            </a:endParaRPr>
          </a:p>
        </p:txBody>
      </p:sp>
      <p:grpSp>
        <p:nvGrpSpPr>
          <p:cNvPr id="5" name="组合 4"/>
          <p:cNvGrpSpPr/>
          <p:nvPr/>
        </p:nvGrpSpPr>
        <p:grpSpPr>
          <a:xfrm>
            <a:off x="300249" y="421572"/>
            <a:ext cx="3323763" cy="724840"/>
            <a:chOff x="2904992" y="263525"/>
            <a:chExt cx="1667008" cy="363538"/>
          </a:xfrm>
        </p:grpSpPr>
        <p:pic>
          <p:nvPicPr>
            <p:cNvPr id="6" name="Picture 2"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975" y="263525"/>
              <a:ext cx="327025" cy="363538"/>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p:nvSpPr>
          <p:spPr bwMode="auto">
            <a:xfrm>
              <a:off x="2904992" y="627063"/>
              <a:ext cx="1352683" cy="0"/>
            </a:xfrm>
            <a:prstGeom prst="line">
              <a:avLst/>
            </a:prstGeom>
            <a:noFill/>
            <a:ln w="38100">
              <a:solidFill>
                <a:srgbClr val="EF654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931" y="290525"/>
            <a:ext cx="1860780" cy="1218015"/>
          </a:xfrm>
        </p:spPr>
        <p:txBody>
          <a:bodyPr>
            <a:normAutofit/>
          </a:bodyPr>
          <a:lstStyle/>
          <a:p>
            <a:r>
              <a:rPr lang="zh-CN" altLang="en-US" sz="3200" spc="-105" dirty="0" smtClean="0">
                <a:sym typeface="+mn-ea"/>
              </a:rPr>
              <a:t>不足之处</a:t>
            </a:r>
            <a:endParaRPr lang="zh-CN" sz="3200" spc="-105" dirty="0">
              <a:sym typeface="+mn-ea"/>
            </a:endParaRPr>
          </a:p>
        </p:txBody>
      </p:sp>
      <p:sp>
        <p:nvSpPr>
          <p:cNvPr id="3" name="内容占位符 2"/>
          <p:cNvSpPr>
            <a:spLocks noGrp="1"/>
          </p:cNvSpPr>
          <p:nvPr>
            <p:ph idx="1"/>
          </p:nvPr>
        </p:nvSpPr>
        <p:spPr>
          <a:xfrm>
            <a:off x="1315872" y="1508540"/>
            <a:ext cx="10515600" cy="4351338"/>
          </a:xfrm>
        </p:spPr>
        <p:txBody>
          <a:bodyPr>
            <a:normAutofit fontScale="97500"/>
          </a:bodyPr>
          <a:lstStyle/>
          <a:p>
            <a:pPr marL="469900" indent="-457200">
              <a:lnSpc>
                <a:spcPct val="100000"/>
              </a:lnSpc>
              <a:spcBef>
                <a:spcPts val="420"/>
              </a:spcBef>
              <a:buFont typeface="+mj-lt"/>
              <a:buAutoNum type="arabicPeriod"/>
              <a:tabLst>
                <a:tab pos="354965" algn="l"/>
                <a:tab pos="355600" algn="l"/>
              </a:tabLst>
            </a:pPr>
            <a:r>
              <a:rPr lang="zh-CN" altLang="en-US" sz="2400" dirty="0">
                <a:sym typeface="+mn-ea"/>
              </a:rPr>
              <a:t>在</a:t>
            </a:r>
            <a:r>
              <a:rPr lang="en-US" altLang="zh-CN" sz="2400" dirty="0">
                <a:sym typeface="+mn-ea"/>
              </a:rPr>
              <a:t>CIFAR10</a:t>
            </a:r>
            <a:r>
              <a:rPr lang="zh-CN" altLang="en-US" sz="2400" dirty="0">
                <a:sym typeface="+mn-ea"/>
              </a:rPr>
              <a:t>数据集上的准确性不高</a:t>
            </a:r>
            <a:endParaRPr lang="zh-CN" altLang="en-US" sz="2400" dirty="0">
              <a:latin typeface="Lucida Sans"/>
              <a:cs typeface="Lucida Sans"/>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现在还没有在较大的图像上测试，如</a:t>
            </a:r>
            <a:r>
              <a:rPr lang="en-US" altLang="zh-CN" sz="2400" dirty="0">
                <a:sym typeface="+mn-ea"/>
              </a:rPr>
              <a:t>ImageNet</a:t>
            </a:r>
            <a:r>
              <a:rPr lang="zh-CN" altLang="en-US" sz="2400" dirty="0">
                <a:sym typeface="+mn-ea"/>
              </a:rPr>
              <a:t>数据集，以及它的准确度</a:t>
            </a:r>
            <a:endParaRPr lang="zh-CN" altLang="en-US" sz="2400" dirty="0">
              <a:latin typeface="Lucida Sans"/>
              <a:cs typeface="Lucida Sans"/>
            </a:endParaRPr>
          </a:p>
          <a:p>
            <a:pPr marL="469900" indent="-457200">
              <a:lnSpc>
                <a:spcPct val="100000"/>
              </a:lnSpc>
              <a:spcBef>
                <a:spcPts val="325"/>
              </a:spcBef>
              <a:buFont typeface="+mj-lt"/>
              <a:buAutoNum type="arabicPeriod"/>
              <a:tabLst>
                <a:tab pos="354965" algn="l"/>
                <a:tab pos="355600" algn="l"/>
              </a:tabLst>
            </a:pPr>
            <a:r>
              <a:rPr lang="zh-CN" altLang="en-US" sz="2400" dirty="0">
                <a:sym typeface="+mn-ea"/>
              </a:rPr>
              <a:t>胶囊网络训练非常慢，在很大程度上是因为具有内部循环的路由协议算法</a:t>
            </a:r>
            <a:endParaRPr lang="zh-CN" altLang="en-US" sz="2400" dirty="0">
              <a:latin typeface="Lucida Sans"/>
              <a:cs typeface="Lucida Sans"/>
            </a:endParaRPr>
          </a:p>
        </p:txBody>
      </p:sp>
      <p:grpSp>
        <p:nvGrpSpPr>
          <p:cNvPr id="5" name="组合 4"/>
          <p:cNvGrpSpPr/>
          <p:nvPr/>
        </p:nvGrpSpPr>
        <p:grpSpPr>
          <a:xfrm>
            <a:off x="300249" y="421572"/>
            <a:ext cx="3323763" cy="724840"/>
            <a:chOff x="2904992" y="263525"/>
            <a:chExt cx="1667008" cy="363538"/>
          </a:xfrm>
        </p:grpSpPr>
        <p:pic>
          <p:nvPicPr>
            <p:cNvPr id="6" name="Picture 2"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975" y="263525"/>
              <a:ext cx="327025" cy="363538"/>
            </a:xfrm>
            <a:prstGeom prst="rect">
              <a:avLst/>
            </a:prstGeom>
            <a:noFill/>
            <a:extLst>
              <a:ext uri="{909E8E84-426E-40DD-AFC4-6F175D3DCCD1}">
                <a14:hiddenFill xmlns:a14="http://schemas.microsoft.com/office/drawing/2010/main">
                  <a:solidFill>
                    <a:srgbClr val="FFFFFF"/>
                  </a:solidFill>
                </a14:hiddenFill>
              </a:ext>
            </a:extLst>
          </p:spPr>
        </p:pic>
        <p:sp>
          <p:nvSpPr>
            <p:cNvPr id="7" name="Line 3"/>
            <p:cNvSpPr>
              <a:spLocks noChangeShapeType="1"/>
            </p:cNvSpPr>
            <p:nvPr/>
          </p:nvSpPr>
          <p:spPr bwMode="auto">
            <a:xfrm>
              <a:off x="2904992" y="627063"/>
              <a:ext cx="1352683" cy="0"/>
            </a:xfrm>
            <a:prstGeom prst="line">
              <a:avLst/>
            </a:prstGeom>
            <a:noFill/>
            <a:ln w="38100">
              <a:solidFill>
                <a:srgbClr val="EF654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522193499"/>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5341" y="281854"/>
            <a:ext cx="5788878" cy="1325563"/>
          </a:xfrm>
        </p:spPr>
        <p:txBody>
          <a:bodyPr>
            <a:normAutofit/>
          </a:bodyPr>
          <a:lstStyle/>
          <a:p>
            <a:r>
              <a:rPr lang="en-US" altLang="zh-CN" sz="3200" dirty="0" smtClean="0">
                <a:latin typeface="Cambria Math" panose="02040503050406030204" pitchFamily="18" charset="0"/>
              </a:rPr>
              <a:t>Problems of traditional CNN</a:t>
            </a:r>
            <a:endParaRPr lang="zh-CN" altLang="en-US" sz="3200" dirty="0">
              <a:latin typeface="Cambria Math" panose="02040503050406030204" pitchFamily="18" charset="0"/>
            </a:endParaRPr>
          </a:p>
        </p:txBody>
      </p:sp>
      <p:sp>
        <p:nvSpPr>
          <p:cNvPr id="3" name="内容占位符 2"/>
          <p:cNvSpPr>
            <a:spLocks noGrp="1"/>
          </p:cNvSpPr>
          <p:nvPr>
            <p:ph idx="1"/>
          </p:nvPr>
        </p:nvSpPr>
        <p:spPr>
          <a:xfrm>
            <a:off x="1050926" y="1771270"/>
            <a:ext cx="10071999" cy="2614552"/>
          </a:xfrm>
        </p:spPr>
        <p:txBody>
          <a:bodyPr>
            <a:normAutofit/>
          </a:bodyPr>
          <a:lstStyle/>
          <a:p>
            <a:r>
              <a:rPr lang="en-US" altLang="zh-CN" dirty="0"/>
              <a:t>CNN is good at detecting features but less effective at exploring the spatial </a:t>
            </a:r>
            <a:r>
              <a:rPr lang="en-US" altLang="zh-CN" dirty="0" smtClean="0"/>
              <a:t>relationships among </a:t>
            </a:r>
            <a:r>
              <a:rPr lang="en-US" altLang="zh-CN" dirty="0"/>
              <a:t>features (perspective, size, orientation</a:t>
            </a:r>
            <a:r>
              <a:rPr lang="en-US" altLang="zh-CN" dirty="0" smtClean="0"/>
              <a:t>).</a:t>
            </a:r>
            <a:endParaRPr lang="zh-CN" altLang="en-US" sz="2400" dirty="0"/>
          </a:p>
        </p:txBody>
      </p:sp>
      <p:grpSp>
        <p:nvGrpSpPr>
          <p:cNvPr id="8" name="组合 7"/>
          <p:cNvGrpSpPr/>
          <p:nvPr/>
        </p:nvGrpSpPr>
        <p:grpSpPr>
          <a:xfrm>
            <a:off x="239111" y="131545"/>
            <a:ext cx="1623628" cy="1448942"/>
            <a:chOff x="0" y="34262"/>
            <a:chExt cx="1903413" cy="1698625"/>
          </a:xfrm>
        </p:grpSpPr>
        <p:sp>
          <p:nvSpPr>
            <p:cNvPr id="9" name="Oval 5"/>
            <p:cNvSpPr>
              <a:spLocks noChangeArrowheads="1"/>
            </p:cNvSpPr>
            <p:nvPr/>
          </p:nvSpPr>
          <p:spPr bwMode="auto">
            <a:xfrm>
              <a:off x="161925" y="66012"/>
              <a:ext cx="1600200" cy="1600200"/>
            </a:xfrm>
            <a:prstGeom prst="ellipse">
              <a:avLst/>
            </a:prstGeom>
            <a:solidFill>
              <a:schemeClr val="accent1">
                <a:lumMod val="60000"/>
                <a:lumOff val="40000"/>
              </a:schemeClr>
            </a:solidFill>
            <a:ln>
              <a:noFill/>
            </a:ln>
            <a:effectLst/>
          </p:spPr>
          <p:txBody>
            <a:bodyPr wrap="none" anchor="ctr"/>
            <a:lstStyle/>
            <a:p>
              <a:endParaRPr lang="zh-CN" altLang="en-US"/>
            </a:p>
          </p:txBody>
        </p:sp>
        <p:pic>
          <p:nvPicPr>
            <p:cNvPr id="10"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1345537"/>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30213" y="499399"/>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01</a:t>
              </a:r>
            </a:p>
          </p:txBody>
        </p:sp>
        <p:pic>
          <p:nvPicPr>
            <p:cNvPr id="12"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138" y="34262"/>
              <a:ext cx="476250" cy="53022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auto">
            <a:xfrm>
              <a:off x="1490663" y="610524"/>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Group 13"/>
            <p:cNvGrpSpPr/>
            <p:nvPr/>
          </p:nvGrpSpPr>
          <p:grpSpPr bwMode="auto">
            <a:xfrm>
              <a:off x="0" y="167612"/>
              <a:ext cx="177800" cy="174625"/>
              <a:chOff x="223" y="203"/>
              <a:chExt cx="213" cy="211"/>
            </a:xfrm>
          </p:grpSpPr>
          <p:sp>
            <p:nvSpPr>
              <p:cNvPr id="19" name="Freeform 14"/>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Freeform 16"/>
            <p:cNvSpPr/>
            <p:nvPr/>
          </p:nvSpPr>
          <p:spPr bwMode="auto">
            <a:xfrm>
              <a:off x="744538" y="304137"/>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Group 17"/>
            <p:cNvGrpSpPr/>
            <p:nvPr/>
          </p:nvGrpSpPr>
          <p:grpSpPr bwMode="auto">
            <a:xfrm flipV="1">
              <a:off x="1443038" y="1026449"/>
              <a:ext cx="130175" cy="127000"/>
              <a:chOff x="223" y="203"/>
              <a:chExt cx="213" cy="211"/>
            </a:xfrm>
          </p:grpSpPr>
          <p:sp>
            <p:nvSpPr>
              <p:cNvPr id="17" name="Freeform 1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641" y="3239035"/>
            <a:ext cx="2509520" cy="2621280"/>
          </a:xfrm>
          <a:prstGeom prst="rect">
            <a:avLst/>
          </a:prstGeom>
        </p:spPr>
      </p:pic>
      <p:sp>
        <p:nvSpPr>
          <p:cNvPr id="21" name="文本框 20"/>
          <p:cNvSpPr txBox="1"/>
          <p:nvPr/>
        </p:nvSpPr>
        <p:spPr>
          <a:xfrm>
            <a:off x="5785945" y="3903344"/>
            <a:ext cx="3066393" cy="646331"/>
          </a:xfrm>
          <a:prstGeom prst="rect">
            <a:avLst/>
          </a:prstGeom>
          <a:noFill/>
        </p:spPr>
        <p:txBody>
          <a:bodyPr wrap="square" rtlCol="0">
            <a:spAutoFit/>
          </a:bodyPr>
          <a:lstStyle/>
          <a:p>
            <a:r>
              <a:rPr lang="en-US" altLang="zh-CN" dirty="0" smtClean="0"/>
              <a:t>A face</a:t>
            </a:r>
            <a:r>
              <a:rPr lang="zh-CN" altLang="en-US" dirty="0" smtClean="0"/>
              <a:t>？</a:t>
            </a:r>
            <a:endParaRPr lang="en-US" altLang="zh-CN" dirty="0" smtClean="0"/>
          </a:p>
          <a:p>
            <a:r>
              <a:rPr lang="en-US" altLang="zh-CN" dirty="0" smtClean="0"/>
              <a:t>Not a face?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5341" y="281854"/>
            <a:ext cx="5788878" cy="1325563"/>
          </a:xfrm>
        </p:spPr>
        <p:txBody>
          <a:bodyPr>
            <a:normAutofit/>
          </a:bodyPr>
          <a:lstStyle/>
          <a:p>
            <a:r>
              <a:rPr lang="en-US" altLang="zh-CN" sz="3200" dirty="0" smtClean="0">
                <a:latin typeface="Cambria Math" panose="02040503050406030204" pitchFamily="18" charset="0"/>
              </a:rPr>
              <a:t>Why?</a:t>
            </a:r>
            <a:endParaRPr lang="zh-CN" altLang="en-US" sz="3200" dirty="0">
              <a:latin typeface="Cambria Math" panose="02040503050406030204" pitchFamily="18" charset="0"/>
            </a:endParaRPr>
          </a:p>
        </p:txBody>
      </p:sp>
      <p:grpSp>
        <p:nvGrpSpPr>
          <p:cNvPr id="8" name="组合 7"/>
          <p:cNvGrpSpPr/>
          <p:nvPr/>
        </p:nvGrpSpPr>
        <p:grpSpPr>
          <a:xfrm>
            <a:off x="239111" y="131545"/>
            <a:ext cx="1623628" cy="1448942"/>
            <a:chOff x="0" y="34262"/>
            <a:chExt cx="1903413" cy="1698625"/>
          </a:xfrm>
        </p:grpSpPr>
        <p:sp>
          <p:nvSpPr>
            <p:cNvPr id="9" name="Oval 5"/>
            <p:cNvSpPr>
              <a:spLocks noChangeArrowheads="1"/>
            </p:cNvSpPr>
            <p:nvPr/>
          </p:nvSpPr>
          <p:spPr bwMode="auto">
            <a:xfrm>
              <a:off x="161925" y="66012"/>
              <a:ext cx="1600200" cy="1600200"/>
            </a:xfrm>
            <a:prstGeom prst="ellipse">
              <a:avLst/>
            </a:prstGeom>
            <a:solidFill>
              <a:schemeClr val="accent1">
                <a:lumMod val="60000"/>
                <a:lumOff val="40000"/>
              </a:schemeClr>
            </a:solidFill>
            <a:ln>
              <a:noFill/>
            </a:ln>
            <a:effectLst/>
          </p:spPr>
          <p:txBody>
            <a:bodyPr wrap="none" anchor="ctr"/>
            <a:lstStyle/>
            <a:p>
              <a:endParaRPr lang="zh-CN" altLang="en-US"/>
            </a:p>
          </p:txBody>
        </p:sp>
        <p:pic>
          <p:nvPicPr>
            <p:cNvPr id="10" name="Picture 4"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1345537"/>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p:cNvSpPr>
              <a:spLocks noChangeArrowheads="1"/>
            </p:cNvSpPr>
            <p:nvPr/>
          </p:nvSpPr>
          <p:spPr bwMode="auto">
            <a:xfrm>
              <a:off x="430213" y="499399"/>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01</a:t>
              </a:r>
            </a:p>
          </p:txBody>
        </p:sp>
        <p:pic>
          <p:nvPicPr>
            <p:cNvPr id="12"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7138" y="34262"/>
              <a:ext cx="476250" cy="530225"/>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auto">
            <a:xfrm>
              <a:off x="1490663" y="610524"/>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Group 13"/>
            <p:cNvGrpSpPr/>
            <p:nvPr/>
          </p:nvGrpSpPr>
          <p:grpSpPr bwMode="auto">
            <a:xfrm>
              <a:off x="0" y="167612"/>
              <a:ext cx="177800" cy="174625"/>
              <a:chOff x="223" y="203"/>
              <a:chExt cx="213" cy="211"/>
            </a:xfrm>
          </p:grpSpPr>
          <p:sp>
            <p:nvSpPr>
              <p:cNvPr id="19" name="Freeform 14"/>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 name="Freeform 16"/>
            <p:cNvSpPr/>
            <p:nvPr/>
          </p:nvSpPr>
          <p:spPr bwMode="auto">
            <a:xfrm>
              <a:off x="744538" y="304137"/>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Group 17"/>
            <p:cNvGrpSpPr/>
            <p:nvPr/>
          </p:nvGrpSpPr>
          <p:grpSpPr bwMode="auto">
            <a:xfrm flipV="1">
              <a:off x="1443038" y="1026449"/>
              <a:ext cx="130175" cy="127000"/>
              <a:chOff x="223" y="203"/>
              <a:chExt cx="213" cy="211"/>
            </a:xfrm>
          </p:grpSpPr>
          <p:sp>
            <p:nvSpPr>
              <p:cNvPr id="17" name="Freeform 18"/>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pic>
        <p:nvPicPr>
          <p:cNvPr id="6" name="图片 5"/>
          <p:cNvPicPr>
            <a:picLocks noChangeAspect="1"/>
          </p:cNvPicPr>
          <p:nvPr/>
        </p:nvPicPr>
        <p:blipFill>
          <a:blip r:embed="rId5"/>
          <a:stretch>
            <a:fillRect/>
          </a:stretch>
        </p:blipFill>
        <p:spPr>
          <a:xfrm>
            <a:off x="704813" y="1857138"/>
            <a:ext cx="5293966" cy="2528115"/>
          </a:xfrm>
          <a:prstGeom prst="rect">
            <a:avLst/>
          </a:prstGeom>
        </p:spPr>
      </p:pic>
      <p:pic>
        <p:nvPicPr>
          <p:cNvPr id="7" name="图片 6"/>
          <p:cNvPicPr>
            <a:picLocks noChangeAspect="1"/>
          </p:cNvPicPr>
          <p:nvPr/>
        </p:nvPicPr>
        <p:blipFill>
          <a:blip r:embed="rId6"/>
          <a:stretch>
            <a:fillRect/>
          </a:stretch>
        </p:blipFill>
        <p:spPr>
          <a:xfrm>
            <a:off x="6144516" y="1848604"/>
            <a:ext cx="5067774" cy="2536650"/>
          </a:xfrm>
          <a:prstGeom prst="rect">
            <a:avLst/>
          </a:prstGeom>
        </p:spPr>
      </p:pic>
      <p:cxnSp>
        <p:nvCxnSpPr>
          <p:cNvPr id="23" name="直接箭头连接符 22"/>
          <p:cNvCxnSpPr/>
          <p:nvPr/>
        </p:nvCxnSpPr>
        <p:spPr>
          <a:xfrm flipV="1">
            <a:off x="1970690" y="4502140"/>
            <a:ext cx="402020" cy="529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74208" y="5039946"/>
            <a:ext cx="3847564" cy="646331"/>
          </a:xfrm>
          <a:prstGeom prst="rect">
            <a:avLst/>
          </a:prstGeom>
          <a:noFill/>
        </p:spPr>
        <p:txBody>
          <a:bodyPr wrap="square" rtlCol="0">
            <a:spAutoFit/>
          </a:bodyPr>
          <a:lstStyle/>
          <a:p>
            <a:r>
              <a:rPr lang="en-US" altLang="zh-CN" dirty="0" smtClean="0"/>
              <a:t>This is what we used to do:</a:t>
            </a:r>
          </a:p>
          <a:p>
            <a:r>
              <a:rPr lang="en-US" altLang="zh-CN" dirty="0" smtClean="0"/>
              <a:t> </a:t>
            </a:r>
            <a:r>
              <a:rPr lang="en-US" altLang="zh-CN" dirty="0" err="1" smtClean="0"/>
              <a:t>conv</a:t>
            </a:r>
            <a:r>
              <a:rPr lang="en-US" altLang="zh-CN" dirty="0" smtClean="0"/>
              <a:t>-&gt;</a:t>
            </a:r>
            <a:r>
              <a:rPr lang="en-US" altLang="zh-CN" dirty="0" err="1" smtClean="0"/>
              <a:t>relu</a:t>
            </a:r>
            <a:r>
              <a:rPr lang="en-US" altLang="zh-CN" dirty="0" smtClean="0"/>
              <a:t>-&gt;pool…</a:t>
            </a:r>
            <a:endParaRPr lang="zh-CN" altLang="en-US" dirty="0"/>
          </a:p>
        </p:txBody>
      </p:sp>
      <p:cxnSp>
        <p:nvCxnSpPr>
          <p:cNvPr id="25" name="直接箭头连接符 24"/>
          <p:cNvCxnSpPr/>
          <p:nvPr/>
        </p:nvCxnSpPr>
        <p:spPr>
          <a:xfrm flipH="1" flipV="1">
            <a:off x="7791185" y="4534177"/>
            <a:ext cx="543612" cy="505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702220" y="5039709"/>
            <a:ext cx="3847564" cy="369332"/>
          </a:xfrm>
          <a:prstGeom prst="rect">
            <a:avLst/>
          </a:prstGeom>
          <a:noFill/>
        </p:spPr>
        <p:txBody>
          <a:bodyPr wrap="square" rtlCol="0">
            <a:spAutoFit/>
          </a:bodyPr>
          <a:lstStyle/>
          <a:p>
            <a:r>
              <a:rPr lang="en-US" altLang="zh-CN" dirty="0" smtClean="0"/>
              <a:t>Visualizing the feature map</a:t>
            </a:r>
            <a:endParaRPr lang="zh-CN" altLang="en-US" dirty="0"/>
          </a:p>
        </p:txBody>
      </p:sp>
    </p:spTree>
    <p:extLst>
      <p:ext uri="{BB962C8B-B14F-4D97-AF65-F5344CB8AC3E}">
        <p14:creationId xmlns:p14="http://schemas.microsoft.com/office/powerpoint/2010/main" val="1899111464"/>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Computer Graphics</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257640"/>
            <a:ext cx="12192000" cy="4074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Inverse Graphics</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41585"/>
            <a:ext cx="12192000" cy="4175853"/>
          </a:xfrm>
          <a:prstGeom prst="rect">
            <a:avLst/>
          </a:prstGeom>
        </p:spPr>
      </p:pic>
    </p:spTree>
    <p:extLst>
      <p:ext uri="{BB962C8B-B14F-4D97-AF65-F5344CB8AC3E}">
        <p14:creationId xmlns:p14="http://schemas.microsoft.com/office/powerpoint/2010/main" val="3359318631"/>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77815"/>
            <a:ext cx="12192000" cy="3904626"/>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6032" y="5958259"/>
            <a:ext cx="9394855" cy="816656"/>
          </a:xfrm>
          <a:prstGeom prst="rect">
            <a:avLst/>
          </a:prstGeom>
        </p:spPr>
      </p:pic>
      <p:sp>
        <p:nvSpPr>
          <p:cNvPr id="31" name="文本框 30"/>
          <p:cNvSpPr txBox="1"/>
          <p:nvPr/>
        </p:nvSpPr>
        <p:spPr>
          <a:xfrm>
            <a:off x="121290" y="1763485"/>
            <a:ext cx="3760236" cy="369332"/>
          </a:xfrm>
          <a:prstGeom prst="rect">
            <a:avLst/>
          </a:prstGeom>
          <a:noFill/>
        </p:spPr>
        <p:txBody>
          <a:bodyPr wrap="square" rtlCol="0">
            <a:spAutoFit/>
          </a:bodyPr>
          <a:lstStyle/>
          <a:p>
            <a:r>
              <a:rPr lang="en-US" altLang="zh-CN" dirty="0" smtClean="0"/>
              <a:t>Capsules-Convert Image to Vectors</a:t>
            </a:r>
            <a:endParaRPr lang="zh-CN" altLang="en-US" dirty="0"/>
          </a:p>
        </p:txBody>
      </p:sp>
    </p:spTree>
    <p:extLst>
      <p:ext uri="{BB962C8B-B14F-4D97-AF65-F5344CB8AC3E}">
        <p14:creationId xmlns:p14="http://schemas.microsoft.com/office/powerpoint/2010/main" val="3799489294"/>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Capsules-Convert Image to Vectors</a:t>
            </a:r>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 y="2356032"/>
            <a:ext cx="11854922" cy="4240970"/>
          </a:xfrm>
          <a:prstGeom prst="rect">
            <a:avLst/>
          </a:prstGeom>
        </p:spPr>
      </p:pic>
    </p:spTree>
    <p:extLst>
      <p:ext uri="{BB962C8B-B14F-4D97-AF65-F5344CB8AC3E}">
        <p14:creationId xmlns:p14="http://schemas.microsoft.com/office/powerpoint/2010/main" val="2516974966"/>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Capsules-Reshape</a:t>
            </a: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398" y="2045070"/>
            <a:ext cx="5188390" cy="4162778"/>
          </a:xfrm>
          <a:prstGeom prst="rect">
            <a:avLst/>
          </a:prstGeom>
        </p:spPr>
      </p:pic>
      <p:grpSp>
        <p:nvGrpSpPr>
          <p:cNvPr id="30" name="组合 29"/>
          <p:cNvGrpSpPr/>
          <p:nvPr/>
        </p:nvGrpSpPr>
        <p:grpSpPr>
          <a:xfrm>
            <a:off x="121290" y="2293809"/>
            <a:ext cx="4630281" cy="2159635"/>
            <a:chOff x="3563" y="4015"/>
            <a:chExt cx="7865" cy="3401"/>
          </a:xfrm>
        </p:grpSpPr>
        <p:sp>
          <p:nvSpPr>
            <p:cNvPr id="31" name="矩形 30"/>
            <p:cNvSpPr/>
            <p:nvPr/>
          </p:nvSpPr>
          <p:spPr>
            <a:xfrm>
              <a:off x="8937" y="4015"/>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611" y="4319"/>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308" y="4600"/>
              <a:ext cx="1767" cy="196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rot="13320000">
              <a:off x="10777" y="5964"/>
              <a:ext cx="648" cy="1452"/>
            </a:xfrm>
            <a:prstGeom prst="rect">
              <a:avLst/>
            </a:prstGeom>
            <a:noFill/>
          </p:spPr>
          <p:txBody>
            <a:bodyPr wrap="square" rtlCol="0" anchor="t">
              <a:spAutoFit/>
            </a:bodyPr>
            <a:lstStyle/>
            <a:p>
              <a:r>
                <a:rPr lang="zh-CN" altLang="en-US" sz="5400">
                  <a:latin typeface="宋体" panose="02010600030101010101" pitchFamily="2" charset="-122"/>
                  <a:ea typeface="宋体" panose="02010600030101010101" pitchFamily="2" charset="-122"/>
                </a:rPr>
                <a:t>｛</a:t>
              </a:r>
            </a:p>
          </p:txBody>
        </p:sp>
        <p:sp>
          <p:nvSpPr>
            <p:cNvPr id="35" name="文本框 34"/>
            <p:cNvSpPr txBox="1"/>
            <p:nvPr/>
          </p:nvSpPr>
          <p:spPr>
            <a:xfrm>
              <a:off x="10733" y="6298"/>
              <a:ext cx="695" cy="386"/>
            </a:xfrm>
            <a:prstGeom prst="rect">
              <a:avLst/>
            </a:prstGeom>
            <a:noFill/>
          </p:spPr>
          <p:txBody>
            <a:bodyPr wrap="square" rtlCol="0">
              <a:spAutoFit/>
            </a:bodyPr>
            <a:lstStyle/>
            <a:p>
              <a:r>
                <a:rPr lang="x-none" altLang="zh-CN" sz="1000"/>
                <a:t>32</a:t>
              </a:r>
            </a:p>
          </p:txBody>
        </p:sp>
        <p:sp>
          <p:nvSpPr>
            <p:cNvPr id="36" name="文本框 35"/>
            <p:cNvSpPr txBox="1"/>
            <p:nvPr/>
          </p:nvSpPr>
          <p:spPr>
            <a:xfrm>
              <a:off x="8910" y="6652"/>
              <a:ext cx="493" cy="386"/>
            </a:xfrm>
            <a:prstGeom prst="rect">
              <a:avLst/>
            </a:prstGeom>
            <a:noFill/>
          </p:spPr>
          <p:txBody>
            <a:bodyPr wrap="square" rtlCol="0">
              <a:spAutoFit/>
            </a:bodyPr>
            <a:lstStyle/>
            <a:p>
              <a:r>
                <a:rPr lang="x-none" altLang="zh-CN" sz="1000"/>
                <a:t>6</a:t>
              </a:r>
            </a:p>
          </p:txBody>
        </p:sp>
        <p:sp>
          <p:nvSpPr>
            <p:cNvPr id="37" name="文本框 36"/>
            <p:cNvSpPr txBox="1"/>
            <p:nvPr/>
          </p:nvSpPr>
          <p:spPr>
            <a:xfrm>
              <a:off x="7801" y="5336"/>
              <a:ext cx="442" cy="386"/>
            </a:xfrm>
            <a:prstGeom prst="rect">
              <a:avLst/>
            </a:prstGeom>
            <a:noFill/>
          </p:spPr>
          <p:txBody>
            <a:bodyPr wrap="square" rtlCol="0">
              <a:spAutoFit/>
            </a:bodyPr>
            <a:lstStyle/>
            <a:p>
              <a:r>
                <a:rPr lang="x-none" altLang="zh-CN" sz="1000"/>
                <a:t>6</a:t>
              </a:r>
            </a:p>
          </p:txBody>
        </p:sp>
        <p:sp>
          <p:nvSpPr>
            <p:cNvPr id="38" name="立方体 37"/>
            <p:cNvSpPr/>
            <p:nvPr/>
          </p:nvSpPr>
          <p:spPr>
            <a:xfrm>
              <a:off x="4145" y="4141"/>
              <a:ext cx="2187" cy="2249"/>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762" y="6492"/>
              <a:ext cx="628" cy="386"/>
            </a:xfrm>
            <a:prstGeom prst="rect">
              <a:avLst/>
            </a:prstGeom>
            <a:noFill/>
          </p:spPr>
          <p:txBody>
            <a:bodyPr wrap="square" rtlCol="0">
              <a:spAutoFit/>
            </a:bodyPr>
            <a:lstStyle/>
            <a:p>
              <a:r>
                <a:rPr lang="x-none" altLang="zh-CN" sz="1000"/>
                <a:t>20</a:t>
              </a:r>
            </a:p>
          </p:txBody>
        </p:sp>
        <p:sp>
          <p:nvSpPr>
            <p:cNvPr id="40" name="文本框 39"/>
            <p:cNvSpPr txBox="1"/>
            <p:nvPr/>
          </p:nvSpPr>
          <p:spPr>
            <a:xfrm>
              <a:off x="3563" y="5381"/>
              <a:ext cx="582" cy="386"/>
            </a:xfrm>
            <a:prstGeom prst="rect">
              <a:avLst/>
            </a:prstGeom>
            <a:noFill/>
          </p:spPr>
          <p:txBody>
            <a:bodyPr wrap="square" rtlCol="0">
              <a:spAutoFit/>
            </a:bodyPr>
            <a:lstStyle/>
            <a:p>
              <a:r>
                <a:rPr lang="x-none" altLang="zh-CN" sz="1000"/>
                <a:t>20</a:t>
              </a:r>
            </a:p>
          </p:txBody>
        </p:sp>
        <p:sp>
          <p:nvSpPr>
            <p:cNvPr id="41" name="文本框 40"/>
            <p:cNvSpPr txBox="1"/>
            <p:nvPr/>
          </p:nvSpPr>
          <p:spPr>
            <a:xfrm>
              <a:off x="5980" y="6063"/>
              <a:ext cx="825" cy="386"/>
            </a:xfrm>
            <a:prstGeom prst="rect">
              <a:avLst/>
            </a:prstGeom>
            <a:noFill/>
          </p:spPr>
          <p:txBody>
            <a:bodyPr wrap="square" rtlCol="0">
              <a:spAutoFit/>
            </a:bodyPr>
            <a:lstStyle/>
            <a:p>
              <a:r>
                <a:rPr lang="x-none" altLang="zh-CN" sz="1000"/>
                <a:t>256</a:t>
              </a:r>
            </a:p>
          </p:txBody>
        </p:sp>
        <p:sp>
          <p:nvSpPr>
            <p:cNvPr id="42" name="立方体 41"/>
            <p:cNvSpPr/>
            <p:nvPr/>
          </p:nvSpPr>
          <p:spPr>
            <a:xfrm>
              <a:off x="4869" y="5425"/>
              <a:ext cx="522" cy="53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571" y="5940"/>
              <a:ext cx="303" cy="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42" idx="0"/>
              <a:endCxn id="43" idx="0"/>
            </p:cNvCxnSpPr>
            <p:nvPr/>
          </p:nvCxnSpPr>
          <p:spPr>
            <a:xfrm>
              <a:off x="5195" y="5425"/>
              <a:ext cx="3528" cy="51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3"/>
              <a:endCxn id="43" idx="2"/>
            </p:cNvCxnSpPr>
            <p:nvPr/>
          </p:nvCxnSpPr>
          <p:spPr>
            <a:xfrm>
              <a:off x="5065" y="5964"/>
              <a:ext cx="3658" cy="297"/>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56356" y="4154695"/>
            <a:ext cx="3907155" cy="369332"/>
          </a:xfrm>
          <a:prstGeom prst="rect">
            <a:avLst/>
          </a:prstGeom>
          <a:noFill/>
        </p:spPr>
        <p:txBody>
          <a:bodyPr wrap="square" rtlCol="0" anchor="t">
            <a:spAutoFit/>
          </a:bodyPr>
          <a:lstStyle/>
          <a:p>
            <a:pPr indent="0">
              <a:buFont typeface="Arial" panose="020B0604020202020204" pitchFamily="34" charset="0"/>
              <a:buNone/>
            </a:pPr>
            <a:r>
              <a:rPr lang="en-US" altLang="zh-CN" dirty="0" smtClean="0">
                <a:sym typeface="+mn-ea"/>
              </a:rPr>
              <a:t>kernel size</a:t>
            </a:r>
            <a:r>
              <a:rPr lang="en-US" altLang="zh-CN" dirty="0">
                <a:sym typeface="+mn-ea"/>
              </a:rPr>
              <a:t>:</a:t>
            </a:r>
            <a:r>
              <a:rPr lang="en-US" altLang="zh-CN" dirty="0" smtClean="0">
                <a:sym typeface="+mn-ea"/>
              </a:rPr>
              <a:t>9x9</a:t>
            </a:r>
            <a:r>
              <a:rPr lang="en-US" altLang="zh-CN" dirty="0">
                <a:sym typeface="+mn-ea"/>
              </a:rPr>
              <a:t>, </a:t>
            </a:r>
            <a:r>
              <a:rPr lang="en-US" altLang="zh-CN" dirty="0" smtClean="0">
                <a:sym typeface="+mn-ea"/>
              </a:rPr>
              <a:t>stride</a:t>
            </a:r>
            <a:r>
              <a:rPr lang="en-US" altLang="zh-CN" dirty="0">
                <a:sym typeface="+mn-ea"/>
              </a:rPr>
              <a:t>:</a:t>
            </a:r>
            <a:r>
              <a:rPr lang="en-US" altLang="zh-CN" dirty="0" smtClean="0">
                <a:sym typeface="+mn-ea"/>
              </a:rPr>
              <a:t>2</a:t>
            </a:r>
            <a:endParaRPr lang="zh-CN" altLang="en-US" dirty="0">
              <a:sym typeface="+mn-ea"/>
            </a:endParaRPr>
          </a:p>
        </p:txBody>
      </p:sp>
      <p:sp>
        <p:nvSpPr>
          <p:cNvPr id="53" name="文本框 52"/>
          <p:cNvSpPr txBox="1"/>
          <p:nvPr/>
        </p:nvSpPr>
        <p:spPr>
          <a:xfrm>
            <a:off x="452738" y="5018409"/>
            <a:ext cx="2148840" cy="368300"/>
          </a:xfrm>
          <a:prstGeom prst="rect">
            <a:avLst/>
          </a:prstGeom>
          <a:noFill/>
        </p:spPr>
        <p:txBody>
          <a:bodyPr wrap="square" rtlCol="0">
            <a:spAutoFit/>
          </a:bodyPr>
          <a:lstStyle/>
          <a:p>
            <a:r>
              <a:rPr lang="en-US" altLang="zh-CN" dirty="0"/>
              <a:t>[None, 20, 20, 256]</a:t>
            </a:r>
          </a:p>
        </p:txBody>
      </p:sp>
      <p:sp>
        <p:nvSpPr>
          <p:cNvPr id="54" name="文本框 53"/>
          <p:cNvSpPr txBox="1"/>
          <p:nvPr/>
        </p:nvSpPr>
        <p:spPr>
          <a:xfrm>
            <a:off x="2697463" y="5009519"/>
            <a:ext cx="2148840" cy="368300"/>
          </a:xfrm>
          <a:prstGeom prst="rect">
            <a:avLst/>
          </a:prstGeom>
          <a:noFill/>
        </p:spPr>
        <p:txBody>
          <a:bodyPr wrap="square" rtlCol="0">
            <a:spAutoFit/>
          </a:bodyPr>
          <a:lstStyle/>
          <a:p>
            <a:r>
              <a:rPr lang="en-US" altLang="zh-CN" dirty="0"/>
              <a:t>[None, 6, 6, 32]</a:t>
            </a:r>
          </a:p>
        </p:txBody>
      </p:sp>
      <p:sp>
        <p:nvSpPr>
          <p:cNvPr id="55" name="文本框 54"/>
          <p:cNvSpPr txBox="1"/>
          <p:nvPr/>
        </p:nvSpPr>
        <p:spPr>
          <a:xfrm>
            <a:off x="261365" y="4600938"/>
            <a:ext cx="808355" cy="368300"/>
          </a:xfrm>
          <a:prstGeom prst="rect">
            <a:avLst/>
          </a:prstGeom>
          <a:noFill/>
        </p:spPr>
        <p:txBody>
          <a:bodyPr wrap="square" rtlCol="0">
            <a:spAutoFit/>
          </a:bodyPr>
          <a:lstStyle/>
          <a:p>
            <a:r>
              <a:rPr lang="en-US" altLang="zh-CN" dirty="0"/>
              <a:t>shape:</a:t>
            </a:r>
          </a:p>
        </p:txBody>
      </p:sp>
      <p:sp>
        <p:nvSpPr>
          <p:cNvPr id="56" name="文本框 55"/>
          <p:cNvSpPr txBox="1"/>
          <p:nvPr/>
        </p:nvSpPr>
        <p:spPr>
          <a:xfrm>
            <a:off x="2400918" y="4956179"/>
            <a:ext cx="421005" cy="460375"/>
          </a:xfrm>
          <a:prstGeom prst="rect">
            <a:avLst/>
          </a:prstGeom>
          <a:noFill/>
        </p:spPr>
        <p:txBody>
          <a:bodyPr wrap="square" rtlCol="0" anchor="t">
            <a:spAutoFit/>
          </a:bodyPr>
          <a:lstStyle/>
          <a:p>
            <a:r>
              <a:rPr lang="zh-CN" altLang="en-US" sz="2400">
                <a:latin typeface="Arial" panose="020B0604020202020204" pitchFamily="34" charset="0"/>
              </a:rPr>
              <a:t>→</a:t>
            </a:r>
          </a:p>
        </p:txBody>
      </p:sp>
      <p:sp>
        <p:nvSpPr>
          <p:cNvPr id="57" name="文本框 56"/>
          <p:cNvSpPr txBox="1"/>
          <p:nvPr/>
        </p:nvSpPr>
        <p:spPr>
          <a:xfrm>
            <a:off x="3486467" y="5337046"/>
            <a:ext cx="1990725" cy="368300"/>
          </a:xfrm>
          <a:prstGeom prst="rect">
            <a:avLst/>
          </a:prstGeom>
          <a:noFill/>
        </p:spPr>
        <p:txBody>
          <a:bodyPr wrap="square" rtlCol="0">
            <a:spAutoFit/>
          </a:bodyPr>
          <a:lstStyle/>
          <a:p>
            <a:r>
              <a:rPr lang="en-US" altLang="zh-CN" dirty="0"/>
              <a:t>[None, 6, 6, 1, 32]</a:t>
            </a:r>
          </a:p>
        </p:txBody>
      </p:sp>
      <p:sp>
        <p:nvSpPr>
          <p:cNvPr id="58" name="文本框 57"/>
          <p:cNvSpPr txBox="1"/>
          <p:nvPr/>
        </p:nvSpPr>
        <p:spPr>
          <a:xfrm>
            <a:off x="3502651" y="5657266"/>
            <a:ext cx="1990725" cy="368300"/>
          </a:xfrm>
          <a:prstGeom prst="rect">
            <a:avLst/>
          </a:prstGeom>
          <a:noFill/>
        </p:spPr>
        <p:txBody>
          <a:bodyPr wrap="square" rtlCol="0">
            <a:spAutoFit/>
          </a:bodyPr>
          <a:lstStyle/>
          <a:p>
            <a:r>
              <a:rPr lang="en-US" altLang="zh-CN"/>
              <a:t>[None, 6, 6, 1, 32]</a:t>
            </a:r>
          </a:p>
        </p:txBody>
      </p:sp>
      <p:sp>
        <p:nvSpPr>
          <p:cNvPr id="59" name="文本框 58"/>
          <p:cNvSpPr txBox="1"/>
          <p:nvPr/>
        </p:nvSpPr>
        <p:spPr>
          <a:xfrm>
            <a:off x="3494396" y="6259881"/>
            <a:ext cx="1990725" cy="368300"/>
          </a:xfrm>
          <a:prstGeom prst="rect">
            <a:avLst/>
          </a:prstGeom>
          <a:noFill/>
        </p:spPr>
        <p:txBody>
          <a:bodyPr wrap="square" rtlCol="0">
            <a:spAutoFit/>
          </a:bodyPr>
          <a:lstStyle/>
          <a:p>
            <a:r>
              <a:rPr lang="en-US" altLang="zh-CN"/>
              <a:t>[None, 6, 6, 1, 32]</a:t>
            </a:r>
          </a:p>
        </p:txBody>
      </p:sp>
      <p:sp>
        <p:nvSpPr>
          <p:cNvPr id="60" name="左大括号 59"/>
          <p:cNvSpPr/>
          <p:nvPr/>
        </p:nvSpPr>
        <p:spPr>
          <a:xfrm>
            <a:off x="3326756" y="5492801"/>
            <a:ext cx="175895" cy="1038225"/>
          </a:xfrm>
          <a:prstGeom prst="leftBrac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a:off x="2548246" y="6025566"/>
            <a:ext cx="686435"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225310" y="5711078"/>
            <a:ext cx="1269086" cy="646331"/>
          </a:xfrm>
          <a:prstGeom prst="rect">
            <a:avLst/>
          </a:prstGeom>
          <a:noFill/>
        </p:spPr>
        <p:txBody>
          <a:bodyPr wrap="square" rtlCol="0" anchor="t">
            <a:spAutoFit/>
          </a:bodyPr>
          <a:lstStyle/>
          <a:p>
            <a:pPr algn="ctr"/>
            <a:r>
              <a:rPr lang="en-US" altLang="zh-CN" dirty="0" smtClean="0">
                <a:sym typeface="+mn-ea"/>
              </a:rPr>
              <a:t>8</a:t>
            </a:r>
          </a:p>
          <a:p>
            <a:pPr algn="ctr"/>
            <a:r>
              <a:rPr lang="en-US" altLang="zh-CN" dirty="0" err="1" smtClean="0">
                <a:sym typeface="+mn-ea"/>
              </a:rPr>
              <a:t>c</a:t>
            </a:r>
            <a:r>
              <a:rPr lang="en-US" altLang="zh-CN" dirty="0" err="1" smtClean="0">
                <a:sym typeface="+mn-ea"/>
              </a:rPr>
              <a:t>onv</a:t>
            </a:r>
            <a:r>
              <a:rPr lang="en-US" altLang="zh-CN" dirty="0" smtClean="0">
                <a:sym typeface="+mn-ea"/>
              </a:rPr>
              <a:t> layer</a:t>
            </a:r>
            <a:endParaRPr lang="zh-CN" altLang="en-US" dirty="0"/>
          </a:p>
        </p:txBody>
      </p:sp>
      <p:sp>
        <p:nvSpPr>
          <p:cNvPr id="63" name="文本框 62"/>
          <p:cNvSpPr txBox="1"/>
          <p:nvPr/>
        </p:nvSpPr>
        <p:spPr>
          <a:xfrm rot="5400000">
            <a:off x="4352916" y="5973496"/>
            <a:ext cx="325120" cy="368300"/>
          </a:xfrm>
          <a:prstGeom prst="rect">
            <a:avLst/>
          </a:prstGeom>
          <a:noFill/>
        </p:spPr>
        <p:txBody>
          <a:bodyPr wrap="square" rtlCol="0">
            <a:spAutoFit/>
          </a:bodyPr>
          <a:lstStyle/>
          <a:p>
            <a:r>
              <a:rPr lang="en-US" altLang="zh-CN"/>
              <a:t>...</a:t>
            </a:r>
          </a:p>
        </p:txBody>
      </p:sp>
      <p:sp>
        <p:nvSpPr>
          <p:cNvPr id="64" name="文本框 63"/>
          <p:cNvSpPr txBox="1"/>
          <p:nvPr/>
        </p:nvSpPr>
        <p:spPr>
          <a:xfrm>
            <a:off x="459482" y="5737249"/>
            <a:ext cx="2148840" cy="368300"/>
          </a:xfrm>
          <a:prstGeom prst="rect">
            <a:avLst/>
          </a:prstGeom>
          <a:noFill/>
        </p:spPr>
        <p:txBody>
          <a:bodyPr wrap="square" rtlCol="0">
            <a:spAutoFit/>
          </a:bodyPr>
          <a:lstStyle/>
          <a:p>
            <a:r>
              <a:rPr lang="en-US" altLang="zh-CN" dirty="0"/>
              <a:t>[None, 20, 20, 256]</a:t>
            </a:r>
          </a:p>
        </p:txBody>
      </p:sp>
    </p:spTree>
    <p:extLst>
      <p:ext uri="{BB962C8B-B14F-4D97-AF65-F5344CB8AC3E}">
        <p14:creationId xmlns:p14="http://schemas.microsoft.com/office/powerpoint/2010/main" val="2386331411"/>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6561" y="253489"/>
            <a:ext cx="10515600" cy="1325563"/>
          </a:xfrm>
        </p:spPr>
        <p:txBody>
          <a:bodyPr>
            <a:normAutofit/>
          </a:bodyPr>
          <a:lstStyle/>
          <a:p>
            <a:r>
              <a:rPr lang="en-US" altLang="zh-CN" sz="3200" dirty="0">
                <a:latin typeface="Cambria Math" panose="02040503050406030204" pitchFamily="18" charset="0"/>
                <a:sym typeface="+mn-ea"/>
              </a:rPr>
              <a:t>Capsules</a:t>
            </a:r>
            <a:endParaRPr lang="zh-CN" altLang="en-US" sz="3200" dirty="0">
              <a:latin typeface="Cambria Math" panose="02040503050406030204" pitchFamily="18" charset="0"/>
            </a:endParaRPr>
          </a:p>
        </p:txBody>
      </p:sp>
      <p:grpSp>
        <p:nvGrpSpPr>
          <p:cNvPr id="17" name="组合 16"/>
          <p:cNvGrpSpPr/>
          <p:nvPr/>
        </p:nvGrpSpPr>
        <p:grpSpPr>
          <a:xfrm>
            <a:off x="229404" y="66958"/>
            <a:ext cx="1707157" cy="1512094"/>
            <a:chOff x="1406525" y="1751013"/>
            <a:chExt cx="1903413" cy="1685925"/>
          </a:xfrm>
        </p:grpSpPr>
        <p:sp>
          <p:nvSpPr>
            <p:cNvPr id="18" name="Oval 2"/>
            <p:cNvSpPr>
              <a:spLocks noChangeArrowheads="1"/>
            </p:cNvSpPr>
            <p:nvPr/>
          </p:nvSpPr>
          <p:spPr bwMode="auto">
            <a:xfrm>
              <a:off x="1568450" y="1770063"/>
              <a:ext cx="1600200" cy="1600200"/>
            </a:xfrm>
            <a:prstGeom prst="ellipse">
              <a:avLst/>
            </a:prstGeom>
            <a:solidFill>
              <a:schemeClr val="accent1">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3"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3049588"/>
              <a:ext cx="1784350" cy="3873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1836738" y="2203450"/>
              <a:ext cx="1009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a:solidFill>
                    <a:schemeClr val="bg1"/>
                  </a:solidFill>
                </a:rPr>
                <a:t>02</a:t>
              </a:r>
            </a:p>
          </p:txBody>
        </p:sp>
        <p:sp>
          <p:nvSpPr>
            <p:cNvPr id="21" name="Freeform 7"/>
            <p:cNvSpPr/>
            <p:nvPr/>
          </p:nvSpPr>
          <p:spPr bwMode="auto">
            <a:xfrm>
              <a:off x="2897188" y="2314575"/>
              <a:ext cx="412750" cy="158750"/>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 name="Group 8"/>
            <p:cNvGrpSpPr/>
            <p:nvPr/>
          </p:nvGrpSpPr>
          <p:grpSpPr bwMode="auto">
            <a:xfrm>
              <a:off x="1406525" y="1871663"/>
              <a:ext cx="177800" cy="174625"/>
              <a:chOff x="223" y="203"/>
              <a:chExt cx="213" cy="211"/>
            </a:xfrm>
          </p:grpSpPr>
          <p:sp>
            <p:nvSpPr>
              <p:cNvPr id="28" name="Freeform 9"/>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Oval 10"/>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 name="Freeform 11"/>
            <p:cNvSpPr/>
            <p:nvPr/>
          </p:nvSpPr>
          <p:spPr bwMode="auto">
            <a:xfrm>
              <a:off x="2151063" y="2008188"/>
              <a:ext cx="342900" cy="130175"/>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4" name="Group 12"/>
            <p:cNvGrpSpPr/>
            <p:nvPr/>
          </p:nvGrpSpPr>
          <p:grpSpPr bwMode="auto">
            <a:xfrm flipV="1">
              <a:off x="2849563" y="2730500"/>
              <a:ext cx="130175" cy="127000"/>
              <a:chOff x="223" y="203"/>
              <a:chExt cx="213" cy="211"/>
            </a:xfrm>
          </p:grpSpPr>
          <p:sp>
            <p:nvSpPr>
              <p:cNvPr id="26" name="Freeform 13"/>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Oval 14"/>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5" name="Picture 15"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375" y="1751013"/>
              <a:ext cx="501650" cy="50165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p:cNvSpPr txBox="1"/>
          <p:nvPr/>
        </p:nvSpPr>
        <p:spPr>
          <a:xfrm>
            <a:off x="121290" y="1763485"/>
            <a:ext cx="3760236" cy="369332"/>
          </a:xfrm>
          <a:prstGeom prst="rect">
            <a:avLst/>
          </a:prstGeom>
          <a:noFill/>
        </p:spPr>
        <p:txBody>
          <a:bodyPr wrap="square" rtlCol="0">
            <a:spAutoFit/>
          </a:bodyPr>
          <a:lstStyle/>
          <a:p>
            <a:r>
              <a:rPr lang="en-US" altLang="zh-CN" dirty="0" smtClean="0"/>
              <a:t>Capsules-</a:t>
            </a:r>
            <a:r>
              <a:rPr lang="en-US" altLang="zh-CN" dirty="0" err="1"/>
              <a:t>E</a:t>
            </a:r>
            <a:r>
              <a:rPr lang="en-US" altLang="zh-CN" dirty="0" err="1" smtClean="0"/>
              <a:t>quivariance</a:t>
            </a:r>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77815"/>
            <a:ext cx="12192000" cy="3400000"/>
          </a:xfrm>
          <a:prstGeom prst="rect">
            <a:avLst/>
          </a:prstGeom>
        </p:spPr>
      </p:pic>
    </p:spTree>
    <p:extLst>
      <p:ext uri="{BB962C8B-B14F-4D97-AF65-F5344CB8AC3E}">
        <p14:creationId xmlns:p14="http://schemas.microsoft.com/office/powerpoint/2010/main" val="868949691"/>
      </p:ext>
    </p:extLst>
  </p:cSld>
  <p:clrMapOvr>
    <a:masterClrMapping/>
  </p:clrMapOvr>
  <mc:AlternateContent xmlns:mc="http://schemas.openxmlformats.org/markup-compatibility/2006">
    <mc:Choice xmlns:p14="http://schemas.microsoft.com/office/powerpoint/2010/main" Requires="p14">
      <p:transition p14:dur="0" advTm="6740"/>
    </mc:Choice>
    <mc:Fallback>
      <p:transition advTm="674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2154</Words>
  <Application>Microsoft Office PowerPoint</Application>
  <PresentationFormat>宽屏</PresentationFormat>
  <Paragraphs>195</Paragraphs>
  <Slides>19</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宋体</vt:lpstr>
      <vt:lpstr>Arial</vt:lpstr>
      <vt:lpstr>Calibri</vt:lpstr>
      <vt:lpstr>Calibri Light</vt:lpstr>
      <vt:lpstr>Cambria Math</vt:lpstr>
      <vt:lpstr>Lucida Sans</vt:lpstr>
      <vt:lpstr>Times New Roman</vt:lpstr>
      <vt:lpstr>Wingdings</vt:lpstr>
      <vt:lpstr>Office 主题</vt:lpstr>
      <vt:lpstr>Equation.DSMT4</vt:lpstr>
      <vt:lpstr>Dynamic Routing Between Capsules</vt:lpstr>
      <vt:lpstr>Problems of traditional CNN</vt:lpstr>
      <vt:lpstr>Why?</vt:lpstr>
      <vt:lpstr>Capsules</vt:lpstr>
      <vt:lpstr>Capsules</vt:lpstr>
      <vt:lpstr>Capsules</vt:lpstr>
      <vt:lpstr>Capsules</vt:lpstr>
      <vt:lpstr>Capsules</vt:lpstr>
      <vt:lpstr>Capsules</vt:lpstr>
      <vt:lpstr>Capsules</vt:lpstr>
      <vt:lpstr>Capsules</vt:lpstr>
      <vt:lpstr>Capsules</vt:lpstr>
      <vt:lpstr>Capsules</vt:lpstr>
      <vt:lpstr>Layers in Capsules</vt:lpstr>
      <vt:lpstr>Experiments</vt:lpstr>
      <vt:lpstr>PowerPoint 演示文稿</vt:lpstr>
      <vt:lpstr>Experiments</vt:lpstr>
      <vt:lpstr>优势</vt:lpstr>
      <vt:lpstr>不足之处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刘洪宇</cp:lastModifiedBy>
  <cp:revision>190</cp:revision>
  <dcterms:created xsi:type="dcterms:W3CDTF">2017-11-26T07:11:00Z</dcterms:created>
  <dcterms:modified xsi:type="dcterms:W3CDTF">2018-01-23T09:06:25Z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