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0" r:id="rId18"/>
    <p:sldId id="28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/>
              <a:t>单击此处可编辑母版标题样式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/>
              <a:t>单击此处可编辑母版副标题样式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单击此处可编辑母版标题样式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/>
              <a:t>单击此处可编辑母版文本样式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/>
              <a:t>单击此处可编辑母版标题样式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/>
              <a:t>单击此处可编辑母版文本样式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单击此处可编辑母版文本样式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 latinLnBrk="0">
              <a:defRPr lang="zh-CN" sz="4000" b="1" cap="all"/>
            </a:lvl1pPr>
          </a:lstStyle>
          <a:p>
            <a:r>
              <a:rPr lang="zh-CN"/>
              <a:t>单击此处可编辑母版标题样式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latinLnBrk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单击此处可编辑母版文本样式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/>
              <a:t>单击此处可编辑母版文本样式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/>
              <a:t>单击此处可编辑母版文本样式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/>
              <a:t>单击此处可编辑母版标题样式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单击此处可编辑母版文本样式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/>
              <a:t>单击此处可编辑母版文本样式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单击此处可编辑母版文本样式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/>
              <a:t>单击此处可编辑母版文本样式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单击此处可编辑母版标题样式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 latinLnBrk="0">
              <a:defRPr lang="zh-CN" sz="2000" b="1"/>
            </a:lvl1pPr>
          </a:lstStyle>
          <a:p>
            <a:r>
              <a:rPr lang="zh-CN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latinLnBrk="0">
              <a:defRPr lang="zh-CN" sz="3200"/>
            </a:lvl1pPr>
            <a:lvl2pPr latinLnBrk="0">
              <a:defRPr lang="zh-CN" sz="2800"/>
            </a:lvl2pPr>
            <a:lvl3pPr latinLnBrk="0">
              <a:defRPr lang="zh-CN" sz="24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/>
              <a:t>单击此处可编辑母版文本样式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单击此处可编辑母版文本样式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latinLnBrk="0">
              <a:defRPr lang="zh-CN" sz="2000" b="1"/>
            </a:lvl1pPr>
          </a:lstStyle>
          <a:p>
            <a:r>
              <a:rPr lang="zh-CN"/>
              <a:t>单击此处可编辑母版标题样式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endParaRPr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单击此处可编辑母版文本样式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xmlns:mc="http://schemas.openxmlformats.org/markup-compatibility/2006" xmlns:a14="http://schemas.microsoft.com/office/drawing/2010/main" val="8488C4" mc:Ignorable=""/>
            </a:gs>
            <a:gs pos="53000">
              <a:srgbClr xmlns:mc="http://schemas.openxmlformats.org/markup-compatibility/2006" xmlns:a14="http://schemas.microsoft.com/office/drawing/2010/main" val="D4DEFF" mc:Ignorable=""/>
            </a:gs>
            <a:gs pos="83000">
              <a:srgbClr xmlns:mc="http://schemas.openxmlformats.org/markup-compatibility/2006" xmlns:a14="http://schemas.microsoft.com/office/drawing/2010/main" val="D4DEFF" mc:Ignorable=""/>
            </a:gs>
            <a:gs pos="100000">
              <a:srgbClr xmlns:mc="http://schemas.openxmlformats.org/markup-compatibility/2006" xmlns:a14="http://schemas.microsoft.com/office/drawing/2010/main" val="96AB94" mc:Ignorable="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/>
              <a:t>单击此处可编辑母版标题样式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单击此处可编辑母版文本样式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pPr/>
              <a:t>9/18/2006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p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192.168.4.89:8443/svn/&#36136;&#37327;&#31649;&#29702;&#37096;&#65292;&#20063;&#21487;&#20197;&#28857;&#20987;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zh-CN" altLang="zh-CN" dirty="0"/>
              <a:t>质量管理部</a:t>
            </a:r>
            <a:r>
              <a:rPr lang="en-US" altLang="zh-CN" dirty="0"/>
              <a:t>SVN</a:t>
            </a:r>
            <a:r>
              <a:rPr lang="zh-CN" altLang="zh-CN" dirty="0"/>
              <a:t>使用简介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59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382000" cy="2256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线形标注 1 3"/>
          <p:cNvSpPr/>
          <p:nvPr/>
        </p:nvSpPr>
        <p:spPr>
          <a:xfrm>
            <a:off x="3352800" y="3810000"/>
            <a:ext cx="3200400" cy="369332"/>
          </a:xfrm>
          <a:prstGeom prst="borderCallout1">
            <a:avLst>
              <a:gd name="adj1" fmla="val -2287"/>
              <a:gd name="adj2" fmla="val 50204"/>
              <a:gd name="adj3" fmla="val -580923"/>
              <a:gd name="adj4" fmla="val 20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6" name="直接连接符​​ 5"/>
          <p:cNvCxnSpPr>
            <a:endCxn id="4" idx="3"/>
          </p:cNvCxnSpPr>
          <p:nvPr/>
        </p:nvCxnSpPr>
        <p:spPr>
          <a:xfrm flipH="1">
            <a:off x="4953000" y="1600200"/>
            <a:ext cx="914400" cy="2209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​​ 7"/>
          <p:cNvCxnSpPr/>
          <p:nvPr/>
        </p:nvCxnSpPr>
        <p:spPr>
          <a:xfrm flipH="1">
            <a:off x="4953000" y="1600200"/>
            <a:ext cx="2514600" cy="2209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52800" y="38100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这就是我们刚才导出的文件夹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578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②其他同事的操作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↘首先，要做一件事。在任意目录下，新建一个文件夹，再在这个文件夹下新建两个文件夹，分别命名为</a:t>
            </a:r>
            <a:r>
              <a:rPr lang="zh-CN" altLang="en-US" sz="2400" dirty="0" smtClean="0"/>
              <a:t>“部门财富库”以及“产品线管理”，如下图：</a:t>
            </a:r>
            <a:endParaRPr lang="zh-CN" altLang="en-US" sz="2400" dirty="0"/>
          </a:p>
        </p:txBody>
      </p:sp>
      <p:pic>
        <p:nvPicPr>
          <p:cNvPr id="7170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0"/>
            <a:ext cx="6869953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6708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↘现在我们要对这两个文件夹分别进行导出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先</a:t>
            </a:r>
            <a:r>
              <a:rPr lang="zh-CN" altLang="en-US" sz="2400" dirty="0" smtClean="0"/>
              <a:t>以“部门财富库”为例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400800" y="381000"/>
            <a:ext cx="2286000" cy="2585323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为什么要分别导出，而不像之前那样的整体导出呢？</a:t>
            </a:r>
            <a:endParaRPr lang="en-US" altLang="zh-CN" dirty="0" smtClean="0"/>
          </a:p>
          <a:p>
            <a:r>
              <a:rPr lang="zh-CN" altLang="en-US" dirty="0" smtClean="0"/>
              <a:t>主要是因为员工组以及实习生组对“部门管理”目录是没有权限的，整体导出时就会提示没有权限的错误。</a:t>
            </a:r>
            <a:endParaRPr lang="zh-CN" altLang="en-US" dirty="0"/>
          </a:p>
        </p:txBody>
      </p:sp>
      <p:pic>
        <p:nvPicPr>
          <p:cNvPr id="8194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5491206" cy="557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线形标注 1 4"/>
          <p:cNvSpPr/>
          <p:nvPr/>
        </p:nvSpPr>
        <p:spPr>
          <a:xfrm>
            <a:off x="6400800" y="4267200"/>
            <a:ext cx="2286000" cy="685800"/>
          </a:xfrm>
          <a:prstGeom prst="borderCallout1">
            <a:avLst>
              <a:gd name="adj1" fmla="val 49644"/>
              <a:gd name="adj2" fmla="val -1016"/>
              <a:gd name="adj3" fmla="val -46850"/>
              <a:gd name="adj4" fmla="val -705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00800" y="4267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检出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625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4513828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图片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19550"/>
            <a:ext cx="627697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下箭头​​ 3"/>
          <p:cNvSpPr/>
          <p:nvPr/>
        </p:nvSpPr>
        <p:spPr>
          <a:xfrm>
            <a:off x="2438400" y="3276600"/>
            <a:ext cx="4572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线形标注 1 4"/>
          <p:cNvSpPr/>
          <p:nvPr/>
        </p:nvSpPr>
        <p:spPr>
          <a:xfrm>
            <a:off x="6400800" y="1371600"/>
            <a:ext cx="2514600" cy="646331"/>
          </a:xfrm>
          <a:prstGeom prst="borderCallout1">
            <a:avLst>
              <a:gd name="adj1" fmla="val 49102"/>
              <a:gd name="adj2" fmla="val 980"/>
              <a:gd name="adj3" fmla="val -64607"/>
              <a:gd name="adj4" fmla="val -112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00800" y="13716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在版本库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中输入如图所示的</a:t>
            </a:r>
            <a:r>
              <a:rPr lang="en-US" altLang="zh-CN" dirty="0" smtClean="0"/>
              <a:t>URL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1528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62484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图片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86200"/>
            <a:ext cx="727710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下箭头​​ 4"/>
          <p:cNvSpPr/>
          <p:nvPr/>
        </p:nvSpPr>
        <p:spPr>
          <a:xfrm>
            <a:off x="3657600" y="3200400"/>
            <a:ext cx="3048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线形标注 1 5"/>
          <p:cNvSpPr/>
          <p:nvPr/>
        </p:nvSpPr>
        <p:spPr>
          <a:xfrm>
            <a:off x="7391400" y="1600200"/>
            <a:ext cx="1524000" cy="762000"/>
          </a:xfrm>
          <a:prstGeom prst="borderCallout1">
            <a:avLst>
              <a:gd name="adj1" fmla="val 50945"/>
              <a:gd name="adj2" fmla="val -6138"/>
              <a:gd name="adj3" fmla="val 146159"/>
              <a:gd name="adj4" fmla="val -12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391400" y="1600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检出完成</a:t>
            </a:r>
            <a:endParaRPr lang="zh-CN" altLang="en-US" dirty="0"/>
          </a:p>
        </p:txBody>
      </p:sp>
      <p:sp>
        <p:nvSpPr>
          <p:cNvPr id="8" name="线形标注 1 7"/>
          <p:cNvSpPr/>
          <p:nvPr/>
        </p:nvSpPr>
        <p:spPr>
          <a:xfrm>
            <a:off x="7620000" y="3124200"/>
            <a:ext cx="1295400" cy="685800"/>
          </a:xfrm>
          <a:prstGeom prst="borderCallout1">
            <a:avLst>
              <a:gd name="adj1" fmla="val 51270"/>
              <a:gd name="adj2" fmla="val -4890"/>
              <a:gd name="adj3" fmla="val 180793"/>
              <a:gd name="adj4" fmla="val -1665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620000" y="31242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检出效果显示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9199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对“产品线管理”版本库导出</a:t>
            </a:r>
            <a:endParaRPr lang="zh-CN" altLang="en-US" sz="2400" dirty="0"/>
          </a:p>
        </p:txBody>
      </p:sp>
      <p:pic>
        <p:nvPicPr>
          <p:cNvPr id="11266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00341"/>
            <a:ext cx="4343400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线形标注 1 4"/>
          <p:cNvSpPr/>
          <p:nvPr/>
        </p:nvSpPr>
        <p:spPr>
          <a:xfrm>
            <a:off x="6400800" y="1371600"/>
            <a:ext cx="2514600" cy="646331"/>
          </a:xfrm>
          <a:prstGeom prst="borderCallout1">
            <a:avLst>
              <a:gd name="adj1" fmla="val 49102"/>
              <a:gd name="adj2" fmla="val 980"/>
              <a:gd name="adj3" fmla="val 161409"/>
              <a:gd name="adj4" fmla="val -520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00800" y="137160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在版本库</a:t>
            </a:r>
            <a:r>
              <a:rPr lang="en-US" altLang="zh-CN" dirty="0"/>
              <a:t>URL</a:t>
            </a:r>
            <a:r>
              <a:rPr lang="zh-CN" altLang="en-US" dirty="0"/>
              <a:t>中输入如图所示的</a:t>
            </a:r>
            <a:r>
              <a:rPr lang="en-US" altLang="zh-CN" dirty="0"/>
              <a:t>URL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5029200"/>
            <a:ext cx="61722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其后续操作与上述</a:t>
            </a:r>
            <a:r>
              <a:rPr lang="zh-CN" altLang="en-US" dirty="0" smtClean="0"/>
              <a:t>“部门财富库”操作一样，不再做描述</a:t>
            </a:r>
            <a:endParaRPr lang="zh-CN" altLang="en-US" dirty="0"/>
          </a:p>
        </p:txBody>
      </p:sp>
      <p:sp>
        <p:nvSpPr>
          <p:cNvPr id="8" name="直角上箭头 7"/>
          <p:cNvSpPr/>
          <p:nvPr/>
        </p:nvSpPr>
        <p:spPr>
          <a:xfrm rot="10800000">
            <a:off x="1219200" y="2932771"/>
            <a:ext cx="381000" cy="19050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346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❸上传文件（只有具有写权限的用户才能上传文件）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实例：将</a:t>
            </a:r>
            <a:r>
              <a:rPr lang="en-US" altLang="zh-CN" dirty="0" smtClean="0"/>
              <a:t>a.txt</a:t>
            </a:r>
            <a:r>
              <a:rPr lang="zh-CN" altLang="en-US" dirty="0" smtClean="0"/>
              <a:t>文件上传到“部门财富库”目录下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 smtClean="0"/>
              <a:t>↘</a:t>
            </a:r>
            <a:r>
              <a:rPr lang="zh-CN" altLang="en-US" dirty="0" smtClean="0"/>
              <a:t>先将要</a:t>
            </a:r>
            <a:r>
              <a:rPr lang="en-US" altLang="zh-CN" dirty="0" smtClean="0"/>
              <a:t>a.txt</a:t>
            </a:r>
            <a:r>
              <a:rPr lang="zh-CN" altLang="en-US" dirty="0"/>
              <a:t>移</a:t>
            </a:r>
            <a:r>
              <a:rPr lang="zh-CN" altLang="en-US" dirty="0" smtClean="0"/>
              <a:t>到</a:t>
            </a:r>
            <a:r>
              <a:rPr lang="zh-CN" altLang="en-US" dirty="0"/>
              <a:t>“部门财富库”目录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2290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52775"/>
            <a:ext cx="6686550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81200" y="5747266"/>
            <a:ext cx="1143000" cy="577334"/>
          </a:xfrm>
          <a:prstGeom prst="rect">
            <a:avLst/>
          </a:prstGeom>
          <a:noFill/>
          <a:ln>
            <a:solidFill>
              <a:srgbClr xmlns:mc="http://schemas.openxmlformats.org/markup-compatibility/2006" xmlns:a14="http://schemas.microsoft.com/office/drawing/2010/main" val="C00000" mc:Ignorable="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897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1506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43625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线形标注 1 3"/>
          <p:cNvSpPr/>
          <p:nvPr/>
        </p:nvSpPr>
        <p:spPr>
          <a:xfrm>
            <a:off x="7010400" y="2057400"/>
            <a:ext cx="2133600" cy="838200"/>
          </a:xfrm>
          <a:prstGeom prst="borderCallout1">
            <a:avLst>
              <a:gd name="adj1" fmla="val 48018"/>
              <a:gd name="adj2" fmla="val -2061"/>
              <a:gd name="adj3" fmla="val 97866"/>
              <a:gd name="adj4" fmla="val -822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010400" y="20574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先将其添加，即对其做一个标记，标记其可以被提交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639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8229600" cy="11430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2530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2" y="561975"/>
            <a:ext cx="353377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图片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33800"/>
            <a:ext cx="626745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环形箭头 5"/>
          <p:cNvSpPr/>
          <p:nvPr/>
        </p:nvSpPr>
        <p:spPr>
          <a:xfrm rot="5400000">
            <a:off x="5372100" y="342900"/>
            <a:ext cx="2286000" cy="54102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194461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860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3314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5432946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线形标注 1 3"/>
          <p:cNvSpPr/>
          <p:nvPr/>
        </p:nvSpPr>
        <p:spPr>
          <a:xfrm>
            <a:off x="6172200" y="1447800"/>
            <a:ext cx="2209800" cy="369332"/>
          </a:xfrm>
          <a:prstGeom prst="borderCallout1">
            <a:avLst>
              <a:gd name="adj1" fmla="val 48018"/>
              <a:gd name="adj2" fmla="val -1609"/>
              <a:gd name="adj3" fmla="val 385865"/>
              <a:gd name="adj4" fmla="val -925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72200" y="14478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提交也就是上传文件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9800" y="1295400"/>
            <a:ext cx="609600" cy="646331"/>
          </a:xfrm>
          <a:prstGeom prst="rect">
            <a:avLst/>
          </a:prstGeom>
          <a:noFill/>
          <a:ln>
            <a:solidFill>
              <a:srgbClr xmlns:mc="http://schemas.openxmlformats.org/markup-compatibility/2006" xmlns:a14="http://schemas.microsoft.com/office/drawing/2010/main" val="C00000" mc:Ignorable="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线形标注 1 6"/>
          <p:cNvSpPr/>
          <p:nvPr/>
        </p:nvSpPr>
        <p:spPr>
          <a:xfrm>
            <a:off x="6019800" y="5029200"/>
            <a:ext cx="2362200" cy="609600"/>
          </a:xfrm>
          <a:prstGeom prst="borderCallout1">
            <a:avLst>
              <a:gd name="adj1" fmla="val 44360"/>
              <a:gd name="adj2" fmla="val -1724"/>
              <a:gd name="adj3" fmla="val -533232"/>
              <a:gd name="adj4" fmla="val -1421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19800" y="50292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被提交的文件会有感叹号提示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56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172200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 smtClean="0"/>
              <a:t>一</a:t>
            </a:r>
            <a:r>
              <a:rPr lang="zh-CN" altLang="zh-CN" dirty="0"/>
              <a:t>、</a:t>
            </a:r>
            <a:r>
              <a:rPr lang="en-US" altLang="zh-CN" dirty="0"/>
              <a:t>SVN</a:t>
            </a:r>
            <a:r>
              <a:rPr lang="zh-CN" altLang="zh-CN" dirty="0"/>
              <a:t>简介</a:t>
            </a:r>
          </a:p>
          <a:p>
            <a:pPr marL="0" indent="0">
              <a:buNone/>
            </a:pPr>
            <a:r>
              <a:rPr lang="en-US" altLang="zh-CN" sz="2800" dirty="0" smtClean="0"/>
              <a:t>	SVN</a:t>
            </a:r>
            <a:r>
              <a:rPr lang="zh-CN" altLang="zh-CN" sz="2800" dirty="0"/>
              <a:t>是一种集中的分享信息的系统，它的核心是版本库，它存储所有的数据，版本库按照文件树形式存储数据——包括文件和目录。任意数量的客户端可以连接到版本库，读写这些文件。通过写，别人可以看见这些信息，通过读，可以看到别人的修改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722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4338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02"/>
            <a:ext cx="434340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886200"/>
            <a:ext cx="625792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线形标注 1 3"/>
          <p:cNvSpPr/>
          <p:nvPr/>
        </p:nvSpPr>
        <p:spPr>
          <a:xfrm>
            <a:off x="5105400" y="838200"/>
            <a:ext cx="3581400" cy="369332"/>
          </a:xfrm>
          <a:prstGeom prst="borderCallout1">
            <a:avLst>
              <a:gd name="adj1" fmla="val 48018"/>
              <a:gd name="adj2" fmla="val 74"/>
              <a:gd name="adj3" fmla="val 533935"/>
              <a:gd name="adj4" fmla="val -959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05400" y="8382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选择要添加的文件，这里是</a:t>
            </a:r>
            <a:r>
              <a:rPr lang="en-US" altLang="zh-CN" dirty="0" smtClean="0"/>
              <a:t>a.txt</a:t>
            </a:r>
            <a:endParaRPr lang="zh-CN" altLang="en-US" dirty="0"/>
          </a:p>
        </p:txBody>
      </p:sp>
      <p:sp>
        <p:nvSpPr>
          <p:cNvPr id="6" name="直角上箭头 5"/>
          <p:cNvSpPr/>
          <p:nvPr/>
        </p:nvSpPr>
        <p:spPr>
          <a:xfrm rot="5400000">
            <a:off x="1143000" y="4876800"/>
            <a:ext cx="1524000" cy="1066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线形标注 1 6"/>
          <p:cNvSpPr/>
          <p:nvPr/>
        </p:nvSpPr>
        <p:spPr>
          <a:xfrm>
            <a:off x="5867400" y="2609164"/>
            <a:ext cx="2819400" cy="743635"/>
          </a:xfrm>
          <a:prstGeom prst="borderCallout1">
            <a:avLst>
              <a:gd name="adj1" fmla="val 99238"/>
              <a:gd name="adj2" fmla="val 48621"/>
              <a:gd name="adj3" fmla="val 330273"/>
              <a:gd name="adj4" fmla="val -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830229" y="2631466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输入对应目录管理人员的用户名和密码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095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5362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" y="0"/>
            <a:ext cx="62484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线形标注 1 3"/>
          <p:cNvSpPr/>
          <p:nvPr/>
        </p:nvSpPr>
        <p:spPr>
          <a:xfrm>
            <a:off x="6705600" y="457200"/>
            <a:ext cx="2057400" cy="762000"/>
          </a:xfrm>
          <a:prstGeom prst="borderCallout1">
            <a:avLst>
              <a:gd name="adj1" fmla="val 46067"/>
              <a:gd name="adj2" fmla="val -2479"/>
              <a:gd name="adj3" fmla="val 261280"/>
              <a:gd name="adj4" fmla="val -7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5363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00375"/>
            <a:ext cx="5248275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线形标注 1 4"/>
          <p:cNvSpPr/>
          <p:nvPr/>
        </p:nvSpPr>
        <p:spPr>
          <a:xfrm>
            <a:off x="6172200" y="5562600"/>
            <a:ext cx="2590800" cy="923330"/>
          </a:xfrm>
          <a:prstGeom prst="borderCallout1">
            <a:avLst>
              <a:gd name="adj1" fmla="val 50945"/>
              <a:gd name="adj2" fmla="val -1016"/>
              <a:gd name="adj3" fmla="val -126320"/>
              <a:gd name="adj4" fmla="val -1308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下箭头​​ 5"/>
          <p:cNvSpPr/>
          <p:nvPr/>
        </p:nvSpPr>
        <p:spPr>
          <a:xfrm>
            <a:off x="1905000" y="2819400"/>
            <a:ext cx="16764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05600" y="457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提交已经完成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72200" y="55626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“部门财富库”中已经存在我们之前上传的文件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9980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 smtClean="0"/>
              <a:t>❸删除文件</a:t>
            </a:r>
            <a:r>
              <a:rPr lang="zh-CN" altLang="en-US" sz="2800" dirty="0"/>
              <a:t>（只有具有写权限的用户才能上传文件）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实例：以删除“部门财富库”中的</a:t>
            </a:r>
            <a:r>
              <a:rPr lang="en-US" altLang="zh-CN" sz="2400" dirty="0" smtClean="0"/>
              <a:t>a.txt</a:t>
            </a:r>
            <a:r>
              <a:rPr lang="zh-CN" altLang="en-US" sz="2400" dirty="0" smtClean="0"/>
              <a:t>为例</a:t>
            </a:r>
            <a:endParaRPr lang="zh-CN" altLang="en-US" sz="2400" dirty="0"/>
          </a:p>
        </p:txBody>
      </p:sp>
      <p:pic>
        <p:nvPicPr>
          <p:cNvPr id="16386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5362575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38400" y="3352800"/>
            <a:ext cx="1066800" cy="646331"/>
          </a:xfrm>
          <a:prstGeom prst="rect">
            <a:avLst/>
          </a:prstGeom>
          <a:noFill/>
          <a:ln>
            <a:solidFill>
              <a:srgbClr xmlns:mc="http://schemas.openxmlformats.org/markup-compatibility/2006" xmlns:a14="http://schemas.microsoft.com/office/drawing/2010/main" val="C00000" mc:Ignorable="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7244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7410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5324475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线形标注 1 4"/>
          <p:cNvSpPr/>
          <p:nvPr/>
        </p:nvSpPr>
        <p:spPr>
          <a:xfrm>
            <a:off x="6096000" y="4800600"/>
            <a:ext cx="2971800" cy="533400"/>
          </a:xfrm>
          <a:prstGeom prst="borderCallout1">
            <a:avLst>
              <a:gd name="adj1" fmla="val 45927"/>
              <a:gd name="adj2" fmla="val 2886"/>
              <a:gd name="adj3" fmla="val 108319"/>
              <a:gd name="adj4" fmla="val -79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0" y="4837771"/>
            <a:ext cx="339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先选择要删除的文件，删除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5505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8434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6096000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线形标注 1 3"/>
          <p:cNvSpPr/>
          <p:nvPr/>
        </p:nvSpPr>
        <p:spPr>
          <a:xfrm>
            <a:off x="6553200" y="3048000"/>
            <a:ext cx="2133600" cy="533400"/>
          </a:xfrm>
          <a:prstGeom prst="borderCallout1">
            <a:avLst>
              <a:gd name="adj1" fmla="val 50109"/>
              <a:gd name="adj2" fmla="val -2584"/>
              <a:gd name="adj3" fmla="val 129225"/>
              <a:gd name="adj4" fmla="val -6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53200" y="30480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向版本库提交刚才所做的操作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9767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9458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434340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图片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010025"/>
            <a:ext cx="624840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直角上箭头 3"/>
          <p:cNvSpPr/>
          <p:nvPr/>
        </p:nvSpPr>
        <p:spPr>
          <a:xfrm rot="5400000">
            <a:off x="1600200" y="4876800"/>
            <a:ext cx="1447800" cy="990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线形标注 1 4"/>
          <p:cNvSpPr/>
          <p:nvPr/>
        </p:nvSpPr>
        <p:spPr>
          <a:xfrm>
            <a:off x="5257800" y="1676400"/>
            <a:ext cx="2438400" cy="533400"/>
          </a:xfrm>
          <a:prstGeom prst="borderCallout1">
            <a:avLst>
              <a:gd name="adj1" fmla="val 52009"/>
              <a:gd name="adj2" fmla="val -2642"/>
              <a:gd name="adj3" fmla="val 221401"/>
              <a:gd name="adj4" fmla="val -172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57800" y="1676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选择要删除的文件</a:t>
            </a:r>
            <a:endParaRPr lang="zh-CN" altLang="en-US" dirty="0"/>
          </a:p>
        </p:txBody>
      </p:sp>
      <p:sp>
        <p:nvSpPr>
          <p:cNvPr id="7" name="线形标注 1 6"/>
          <p:cNvSpPr/>
          <p:nvPr/>
        </p:nvSpPr>
        <p:spPr>
          <a:xfrm>
            <a:off x="5943600" y="2667000"/>
            <a:ext cx="2590800" cy="838200"/>
          </a:xfrm>
          <a:prstGeom prst="borderCallout1">
            <a:avLst>
              <a:gd name="adj1" fmla="val 103894"/>
              <a:gd name="adj2" fmla="val 49773"/>
              <a:gd name="adj3" fmla="val 294762"/>
              <a:gd name="adj4" fmla="val -1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943600" y="26670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输入对应目录管理人员的用户名和密码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2724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482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62293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线形标注 1 3"/>
          <p:cNvSpPr/>
          <p:nvPr/>
        </p:nvSpPr>
        <p:spPr>
          <a:xfrm>
            <a:off x="2286000" y="4572000"/>
            <a:ext cx="2362200" cy="533400"/>
          </a:xfrm>
          <a:prstGeom prst="borderCallout1">
            <a:avLst>
              <a:gd name="adj1" fmla="val -8428"/>
              <a:gd name="adj2" fmla="val 49259"/>
              <a:gd name="adj3" fmla="val -646385"/>
              <a:gd name="adj4" fmla="val -10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0" y="4572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删除完成</a:t>
            </a:r>
            <a:r>
              <a:rPr lang="en-US" altLang="zh-CN" dirty="0" smtClean="0"/>
              <a:t>…………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7539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7171"/>
            <a:ext cx="8229600" cy="572429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❹更新版本库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762001"/>
            <a:ext cx="8229600" cy="381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2400" dirty="0" smtClean="0"/>
              <a:t>此处以更新“部门管理库”为例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23554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76325"/>
            <a:ext cx="6810375" cy="578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线形标注 1 3"/>
          <p:cNvSpPr/>
          <p:nvPr/>
        </p:nvSpPr>
        <p:spPr>
          <a:xfrm>
            <a:off x="6629400" y="2722756"/>
            <a:ext cx="2514600" cy="1200329"/>
          </a:xfrm>
          <a:prstGeom prst="borderCallout1">
            <a:avLst>
              <a:gd name="adj1" fmla="val 51724"/>
              <a:gd name="adj2" fmla="val -528"/>
              <a:gd name="adj3" fmla="val 105235"/>
              <a:gd name="adj4" fmla="val -72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29400" y="2722756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在你想更新的文件夹上单击右键，选择“</a:t>
            </a:r>
            <a:r>
              <a:rPr lang="en-US" altLang="zh-CN" dirty="0" smtClean="0"/>
              <a:t>SVN</a:t>
            </a:r>
            <a:r>
              <a:rPr lang="zh-CN" altLang="en-US" dirty="0" smtClean="0"/>
              <a:t>更新”，此处以“部门财富库”为例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9000" y="304800"/>
            <a:ext cx="1828800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更新，就是去看别人的操作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2070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4578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626745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图片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33800"/>
            <a:ext cx="626745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下箭头​​ 3"/>
          <p:cNvSpPr/>
          <p:nvPr/>
        </p:nvSpPr>
        <p:spPr>
          <a:xfrm>
            <a:off x="3276600" y="32004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线形标注 1 4"/>
          <p:cNvSpPr/>
          <p:nvPr/>
        </p:nvSpPr>
        <p:spPr>
          <a:xfrm>
            <a:off x="7543800" y="3581400"/>
            <a:ext cx="1447800" cy="762000"/>
          </a:xfrm>
          <a:prstGeom prst="borderCallout1">
            <a:avLst>
              <a:gd name="adj1" fmla="val 48018"/>
              <a:gd name="adj2" fmla="val -4674"/>
              <a:gd name="adj3" fmla="val 214573"/>
              <a:gd name="adj4" fmla="val -1631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43800" y="3581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更新完成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910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800" dirty="0" smtClean="0"/>
              <a:t>❹</a:t>
            </a:r>
            <a:r>
              <a:rPr lang="zh-CN" altLang="en-US" sz="2700" dirty="0"/>
              <a:t>通过</a:t>
            </a:r>
            <a:r>
              <a:rPr lang="en-US" altLang="zh-CN" sz="2400" dirty="0" smtClean="0"/>
              <a:t>IE</a:t>
            </a:r>
            <a:r>
              <a:rPr lang="zh-CN" altLang="zh-CN" sz="2400" dirty="0" smtClean="0"/>
              <a:t>访问</a:t>
            </a:r>
            <a:r>
              <a:rPr lang="zh-CN" altLang="en-US" sz="2400" dirty="0" smtClean="0"/>
              <a:t>（只能读数据，不可以写、删数据）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IE</a:t>
            </a:r>
            <a:r>
              <a:rPr lang="zh-CN" altLang="zh-CN" sz="2400" dirty="0" smtClean="0"/>
              <a:t>地址</a:t>
            </a:r>
            <a:r>
              <a:rPr lang="zh-CN" altLang="en-US" sz="2400" dirty="0" smtClean="0"/>
              <a:t>栏输入“</a:t>
            </a:r>
            <a:r>
              <a:rPr lang="en-US" altLang="zh-CN" sz="2400" dirty="0" smtClean="0"/>
              <a:t>https</a:t>
            </a:r>
            <a:r>
              <a:rPr lang="en-US" altLang="zh-CN" sz="2400" dirty="0"/>
              <a:t>://192.168.4.89:8443/svn/</a:t>
            </a:r>
            <a:r>
              <a:rPr lang="zh-CN" altLang="zh-CN" sz="2400" dirty="0"/>
              <a:t>质量管理部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”</a:t>
            </a:r>
            <a:r>
              <a:rPr lang="zh-CN" altLang="zh-CN" sz="2400" dirty="0" smtClean="0"/>
              <a:t>，</a:t>
            </a:r>
            <a:r>
              <a:rPr lang="zh-CN" altLang="zh-CN" sz="2400" dirty="0"/>
              <a:t>进入浏览器后，会提示输入用户名和密码：</a:t>
            </a:r>
            <a:r>
              <a:rPr lang="en-US" altLang="zh-CN" sz="2400" dirty="0"/>
              <a:t> </a:t>
            </a:r>
            <a:endParaRPr lang="zh-CN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 0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1524000"/>
            <a:ext cx="3886200" cy="3505200"/>
          </a:xfrm>
          <a:prstGeom prst="rect">
            <a:avLst/>
          </a:prstGeom>
        </p:spPr>
      </p:pic>
      <p:sp>
        <p:nvSpPr>
          <p:cNvPr id="6" name="线形标注 1 5"/>
          <p:cNvSpPr/>
          <p:nvPr/>
        </p:nvSpPr>
        <p:spPr>
          <a:xfrm>
            <a:off x="6934200" y="2438400"/>
            <a:ext cx="1981200" cy="646331"/>
          </a:xfrm>
          <a:prstGeom prst="borderCallout1">
            <a:avLst>
              <a:gd name="adj1" fmla="val 44641"/>
              <a:gd name="adj2" fmla="val 29"/>
              <a:gd name="adj3" fmla="val 154580"/>
              <a:gd name="adj4" fmla="val -137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34200" y="24384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输入用户名和密码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7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lvl="0" indent="0">
              <a:buNone/>
            </a:pPr>
            <a:r>
              <a:rPr lang="zh-CN" altLang="zh-CN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二、</a:t>
            </a:r>
            <a:r>
              <a:rPr lang="en-US" altLang="zh-CN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SVN</a:t>
            </a:r>
            <a:r>
              <a:rPr lang="zh-CN" altLang="en-US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的主要</a:t>
            </a:r>
            <a:r>
              <a:rPr lang="zh-CN" altLang="en-US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目录及其权限说明</a:t>
            </a:r>
            <a:endParaRPr lang="en-US" altLang="zh-CN" dirty="0" smtClean="0">
              <a:latin typeface="Calibri" pitchFamily="34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sz="1600" dirty="0" smtClean="0"/>
              <a:t>主管</a:t>
            </a:r>
            <a:r>
              <a:rPr lang="zh-CN" altLang="zh-CN" sz="1600" dirty="0"/>
              <a:t>：朱猛、张凯峰、吕鑫、张颂、马凌</a:t>
            </a:r>
          </a:p>
          <a:p>
            <a:pPr marL="0" indent="0">
              <a:buNone/>
            </a:pPr>
            <a:r>
              <a:rPr lang="zh-CN" altLang="zh-CN" sz="1600" dirty="0"/>
              <a:t>员工：陈玲、丁海莉、李圣、贾胜、邹国武、项毓毅、吴霞、董细珍、鄢庆武、施费野</a:t>
            </a:r>
            <a:r>
              <a:rPr lang="zh-CN" altLang="zh-CN" sz="1600" dirty="0" smtClean="0"/>
              <a:t>、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       </a:t>
            </a:r>
            <a:r>
              <a:rPr lang="zh-CN" altLang="zh-CN" sz="1600" dirty="0" smtClean="0"/>
              <a:t>马笑丽</a:t>
            </a:r>
            <a:r>
              <a:rPr lang="zh-CN" altLang="zh-CN" sz="1600" dirty="0"/>
              <a:t>、沈建华、高晗、黄小强、李海彬、潘江峰</a:t>
            </a:r>
          </a:p>
          <a:p>
            <a:pPr marL="0" indent="0">
              <a:buNone/>
            </a:pPr>
            <a:r>
              <a:rPr lang="zh-CN" altLang="zh-CN" sz="1600" dirty="0"/>
              <a:t>实习生</a:t>
            </a:r>
            <a:r>
              <a:rPr lang="zh-CN" altLang="zh-CN" sz="1600" dirty="0" smtClean="0"/>
              <a:t>：龙品宏</a:t>
            </a:r>
            <a:r>
              <a:rPr lang="zh-CN" altLang="zh-CN" sz="1600" dirty="0"/>
              <a:t>、张亚莉、郑小徐、胡彬、林型</a:t>
            </a:r>
            <a:r>
              <a:rPr lang="zh-CN" altLang="zh-CN" sz="1600" dirty="0" smtClean="0"/>
              <a:t>坤</a:t>
            </a:r>
            <a:r>
              <a:rPr lang="zh-CN" altLang="en-US" sz="1600" dirty="0" smtClean="0"/>
              <a:t>、</a:t>
            </a:r>
            <a:r>
              <a:rPr lang="zh-CN" altLang="zh-CN" sz="1600" dirty="0" smtClean="0"/>
              <a:t>俞恒舟</a:t>
            </a:r>
            <a:endParaRPr lang="zh-CN" altLang="zh-CN" sz="1600" dirty="0"/>
          </a:p>
          <a:p>
            <a:pPr marL="0" lvl="0" indent="0">
              <a:buNone/>
            </a:pPr>
            <a:endParaRPr lang="zh-CN" altLang="en-US" sz="1200" dirty="0">
              <a:latin typeface="Arial" pitchFamily="34" charset="0"/>
              <a:ea typeface="宋体" pitchFamily="2" charset="-122"/>
            </a:endParaRPr>
          </a:p>
          <a:p>
            <a:endParaRPr lang="zh-CN" altLang="en-US" dirty="0"/>
          </a:p>
        </p:txBody>
      </p:sp>
      <p:pic>
        <p:nvPicPr>
          <p:cNvPr id="102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2797147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0" y="3686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线形标注 1 5"/>
          <p:cNvSpPr/>
          <p:nvPr/>
        </p:nvSpPr>
        <p:spPr>
          <a:xfrm>
            <a:off x="3962400" y="2209800"/>
            <a:ext cx="5029200" cy="762000"/>
          </a:xfrm>
          <a:prstGeom prst="borderCallout1">
            <a:avLst>
              <a:gd name="adj1" fmla="val 49482"/>
              <a:gd name="adj2" fmla="val -572"/>
              <a:gd name="adj3" fmla="val 37866"/>
              <a:gd name="adj4" fmla="val -33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线形标注 1 7"/>
          <p:cNvSpPr/>
          <p:nvPr/>
        </p:nvSpPr>
        <p:spPr>
          <a:xfrm>
            <a:off x="3962400" y="3886200"/>
            <a:ext cx="5029200" cy="762000"/>
          </a:xfrm>
          <a:prstGeom prst="borderCallout1">
            <a:avLst>
              <a:gd name="adj1" fmla="val 49482"/>
              <a:gd name="adj2" fmla="val -572"/>
              <a:gd name="adj3" fmla="val 46646"/>
              <a:gd name="adj4" fmla="val -354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线形标注 1 8"/>
          <p:cNvSpPr/>
          <p:nvPr/>
        </p:nvSpPr>
        <p:spPr>
          <a:xfrm>
            <a:off x="3962400" y="5939883"/>
            <a:ext cx="5029200" cy="762000"/>
          </a:xfrm>
          <a:prstGeom prst="borderCallout1">
            <a:avLst>
              <a:gd name="adj1" fmla="val 49482"/>
              <a:gd name="adj2" fmla="val -572"/>
              <a:gd name="adj3" fmla="val -42622"/>
              <a:gd name="adj4" fmla="val -338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62400" y="22098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张颂有读、写权限，其余同事有读权限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62400" y="388620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项毓毅有读、写权限，主管</a:t>
            </a:r>
            <a:r>
              <a:rPr lang="zh-CN" altLang="zh-CN" dirty="0" smtClean="0"/>
              <a:t>组有</a:t>
            </a:r>
            <a:r>
              <a:rPr lang="zh-CN" altLang="zh-CN" dirty="0"/>
              <a:t>读权限，其余同事没有权限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62400" y="5939883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张凯峰有读、写权限，其余同事有读权限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166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 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29527"/>
            <a:ext cx="44005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2286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进入后会出现下图：</a:t>
            </a:r>
            <a:endParaRPr lang="zh-CN" altLang="en-US" dirty="0"/>
          </a:p>
        </p:txBody>
      </p:sp>
      <p:sp>
        <p:nvSpPr>
          <p:cNvPr id="8" name="线形标注 1 7"/>
          <p:cNvSpPr/>
          <p:nvPr/>
        </p:nvSpPr>
        <p:spPr>
          <a:xfrm>
            <a:off x="4648200" y="4419600"/>
            <a:ext cx="3962400" cy="990600"/>
          </a:xfrm>
          <a:prstGeom prst="borderCallout1">
            <a:avLst>
              <a:gd name="adj1" fmla="val -387"/>
              <a:gd name="adj2" fmla="val 50676"/>
              <a:gd name="adj3" fmla="val -231965"/>
              <a:gd name="adj4" fmla="val -794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48200" y="44196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在这里可以下载文件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3276600"/>
            <a:ext cx="3048000" cy="64633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注：网页浏览下载只针对对所有目录都有读权限的用户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851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三、</a:t>
            </a:r>
            <a:r>
              <a:rPr lang="zh-CN" altLang="zh-CN" sz="3200" dirty="0" smtClean="0"/>
              <a:t>用户名</a:t>
            </a:r>
            <a:r>
              <a:rPr lang="zh-CN" altLang="zh-CN" sz="3200" dirty="0"/>
              <a:t>与密码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默认用户名为：姓的汉语拼音</a:t>
            </a:r>
            <a:r>
              <a:rPr lang="en-US" altLang="zh-CN" dirty="0"/>
              <a:t>+</a:t>
            </a:r>
            <a:r>
              <a:rPr lang="zh-CN" altLang="zh-CN" dirty="0"/>
              <a:t>名的汉语拼音首字母</a:t>
            </a:r>
          </a:p>
          <a:p>
            <a:pPr marL="0" indent="0">
              <a:buNone/>
            </a:pPr>
            <a:r>
              <a:rPr lang="zh-CN" altLang="zh-CN" dirty="0"/>
              <a:t>默认密码为：用户名后加上</a:t>
            </a:r>
            <a:r>
              <a:rPr lang="en-US" altLang="zh-CN" dirty="0"/>
              <a:t>#123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如：张三用户名：</a:t>
            </a:r>
            <a:r>
              <a:rPr lang="en-US" altLang="zh-CN" dirty="0" err="1"/>
              <a:t>zhangs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密码</a:t>
            </a:r>
            <a:r>
              <a:rPr lang="zh-CN" altLang="zh-CN" dirty="0"/>
              <a:t>：</a:t>
            </a:r>
            <a:r>
              <a:rPr lang="en-US" altLang="zh-CN" dirty="0"/>
              <a:t>zhangs#123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1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四、</a:t>
            </a:r>
            <a:r>
              <a:rPr lang="zh-CN" altLang="zh-CN" sz="3200" dirty="0" smtClean="0"/>
              <a:t>基本</a:t>
            </a:r>
            <a:r>
              <a:rPr lang="zh-CN" altLang="zh-CN" sz="3200" dirty="0"/>
              <a:t>操作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❶安装</a:t>
            </a:r>
            <a:r>
              <a:rPr lang="en-US" altLang="zh-CN" sz="2800" dirty="0" smtClean="0"/>
              <a:t>SVN</a:t>
            </a:r>
            <a:r>
              <a:rPr lang="zh-CN" altLang="en-US" sz="2800" dirty="0" smtClean="0"/>
              <a:t>客户端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zh-CN" sz="2800" dirty="0"/>
              <a:t>下载地址</a:t>
            </a:r>
            <a:r>
              <a:rPr lang="en-US" altLang="zh-CN" sz="2800" dirty="0"/>
              <a:t>:ftp</a:t>
            </a:r>
            <a:r>
              <a:rPr lang="zh-CN" altLang="zh-CN" sz="2800" dirty="0"/>
              <a:t>：</a:t>
            </a:r>
            <a:r>
              <a:rPr lang="en-US" altLang="zh-CN" sz="2800" dirty="0"/>
              <a:t>//192.168.4.89/</a:t>
            </a:r>
            <a:r>
              <a:rPr lang="zh-CN" altLang="zh-CN" sz="2800" dirty="0"/>
              <a:t>公用数据</a:t>
            </a:r>
            <a:r>
              <a:rPr lang="en-US" altLang="zh-CN" sz="2800" dirty="0"/>
              <a:t>/</a:t>
            </a:r>
            <a:r>
              <a:rPr lang="zh-CN" altLang="zh-CN" sz="2800" dirty="0"/>
              <a:t>常用工具</a:t>
            </a:r>
            <a:r>
              <a:rPr lang="en-US" altLang="zh-CN" sz="2800" dirty="0"/>
              <a:t>/</a:t>
            </a:r>
            <a:r>
              <a:rPr lang="en-US" altLang="zh-CN" sz="2800" dirty="0" smtClean="0"/>
              <a:t>TortoiseSVN-1.4.7.11792-win32-svn-1.4.6.msi</a:t>
            </a:r>
          </a:p>
          <a:p>
            <a:pPr marL="0" indent="0">
              <a:buNone/>
            </a:pPr>
            <a:r>
              <a:rPr lang="en-US" altLang="zh-CN" sz="2800" dirty="0" smtClean="0"/>
              <a:t>❷</a:t>
            </a:r>
            <a:r>
              <a:rPr lang="zh-CN" altLang="en-US" sz="2800" dirty="0" smtClean="0"/>
              <a:t>读操作（让你</a:t>
            </a:r>
            <a:r>
              <a:rPr lang="zh-CN" altLang="zh-CN" sz="2800" dirty="0" smtClean="0"/>
              <a:t>看到</a:t>
            </a:r>
            <a:r>
              <a:rPr lang="zh-CN" altLang="zh-CN" sz="2800" dirty="0"/>
              <a:t>别人的</a:t>
            </a:r>
            <a:r>
              <a:rPr lang="zh-CN" altLang="zh-CN" sz="2800" dirty="0" smtClean="0"/>
              <a:t>修改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400" dirty="0" smtClean="0"/>
              <a:t>由于对“部门管理”目录的权限不同，故要分开介绍。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①</a:t>
            </a:r>
            <a:r>
              <a:rPr lang="zh-CN" altLang="zh-CN" sz="2400" dirty="0" smtClean="0"/>
              <a:t>项毓毅</a:t>
            </a:r>
            <a:r>
              <a:rPr lang="zh-CN" altLang="zh-CN" sz="2400" dirty="0"/>
              <a:t>及管理</a:t>
            </a:r>
            <a:r>
              <a:rPr lang="zh-CN" altLang="zh-CN" sz="2400" dirty="0" smtClean="0"/>
              <a:t>组</a:t>
            </a:r>
            <a:r>
              <a:rPr lang="zh-CN" altLang="en-US" sz="2400" dirty="0" smtClean="0"/>
              <a:t>的操作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↘首先在任意目录下新建一个文件夹，文件夹的名称可任意取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8846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278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↘检出操作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2050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7496175" cy="638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线形标注 1 3"/>
          <p:cNvSpPr/>
          <p:nvPr/>
        </p:nvSpPr>
        <p:spPr>
          <a:xfrm>
            <a:off x="7543800" y="1219200"/>
            <a:ext cx="1600200" cy="1754326"/>
          </a:xfrm>
          <a:prstGeom prst="borderCallout1">
            <a:avLst>
              <a:gd name="adj1" fmla="val 50198"/>
              <a:gd name="adj2" fmla="val -668"/>
              <a:gd name="adj3" fmla="val 146614"/>
              <a:gd name="adj4" fmla="val -31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43800" y="1219200"/>
            <a:ext cx="160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检出，也就是去读服务器端的数据，将服务器端的数据导出到本机上来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0240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图片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431482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线形标注 1 3"/>
          <p:cNvSpPr/>
          <p:nvPr/>
        </p:nvSpPr>
        <p:spPr>
          <a:xfrm>
            <a:off x="5638800" y="304800"/>
            <a:ext cx="3429000" cy="1754326"/>
          </a:xfrm>
          <a:prstGeom prst="borderCallout1">
            <a:avLst>
              <a:gd name="adj1" fmla="val 50214"/>
              <a:gd name="adj2" fmla="val -87"/>
              <a:gd name="adj3" fmla="val 30040"/>
              <a:gd name="adj4" fmla="val -39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638800" y="304800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3"/>
              </a:rPr>
              <a:t>点击</a:t>
            </a:r>
            <a:r>
              <a:rPr lang="zh-CN" altLang="en-US" dirty="0"/>
              <a:t>版本库后的      选择。</a:t>
            </a:r>
            <a:r>
              <a:rPr lang="zh-CN" altLang="en-US" dirty="0" smtClean="0"/>
              <a:t>版本库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一栏可以输入</a:t>
            </a:r>
            <a:r>
              <a:rPr lang="en-US" altLang="zh-CN" dirty="0" smtClean="0"/>
              <a:t>https</a:t>
            </a:r>
            <a:r>
              <a:rPr lang="en-US" altLang="zh-CN" dirty="0"/>
              <a:t>://192.168.4.89:8443/svn/</a:t>
            </a:r>
            <a:r>
              <a:rPr lang="zh-CN" altLang="en-US" dirty="0"/>
              <a:t>质量管理</a:t>
            </a:r>
            <a:r>
              <a:rPr lang="zh-CN" altLang="en-US" dirty="0" smtClean="0"/>
              <a:t>部，因为我们这里要导出的是“质量管理部”这个目录及其子目录</a:t>
            </a:r>
            <a:endParaRPr lang="zh-CN" altLang="en-US" dirty="0"/>
          </a:p>
        </p:txBody>
      </p:sp>
      <p:pic>
        <p:nvPicPr>
          <p:cNvPr id="3075" name="图片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159" y="317810"/>
            <a:ext cx="2667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图片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2250223"/>
            <a:ext cx="5981700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直角上箭头 5"/>
          <p:cNvSpPr/>
          <p:nvPr/>
        </p:nvSpPr>
        <p:spPr>
          <a:xfrm rot="5400000">
            <a:off x="1437578" y="3494978"/>
            <a:ext cx="2133600" cy="12396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2400" y="3276600"/>
            <a:ext cx="1447800" cy="147732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在对应要输入用户名和密码的地方输入用户名及</a:t>
            </a:r>
            <a:r>
              <a:rPr lang="zh-CN" altLang="en-US" dirty="0" smtClean="0"/>
              <a:t>密码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393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9731"/>
            <a:ext cx="5981700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线形标注 1 3"/>
          <p:cNvSpPr/>
          <p:nvPr/>
        </p:nvSpPr>
        <p:spPr>
          <a:xfrm>
            <a:off x="6248400" y="555702"/>
            <a:ext cx="2514600" cy="1143000"/>
          </a:xfrm>
          <a:prstGeom prst="borderCallout1">
            <a:avLst>
              <a:gd name="adj1" fmla="val 50945"/>
              <a:gd name="adj2" fmla="val 980"/>
              <a:gd name="adj3" fmla="val 162256"/>
              <a:gd name="adj4" fmla="val -1908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48400" y="5334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选择“质量管理部”，点击确定就ＯＫ了</a:t>
            </a:r>
            <a:endParaRPr lang="zh-CN" altLang="en-US" dirty="0"/>
          </a:p>
        </p:txBody>
      </p:sp>
      <p:pic>
        <p:nvPicPr>
          <p:cNvPr id="4099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449" y="2362200"/>
            <a:ext cx="624840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直角上箭头 5"/>
          <p:cNvSpPr/>
          <p:nvPr/>
        </p:nvSpPr>
        <p:spPr>
          <a:xfrm rot="5400000">
            <a:off x="1638300" y="2857500"/>
            <a:ext cx="1219200" cy="533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892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7697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图片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505200"/>
            <a:ext cx="62293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线形标注 1 3"/>
          <p:cNvSpPr/>
          <p:nvPr/>
        </p:nvSpPr>
        <p:spPr>
          <a:xfrm>
            <a:off x="6553200" y="533400"/>
            <a:ext cx="2514600" cy="609600"/>
          </a:xfrm>
          <a:prstGeom prst="borderCallout1">
            <a:avLst>
              <a:gd name="adj1" fmla="val 49847"/>
              <a:gd name="adj2" fmla="val -2568"/>
              <a:gd name="adj3" fmla="val 61281"/>
              <a:gd name="adj4" fmla="val -83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53200" y="533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导出正在进行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6" name="下箭头​​ 5"/>
          <p:cNvSpPr/>
          <p:nvPr/>
        </p:nvSpPr>
        <p:spPr>
          <a:xfrm>
            <a:off x="4114800" y="28194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线形标注 1 6"/>
          <p:cNvSpPr/>
          <p:nvPr/>
        </p:nvSpPr>
        <p:spPr>
          <a:xfrm>
            <a:off x="152400" y="4419600"/>
            <a:ext cx="1752600" cy="533400"/>
          </a:xfrm>
          <a:prstGeom prst="borderCallout1">
            <a:avLst>
              <a:gd name="adj1" fmla="val 45928"/>
              <a:gd name="adj2" fmla="val 99196"/>
              <a:gd name="adj3" fmla="val 256751"/>
              <a:gd name="adj4" fmla="val 3917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2400" y="4419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导出已完成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378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744</Words>
  <Application>Microsoft Office PowerPoint</Application>
  <PresentationFormat>全屏显示(4:3)</PresentationFormat>
  <Paragraphs>72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Theme</vt:lpstr>
      <vt:lpstr>质量管理部SVN使用简介</vt:lpstr>
      <vt:lpstr>PowerPoint 演示文稿</vt:lpstr>
      <vt:lpstr>PowerPoint 演示文稿</vt:lpstr>
      <vt:lpstr>三、用户名与密码</vt:lpstr>
      <vt:lpstr>四、基本操作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②其他同事的操作</vt:lpstr>
      <vt:lpstr>PowerPoint 演示文稿</vt:lpstr>
      <vt:lpstr>PowerPoint 演示文稿</vt:lpstr>
      <vt:lpstr>PowerPoint 演示文稿</vt:lpstr>
      <vt:lpstr>对“产品线管理”版本库导出</vt:lpstr>
      <vt:lpstr>❸上传文件（只有具有写权限的用户才能上传文件）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❸删除文件（只有具有写权限的用户才能上传文件）</vt:lpstr>
      <vt:lpstr>PowerPoint 演示文稿</vt:lpstr>
      <vt:lpstr>PowerPoint 演示文稿</vt:lpstr>
      <vt:lpstr>PowerPoint 演示文稿</vt:lpstr>
      <vt:lpstr>PowerPoint 演示文稿</vt:lpstr>
      <vt:lpstr>❹更新版本库</vt:lpstr>
      <vt:lpstr>PowerPoint 演示文稿</vt:lpstr>
      <vt:lpstr>❹通过IE访问（只能读数据，不可以写、删数据）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质量管理部SVN使用简介</dc:title>
  <dc:creator>俞恒舟</dc:creator>
  <cp:lastModifiedBy>微软用户</cp:lastModifiedBy>
  <cp:revision>33</cp:revision>
  <dcterms:created xsi:type="dcterms:W3CDTF">2006-08-16T00:00:00Z</dcterms:created>
  <dcterms:modified xsi:type="dcterms:W3CDTF">2010-04-15T09:12:52Z</dcterms:modified>
</cp:coreProperties>
</file>