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82" r:id="rId5"/>
    <p:sldId id="266" r:id="rId6"/>
    <p:sldId id="274" r:id="rId7"/>
    <p:sldId id="267" r:id="rId8"/>
    <p:sldId id="283" r:id="rId9"/>
    <p:sldId id="288" r:id="rId10"/>
    <p:sldId id="289" r:id="rId11"/>
    <p:sldId id="269" r:id="rId12"/>
    <p:sldId id="290" r:id="rId13"/>
    <p:sldId id="270" r:id="rId14"/>
    <p:sldId id="268" r:id="rId15"/>
    <p:sldId id="272" r:id="rId16"/>
    <p:sldId id="273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6356553" y="8191500"/>
            <a:ext cx="286613" cy="286941"/>
          </a:xfrm>
          <a:prstGeom prst="rect">
            <a:avLst/>
          </a:prstGeom>
        </p:spPr>
        <p:txBody>
          <a:bodyPr lIns="38099" tIns="38099" rIns="38099" bIns="38099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"/>
          <p:cNvSpPr/>
          <p:nvPr/>
        </p:nvSpPr>
        <p:spPr>
          <a:xfrm>
            <a:off x="833965" y="5118099"/>
            <a:ext cx="677335" cy="54188"/>
          </a:xfrm>
          <a:prstGeom prst="rect">
            <a:avLst/>
          </a:prstGeom>
          <a:solidFill>
            <a:srgbClr val="2D88CA"/>
          </a:solidFill>
          <a:ln w="12700">
            <a:miter lim="400000"/>
          </a:ln>
        </p:spPr>
        <p:txBody>
          <a:bodyPr lIns="38099" tIns="38099" rIns="38099" bIns="38099" anchor="ctr"/>
          <a:lstStyle/>
          <a:p>
            <a:pPr defTabSz="584200">
              <a:defRPr sz="1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2019 Work Report"/>
          <p:cNvSpPr txBox="1"/>
          <p:nvPr/>
        </p:nvSpPr>
        <p:spPr>
          <a:xfrm>
            <a:off x="759411" y="5363103"/>
            <a:ext cx="10348816" cy="1243965"/>
          </a:xfrm>
          <a:prstGeom prst="rect">
            <a:avLst/>
          </a:prstGeom>
          <a:ln w="12700">
            <a:miter lim="400000"/>
          </a:ln>
        </p:spPr>
        <p:txBody>
          <a:bodyPr lIns="38099" tIns="38099" rIns="38099" bIns="38099" anchor="ctr">
            <a:spAutoFit/>
          </a:bodyPr>
          <a:lstStyle>
            <a:lvl1pPr algn="l" defTabSz="584200">
              <a:defRPr sz="7600">
                <a:solidFill>
                  <a:srgbClr val="0E1B2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/>
              <a:t>期权介绍</a:t>
            </a:r>
            <a:endParaRPr lang="zh-CN" altLang="en-US"/>
          </a:p>
        </p:txBody>
      </p:sp>
      <p:pic>
        <p:nvPicPr>
          <p:cNvPr id="128" name="3-1.png" descr="3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2559" y="1219199"/>
            <a:ext cx="7762241" cy="7315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chainup_logo-01.png" descr="chainup_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708" y="2054915"/>
            <a:ext cx="3180353" cy="8168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UED-User Experience Design"/>
          <p:cNvSpPr txBox="1"/>
          <p:nvPr/>
        </p:nvSpPr>
        <p:spPr>
          <a:xfrm>
            <a:off x="786505" y="6587756"/>
            <a:ext cx="4811214" cy="443865"/>
          </a:xfrm>
          <a:prstGeom prst="rect">
            <a:avLst/>
          </a:prstGeom>
          <a:ln w="12700">
            <a:miter lim="400000"/>
          </a:ln>
        </p:spPr>
        <p:txBody>
          <a:bodyPr lIns="38099" tIns="38099" rIns="38099" bIns="38099" anchor="ctr">
            <a:spAutoFit/>
          </a:bodyPr>
          <a:lstStyle>
            <a:lvl1pPr algn="l" defTabSz="584200">
              <a:defRPr>
                <a:solidFill>
                  <a:srgbClr val="0E1B2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/>
              <a:t>大力哥</a:t>
            </a:r>
            <a:endParaRPr lang="zh-C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662430"/>
            <a:ext cx="11903710" cy="64281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1428115"/>
            <a:ext cx="12751435" cy="6522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25245"/>
            <a:ext cx="13031470" cy="6014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/>
                <a:t>期权收益</a:t>
              </a:r>
              <a:endParaRPr lang="zh-CN" altLang="en-US"/>
            </a:p>
          </p:txBody>
        </p:sp>
      </p:grpSp>
      <p:pic>
        <p:nvPicPr>
          <p:cNvPr id="2" name="图片 1" descr="0ff41bd5ad6eddc4eb498fe136dbb6fd526633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493010"/>
            <a:ext cx="10718165" cy="6215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endParaRPr 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0290" y="2289810"/>
            <a:ext cx="10565130" cy="67494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现货收益太慢，合约风险太高，那该咋整？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我的BTC被套牢了，怎么挽救？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我有小道消息，明天BTC到10W，</a:t>
            </a:r>
            <a:r>
              <a:rPr kumimoji="0" lang="zh-CN" altLang="en-US" sz="3600" b="1" i="0" u="none" strike="noStrike" cap="none" spc="0" normalizeH="0" baseline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如何无风险投机</a:t>
            </a: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BTC太高了，</a:t>
            </a:r>
            <a:r>
              <a:rPr kumimoji="0" lang="zh-CN" altLang="en-US" sz="3600" b="1" i="0" u="none" strike="noStrike" cap="none" spc="0" normalizeH="0" baseline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如何正确的对冲风险</a:t>
            </a: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BTC太高了，但是我还想上车，</a:t>
            </a:r>
            <a:r>
              <a:rPr kumimoji="0" lang="zh-CN" altLang="en-US" sz="3600" b="1" i="0" u="none" strike="noStrike" cap="none" spc="0" normalizeH="0" baseline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怎么消减成本</a:t>
            </a: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奶粉钱赚够了，如何优雅的止盈？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币圈有没有空手套白狼策略？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indent="-34290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如何预防币圈“黑天鹅”？</a:t>
            </a:r>
            <a:endParaRPr kumimoji="0" lang="zh-CN" altLang="en-US" sz="3600" b="1" i="0" u="none" strike="noStrike" cap="none" spc="0" normalizeH="0" baseline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/>
                <a:t>Q&amp;A</a:t>
              </a:r>
              <a:endParaRPr 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36850" y="4185603"/>
            <a:ext cx="6663690" cy="2656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600" b="1" i="0" u="none" strike="noStrike" cap="none" spc="0" normalizeH="0" baseline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Q&amp;A</a:t>
            </a:r>
            <a:endParaRPr kumimoji="0" lang="en-US" altLang="zh-CN" sz="16600" b="1" i="0" u="none" strike="noStrike" cap="none" spc="0" normalizeH="0" baseline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sp>
        <p:nvSpPr>
          <p:cNvPr id="2" name="文本框 1"/>
          <p:cNvSpPr txBox="1"/>
          <p:nvPr/>
        </p:nvSpPr>
        <p:spPr>
          <a:xfrm>
            <a:off x="1344930" y="1822450"/>
            <a:ext cx="10004425" cy="6378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685800" marR="0" indent="-685800" algn="l" defTabSz="5842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8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期权是什么？</a:t>
            </a:r>
            <a:endParaRPr kumimoji="0" lang="zh-CN" altLang="en-US" sz="48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685800" marR="0" indent="-685800" algn="l" defTabSz="5842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8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期权的收益如何？</a:t>
            </a:r>
            <a:endParaRPr kumimoji="0" lang="zh-CN" altLang="en-US" sz="48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685800" marR="0" indent="-685800" algn="l" defTabSz="5842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8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现货 vs 合约 vs 期权</a:t>
            </a:r>
            <a:endParaRPr kumimoji="0" lang="zh-CN" altLang="en-US" sz="48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685800" marR="0" indent="-685800" algn="l" defTabSz="5842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8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期权能做什么？</a:t>
            </a:r>
            <a:endParaRPr kumimoji="0" lang="zh-CN" altLang="en-US" sz="48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685800" marR="0" indent="-685800" algn="l" defTabSz="5842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48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Q&amp;A </a:t>
            </a:r>
            <a:endParaRPr kumimoji="0" lang="zh-CN" altLang="en-US" sz="48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825887" y="1399970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期权是什么？</a:t>
              </a:r>
              <a:endParaRPr lang="zh-CN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3305" y="2335848"/>
            <a:ext cx="11230610" cy="3056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Helvetica Neue"/>
              </a:rPr>
              <a:t>期货与期权的关系？</a:t>
            </a:r>
            <a:endParaRPr lang="zh-CN" altLang="en-US" sz="400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Helvetica Neue"/>
              </a:rPr>
              <a:t>期权与股票的关系？</a:t>
            </a:r>
            <a:endParaRPr lang="zh-CN" altLang="en-US" sz="400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825887" y="1399970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期权是什么？</a:t>
              </a:r>
              <a:endParaRPr lang="zh-CN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3305" y="2705418"/>
            <a:ext cx="11230610" cy="5666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期权 </a:t>
            </a:r>
            <a:r>
              <a:rPr kumimoji="0" lang="en-US" altLang="zh-CN" sz="66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kumimoji="0" lang="zh-CN" altLang="en-US" sz="66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期 </a:t>
            </a:r>
            <a:r>
              <a:rPr kumimoji="0" lang="en-US" altLang="zh-CN" sz="66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kumimoji="0" lang="zh-CN" altLang="en-US" sz="66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权</a:t>
            </a:r>
            <a:endParaRPr kumimoji="0" lang="zh-CN" altLang="en-US" sz="6600" b="1" i="0" u="none" strike="noStrike" cap="none" spc="0" normalizeH="0" baseline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期：日期  到期日</a:t>
            </a:r>
            <a:r>
              <a:rPr kumimoji="0" lang="en-US" altLang="zh-CN" sz="40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kumimoji="0" lang="zh-CN" altLang="en-US" sz="40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行权日</a:t>
            </a:r>
            <a:endParaRPr kumimoji="0" lang="zh-CN" altLang="en-US" sz="4000" b="1" i="0" u="none" strike="noStrike" cap="none" spc="0" normalizeH="0" baseline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权：权力 </a:t>
            </a:r>
            <a:endParaRPr kumimoji="0" lang="zh-CN" altLang="en-US" sz="4000" b="1" i="0" u="none" strike="noStrike" cap="none" spc="0" normalizeH="0" baseline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买方：在（将来）</a:t>
            </a:r>
            <a:r>
              <a:rPr kumimoji="0" lang="en-US" altLang="zh-CN" sz="4000" b="1" i="0" u="none" strike="noStrike" cap="none" spc="0" normalizeH="0" baseline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XX</a:t>
            </a:r>
            <a:r>
              <a:rPr kumimoji="0" lang="zh-CN" altLang="en-US" sz="4000" b="1" i="0" u="none" strike="noStrike" cap="none" spc="0" normalizeH="0" baseline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时间，拥有做</a:t>
            </a:r>
            <a:r>
              <a:rPr kumimoji="0" lang="en-US" altLang="zh-CN" sz="4000" b="1" i="0" u="none" strike="noStrike" cap="none" spc="0" normalizeH="0" baseline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XX</a:t>
            </a:r>
            <a:r>
              <a:rPr kumimoji="0" lang="zh-CN" altLang="en-US" sz="4000" b="1" i="0" u="none" strike="noStrike" cap="none" spc="0" normalizeH="0" baseline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的权利</a:t>
            </a:r>
            <a:endParaRPr kumimoji="0" lang="zh-CN" altLang="en-US" sz="4000" b="1" i="0" u="none" strike="noStrike" cap="none" spc="0" normalizeH="0" baseline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卖方：</a:t>
            </a:r>
            <a:r>
              <a:rPr lang="zh-CN" altLang="en-US" sz="40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Helvetica Neue"/>
              </a:rPr>
              <a:t>在（将来）</a:t>
            </a:r>
            <a:r>
              <a:rPr lang="en-US" altLang="zh-CN" sz="40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Helvetica Neue"/>
              </a:rPr>
              <a:t>XX</a:t>
            </a:r>
            <a:r>
              <a:rPr lang="zh-CN" altLang="en-US" sz="40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Helvetica Neue"/>
              </a:rPr>
              <a:t>时间，必须要履行</a:t>
            </a:r>
            <a:r>
              <a:rPr lang="en-US" altLang="zh-CN" sz="40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Helvetica Neue"/>
              </a:rPr>
              <a:t>XX</a:t>
            </a:r>
            <a:r>
              <a:rPr lang="zh-CN" altLang="en-US" sz="400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Helvetica Neue"/>
              </a:rPr>
              <a:t>义务</a:t>
            </a:r>
            <a:endParaRPr lang="zh-CN" altLang="en-US" sz="400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825887" y="1399970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期权是什么？</a:t>
              </a:r>
              <a:endParaRPr lang="zh-CN"/>
            </a:p>
          </p:txBody>
        </p:sp>
      </p:grpSp>
      <p:pic>
        <p:nvPicPr>
          <p:cNvPr id="10" name="图片 9" descr="btcco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3482975"/>
            <a:ext cx="6985000" cy="3937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50555" y="3482975"/>
            <a:ext cx="3937635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政策：</a:t>
            </a:r>
            <a:r>
              <a:rPr kumimoji="0" lang="en-US" altLang="zh-CN" sz="4000" b="1" i="0" u="none" strike="noStrike" cap="none" spc="0" normalizeH="0" baseline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BTC</a:t>
            </a:r>
            <a:r>
              <a:rPr kumimoji="0" lang="zh-CN" altLang="en-US" sz="4000" b="1" i="0" u="none" strike="noStrike" cap="none" spc="0" normalizeH="0" baseline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合规</a:t>
            </a:r>
            <a:endParaRPr kumimoji="0" lang="zh-CN" altLang="en-US" sz="4000" b="1" i="0" u="none" strike="noStrike" cap="none" spc="0" normalizeH="0" baseline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Helvetica Neue"/>
                <a:ea typeface="Helvetica Neue"/>
                <a:cs typeface="Helvetica Neue"/>
                <a:sym typeface="Helvetica Neue"/>
              </a:rPr>
              <a:t>币价：起飞！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36915" y="5845175"/>
            <a:ext cx="3937635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政策：严打</a:t>
            </a:r>
            <a:endParaRPr kumimoji="0" lang="zh-CN" altLang="en-US" sz="4000" b="1" i="0" u="none" strike="noStrike" cap="none" spc="0" normalizeH="0" baseline="0">
              <a:solidFill>
                <a:srgbClr val="00B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cap="none" spc="0" normalizeH="0" baseline="0"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币价：暴跌！</a:t>
            </a:r>
            <a:r>
              <a:rPr kumimoji="0" lang="zh-CN" altLang="en-US" sz="2400" b="1" i="0" u="none" strike="noStrike" cap="none" spc="0" normalizeH="0" baseline="0"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kumimoji="0" lang="zh-CN" altLang="en-US" sz="2400" b="1" i="0" u="none" strike="noStrike" cap="none" spc="0" normalizeH="0" baseline="0"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术语</a:t>
              </a:r>
              <a:endParaRPr 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76070" y="2217420"/>
            <a:ext cx="11748135" cy="48399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option</a:t>
            </a:r>
            <a:r>
              <a:rPr kumimoji="0" lang="zh-CN" altLang="en-US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：期权</a:t>
            </a:r>
            <a:endParaRPr kumimoji="0" lang="zh-CN" altLang="en-US" sz="44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premium</a:t>
            </a:r>
            <a:r>
              <a:rPr kumimoji="0" lang="zh-CN" altLang="en-US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：权利金（定金）</a:t>
            </a:r>
            <a:endParaRPr kumimoji="0" lang="zh-CN" altLang="en-US" sz="44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stock price</a:t>
            </a:r>
            <a:r>
              <a:rPr kumimoji="0" lang="zh-CN" altLang="en-US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：股价（币价）</a:t>
            </a:r>
            <a:endParaRPr kumimoji="0" lang="en-US" altLang="zh-CN" sz="44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strike price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：执行价</a:t>
            </a:r>
            <a:endParaRPr kumimoji="0" lang="en-US" altLang="zh-CN" sz="44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underlying</a:t>
            </a:r>
            <a:r>
              <a:rPr kumimoji="0" lang="zh-CN" altLang="en-US" sz="44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：标的物 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APPL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（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BTC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）</a:t>
            </a:r>
            <a:endParaRPr kumimoji="0" lang="en-US" altLang="zh-CN" sz="44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术语</a:t>
              </a:r>
              <a:endParaRPr 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37565" y="2624138"/>
            <a:ext cx="11748135" cy="54438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option</a:t>
            </a:r>
            <a:r>
              <a:rPr kumimoji="0" lang="zh-CN" altLang="en-US" sz="48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：期权</a:t>
            </a:r>
            <a:endParaRPr kumimoji="0" lang="en-US" altLang="zh-CN" sz="4000" b="1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期权交易是对</a:t>
            </a: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“</a:t>
            </a:r>
            <a:r>
              <a:rPr kumimoji="0" lang="zh-CN" altLang="en-US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权利</a:t>
            </a: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”</a:t>
            </a:r>
            <a:r>
              <a:rPr kumimoji="0" lang="zh-CN" altLang="en-US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的买卖</a:t>
            </a:r>
            <a:endParaRPr kumimoji="0" lang="zh-CN" altLang="en-US" sz="4000" b="1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altLang="en-US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可以在未来某个时间，用某个价格，交易某个标</a:t>
            </a: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altLang="en-US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的物的</a:t>
            </a: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“</a:t>
            </a:r>
            <a:r>
              <a:rPr kumimoji="0" lang="zh-CN" altLang="en-US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权利</a:t>
            </a: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”</a:t>
            </a:r>
            <a:endParaRPr kumimoji="0" lang="en-US" altLang="zh-CN" sz="4000" b="1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价格（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stock price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）：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100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美元，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100USDT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altLang="en-US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标的物（</a:t>
            </a: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underlying</a:t>
            </a:r>
            <a:r>
              <a:rPr kumimoji="0" lang="zh-CN" altLang="en-US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）：</a:t>
            </a:r>
            <a:r>
              <a:rPr kumimoji="0" lang="en-US" altLang="zh-CN" sz="4000" b="1" i="0" u="none" strike="noStrike" cap="none" spc="0" normalizeH="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APPL BTC</a:t>
            </a:r>
            <a:endParaRPr kumimoji="0" lang="zh-CN" altLang="en-US" sz="4000" b="1" i="0" u="none" strike="noStrike" cap="none" spc="0" normalizeH="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术语</a:t>
              </a:r>
              <a:endParaRPr 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6925" y="2394268"/>
            <a:ext cx="11748135" cy="3720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premium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：权利金（定金）</a:t>
            </a:r>
            <a:r>
              <a:rPr kumimoji="0" lang="en-US" altLang="zh-CN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endParaRPr kumimoji="0" lang="en-US" altLang="zh-CN" sz="40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买卖期权时付出的代价（定金）</a:t>
            </a:r>
            <a:endParaRPr kumimoji="0" lang="zh-CN" sz="40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altLang="en-US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买方：付出权利金</a:t>
            </a:r>
            <a:endParaRPr kumimoji="0" lang="zh-CN" altLang="en-US" sz="40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altLang="en-US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卖方：收取权利金</a:t>
            </a:r>
            <a:endParaRPr kumimoji="0" lang="zh-CN" altLang="en-US" sz="40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chainup_logo-01.png" descr="chainup_logo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453" y="597268"/>
            <a:ext cx="2614509" cy="6715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圆形"/>
          <p:cNvSpPr/>
          <p:nvPr/>
        </p:nvSpPr>
        <p:spPr>
          <a:xfrm>
            <a:off x="11893973" y="7569537"/>
            <a:ext cx="380325" cy="380326"/>
          </a:xfrm>
          <a:prstGeom prst="ellipse">
            <a:avLst/>
          </a:prstGeom>
          <a:solidFill>
            <a:srgbClr val="E2E2E2"/>
          </a:solidFill>
          <a:ln w="12700">
            <a:miter lim="400000"/>
          </a:ln>
        </p:spPr>
        <p:txBody>
          <a:bodyPr lIns="38099" tIns="38099" rIns="38099" bIns="38099"/>
          <a:lstStyle/>
          <a:p>
            <a:pPr algn="l" defTabSz="1300480">
              <a:defRPr b="0">
                <a:solidFill>
                  <a:srgbClr val="FBFBFB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</a:p>
        </p:txBody>
      </p:sp>
      <p:sp>
        <p:nvSpPr>
          <p:cNvPr id="134" name="幻灯片编号"/>
          <p:cNvSpPr txBox="1"/>
          <p:nvPr>
            <p:ph type="sldNum" sz="quarter" idx="4294967295"/>
          </p:nvPr>
        </p:nvSpPr>
        <p:spPr>
          <a:xfrm>
            <a:off x="11979589" y="7604715"/>
            <a:ext cx="209091" cy="308277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584200"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8" name="文本"/>
          <p:cNvSpPr txBox="1"/>
          <p:nvPr/>
        </p:nvSpPr>
        <p:spPr>
          <a:xfrm>
            <a:off x="1043482" y="3103220"/>
            <a:ext cx="127001" cy="23025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  <p:grpSp>
        <p:nvGrpSpPr>
          <p:cNvPr id="165" name="成组"/>
          <p:cNvGrpSpPr/>
          <p:nvPr/>
        </p:nvGrpSpPr>
        <p:grpSpPr>
          <a:xfrm>
            <a:off x="796677" y="1412035"/>
            <a:ext cx="2899261" cy="626219"/>
            <a:chOff x="0" y="0"/>
            <a:chExt cx="2899259" cy="626218"/>
          </a:xfrm>
        </p:grpSpPr>
        <p:sp>
          <p:nvSpPr>
            <p:cNvPr id="163" name="锯齿"/>
            <p:cNvSpPr/>
            <p:nvPr/>
          </p:nvSpPr>
          <p:spPr>
            <a:xfrm>
              <a:off x="0" y="95760"/>
              <a:ext cx="2899260" cy="434698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38099" tIns="38099" rIns="38099" bIns="38099" numCol="1" anchor="ctr">
              <a:noAutofit/>
            </a:bodyPr>
            <a:lstStyle/>
            <a:p>
              <a:pPr defTabSz="758825">
                <a:lnSpc>
                  <a:spcPct val="90000"/>
                </a:lnSpc>
                <a:spcBef>
                  <a:spcPts val="9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  <a:endParaRPr sz="2400"/>
            </a:p>
          </p:txBody>
        </p:sp>
        <p:sp>
          <p:nvSpPr>
            <p:cNvPr id="164" name="分库分表解决方案对比"/>
            <p:cNvSpPr txBox="1"/>
            <p:nvPr/>
          </p:nvSpPr>
          <p:spPr>
            <a:xfrm>
              <a:off x="217348" y="0"/>
              <a:ext cx="2346565" cy="62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758825">
                <a:lnSpc>
                  <a:spcPct val="90000"/>
                </a:lnSpc>
                <a:spcBef>
                  <a:spcPts val="700"/>
                </a:spcBef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术语</a:t>
              </a:r>
              <a:endParaRPr 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6925" y="2941956"/>
            <a:ext cx="11748135" cy="1996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strike price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：执行价</a:t>
            </a:r>
            <a:endParaRPr kumimoji="0" lang="en-US" altLang="zh-CN" sz="4800" b="1" i="0" u="none" strike="noStrike" cap="none" spc="0" normalizeH="0" baseline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	</a:t>
            </a:r>
            <a:r>
              <a:rPr kumimoji="0" lang="zh-CN" altLang="en-US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双方约定好进行交易股票</a:t>
            </a:r>
            <a:r>
              <a:rPr kumimoji="0" lang="en-US" altLang="zh-CN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/</a:t>
            </a:r>
            <a:r>
              <a:rPr kumimoji="0" lang="zh-CN" altLang="en-US" sz="4000" b="1" i="0" u="none" strike="noStrike" cap="none" spc="0" normalizeH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  <a:t>币的价格</a:t>
            </a:r>
            <a:endParaRPr kumimoji="0" lang="zh-CN" altLang="en-US" sz="4000" b="1" i="0" u="none" strike="noStrike" cap="none" spc="0" normalizeH="0" baseline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演示</Application>
  <PresentationFormat/>
  <Paragraphs>174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Neue Thin</vt:lpstr>
      <vt:lpstr>Segoe Print</vt:lpstr>
      <vt:lpstr>Helvetica Light</vt:lpstr>
      <vt:lpstr>Helvetica</vt:lpstr>
      <vt:lpstr>Heiti SC Light</vt:lpstr>
      <vt:lpstr>微软雅黑</vt:lpstr>
      <vt:lpstr>Arial Unicode MS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WangMao</cp:lastModifiedBy>
  <cp:revision>21</cp:revision>
  <dcterms:created xsi:type="dcterms:W3CDTF">2021-01-21T11:29:00Z</dcterms:created>
  <dcterms:modified xsi:type="dcterms:W3CDTF">2021-01-25T17:14:08Z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