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79" r:id="rId7"/>
    <p:sldId id="280" r:id="rId8"/>
    <p:sldId id="266" r:id="rId9"/>
    <p:sldId id="268" r:id="rId10"/>
    <p:sldId id="277" r:id="rId11"/>
    <p:sldId id="276" r:id="rId12"/>
    <p:sldId id="265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600"/>
            </a:lvl1pPr>
            <a:lvl2pPr marL="0" indent="0" algn="ctr">
              <a:spcBef>
                <a:spcPct val="0"/>
              </a:spcBef>
              <a:buSzTx/>
              <a:buNone/>
              <a:defRPr sz="2600"/>
            </a:lvl2pPr>
            <a:lvl3pPr marL="0" indent="0" algn="ctr">
              <a:spcBef>
                <a:spcPct val="0"/>
              </a:spcBef>
              <a:buSzTx/>
              <a:buNone/>
              <a:defRPr sz="2600"/>
            </a:lvl3pPr>
            <a:lvl4pPr marL="0" indent="0" algn="ctr">
              <a:spcBef>
                <a:spcPct val="0"/>
              </a:spcBef>
              <a:buSzTx/>
              <a:buNone/>
              <a:defRPr sz="2600"/>
            </a:lvl4pPr>
            <a:lvl5pPr marL="0" indent="0" algn="ctr">
              <a:spcBef>
                <a:spcPct val="0"/>
              </a:spcBef>
              <a:buSzTx/>
              <a:buNone/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190625" y="4473773"/>
            <a:ext cx="9810750" cy="3243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169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190625" y="2964656"/>
            <a:ext cx="9810750" cy="5000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239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5959268" y="5759648"/>
            <a:ext cx="268700" cy="201755"/>
          </a:xfrm>
          <a:prstGeom prst="rect">
            <a:avLst/>
          </a:prstGeom>
        </p:spPr>
        <p:txBody>
          <a:bodyPr lIns="38099" tIns="38099" rIns="38099" bIns="38099"/>
          <a:lstStyle>
            <a:lvl1pPr defTabSz="584200">
              <a:defRPr sz="985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520708" y="203273"/>
            <a:ext cx="9144003" cy="45743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600"/>
            </a:lvl1pPr>
            <a:lvl2pPr marL="0" indent="0" algn="ctr">
              <a:spcBef>
                <a:spcPct val="0"/>
              </a:spcBef>
              <a:buSzTx/>
              <a:buNone/>
              <a:defRPr sz="2600"/>
            </a:lvl2pPr>
            <a:lvl3pPr marL="0" indent="0" algn="ctr">
              <a:spcBef>
                <a:spcPct val="0"/>
              </a:spcBef>
              <a:buSzTx/>
              <a:buNone/>
              <a:defRPr sz="2600"/>
            </a:lvl3pPr>
            <a:lvl4pPr marL="0" indent="0" algn="ctr">
              <a:spcBef>
                <a:spcPct val="0"/>
              </a:spcBef>
              <a:buSzTx/>
              <a:buNone/>
              <a:defRPr sz="2600"/>
            </a:lvl4pPr>
            <a:lvl5pPr marL="0" indent="0" algn="ctr">
              <a:spcBef>
                <a:spcPct val="0"/>
              </a:spcBef>
              <a:buSzTx/>
              <a:buNone/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122289" y="431601"/>
            <a:ext cx="11626453" cy="58132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2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600"/>
            </a:lvl1pPr>
            <a:lvl2pPr marL="0" indent="0" algn="ctr">
              <a:spcBef>
                <a:spcPct val="0"/>
              </a:spcBef>
              <a:buSzTx/>
              <a:buNone/>
              <a:defRPr sz="2600"/>
            </a:lvl2pPr>
            <a:lvl3pPr marL="0" indent="0" algn="ctr">
              <a:spcBef>
                <a:spcPct val="0"/>
              </a:spcBef>
              <a:buSzTx/>
              <a:buNone/>
              <a:defRPr sz="2600"/>
            </a:lvl3pPr>
            <a:lvl4pPr marL="0" indent="0" algn="ctr">
              <a:spcBef>
                <a:spcPct val="0"/>
              </a:spcBef>
              <a:buSzTx/>
              <a:buNone/>
              <a:defRPr sz="2600"/>
            </a:lvl4pPr>
            <a:lvl5pPr marL="0" indent="0" algn="ctr">
              <a:spcBef>
                <a:spcPct val="0"/>
              </a:spcBef>
              <a:buSzTx/>
              <a:buNone/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3830836" y="1818679"/>
            <a:ext cx="8840391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096000" y="625078"/>
            <a:ext cx="5500688" cy="27503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933329" y="6536531"/>
            <a:ext cx="318993" cy="22802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145000"/>
        <a:buFontTx/>
        <a:buChar char="•"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655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310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1965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3255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910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565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220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75" algn="ctr" defTabSz="410845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/>
          <p:nvPr/>
        </p:nvSpPr>
        <p:spPr>
          <a:xfrm>
            <a:off x="2110382" y="3598663"/>
            <a:ext cx="476251" cy="38101"/>
          </a:xfrm>
          <a:prstGeom prst="rect">
            <a:avLst/>
          </a:prstGeom>
          <a:solidFill>
            <a:srgbClr val="2D88CA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584200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65"/>
          </a:p>
        </p:txBody>
      </p:sp>
      <p:sp>
        <p:nvSpPr>
          <p:cNvPr id="127" name="2019 Work Report"/>
          <p:cNvSpPr txBox="1"/>
          <p:nvPr/>
        </p:nvSpPr>
        <p:spPr>
          <a:xfrm>
            <a:off x="2057961" y="3833743"/>
            <a:ext cx="7276511" cy="1092835"/>
          </a:xfrm>
          <a:prstGeom prst="rect">
            <a:avLst/>
          </a:prstGeom>
          <a:ln w="12700">
            <a:miter lim="400000"/>
          </a:ln>
        </p:spPr>
        <p:txBody>
          <a:bodyPr lIns="26788" tIns="26788" rIns="26788" bIns="26788" anchor="ctr">
            <a:spAutoFit/>
          </a:bodyPr>
          <a:lstStyle>
            <a:lvl1pPr algn="l" defTabSz="584200">
              <a:defRPr sz="7600"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75"/>
              <a:t>重构(TDD与单元测试)</a:t>
            </a:r>
            <a:endParaRPr sz="3375"/>
          </a:p>
          <a:p>
            <a:r>
              <a:rPr sz="3375"/>
              <a:t>让代码充满哲学</a:t>
            </a:r>
            <a:endParaRPr sz="3375"/>
          </a:p>
        </p:txBody>
      </p:sp>
      <p:pic>
        <p:nvPicPr>
          <p:cNvPr id="128" name="3-1.png" descr="3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0174" y="857249"/>
            <a:ext cx="5457826" cy="5143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2" y="1444862"/>
            <a:ext cx="2236186" cy="574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UED-User Experience Design"/>
          <p:cNvSpPr txBox="1"/>
          <p:nvPr/>
        </p:nvSpPr>
        <p:spPr>
          <a:xfrm>
            <a:off x="2057812" y="5067174"/>
            <a:ext cx="3382885" cy="312420"/>
          </a:xfrm>
          <a:prstGeom prst="rect">
            <a:avLst/>
          </a:prstGeom>
          <a:ln w="12700">
            <a:miter lim="400000"/>
          </a:ln>
        </p:spPr>
        <p:txBody>
          <a:bodyPr lIns="26788" tIns="26788" rIns="26788" bIns="26788" anchor="ctr">
            <a:spAutoFit/>
          </a:bodyPr>
          <a:lstStyle>
            <a:lvl1pPr algn="l" defTabSz="584200">
              <a:defRPr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sz="1690"/>
              <a:t>大力</a:t>
            </a:r>
            <a:r>
              <a:rPr sz="1690"/>
              <a:t>哥</a:t>
            </a:r>
            <a:endParaRPr sz="169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17152" y="5345906"/>
            <a:ext cx="20701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6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学习资料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058" y="2163663"/>
            <a:ext cx="2538264" cy="32012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09" y="2214116"/>
            <a:ext cx="2477988" cy="30338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228" name="幻灯片编号"/>
          <p:cNvSpPr txBox="1"/>
          <p:nvPr>
            <p:ph type="sldNum" sz="quarter" idx="4294967295"/>
          </p:nvPr>
        </p:nvSpPr>
        <p:spPr>
          <a:xfrm>
            <a:off x="9917152" y="5345906"/>
            <a:ext cx="20701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229" name="Q&amp;A"/>
          <p:cNvSpPr txBox="1"/>
          <p:nvPr/>
        </p:nvSpPr>
        <p:spPr>
          <a:xfrm>
            <a:off x="5047575" y="2503805"/>
            <a:ext cx="1936115" cy="156464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6000"/>
            </a:lvl1pPr>
          </a:lstStyle>
          <a:p>
            <a:r>
              <a:rPr lang="en-US" sz="9705" i="1"/>
              <a:t>bye</a:t>
            </a:r>
            <a:endParaRPr lang="en-US" sz="9705" i="1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8" name="文本"/>
          <p:cNvSpPr txBox="1"/>
          <p:nvPr/>
        </p:nvSpPr>
        <p:spPr>
          <a:xfrm>
            <a:off x="2257698" y="2306915"/>
            <a:ext cx="198120" cy="136906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 algn="l"/>
            <a:endParaRPr sz="1690"/>
          </a:p>
          <a:p>
            <a:pPr algn="l"/>
            <a:endParaRPr sz="1690"/>
          </a:p>
          <a:p>
            <a:pPr algn="l"/>
            <a:endParaRPr sz="1690"/>
          </a:p>
          <a:p>
            <a:pPr algn="l"/>
            <a:endParaRPr sz="1690"/>
          </a:p>
          <a:p>
            <a:pPr algn="l"/>
            <a:endParaRPr sz="1690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3533841" y="1889812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140420" y="1789827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3198640" y="1848047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5716681" y="2513667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6"/>
            </p:custDataLst>
          </p:nvPr>
        </p:nvSpPr>
        <p:spPr>
          <a:xfrm>
            <a:off x="5323260" y="2413683"/>
            <a:ext cx="676157" cy="676157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7"/>
            </p:custDataLst>
          </p:nvPr>
        </p:nvSpPr>
        <p:spPr>
          <a:xfrm>
            <a:off x="5381479" y="2471902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>
            <p:custDataLst>
              <p:tags r:id="rId8"/>
            </p:custDataLst>
          </p:nvPr>
        </p:nvSpPr>
        <p:spPr>
          <a:xfrm>
            <a:off x="3533841" y="3137522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9"/>
            </p:custDataLst>
          </p:nvPr>
        </p:nvSpPr>
        <p:spPr>
          <a:xfrm>
            <a:off x="3140420" y="3037538"/>
            <a:ext cx="676157" cy="676157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3198640" y="3095757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11"/>
            </p:custDataLst>
          </p:nvPr>
        </p:nvSpPr>
        <p:spPr>
          <a:xfrm>
            <a:off x="5716681" y="3761377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69A35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5323260" y="3661393"/>
            <a:ext cx="676157" cy="676157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5381479" y="3719612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4"/>
            </p:custDataLst>
          </p:nvPr>
        </p:nvSpPr>
        <p:spPr>
          <a:xfrm>
            <a:off x="3533841" y="4385232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15"/>
            </p:custDataLst>
          </p:nvPr>
        </p:nvSpPr>
        <p:spPr>
          <a:xfrm>
            <a:off x="3140420" y="4285249"/>
            <a:ext cx="676157" cy="676157"/>
          </a:xfrm>
          <a:prstGeom prst="ellips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6"/>
            </p:custDataLst>
          </p:nvPr>
        </p:nvSpPr>
        <p:spPr>
          <a:xfrm>
            <a:off x="3198640" y="4343468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>
            <p:custDataLst>
              <p:tags r:id="rId17"/>
            </p:custDataLst>
          </p:nvPr>
        </p:nvSpPr>
        <p:spPr>
          <a:xfrm>
            <a:off x="5716681" y="5009089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18"/>
            </p:custDataLst>
          </p:nvPr>
        </p:nvSpPr>
        <p:spPr>
          <a:xfrm>
            <a:off x="5323260" y="4909106"/>
            <a:ext cx="676157" cy="67615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19"/>
            </p:custDataLst>
          </p:nvPr>
        </p:nvSpPr>
        <p:spPr>
          <a:xfrm>
            <a:off x="5381479" y="4967324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3868547" y="1969487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如何定义重构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6050940" y="2593342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重构的手法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3861403" y="3217197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重构的工具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3"/>
            </p:custDataLst>
          </p:nvPr>
        </p:nvSpPr>
        <p:spPr>
          <a:xfrm>
            <a:off x="3861403" y="4464908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4"/>
            </p:custDataLst>
          </p:nvPr>
        </p:nvSpPr>
        <p:spPr>
          <a:xfrm>
            <a:off x="6050940" y="3841052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sz="985" spc="150" dirty="0"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演示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050940" y="5088765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学习资料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如何定义重构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4964" y="2110085"/>
            <a:ext cx="6801743" cy="39719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Q:</a:t>
            </a:r>
            <a:r>
              <a:rPr kumimoji="0" lang="zh-CN" altLang="en-US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如何定义重构</a:t>
            </a: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?</a:t>
            </a:r>
            <a:endParaRPr kumimoji="0" lang="zh-CN" altLang="en-US" sz="2815" b="1" i="0" u="none" strike="noStrike" cap="none" spc="0" normalizeH="0" baseline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A:1.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对一个方法重命名</a:t>
            </a: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    </a:t>
            </a:r>
            <a:endParaRPr kumimoji="0" lang="en-US" altLang="zh-CN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   2.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重写业务</a:t>
            </a:r>
            <a:endParaRPr kumimoji="0" lang="zh-CN" altLang="en-US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Q:</a:t>
            </a:r>
            <a:r>
              <a:rPr kumimoji="0" lang="zh-CN" altLang="en-US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何时重构</a:t>
            </a: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?</a:t>
            </a:r>
            <a:endParaRPr kumimoji="0" lang="en-US" altLang="zh-CN" sz="2815" b="1" i="0" u="none" strike="noStrike" cap="none" spc="0" normalizeH="0" baseline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A: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随时重构</a:t>
            </a:r>
            <a:endParaRPr kumimoji="0" lang="zh-CN" altLang="en-US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Q:</a:t>
            </a:r>
            <a:r>
              <a:rPr kumimoji="0" lang="zh-CN" altLang="en-US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重构需要理解业务吗</a:t>
            </a:r>
            <a:r>
              <a:rPr kumimoji="0" lang="en-US" altLang="zh-CN" sz="2815" b="1" i="0" u="none" strike="noStrike" cap="none" spc="0" normalizeH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?</a:t>
            </a:r>
            <a:endParaRPr kumimoji="0" lang="en-US" altLang="zh-CN" sz="2815" b="1" i="0" u="none" strike="noStrike" cap="none" spc="0" normalizeH="0" baseline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A: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不需要</a:t>
            </a: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,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重构只跟结构有关</a:t>
            </a:r>
            <a:r>
              <a:rPr kumimoji="0" lang="en-US" altLang="zh-CN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,</a:t>
            </a:r>
            <a:r>
              <a:rPr kumimoji="0" lang="zh-CN" altLang="en-US" sz="2815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与逻辑无关</a:t>
            </a:r>
            <a:endParaRPr kumimoji="0" lang="zh-CN" altLang="en-US" sz="2815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重构的手法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2523" y="2144911"/>
            <a:ext cx="5077420" cy="3314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  <a:scene3d>
              <a:camera prst="orthographicFront"/>
              <a:lightRig rig="threePt" dir="t"/>
            </a:scene3d>
          </a:bodyPr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构建安全网</a:t>
            </a:r>
            <a:endParaRPr kumimoji="0" lang="zh-CN" altLang="en-US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从最简单处开始</a:t>
            </a:r>
            <a:endParaRPr kumimoji="0" lang="zh-CN" altLang="en-US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refactor -&gt; test -&gt; refacor</a:t>
            </a:r>
            <a:endParaRPr kumimoji="0" lang="en-US" altLang="zh-CN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小步快速</a:t>
            </a:r>
            <a:r>
              <a:rPr kumimoji="0" lang="en-US" altLang="zh-CN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 </a:t>
            </a:r>
            <a:r>
              <a:rPr kumimoji="0" lang="zh-CN" altLang="en-US" sz="253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循环往复</a:t>
            </a:r>
            <a:endParaRPr kumimoji="0" lang="zh-CN" altLang="en-US" sz="253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重构的手法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2523" y="3507304"/>
            <a:ext cx="5077420" cy="589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图片 1" descr="refactor-method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688" y="-13841"/>
            <a:ext cx="2714179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2.3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重构的手法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2523" y="3507304"/>
            <a:ext cx="5077420" cy="589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2279" y="2734042"/>
            <a:ext cx="6584305" cy="2840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</a:bodyPr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提取函数  </a:t>
            </a:r>
            <a:endParaRPr kumimoji="0" lang="zh-CN" altLang="en-US" sz="225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800100" marR="0" lvl="1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Extract Method</a:t>
            </a:r>
            <a:endParaRPr kumimoji="0" lang="zh-CN" altLang="en-US" sz="225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父类中的函数下放到子类 </a:t>
            </a:r>
            <a:endParaRPr kumimoji="0" lang="zh-CN" altLang="en-US" sz="225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800100" marR="0" lvl="1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protected关键字</a:t>
            </a:r>
            <a:endParaRPr kumimoji="0" lang="zh-CN" altLang="en-US" sz="225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多个子类相同的函数上推到父类 </a:t>
            </a:r>
            <a:r>
              <a:rPr kumimoji="0" lang="en-US" altLang="zh-CN" sz="225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 </a:t>
            </a:r>
            <a:endParaRPr kumimoji="0" lang="en-US" altLang="zh-CN" sz="225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800100" marR="0" lvl="1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Pull Members Up</a:t>
            </a:r>
            <a:endParaRPr kumimoji="0" lang="zh-CN" altLang="en-US" sz="225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减少代码的层级 </a:t>
            </a:r>
            <a:endParaRPr kumimoji="0" lang="zh-CN" altLang="en-US" sz="225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800100" marR="0" lvl="1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5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卫语句取代嵌套条件</a:t>
            </a:r>
            <a:endParaRPr kumimoji="0" lang="zh-CN" altLang="en-US" sz="225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重构的工具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841" y="2062311"/>
            <a:ext cx="4446091" cy="4171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sz="985" spc="150" dirty="0"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演示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7659" y="2625636"/>
            <a:ext cx="6911578" cy="1109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9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经典重构题目</a:t>
            </a:r>
            <a:r>
              <a:rPr kumimoji="0" lang="en-US" altLang="zh-CN" sz="169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zh-CN" altLang="en-US" sz="169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镶金玫瑰</a:t>
            </a:r>
            <a:endParaRPr kumimoji="0" lang="zh-CN" altLang="en-US" sz="169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9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9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Github:https://github.com/huazimao/refactor-practice</a:t>
            </a:r>
            <a:endParaRPr kumimoji="0" lang="en-US" altLang="zh-CN" sz="169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834" y="419954"/>
            <a:ext cx="1838327" cy="4721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圆形"/>
          <p:cNvSpPr/>
          <p:nvPr/>
        </p:nvSpPr>
        <p:spPr>
          <a:xfrm>
            <a:off x="9886950" y="5322331"/>
            <a:ext cx="267416" cy="26741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26788" tIns="26788" rIns="26788" bIns="26788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endParaRPr sz="1690"/>
          </a:p>
        </p:txBody>
      </p:sp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9952077" y="5345906"/>
            <a:ext cx="137160" cy="219075"/>
          </a:xfrm>
          <a:prstGeom prst="rect">
            <a:avLst/>
          </a:prstGeom>
        </p:spPr>
        <p:txBody>
          <a:bodyPr lIns="34288" tIns="34288" rIns="34288" bIns="34288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 sz="985"/>
            </a:fld>
            <a:endParaRPr sz="98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2562738" y="1133914"/>
            <a:ext cx="3334899" cy="476190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63281" tIns="32906" rIns="63281" bIns="32906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985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2169317" y="1033929"/>
            <a:ext cx="676157" cy="676157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64293" tIns="32146" rIns="64293" bIns="32146" numCol="1" spcCol="0" rtlCol="0" fromWordArt="0" anchor="ctr" anchorCtr="0" forceAA="0" compatLnSpc="1">
            <a:normAutofit/>
          </a:bodyPr>
          <a:p>
            <a:pPr algn="ctr"/>
            <a:endParaRPr lang="zh-CN" altLang="en-US" sz="169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2227536" y="1092149"/>
            <a:ext cx="559719" cy="559719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97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  <a:endParaRPr lang="en-US" altLang="zh-CN" sz="197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897444" y="1213589"/>
            <a:ext cx="2756984" cy="3168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985" spc="150" dirty="0"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985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6846" y="2062029"/>
            <a:ext cx="7493347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com.chainup.stats.service.impl.SaaSFeeDivideServiceImpl#getBuyFeeForSaaS</a:t>
            </a:r>
            <a:endParaRPr kumimoji="0" lang="zh-CN" altLang="en-US" sz="1405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751" y="2365921"/>
            <a:ext cx="8093422" cy="39830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4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FILL_FORE_SCHEMECOLOR_INDEX" val="8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4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FILL_FORE_SCHEMECOLOR_INDEX" val="8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4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5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FILL_FORE_SCHEMECOLOR_INDEX" val="9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5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FILL_FORE_SCHEMECOLOR_INDEX" val="9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5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6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FILL_FORE_SCHEMECOLOR_INDEX" val="10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6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FILL_FORE_SCHEMECOLOR_INDEX" val="10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6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5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5_1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4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4_1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6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6_1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2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2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6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2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6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/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Segoe Print</vt:lpstr>
      <vt:lpstr>Helvetica Light</vt:lpstr>
      <vt:lpstr>Helvetica</vt:lpstr>
      <vt:lpstr>Heiti SC Light</vt:lpstr>
      <vt:lpstr>微软雅黑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秦轩</cp:lastModifiedBy>
  <cp:revision>13</cp:revision>
  <dcterms:created xsi:type="dcterms:W3CDTF">2021-04-07T08:46:00Z</dcterms:created>
  <dcterms:modified xsi:type="dcterms:W3CDTF">2021-04-07T12:21:53Z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53EDD23019F543259F27C75F25DAE9E9</vt:lpwstr>
  </property>
  <property fmtid="{D5CDD505-2E9C-101B-9397-08002B2CF9AE}" pid="3" name="KSOProductBuildVer">
    <vt:lpwstr>2052-11.1.0.10463</vt:lpwstr>
  </property>
</Properties>
</file>