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79" d="100"/>
          <a:sy n="79" d="100"/>
        </p:scale>
        <p:origin x="88" y="5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rry McClafferty" userId="2e796966-1f0a-41d7-bb30-942c76a732ce" providerId="ADAL" clId="{CD7138C1-BC55-C847-8E0A-E8013A4BD002}"/>
    <pc:docChg chg="modSld">
      <pc:chgData name="Terry McClafferty" userId="2e796966-1f0a-41d7-bb30-942c76a732ce" providerId="ADAL" clId="{CD7138C1-BC55-C847-8E0A-E8013A4BD002}" dt="2020-01-27T02:26:58.478" v="16" actId="20577"/>
      <pc:docMkLst>
        <pc:docMk/>
      </pc:docMkLst>
      <pc:sldChg chg="modSp">
        <pc:chgData name="Terry McClafferty" userId="2e796966-1f0a-41d7-bb30-942c76a732ce" providerId="ADAL" clId="{CD7138C1-BC55-C847-8E0A-E8013A4BD002}" dt="2020-01-27T02:25:51.260" v="2" actId="20577"/>
        <pc:sldMkLst>
          <pc:docMk/>
          <pc:sldMk cId="139499448" sldId="257"/>
        </pc:sldMkLst>
        <pc:spChg chg="mod">
          <ac:chgData name="Terry McClafferty" userId="2e796966-1f0a-41d7-bb30-942c76a732ce" providerId="ADAL" clId="{CD7138C1-BC55-C847-8E0A-E8013A4BD002}" dt="2020-01-27T02:25:51.260" v="2" actId="20577"/>
          <ac:spMkLst>
            <pc:docMk/>
            <pc:sldMk cId="139499448" sldId="257"/>
            <ac:spMk id="2" creationId="{00000000-0000-0000-0000-000000000000}"/>
          </ac:spMkLst>
        </pc:spChg>
      </pc:sldChg>
      <pc:sldChg chg="modSp">
        <pc:chgData name="Terry McClafferty" userId="2e796966-1f0a-41d7-bb30-942c76a732ce" providerId="ADAL" clId="{CD7138C1-BC55-C847-8E0A-E8013A4BD002}" dt="2020-01-27T02:26:35.296" v="15" actId="20577"/>
        <pc:sldMkLst>
          <pc:docMk/>
          <pc:sldMk cId="3431717207" sldId="258"/>
        </pc:sldMkLst>
        <pc:spChg chg="mod">
          <ac:chgData name="Terry McClafferty" userId="2e796966-1f0a-41d7-bb30-942c76a732ce" providerId="ADAL" clId="{CD7138C1-BC55-C847-8E0A-E8013A4BD002}" dt="2020-01-27T02:26:35.296" v="15" actId="20577"/>
          <ac:spMkLst>
            <pc:docMk/>
            <pc:sldMk cId="3431717207" sldId="258"/>
            <ac:spMk id="3" creationId="{00000000-0000-0000-0000-000000000000}"/>
          </ac:spMkLst>
        </pc:spChg>
      </pc:sldChg>
      <pc:sldChg chg="modSp">
        <pc:chgData name="Terry McClafferty" userId="2e796966-1f0a-41d7-bb30-942c76a732ce" providerId="ADAL" clId="{CD7138C1-BC55-C847-8E0A-E8013A4BD002}" dt="2020-01-27T02:26:58.478" v="16" actId="20577"/>
        <pc:sldMkLst>
          <pc:docMk/>
          <pc:sldMk cId="1253389326" sldId="259"/>
        </pc:sldMkLst>
        <pc:spChg chg="mod">
          <ac:chgData name="Terry McClafferty" userId="2e796966-1f0a-41d7-bb30-942c76a732ce" providerId="ADAL" clId="{CD7138C1-BC55-C847-8E0A-E8013A4BD002}" dt="2020-01-27T02:26:58.478" v="16" actId="20577"/>
          <ac:spMkLst>
            <pc:docMk/>
            <pc:sldMk cId="1253389326" sldId="259"/>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01245178-77CD-4163-A437-39820C064920}" type="datetimeFigureOut">
              <a:rPr lang="en-AU" smtClean="0"/>
              <a:t>15/03/2021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11F6B6E-DA5C-4CC9-AF7A-A9906094B01C}" type="slidenum">
              <a:rPr lang="en-AU" smtClean="0"/>
              <a:t>‹#›</a:t>
            </a:fld>
            <a:endParaRPr lang="en-AU"/>
          </a:p>
        </p:txBody>
      </p:sp>
    </p:spTree>
    <p:extLst>
      <p:ext uri="{BB962C8B-B14F-4D97-AF65-F5344CB8AC3E}">
        <p14:creationId xmlns:p14="http://schemas.microsoft.com/office/powerpoint/2010/main" val="780986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01245178-77CD-4163-A437-39820C064920}" type="datetimeFigureOut">
              <a:rPr lang="en-AU" smtClean="0"/>
              <a:t>15/03/2021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11F6B6E-DA5C-4CC9-AF7A-A9906094B01C}" type="slidenum">
              <a:rPr lang="en-AU" smtClean="0"/>
              <a:t>‹#›</a:t>
            </a:fld>
            <a:endParaRPr lang="en-AU"/>
          </a:p>
        </p:txBody>
      </p:sp>
    </p:spTree>
    <p:extLst>
      <p:ext uri="{BB962C8B-B14F-4D97-AF65-F5344CB8AC3E}">
        <p14:creationId xmlns:p14="http://schemas.microsoft.com/office/powerpoint/2010/main" val="1568702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01245178-77CD-4163-A437-39820C064920}" type="datetimeFigureOut">
              <a:rPr lang="en-AU" smtClean="0"/>
              <a:t>15/03/2021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11F6B6E-DA5C-4CC9-AF7A-A9906094B01C}" type="slidenum">
              <a:rPr lang="en-AU" smtClean="0"/>
              <a:t>‹#›</a:t>
            </a:fld>
            <a:endParaRPr lang="en-AU"/>
          </a:p>
        </p:txBody>
      </p:sp>
    </p:spTree>
    <p:extLst>
      <p:ext uri="{BB962C8B-B14F-4D97-AF65-F5344CB8AC3E}">
        <p14:creationId xmlns:p14="http://schemas.microsoft.com/office/powerpoint/2010/main" val="4275717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01245178-77CD-4163-A437-39820C064920}" type="datetimeFigureOut">
              <a:rPr lang="en-AU" smtClean="0"/>
              <a:t>15/03/2021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11F6B6E-DA5C-4CC9-AF7A-A9906094B01C}" type="slidenum">
              <a:rPr lang="en-AU" smtClean="0"/>
              <a:t>‹#›</a:t>
            </a:fld>
            <a:endParaRPr lang="en-AU"/>
          </a:p>
        </p:txBody>
      </p:sp>
    </p:spTree>
    <p:extLst>
      <p:ext uri="{BB962C8B-B14F-4D97-AF65-F5344CB8AC3E}">
        <p14:creationId xmlns:p14="http://schemas.microsoft.com/office/powerpoint/2010/main" val="834811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245178-77CD-4163-A437-39820C064920}" type="datetimeFigureOut">
              <a:rPr lang="en-AU" smtClean="0"/>
              <a:t>15/03/2021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11F6B6E-DA5C-4CC9-AF7A-A9906094B01C}" type="slidenum">
              <a:rPr lang="en-AU" smtClean="0"/>
              <a:t>‹#›</a:t>
            </a:fld>
            <a:endParaRPr lang="en-AU"/>
          </a:p>
        </p:txBody>
      </p:sp>
    </p:spTree>
    <p:extLst>
      <p:ext uri="{BB962C8B-B14F-4D97-AF65-F5344CB8AC3E}">
        <p14:creationId xmlns:p14="http://schemas.microsoft.com/office/powerpoint/2010/main" val="2264009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01245178-77CD-4163-A437-39820C064920}" type="datetimeFigureOut">
              <a:rPr lang="en-AU" smtClean="0"/>
              <a:t>15/03/2021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11F6B6E-DA5C-4CC9-AF7A-A9906094B01C}" type="slidenum">
              <a:rPr lang="en-AU" smtClean="0"/>
              <a:t>‹#›</a:t>
            </a:fld>
            <a:endParaRPr lang="en-AU"/>
          </a:p>
        </p:txBody>
      </p:sp>
    </p:spTree>
    <p:extLst>
      <p:ext uri="{BB962C8B-B14F-4D97-AF65-F5344CB8AC3E}">
        <p14:creationId xmlns:p14="http://schemas.microsoft.com/office/powerpoint/2010/main" val="2374875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01245178-77CD-4163-A437-39820C064920}" type="datetimeFigureOut">
              <a:rPr lang="en-AU" smtClean="0"/>
              <a:t>15/03/2021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11F6B6E-DA5C-4CC9-AF7A-A9906094B01C}" type="slidenum">
              <a:rPr lang="en-AU" smtClean="0"/>
              <a:t>‹#›</a:t>
            </a:fld>
            <a:endParaRPr lang="en-AU"/>
          </a:p>
        </p:txBody>
      </p:sp>
    </p:spTree>
    <p:extLst>
      <p:ext uri="{BB962C8B-B14F-4D97-AF65-F5344CB8AC3E}">
        <p14:creationId xmlns:p14="http://schemas.microsoft.com/office/powerpoint/2010/main" val="3440607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01245178-77CD-4163-A437-39820C064920}" type="datetimeFigureOut">
              <a:rPr lang="en-AU" smtClean="0"/>
              <a:t>15/03/2021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11F6B6E-DA5C-4CC9-AF7A-A9906094B01C}" type="slidenum">
              <a:rPr lang="en-AU" smtClean="0"/>
              <a:t>‹#›</a:t>
            </a:fld>
            <a:endParaRPr lang="en-AU"/>
          </a:p>
        </p:txBody>
      </p:sp>
    </p:spTree>
    <p:extLst>
      <p:ext uri="{BB962C8B-B14F-4D97-AF65-F5344CB8AC3E}">
        <p14:creationId xmlns:p14="http://schemas.microsoft.com/office/powerpoint/2010/main" val="134983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45178-77CD-4163-A437-39820C064920}" type="datetimeFigureOut">
              <a:rPr lang="en-AU" smtClean="0"/>
              <a:t>15/03/2021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11F6B6E-DA5C-4CC9-AF7A-A9906094B01C}" type="slidenum">
              <a:rPr lang="en-AU" smtClean="0"/>
              <a:t>‹#›</a:t>
            </a:fld>
            <a:endParaRPr lang="en-AU"/>
          </a:p>
        </p:txBody>
      </p:sp>
    </p:spTree>
    <p:extLst>
      <p:ext uri="{BB962C8B-B14F-4D97-AF65-F5344CB8AC3E}">
        <p14:creationId xmlns:p14="http://schemas.microsoft.com/office/powerpoint/2010/main" val="3963175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245178-77CD-4163-A437-39820C064920}" type="datetimeFigureOut">
              <a:rPr lang="en-AU" smtClean="0"/>
              <a:t>15/03/2021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11F6B6E-DA5C-4CC9-AF7A-A9906094B01C}" type="slidenum">
              <a:rPr lang="en-AU" smtClean="0"/>
              <a:t>‹#›</a:t>
            </a:fld>
            <a:endParaRPr lang="en-AU"/>
          </a:p>
        </p:txBody>
      </p:sp>
    </p:spTree>
    <p:extLst>
      <p:ext uri="{BB962C8B-B14F-4D97-AF65-F5344CB8AC3E}">
        <p14:creationId xmlns:p14="http://schemas.microsoft.com/office/powerpoint/2010/main" val="1596279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245178-77CD-4163-A437-39820C064920}" type="datetimeFigureOut">
              <a:rPr lang="en-AU" smtClean="0"/>
              <a:t>15/03/2021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11F6B6E-DA5C-4CC9-AF7A-A9906094B01C}" type="slidenum">
              <a:rPr lang="en-AU" smtClean="0"/>
              <a:t>‹#›</a:t>
            </a:fld>
            <a:endParaRPr lang="en-AU"/>
          </a:p>
        </p:txBody>
      </p:sp>
    </p:spTree>
    <p:extLst>
      <p:ext uri="{BB962C8B-B14F-4D97-AF65-F5344CB8AC3E}">
        <p14:creationId xmlns:p14="http://schemas.microsoft.com/office/powerpoint/2010/main" val="2065428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45178-77CD-4163-A437-39820C064920}" type="datetimeFigureOut">
              <a:rPr lang="en-AU" smtClean="0"/>
              <a:t>15/03/2021</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F6B6E-DA5C-4CC9-AF7A-A9906094B01C}" type="slidenum">
              <a:rPr lang="en-AU" smtClean="0"/>
              <a:t>‹#›</a:t>
            </a:fld>
            <a:endParaRPr lang="en-AU"/>
          </a:p>
        </p:txBody>
      </p:sp>
    </p:spTree>
    <p:extLst>
      <p:ext uri="{BB962C8B-B14F-4D97-AF65-F5344CB8AC3E}">
        <p14:creationId xmlns:p14="http://schemas.microsoft.com/office/powerpoint/2010/main" val="1276513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1101" y="1086928"/>
            <a:ext cx="10998680" cy="3364303"/>
          </a:xfrm>
        </p:spPr>
        <p:txBody>
          <a:bodyPr>
            <a:normAutofit fontScale="90000"/>
          </a:bodyPr>
          <a:lstStyle/>
          <a:p>
            <a:br>
              <a:rPr lang="en-AU" dirty="0"/>
            </a:br>
            <a:br>
              <a:rPr lang="en-AU" dirty="0"/>
            </a:br>
            <a:r>
              <a:rPr lang="en-AU" dirty="0">
                <a:latin typeface="+mn-lt"/>
              </a:rPr>
              <a:t>Secondary Schooling Operations and Practices</a:t>
            </a:r>
            <a:br>
              <a:rPr lang="en-AU" dirty="0"/>
            </a:br>
            <a:br>
              <a:rPr lang="en-AU" dirty="0"/>
            </a:br>
            <a:r>
              <a:rPr lang="en-AU" sz="3600" b="1" dirty="0">
                <a:latin typeface="+mn-lt"/>
              </a:rPr>
              <a:t>Assignment 1: Legislation, Schools and Professional Practice</a:t>
            </a:r>
            <a:br>
              <a:rPr lang="en-AU" dirty="0"/>
            </a:br>
            <a:endParaRPr lang="en-AU" dirty="0"/>
          </a:p>
        </p:txBody>
      </p:sp>
      <p:sp>
        <p:nvSpPr>
          <p:cNvPr id="3" name="Subtitle 2"/>
          <p:cNvSpPr>
            <a:spLocks noGrp="1"/>
          </p:cNvSpPr>
          <p:nvPr>
            <p:ph type="subTitle" idx="1"/>
          </p:nvPr>
        </p:nvSpPr>
        <p:spPr>
          <a:xfrm>
            <a:off x="1515611" y="4885554"/>
            <a:ext cx="9144000" cy="1655762"/>
          </a:xfrm>
        </p:spPr>
        <p:txBody>
          <a:bodyPr/>
          <a:lstStyle/>
          <a:p>
            <a:r>
              <a:rPr lang="en-AU" dirty="0"/>
              <a:t>Dr Terry McClafferty</a:t>
            </a:r>
          </a:p>
          <a:p>
            <a:r>
              <a:rPr lang="en-AU" dirty="0"/>
              <a:t>Charles Darwin University</a:t>
            </a:r>
          </a:p>
          <a:p>
            <a:r>
              <a:rPr lang="en-AU" dirty="0"/>
              <a:t>Darwin, NT, Australia</a:t>
            </a:r>
          </a:p>
        </p:txBody>
      </p:sp>
    </p:spTree>
    <p:extLst>
      <p:ext uri="{BB962C8B-B14F-4D97-AF65-F5344CB8AC3E}">
        <p14:creationId xmlns:p14="http://schemas.microsoft.com/office/powerpoint/2010/main" val="2315486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7988" y="511471"/>
            <a:ext cx="10673751" cy="5786199"/>
          </a:xfrm>
          <a:prstGeom prst="rect">
            <a:avLst/>
          </a:prstGeom>
          <a:noFill/>
        </p:spPr>
        <p:txBody>
          <a:bodyPr wrap="square" rtlCol="0">
            <a:spAutoFit/>
          </a:bodyPr>
          <a:lstStyle/>
          <a:p>
            <a:r>
              <a:rPr lang="en-AU" sz="2200" b="1" dirty="0"/>
              <a:t>1 Education Acts, Departmental Strategies, School strategies/outcomes</a:t>
            </a:r>
          </a:p>
          <a:p>
            <a:pPr>
              <a:spcBef>
                <a:spcPts val="1200"/>
              </a:spcBef>
            </a:pPr>
            <a:r>
              <a:rPr lang="en-AU" sz="2200" dirty="0"/>
              <a:t>The purpose of the first task is to identify the objects or purpose of the Education Act and provide evidence how a school complies.  One may choose the relevant act for the state where one resides or intends to teach, however the SA and the NT Acts provide an “</a:t>
            </a:r>
            <a:r>
              <a:rPr lang="en-AU" sz="2200" i="1" dirty="0"/>
              <a:t>ease of use</a:t>
            </a:r>
            <a:r>
              <a:rPr lang="en-AU" sz="2200" dirty="0"/>
              <a:t>” for this assignment.  If one struggles with their local act I would recommend to use the NT Act, the NT </a:t>
            </a:r>
            <a:r>
              <a:rPr lang="en-AU" sz="2200" dirty="0" err="1"/>
              <a:t>Dept</a:t>
            </a:r>
            <a:r>
              <a:rPr lang="en-AU" sz="2200" dirty="0"/>
              <a:t> of </a:t>
            </a:r>
            <a:r>
              <a:rPr lang="en-AU" sz="2200" dirty="0" err="1"/>
              <a:t>Educ</a:t>
            </a:r>
            <a:r>
              <a:rPr lang="en-AU" sz="2200" dirty="0"/>
              <a:t> and an NT school’s documents.</a:t>
            </a:r>
          </a:p>
          <a:p>
            <a:pPr>
              <a:spcBef>
                <a:spcPts val="1200"/>
              </a:spcBef>
            </a:pPr>
            <a:r>
              <a:rPr lang="en-AU" sz="2200" dirty="0"/>
              <a:t>The advice is to prepare a table and “map” the objects across from agency (Dept. of Education) to the schools.  Try to pack your table with relevant information and learn the skill of “truncating”, using shortened abbreviations and a compact font (Arial narrow 10pt).</a:t>
            </a:r>
          </a:p>
          <a:p>
            <a:pPr>
              <a:spcBef>
                <a:spcPts val="1200"/>
              </a:spcBef>
            </a:pPr>
            <a:r>
              <a:rPr lang="en-AU" sz="2200" dirty="0"/>
              <a:t>Provide a short discussion/description of 200 words of the table and be aware that the “table speaks for itself” and will clearly indicate the relationship from Parliament to the school.</a:t>
            </a:r>
          </a:p>
          <a:p>
            <a:pPr>
              <a:spcBef>
                <a:spcPts val="1200"/>
              </a:spcBef>
            </a:pPr>
            <a:r>
              <a:rPr lang="en-AU" sz="2200" dirty="0"/>
              <a:t>Begin:  Assemble the important documents from the Act to school and identify their objectives/outcomes and map on table (see next slide). Do NOT worry too much about the word length….treat it as an indicator!</a:t>
            </a:r>
          </a:p>
        </p:txBody>
      </p:sp>
    </p:spTree>
    <p:extLst>
      <p:ext uri="{BB962C8B-B14F-4D97-AF65-F5344CB8AC3E}">
        <p14:creationId xmlns:p14="http://schemas.microsoft.com/office/powerpoint/2010/main" val="139499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79317022"/>
              </p:ext>
            </p:extLst>
          </p:nvPr>
        </p:nvGraphicFramePr>
        <p:xfrm>
          <a:off x="340059" y="1193002"/>
          <a:ext cx="11525628" cy="5349984"/>
        </p:xfrm>
        <a:graphic>
          <a:graphicData uri="http://schemas.openxmlformats.org/drawingml/2006/table">
            <a:tbl>
              <a:tblPr firstRow="1" bandRow="1">
                <a:tableStyleId>{5C22544A-7EE6-4342-B048-85BDC9FD1C3A}</a:tableStyleId>
              </a:tblPr>
              <a:tblGrid>
                <a:gridCol w="1920938">
                  <a:extLst>
                    <a:ext uri="{9D8B030D-6E8A-4147-A177-3AD203B41FA5}">
                      <a16:colId xmlns:a16="http://schemas.microsoft.com/office/drawing/2014/main" val="587090902"/>
                    </a:ext>
                  </a:extLst>
                </a:gridCol>
                <a:gridCol w="1920938">
                  <a:extLst>
                    <a:ext uri="{9D8B030D-6E8A-4147-A177-3AD203B41FA5}">
                      <a16:colId xmlns:a16="http://schemas.microsoft.com/office/drawing/2014/main" val="2575053713"/>
                    </a:ext>
                  </a:extLst>
                </a:gridCol>
                <a:gridCol w="1920938">
                  <a:extLst>
                    <a:ext uri="{9D8B030D-6E8A-4147-A177-3AD203B41FA5}">
                      <a16:colId xmlns:a16="http://schemas.microsoft.com/office/drawing/2014/main" val="1602533782"/>
                    </a:ext>
                  </a:extLst>
                </a:gridCol>
                <a:gridCol w="1920938">
                  <a:extLst>
                    <a:ext uri="{9D8B030D-6E8A-4147-A177-3AD203B41FA5}">
                      <a16:colId xmlns:a16="http://schemas.microsoft.com/office/drawing/2014/main" val="4092370626"/>
                    </a:ext>
                  </a:extLst>
                </a:gridCol>
                <a:gridCol w="1920938">
                  <a:extLst>
                    <a:ext uri="{9D8B030D-6E8A-4147-A177-3AD203B41FA5}">
                      <a16:colId xmlns:a16="http://schemas.microsoft.com/office/drawing/2014/main" val="2448052128"/>
                    </a:ext>
                  </a:extLst>
                </a:gridCol>
                <a:gridCol w="1920938">
                  <a:extLst>
                    <a:ext uri="{9D8B030D-6E8A-4147-A177-3AD203B41FA5}">
                      <a16:colId xmlns:a16="http://schemas.microsoft.com/office/drawing/2014/main" val="3312639721"/>
                    </a:ext>
                  </a:extLst>
                </a:gridCol>
              </a:tblGrid>
              <a:tr h="903136">
                <a:tc>
                  <a:txBody>
                    <a:bodyPr/>
                    <a:lstStyle/>
                    <a:p>
                      <a:pPr algn="ctr"/>
                      <a:r>
                        <a:rPr lang="en-AU" dirty="0"/>
                        <a:t>Education Act</a:t>
                      </a:r>
                    </a:p>
                    <a:p>
                      <a:pPr algn="ctr"/>
                      <a:r>
                        <a:rPr lang="en-AU" dirty="0"/>
                        <a:t>(NT Act)</a:t>
                      </a:r>
                    </a:p>
                  </a:txBody>
                  <a:tcPr anchor="ctr"/>
                </a:tc>
                <a:tc>
                  <a:txBody>
                    <a:bodyPr/>
                    <a:lstStyle/>
                    <a:p>
                      <a:pPr algn="ctr"/>
                      <a:r>
                        <a:rPr lang="en-AU" dirty="0" err="1"/>
                        <a:t>Dept</a:t>
                      </a:r>
                      <a:r>
                        <a:rPr lang="en-AU" dirty="0"/>
                        <a:t> </a:t>
                      </a:r>
                      <a:r>
                        <a:rPr lang="en-AU" dirty="0" err="1"/>
                        <a:t>Educ</a:t>
                      </a:r>
                      <a:endParaRPr lang="en-AU" dirty="0"/>
                    </a:p>
                    <a:p>
                      <a:pPr algn="ctr"/>
                      <a:r>
                        <a:rPr lang="en-AU" dirty="0"/>
                        <a:t>Strategic</a:t>
                      </a:r>
                    </a:p>
                  </a:txBody>
                  <a:tcPr anchor="ctr"/>
                </a:tc>
                <a:tc>
                  <a:txBody>
                    <a:bodyPr/>
                    <a:lstStyle/>
                    <a:p>
                      <a:pPr algn="ctr"/>
                      <a:r>
                        <a:rPr lang="en-AU" dirty="0" err="1"/>
                        <a:t>Dept</a:t>
                      </a:r>
                      <a:r>
                        <a:rPr lang="en-AU" dirty="0"/>
                        <a:t> </a:t>
                      </a:r>
                      <a:r>
                        <a:rPr lang="en-AU" dirty="0" err="1"/>
                        <a:t>Educ</a:t>
                      </a:r>
                      <a:endParaRPr lang="en-AU" dirty="0"/>
                    </a:p>
                    <a:p>
                      <a:pPr algn="ctr"/>
                      <a:r>
                        <a:rPr lang="en-AU" dirty="0"/>
                        <a:t>Framework</a:t>
                      </a:r>
                    </a:p>
                    <a:p>
                      <a:pPr algn="ctr"/>
                      <a:r>
                        <a:rPr lang="en-AU" dirty="0"/>
                        <a:t>(Operational)</a:t>
                      </a:r>
                    </a:p>
                  </a:txBody>
                  <a:tcPr anchor="ctr"/>
                </a:tc>
                <a:tc>
                  <a:txBody>
                    <a:bodyPr/>
                    <a:lstStyle/>
                    <a:p>
                      <a:pPr algn="ctr"/>
                      <a:r>
                        <a:rPr lang="en-AU" dirty="0" err="1"/>
                        <a:t>Dept</a:t>
                      </a:r>
                      <a:r>
                        <a:rPr lang="en-AU" dirty="0"/>
                        <a:t> </a:t>
                      </a:r>
                      <a:r>
                        <a:rPr lang="en-AU" dirty="0" err="1"/>
                        <a:t>Educ</a:t>
                      </a:r>
                      <a:endParaRPr lang="en-AU" dirty="0"/>
                    </a:p>
                    <a:p>
                      <a:pPr algn="ctr"/>
                      <a:r>
                        <a:rPr lang="en-AU" dirty="0"/>
                        <a:t>Annual Report</a:t>
                      </a:r>
                    </a:p>
                  </a:txBody>
                  <a:tcPr anchor="ctr"/>
                </a:tc>
                <a:tc>
                  <a:txBody>
                    <a:bodyPr/>
                    <a:lstStyle/>
                    <a:p>
                      <a:pPr algn="ctr"/>
                      <a:r>
                        <a:rPr lang="en-AU" dirty="0"/>
                        <a:t>School </a:t>
                      </a:r>
                    </a:p>
                    <a:p>
                      <a:pPr algn="ctr"/>
                      <a:r>
                        <a:rPr lang="en-AU" dirty="0"/>
                        <a:t>Strategic</a:t>
                      </a:r>
                    </a:p>
                  </a:txBody>
                  <a:tcPr anchor="ctr"/>
                </a:tc>
                <a:tc>
                  <a:txBody>
                    <a:bodyPr/>
                    <a:lstStyle/>
                    <a:p>
                      <a:pPr algn="ctr"/>
                      <a:r>
                        <a:rPr lang="en-AU" dirty="0"/>
                        <a:t>School Annual Report</a:t>
                      </a:r>
                    </a:p>
                  </a:txBody>
                  <a:tcPr anchor="ctr"/>
                </a:tc>
                <a:extLst>
                  <a:ext uri="{0D108BD9-81ED-4DB2-BD59-A6C34878D82A}">
                    <a16:rowId xmlns:a16="http://schemas.microsoft.com/office/drawing/2014/main" val="705435263"/>
                  </a:ext>
                </a:extLst>
              </a:tr>
              <a:tr h="880296">
                <a:tc>
                  <a:txBody>
                    <a:bodyPr/>
                    <a:lstStyle/>
                    <a:p>
                      <a:r>
                        <a:rPr lang="en-AU" sz="1600" dirty="0"/>
                        <a:t>Education Programs</a:t>
                      </a:r>
                    </a:p>
                    <a:p>
                      <a:r>
                        <a:rPr lang="en-AU" sz="1600" dirty="0"/>
                        <a:t>Appropriate &amp; responsive</a:t>
                      </a:r>
                    </a:p>
                  </a:txBody>
                  <a:tcPr anchor="ctr"/>
                </a:tc>
                <a:tc>
                  <a:txBody>
                    <a:bodyPr/>
                    <a:lstStyle/>
                    <a:p>
                      <a:endParaRPr lang="en-AU" dirty="0"/>
                    </a:p>
                  </a:txBody>
                  <a:tcPr anchor="ctr"/>
                </a:tc>
                <a:tc>
                  <a:txBody>
                    <a:bodyPr/>
                    <a:lstStyle/>
                    <a:p>
                      <a:endParaRPr lang="en-AU" dirty="0"/>
                    </a:p>
                  </a:txBody>
                  <a:tcPr anchor="ctr"/>
                </a:tc>
                <a:tc>
                  <a:txBody>
                    <a:bodyPr/>
                    <a:lstStyle/>
                    <a:p>
                      <a:endParaRPr lang="en-AU"/>
                    </a:p>
                  </a:txBody>
                  <a:tcPr anchor="ctr"/>
                </a:tc>
                <a:tc>
                  <a:txBody>
                    <a:bodyPr/>
                    <a:lstStyle/>
                    <a:p>
                      <a:endParaRPr lang="en-AU"/>
                    </a:p>
                  </a:txBody>
                  <a:tcPr anchor="ctr"/>
                </a:tc>
                <a:tc>
                  <a:txBody>
                    <a:bodyPr/>
                    <a:lstStyle/>
                    <a:p>
                      <a:endParaRPr lang="en-AU"/>
                    </a:p>
                  </a:txBody>
                  <a:tcPr anchor="ctr"/>
                </a:tc>
                <a:extLst>
                  <a:ext uri="{0D108BD9-81ED-4DB2-BD59-A6C34878D82A}">
                    <a16:rowId xmlns:a16="http://schemas.microsoft.com/office/drawing/2014/main" val="4073399340"/>
                  </a:ext>
                </a:extLst>
              </a:tr>
              <a:tr h="880296">
                <a:tc>
                  <a:txBody>
                    <a:bodyPr/>
                    <a:lstStyle/>
                    <a:p>
                      <a:r>
                        <a:rPr lang="en-AU" dirty="0"/>
                        <a:t>Effective transition from school to work</a:t>
                      </a:r>
                    </a:p>
                  </a:txBody>
                  <a:tcPr anchor="ctr"/>
                </a:tc>
                <a:tc>
                  <a:txBody>
                    <a:bodyPr/>
                    <a:lstStyle/>
                    <a:p>
                      <a:endParaRPr lang="en-AU"/>
                    </a:p>
                  </a:txBody>
                  <a:tcPr anchor="ctr"/>
                </a:tc>
                <a:tc>
                  <a:txBody>
                    <a:bodyPr/>
                    <a:lstStyle/>
                    <a:p>
                      <a:endParaRPr lang="en-AU" dirty="0"/>
                    </a:p>
                  </a:txBody>
                  <a:tcPr anchor="ctr"/>
                </a:tc>
                <a:tc>
                  <a:txBody>
                    <a:bodyPr/>
                    <a:lstStyle/>
                    <a:p>
                      <a:endParaRPr lang="en-AU" dirty="0"/>
                    </a:p>
                  </a:txBody>
                  <a:tcPr anchor="ctr"/>
                </a:tc>
                <a:tc>
                  <a:txBody>
                    <a:bodyPr/>
                    <a:lstStyle/>
                    <a:p>
                      <a:endParaRPr lang="en-AU" dirty="0"/>
                    </a:p>
                  </a:txBody>
                  <a:tcPr anchor="ctr"/>
                </a:tc>
                <a:tc>
                  <a:txBody>
                    <a:bodyPr/>
                    <a:lstStyle/>
                    <a:p>
                      <a:r>
                        <a:rPr lang="en-AU" dirty="0"/>
                        <a:t>VET in schools results</a:t>
                      </a:r>
                    </a:p>
                  </a:txBody>
                  <a:tcPr anchor="ctr"/>
                </a:tc>
                <a:extLst>
                  <a:ext uri="{0D108BD9-81ED-4DB2-BD59-A6C34878D82A}">
                    <a16:rowId xmlns:a16="http://schemas.microsoft.com/office/drawing/2014/main" val="535910604"/>
                  </a:ext>
                </a:extLst>
              </a:tr>
              <a:tr h="880296">
                <a:tc>
                  <a:txBody>
                    <a:bodyPr/>
                    <a:lstStyle/>
                    <a:p>
                      <a:r>
                        <a:rPr lang="en-AU" dirty="0"/>
                        <a:t>Safe and supportive</a:t>
                      </a:r>
                    </a:p>
                  </a:txBody>
                  <a:tcPr anchor="ctr"/>
                </a:tc>
                <a:tc>
                  <a:txBody>
                    <a:bodyPr/>
                    <a:lstStyle/>
                    <a:p>
                      <a:endParaRPr lang="en-AU"/>
                    </a:p>
                  </a:txBody>
                  <a:tcPr anchor="ctr"/>
                </a:tc>
                <a:tc>
                  <a:txBody>
                    <a:bodyPr/>
                    <a:lstStyle/>
                    <a:p>
                      <a:endParaRPr lang="en-AU"/>
                    </a:p>
                  </a:txBody>
                  <a:tcPr anchor="ctr"/>
                </a:tc>
                <a:tc>
                  <a:txBody>
                    <a:bodyPr/>
                    <a:lstStyle/>
                    <a:p>
                      <a:endParaRPr lang="en-AU" dirty="0"/>
                    </a:p>
                  </a:txBody>
                  <a:tcPr anchor="ctr"/>
                </a:tc>
                <a:tc>
                  <a:txBody>
                    <a:bodyPr/>
                    <a:lstStyle/>
                    <a:p>
                      <a:endParaRPr lang="en-AU" dirty="0"/>
                    </a:p>
                  </a:txBody>
                  <a:tcPr anchor="ctr"/>
                </a:tc>
                <a:tc>
                  <a:txBody>
                    <a:bodyPr/>
                    <a:lstStyle/>
                    <a:p>
                      <a:endParaRPr lang="en-AU" dirty="0"/>
                    </a:p>
                  </a:txBody>
                  <a:tcPr anchor="ctr"/>
                </a:tc>
                <a:extLst>
                  <a:ext uri="{0D108BD9-81ED-4DB2-BD59-A6C34878D82A}">
                    <a16:rowId xmlns:a16="http://schemas.microsoft.com/office/drawing/2014/main" val="439133447"/>
                  </a:ext>
                </a:extLst>
              </a:tr>
              <a:tr h="880296">
                <a:tc>
                  <a:txBody>
                    <a:bodyPr/>
                    <a:lstStyle/>
                    <a:p>
                      <a:r>
                        <a:rPr lang="en-AU" dirty="0"/>
                        <a:t>Involve parents &amp; community</a:t>
                      </a:r>
                    </a:p>
                  </a:txBody>
                  <a:tcPr anchor="ctr"/>
                </a:tc>
                <a:tc>
                  <a:txBody>
                    <a:bodyPr/>
                    <a:lstStyle/>
                    <a:p>
                      <a:endParaRPr lang="en-AU"/>
                    </a:p>
                  </a:txBody>
                  <a:tcPr anchor="ctr"/>
                </a:tc>
                <a:tc>
                  <a:txBody>
                    <a:bodyPr/>
                    <a:lstStyle/>
                    <a:p>
                      <a:endParaRPr lang="en-AU"/>
                    </a:p>
                  </a:txBody>
                  <a:tcPr anchor="ctr"/>
                </a:tc>
                <a:tc>
                  <a:txBody>
                    <a:bodyPr/>
                    <a:lstStyle/>
                    <a:p>
                      <a:endParaRPr lang="en-AU"/>
                    </a:p>
                  </a:txBody>
                  <a:tcPr anchor="ctr"/>
                </a:tc>
                <a:tc>
                  <a:txBody>
                    <a:bodyPr/>
                    <a:lstStyle/>
                    <a:p>
                      <a:endParaRPr lang="en-AU"/>
                    </a:p>
                  </a:txBody>
                  <a:tcPr anchor="ctr"/>
                </a:tc>
                <a:tc>
                  <a:txBody>
                    <a:bodyPr/>
                    <a:lstStyle/>
                    <a:p>
                      <a:r>
                        <a:rPr lang="en-AU" dirty="0"/>
                        <a:t>School Council</a:t>
                      </a:r>
                    </a:p>
                  </a:txBody>
                  <a:tcPr anchor="ctr"/>
                </a:tc>
                <a:extLst>
                  <a:ext uri="{0D108BD9-81ED-4DB2-BD59-A6C34878D82A}">
                    <a16:rowId xmlns:a16="http://schemas.microsoft.com/office/drawing/2014/main" val="3897433359"/>
                  </a:ext>
                </a:extLst>
              </a:tr>
              <a:tr h="880296">
                <a:tc>
                  <a:txBody>
                    <a:bodyPr/>
                    <a:lstStyle/>
                    <a:p>
                      <a:r>
                        <a:rPr lang="en-AU" dirty="0"/>
                        <a:t>Non government schools</a:t>
                      </a:r>
                    </a:p>
                  </a:txBody>
                  <a:tcPr anchor="ctr"/>
                </a:tc>
                <a:tc>
                  <a:txBody>
                    <a:bodyPr/>
                    <a:lstStyle/>
                    <a:p>
                      <a:endParaRPr lang="en-AU" dirty="0"/>
                    </a:p>
                  </a:txBody>
                  <a:tcPr anchor="ctr"/>
                </a:tc>
                <a:tc>
                  <a:txBody>
                    <a:bodyPr/>
                    <a:lstStyle/>
                    <a:p>
                      <a:endParaRPr lang="en-AU" dirty="0"/>
                    </a:p>
                  </a:txBody>
                  <a:tcPr anchor="ctr"/>
                </a:tc>
                <a:tc>
                  <a:txBody>
                    <a:bodyPr/>
                    <a:lstStyle/>
                    <a:p>
                      <a:endParaRPr lang="en-AU" dirty="0"/>
                    </a:p>
                  </a:txBody>
                  <a:tcPr anchor="ctr"/>
                </a:tc>
                <a:tc>
                  <a:txBody>
                    <a:bodyPr/>
                    <a:lstStyle/>
                    <a:p>
                      <a:endParaRPr lang="en-AU" dirty="0"/>
                    </a:p>
                  </a:txBody>
                  <a:tcPr anchor="ctr"/>
                </a:tc>
                <a:tc>
                  <a:txBody>
                    <a:bodyPr/>
                    <a:lstStyle/>
                    <a:p>
                      <a:r>
                        <a:rPr lang="en-AU" dirty="0"/>
                        <a:t>Not Applicable</a:t>
                      </a:r>
                    </a:p>
                  </a:txBody>
                  <a:tcPr anchor="ctr"/>
                </a:tc>
                <a:extLst>
                  <a:ext uri="{0D108BD9-81ED-4DB2-BD59-A6C34878D82A}">
                    <a16:rowId xmlns:a16="http://schemas.microsoft.com/office/drawing/2014/main" val="3512482298"/>
                  </a:ext>
                </a:extLst>
              </a:tr>
            </a:tbl>
          </a:graphicData>
        </a:graphic>
      </p:graphicFrame>
      <p:sp>
        <p:nvSpPr>
          <p:cNvPr id="3" name="TextBox 2"/>
          <p:cNvSpPr txBox="1"/>
          <p:nvPr/>
        </p:nvSpPr>
        <p:spPr>
          <a:xfrm>
            <a:off x="2974346" y="335487"/>
            <a:ext cx="7569701" cy="584775"/>
          </a:xfrm>
          <a:prstGeom prst="rect">
            <a:avLst/>
          </a:prstGeom>
          <a:noFill/>
        </p:spPr>
        <p:txBody>
          <a:bodyPr wrap="none" rtlCol="0">
            <a:spAutoFit/>
          </a:bodyPr>
          <a:lstStyle/>
          <a:p>
            <a:r>
              <a:rPr lang="en-AU" dirty="0"/>
              <a:t>Table 1: Education Act’s objectives mapped to department (agency) and school</a:t>
            </a:r>
          </a:p>
          <a:p>
            <a:pPr algn="ctr"/>
            <a:r>
              <a:rPr lang="en-AU" sz="1400" i="1" dirty="0"/>
              <a:t>Note:  use a smaller font than presented below….</a:t>
            </a:r>
          </a:p>
        </p:txBody>
      </p:sp>
    </p:spTree>
    <p:extLst>
      <p:ext uri="{BB962C8B-B14F-4D97-AF65-F5344CB8AC3E}">
        <p14:creationId xmlns:p14="http://schemas.microsoft.com/office/powerpoint/2010/main" val="3431717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9403" y="886163"/>
            <a:ext cx="9681880" cy="4832092"/>
          </a:xfrm>
          <a:prstGeom prst="rect">
            <a:avLst/>
          </a:prstGeom>
          <a:noFill/>
        </p:spPr>
        <p:txBody>
          <a:bodyPr wrap="square" rtlCol="0">
            <a:spAutoFit/>
          </a:bodyPr>
          <a:lstStyle/>
          <a:p>
            <a:r>
              <a:rPr lang="en-AU" sz="2800" dirty="0"/>
              <a:t>The following tasks of 2, 3, and 4 are self explanatory and require an overview of the act or legislation.  However it is important to realise that all legislation impacts the daily operation of schools, is mandatory and all must comply. </a:t>
            </a:r>
          </a:p>
          <a:p>
            <a:endParaRPr lang="en-AU" sz="2800" dirty="0"/>
          </a:p>
          <a:p>
            <a:r>
              <a:rPr lang="en-AU" sz="2800" dirty="0"/>
              <a:t>Your response should be about 250 words per page.</a:t>
            </a:r>
          </a:p>
          <a:p>
            <a:endParaRPr lang="en-AU" sz="2800" dirty="0"/>
          </a:p>
          <a:p>
            <a:r>
              <a:rPr lang="en-AU" sz="2800" dirty="0"/>
              <a:t>Take note of the instruction:  Please present your complete assignment in a “report” format.  The assignment is NOT an essay – it is a report. Please do submit as a PDF…and follow instructions on the assignment task sheet for labelling </a:t>
            </a:r>
            <a:r>
              <a:rPr lang="en-AU" sz="2800"/>
              <a:t>your PDF file</a:t>
            </a:r>
            <a:r>
              <a:rPr lang="en-AU" sz="2800" dirty="0"/>
              <a:t>.</a:t>
            </a:r>
          </a:p>
        </p:txBody>
      </p:sp>
    </p:spTree>
    <p:extLst>
      <p:ext uri="{BB962C8B-B14F-4D97-AF65-F5344CB8AC3E}">
        <p14:creationId xmlns:p14="http://schemas.microsoft.com/office/powerpoint/2010/main" val="1253389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589B3241182B04099FAD2F063B4125A" ma:contentTypeVersion="13" ma:contentTypeDescription="Create a new document." ma:contentTypeScope="" ma:versionID="a1f2d6754d4a6f92eb2f3f509000c31d">
  <xsd:schema xmlns:xsd="http://www.w3.org/2001/XMLSchema" xmlns:xs="http://www.w3.org/2001/XMLSchema" xmlns:p="http://schemas.microsoft.com/office/2006/metadata/properties" xmlns:ns3="78a74446-de31-4b27-b648-38c6cd94a5b0" xmlns:ns4="bf1280e1-93c1-41ac-b972-e718d527ccf3" targetNamespace="http://schemas.microsoft.com/office/2006/metadata/properties" ma:root="true" ma:fieldsID="07045b79962ecd8f9a4bbde2b3e3596b" ns3:_="" ns4:_="">
    <xsd:import namespace="78a74446-de31-4b27-b648-38c6cd94a5b0"/>
    <xsd:import namespace="bf1280e1-93c1-41ac-b972-e718d527ccf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EventHashCode" minOccurs="0"/>
                <xsd:element ref="ns3:MediaServiceGenerationTime"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a74446-de31-4b27-b648-38c6cd94a5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f1280e1-93c1-41ac-b972-e718d527ccf3"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31F01E-8E0F-41D6-901B-E7E2F4A1ACB0}">
  <ds:schemaRefs>
    <ds:schemaRef ds:uri="http://purl.org/dc/terms/"/>
    <ds:schemaRef ds:uri="78a74446-de31-4b27-b648-38c6cd94a5b0"/>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bf1280e1-93c1-41ac-b972-e718d527ccf3"/>
    <ds:schemaRef ds:uri="http://www.w3.org/XML/1998/namespace"/>
  </ds:schemaRefs>
</ds:datastoreItem>
</file>

<file path=customXml/itemProps2.xml><?xml version="1.0" encoding="utf-8"?>
<ds:datastoreItem xmlns:ds="http://schemas.openxmlformats.org/officeDocument/2006/customXml" ds:itemID="{F2B7086C-68BD-484C-B2B3-72599C44B5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a74446-de31-4b27-b648-38c6cd94a5b0"/>
    <ds:schemaRef ds:uri="bf1280e1-93c1-41ac-b972-e718d527cc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E8767F0-9FB7-4B12-B8D9-0D0F0F3F00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52</TotalTime>
  <Words>424</Words>
  <Application>Microsoft Office PowerPoint</Application>
  <PresentationFormat>Widescreen</PresentationFormat>
  <Paragraphs>37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  Secondary Schooling Operations and Practices  Assignment 1: Legislation, Schools and Professional Practice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Secondary Schooling Operations and Practices  Assignment 1: Legislation, Schools and Professional Practice</dc:title>
  <dc:creator>Terry McClafferty</dc:creator>
  <cp:lastModifiedBy>Terry McClafferty</cp:lastModifiedBy>
  <cp:revision>7</cp:revision>
  <dcterms:created xsi:type="dcterms:W3CDTF">2018-04-04T00:20:49Z</dcterms:created>
  <dcterms:modified xsi:type="dcterms:W3CDTF">2021-03-15T05:26:07Z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0x0101002589B3241182B04099FAD2F063B4125A</vt:lpwstr>
  </property>
</Properties>
</file>