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6" r:id="rId4"/>
    <p:sldId id="261" r:id="rId5"/>
    <p:sldId id="259" r:id="rId6"/>
    <p:sldId id="260" r:id="rId7"/>
    <p:sldId id="262" r:id="rId8"/>
    <p:sldId id="264" r:id="rId9"/>
    <p:sldId id="265" r:id="rId10"/>
    <p:sldId id="272" r:id="rId11"/>
    <p:sldId id="266" r:id="rId12"/>
    <p:sldId id="271" r:id="rId13"/>
    <p:sldId id="267" r:id="rId14"/>
    <p:sldId id="269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robotic-process-automati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ipath.com/product/studio" TargetMode="External"/><Relationship Id="rId2" Type="http://schemas.openxmlformats.org/officeDocument/2006/relationships/hyperlink" Target="https://www.uipath.com/developers/video-tutorials/introduction-to-uipath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uipath.com/product/orchestrator" TargetMode="External"/><Relationship Id="rId4" Type="http://schemas.openxmlformats.org/officeDocument/2006/relationships/hyperlink" Target="https://www.uipath.com/product/robo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39423D7D-8F5E-4159-B168-6AB1A04D1618}"/>
              </a:ext>
            </a:extLst>
          </p:cNvPr>
          <p:cNvSpPr txBox="1">
            <a:spLocks/>
          </p:cNvSpPr>
          <p:nvPr/>
        </p:nvSpPr>
        <p:spPr>
          <a:xfrm>
            <a:off x="1600199" y="4571999"/>
            <a:ext cx="7673801" cy="10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800"/>
              <a:t>RPA Demo Session</a:t>
            </a:r>
          </a:p>
        </p:txBody>
      </p:sp>
      <p:pic>
        <p:nvPicPr>
          <p:cNvPr id="1026" name="Picture 2" descr="Image result for RPA LOGO">
            <a:extLst>
              <a:ext uri="{FF2B5EF4-FFF2-40B4-BE49-F238E27FC236}">
                <a16:creationId xmlns:a16="http://schemas.microsoft.com/office/drawing/2014/main" id="{55306F3C-195D-4D77-9490-8CA83CAF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brightnessContrast bright="6000" contras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1928812"/>
            <a:ext cx="7625162" cy="2323145"/>
          </a:xfrm>
          <a:prstGeom prst="rect">
            <a:avLst/>
          </a:prstGeom>
          <a:noFill/>
          <a:effectLst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43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B2276B-F5F4-4AF7-B431-0BCC4493F8E6}"/>
              </a:ext>
            </a:extLst>
          </p:cNvPr>
          <p:cNvSpPr txBox="1">
            <a:spLocks/>
          </p:cNvSpPr>
          <p:nvPr/>
        </p:nvSpPr>
        <p:spPr>
          <a:xfrm>
            <a:off x="1234912" y="3948075"/>
            <a:ext cx="4099380" cy="779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4800" dirty="0"/>
              <a:t>Future of RPA</a:t>
            </a:r>
          </a:p>
        </p:txBody>
      </p:sp>
      <p:pic>
        <p:nvPicPr>
          <p:cNvPr id="4" name="Picture 3" descr="Image result for Uipath Jobs Graph world wide">
            <a:extLst>
              <a:ext uri="{FF2B5EF4-FFF2-40B4-BE49-F238E27FC236}">
                <a16:creationId xmlns:a16="http://schemas.microsoft.com/office/drawing/2014/main" id="{C866B645-84F5-45DD-B72F-ED3C75EF9020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  <a14:imgEffect>
                      <a14:colorTemperature colorTemp="7206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656" y="325801"/>
            <a:ext cx="5009934" cy="3103199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F58627-A8D7-48FA-BD3E-8FEEDEBEB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188"/>
                    </a14:imgEffect>
                    <a14:imgEffect>
                      <a14:saturation sat="259000"/>
                    </a14:imgEffect>
                    <a14:imgEffect>
                      <a14:brightnessContrast bright="-1000" contras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6287" y="1703131"/>
            <a:ext cx="5009934" cy="38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6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8E79-5E9F-4713-A563-3665A6B18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NL" sz="4800"/>
              <a:t>UiPath Flow</a:t>
            </a:r>
            <a:endParaRPr lang="en-US" sz="4800"/>
          </a:p>
        </p:txBody>
      </p:sp>
      <p:pic>
        <p:nvPicPr>
          <p:cNvPr id="4" name="Picture 3" descr="Image result for Uipath">
            <a:extLst>
              <a:ext uri="{FF2B5EF4-FFF2-40B4-BE49-F238E27FC236}">
                <a16:creationId xmlns:a16="http://schemas.microsoft.com/office/drawing/2014/main" id="{79FA980D-8B96-4B85-AE8D-60117F708CF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1162" y="934222"/>
            <a:ext cx="7057645" cy="329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1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RPA LOGO">
            <a:extLst>
              <a:ext uri="{FF2B5EF4-FFF2-40B4-BE49-F238E27FC236}">
                <a16:creationId xmlns:a16="http://schemas.microsoft.com/office/drawing/2014/main" id="{2E7E3F0E-A3A9-4750-9A27-448DA0484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609599"/>
            <a:ext cx="7694270" cy="5555749"/>
          </a:xfrm>
          <a:prstGeom prst="rect">
            <a:avLst/>
          </a:prstGeom>
          <a:noFill/>
          <a:effectLst>
            <a:glow rad="50800">
              <a:schemeClr val="accent1">
                <a:alpha val="50000"/>
              </a:schemeClr>
            </a:glow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26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456C-6356-4B66-8FB2-18E18D33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071" y="5572066"/>
            <a:ext cx="6994982" cy="760623"/>
          </a:xfrm>
        </p:spPr>
        <p:txBody>
          <a:bodyPr>
            <a:normAutofit fontScale="90000"/>
          </a:bodyPr>
          <a:lstStyle/>
          <a:p>
            <a:pPr algn="l"/>
            <a:r>
              <a:rPr lang="nl-NL" sz="4800" dirty="0"/>
              <a:t>Salary for RPA Developer</a:t>
            </a:r>
            <a:endParaRPr lang="en-US" sz="4800" dirty="0"/>
          </a:p>
        </p:txBody>
      </p:sp>
      <p:pic>
        <p:nvPicPr>
          <p:cNvPr id="3074" name="Picture 2" descr="Image result for Salary in UiPath in India">
            <a:extLst>
              <a:ext uri="{FF2B5EF4-FFF2-40B4-BE49-F238E27FC236}">
                <a16:creationId xmlns:a16="http://schemas.microsoft.com/office/drawing/2014/main" id="{03904C0C-368F-4275-A623-0EA5B04C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6638" y="332351"/>
            <a:ext cx="4883927" cy="150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alary in UiPath">
            <a:extLst>
              <a:ext uri="{FF2B5EF4-FFF2-40B4-BE49-F238E27FC236}">
                <a16:creationId xmlns:a16="http://schemas.microsoft.com/office/drawing/2014/main" id="{D7D37CED-E9CD-480A-BAA2-6EA440B76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2976" y="2732269"/>
            <a:ext cx="3176540" cy="245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93D91F-ADC8-439E-AAAF-6C7B376FC315}"/>
              </a:ext>
            </a:extLst>
          </p:cNvPr>
          <p:cNvSpPr/>
          <p:nvPr/>
        </p:nvSpPr>
        <p:spPr>
          <a:xfrm>
            <a:off x="785439" y="2027119"/>
            <a:ext cx="6096000" cy="36779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RPA Developer: Process Designer Salary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endParaRPr lang="en-US" sz="1200" b="0" i="0" dirty="0">
              <a:effectLst/>
              <a:latin typeface="Open San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For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Freshers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 or people with experience of 0-2 years – 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INR 6,00,000 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 8,00,000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 per year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For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Senior Role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 having experience of 2-6 years –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INR 9,00,000 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 15,00,000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 per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Average Salary Ranges from 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$ 84,000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 to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$ 132,000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 per year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9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RPA Developer: Automation Architect Salary: 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For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Freshers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 or people with experience of 0-3 years –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INR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10,00,000 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per year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For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Senior Role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 having experience of 3-9 years –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INR 19,55,000 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per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USA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Average Salary Ranges from –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$128,000 – $170,000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 per year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RPA Developer: Production Manager Salary: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For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Freshers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 or people with experience of 0-4 years –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INR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7,01,000 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per year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For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Senior Role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 having experience of 4-10 years –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INR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18,00,000 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per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USA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Average Salary ranges from –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$68,000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 to 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$125,000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 per year</a:t>
            </a:r>
          </a:p>
          <a:p>
            <a:pPr lvl="1"/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98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35F1-DBA3-4EB9-9C4E-7E7B18B27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72" y="641684"/>
            <a:ext cx="7766936" cy="561678"/>
          </a:xfrm>
        </p:spPr>
        <p:txBody>
          <a:bodyPr/>
          <a:lstStyle/>
          <a:p>
            <a:pPr algn="l"/>
            <a:r>
              <a:rPr lang="nl-NL" sz="3600" dirty="0">
                <a:latin typeface="Calibri" panose="020F0502020204030204" pitchFamily="34" charset="0"/>
                <a:cs typeface="Calibri" panose="020F0502020204030204" pitchFamily="34" charset="0"/>
              </a:rPr>
              <a:t>Beyond Automation - HyperAutomation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5A06A-E61D-400C-B363-1887994A8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804" y="1451394"/>
            <a:ext cx="7766936" cy="109689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nl-N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Now, we have question what is HyperAutomation?</a:t>
            </a:r>
          </a:p>
          <a:p>
            <a:pPr algn="l"/>
            <a:r>
              <a:rPr lang="nl-N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nothing but bringing several components of process automation, integrating tools and technologies which will amplify the ability to automate.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starts with robotic process automation (RPA) at its core, and expands automation capability with artificial intelligence (AI), process mining, analytics, and other advanced tools.   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idea is to automate more and more knowledge work, and engage everyone in an organization to be part of the transformation. 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B147B-C21E-4882-9561-31AF364F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21" y="2796326"/>
            <a:ext cx="9123196" cy="23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4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C30B-4BFA-441D-B9B8-B7F20CAFB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b="1"/>
              <a:t>What are the benefits of hyperautomation?</a:t>
            </a:r>
            <a:br>
              <a:rPr lang="en-US" sz="2800" b="1"/>
            </a:br>
            <a:endParaRPr lang="en-US" sz="280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44A2A-991C-4AF7-9872-E6322B1D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3" y="1547369"/>
            <a:ext cx="4887354" cy="37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30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E2D5-FF93-4E57-9609-F7CF66273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143" y="1435768"/>
            <a:ext cx="8220184" cy="609803"/>
          </a:xfrm>
        </p:spPr>
        <p:txBody>
          <a:bodyPr/>
          <a:lstStyle/>
          <a:p>
            <a:pPr algn="l"/>
            <a:r>
              <a:rPr lang="nl-NL" sz="3600" dirty="0">
                <a:latin typeface="Calibri" panose="020F0502020204030204" pitchFamily="34" charset="0"/>
                <a:cs typeface="Calibri" panose="020F0502020204030204" pitchFamily="34" charset="0"/>
              </a:rPr>
              <a:t>What skill required to be a RPA Developer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54D55D-C96C-4918-A647-53ABBFC5E5DF}"/>
              </a:ext>
            </a:extLst>
          </p:cNvPr>
          <p:cNvSpPr/>
          <p:nvPr/>
        </p:nvSpPr>
        <p:spPr>
          <a:xfrm>
            <a:off x="2125579" y="2366262"/>
            <a:ext cx="6096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Strong Problem-Solving and Analytical Skills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Experience with one or more RPA technologies (e.g.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UiPath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Automation Anywhere, Blue Prism) 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Programming (including scripting /coding), SQL and relational databases, and application development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Experience with Process Analysis, Design, and Implementation, Business and Technical requirements, Problem-Solving, and System(s) Testing, including UAT and Bug fixes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Should be able to Priorities and manage Multiple Portfolios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Basic understanding of Lean Six Sigma process methodologies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Programming languages like C/C++, Python, VB Script, Ruby, Java, JS,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F4B92-C272-4A05-9DEE-24E0F4626E17}"/>
              </a:ext>
            </a:extLst>
          </p:cNvPr>
          <p:cNvSpPr/>
          <p:nvPr/>
        </p:nvSpPr>
        <p:spPr>
          <a:xfrm>
            <a:off x="528238" y="6059724"/>
            <a:ext cx="5376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https://www.youtube.com/watch?v=ipJQm0pj5yg</a:t>
            </a:r>
          </a:p>
        </p:txBody>
      </p:sp>
    </p:spTree>
    <p:extLst>
      <p:ext uri="{BB962C8B-B14F-4D97-AF65-F5344CB8AC3E}">
        <p14:creationId xmlns:p14="http://schemas.microsoft.com/office/powerpoint/2010/main" val="316750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Image result for RPA Introduction png">
            <a:extLst>
              <a:ext uri="{FF2B5EF4-FFF2-40B4-BE49-F238E27FC236}">
                <a16:creationId xmlns:a16="http://schemas.microsoft.com/office/drawing/2014/main" id="{1E7BDF58-677F-4409-A465-092638A07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56" y="444178"/>
            <a:ext cx="4724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elated image">
            <a:extLst>
              <a:ext uri="{FF2B5EF4-FFF2-40B4-BE49-F238E27FC236}">
                <a16:creationId xmlns:a16="http://schemas.microsoft.com/office/drawing/2014/main" id="{E5620F78-AA6D-4E64-A508-E7A4E902E5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E3418-7301-4E5A-9AFE-BA3BEF248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255" y="836013"/>
            <a:ext cx="7766936" cy="438718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RPA History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UiPath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Potential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Salary &amp; Company, Job prospects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required?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Automation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and Answers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1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7B1935-8B05-4FDC-9E86-71AF7CDE0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032" y="389744"/>
            <a:ext cx="7968243" cy="603098"/>
          </a:xfrm>
        </p:spPr>
        <p:txBody>
          <a:bodyPr/>
          <a:lstStyle/>
          <a:p>
            <a:pPr algn="l"/>
            <a:r>
              <a:rPr lang="nl-NL" sz="4000" dirty="0"/>
              <a:t>RPA – Robotic Process Automation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D5F1C-F629-4CD7-B9D2-C7CE5BC2B83E}"/>
              </a:ext>
            </a:extLst>
          </p:cNvPr>
          <p:cNvSpPr/>
          <p:nvPr/>
        </p:nvSpPr>
        <p:spPr>
          <a:xfrm>
            <a:off x="756032" y="1468318"/>
            <a:ext cx="91374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Open Sans"/>
              </a:rPr>
              <a:t>The process of automating business operations with the help of robots to reduce human intervention is said to be </a:t>
            </a:r>
            <a:r>
              <a:rPr lang="en-US" b="1" i="1" dirty="0">
                <a:solidFill>
                  <a:srgbClr val="4A4A4A"/>
                </a:solidFill>
                <a:latin typeface="Open Sans"/>
              </a:rPr>
              <a:t>Robotic Process Automation(RPA)</a:t>
            </a:r>
          </a:p>
          <a:p>
            <a:endParaRPr lang="en-US" b="1" i="1" dirty="0">
              <a:solidFill>
                <a:srgbClr val="4A4A4A"/>
              </a:solidFill>
              <a:latin typeface="Open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A4A4A"/>
                </a:solidFill>
                <a:latin typeface="Open Sans"/>
              </a:rPr>
              <a:t>Robotic </a:t>
            </a:r>
            <a:r>
              <a:rPr lang="en-US" dirty="0">
                <a:solidFill>
                  <a:srgbClr val="4A4A4A"/>
                </a:solidFill>
                <a:latin typeface="Open Sans"/>
              </a:rPr>
              <a:t>are entities which mimic human actions are called Robots.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A4A"/>
                </a:solidFill>
                <a:latin typeface="Open Sans"/>
              </a:rPr>
              <a:t>A </a:t>
            </a:r>
            <a:r>
              <a:rPr lang="en-US" b="1" dirty="0">
                <a:solidFill>
                  <a:srgbClr val="4A4A4A"/>
                </a:solidFill>
                <a:latin typeface="Open Sans"/>
              </a:rPr>
              <a:t>process</a:t>
            </a:r>
            <a:r>
              <a:rPr lang="en-US" dirty="0">
                <a:solidFill>
                  <a:srgbClr val="4A4A4A"/>
                </a:solidFill>
                <a:latin typeface="Open Sans"/>
              </a:rPr>
              <a:t> is a sequence of steps which lead to meaningful activity. For example, the process of making tea or your favorite dish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A4A4A"/>
                </a:solidFill>
                <a:latin typeface="Open Sans"/>
              </a:rPr>
              <a:t>Automation</a:t>
            </a:r>
            <a:r>
              <a:rPr lang="en-US" dirty="0">
                <a:solidFill>
                  <a:srgbClr val="4A4A4A"/>
                </a:solidFill>
                <a:latin typeface="Open Sans"/>
              </a:rPr>
              <a:t> is any process which is done by a robot without human intervention.</a:t>
            </a:r>
          </a:p>
          <a:p>
            <a:pPr algn="just"/>
            <a:endParaRPr lang="en-US" dirty="0">
              <a:solidFill>
                <a:srgbClr val="4A4A4A"/>
              </a:solidFill>
              <a:latin typeface="Open Sans"/>
            </a:endParaRPr>
          </a:p>
          <a:p>
            <a:pPr algn="just"/>
            <a:r>
              <a:rPr lang="en-US" dirty="0">
                <a:solidFill>
                  <a:srgbClr val="4A4A4A"/>
                </a:solidFill>
                <a:latin typeface="Open Sans"/>
              </a:rPr>
              <a:t>When we summarize all these terms together, then mimicking human actions to perform a sequence of steps, leading to a meaningful activity, without any human intervention is also known as </a:t>
            </a:r>
            <a:r>
              <a:rPr lang="en-US" b="1" i="1" dirty="0">
                <a:solidFill>
                  <a:srgbClr val="007BFF"/>
                </a:solidFill>
                <a:latin typeface="Open Sans"/>
                <a:hlinkClick r:id="rId2"/>
              </a:rPr>
              <a:t>Robotic Process Automation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4A4A4A"/>
              </a:solidFill>
              <a:latin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8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4331-44A0-4F5D-B7FF-9D17A5F0A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00" y="434715"/>
            <a:ext cx="7766936" cy="977852"/>
          </a:xfrm>
        </p:spPr>
        <p:txBody>
          <a:bodyPr/>
          <a:lstStyle/>
          <a:p>
            <a:pPr algn="l"/>
            <a:r>
              <a:rPr lang="nl-NL" dirty="0"/>
              <a:t>RPA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0FE2D-4476-4EA4-B432-42AA4443C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499" y="1817299"/>
            <a:ext cx="8026677" cy="3774032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RPA is made up of a number of technologies, brought together under one toolkit to be deployed as and when needed for different automation purposes.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steps towards the innovation which would eventually lead to the creation of RPA was Machine Learning (ML).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Credited that the name was first coined in 1959 by Arthur Samuel working for IBM.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Later in 1960, NLP(Natural Language Processing) developed to enhance the capabilities to conduct complex and language based tasks.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Since, NLP and Machine Learning where not much efficient to learn or understand humans do – for instance they can’t read between the lines.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hence, RPA can be seen of implementing beyond NLP and Machine Learning or you can say combination of both and some add-on features.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Later in 1990’s RPA started with 3 key predecessors like Screen Scrapping,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WorkFlow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Automation(Back there in 1920, but later widely used after 1990), Artificial Intelligence(there in 1959 but enhanced or widely used after 1990)</a:t>
            </a:r>
          </a:p>
        </p:txBody>
      </p:sp>
    </p:spTree>
    <p:extLst>
      <p:ext uri="{BB962C8B-B14F-4D97-AF65-F5344CB8AC3E}">
        <p14:creationId xmlns:p14="http://schemas.microsoft.com/office/powerpoint/2010/main" val="400196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554A0BA0-48B0-4B0F-B4EE-05C34116F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8596668" cy="644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/>
              <a:t>How To Get Started With RPA?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47DD6-4188-4F6D-91BB-CE2EF71BE5D4}"/>
              </a:ext>
            </a:extLst>
          </p:cNvPr>
          <p:cNvSpPr/>
          <p:nvPr/>
        </p:nvSpPr>
        <p:spPr>
          <a:xfrm>
            <a:off x="5401340" y="1254643"/>
            <a:ext cx="4661808" cy="478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need to follow the below steps, to get started with RPA: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1: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Gain extensive knowledge about the history behind RPA. That is, learn all about Traditional Automation.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2: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about RPA and the various Applications of RPA.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3: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Choose the process that you wish to automate, and retrospect about the process dependencies. This is a way to make sure that your business doesn’t suffer loss while you are busy automating the task.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4: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Gain extensive hands-on experience in RPA Tools, such 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UiPath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Blue Prism, and Automation Anywhere.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1026" name="Picture 2" descr="Competitors-What is RPA-Edureka">
            <a:extLst>
              <a:ext uri="{FF2B5EF4-FFF2-40B4-BE49-F238E27FC236}">
                <a16:creationId xmlns:a16="http://schemas.microsoft.com/office/drawing/2014/main" id="{DB22BC93-C10D-4C1A-9143-5D3B26187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25" b="3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3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pplications of RPA - What is RPA - Edureka">
            <a:extLst>
              <a:ext uri="{FF2B5EF4-FFF2-40B4-BE49-F238E27FC236}">
                <a16:creationId xmlns:a16="http://schemas.microsoft.com/office/drawing/2014/main" id="{F09F0582-2A7F-4941-BDA8-F44FC2CFB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1" y="1437710"/>
            <a:ext cx="7777864" cy="542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DE5DC744-FD03-4DB5-A299-25632555B510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4961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b="1" dirty="0"/>
              <a:t>Domain where RPA can be used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6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F0DE-E1C9-4504-A0F6-24B835F41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688" y="239843"/>
            <a:ext cx="2345405" cy="917892"/>
          </a:xfrm>
        </p:spPr>
        <p:txBody>
          <a:bodyPr/>
          <a:lstStyle/>
          <a:p>
            <a:pPr algn="l"/>
            <a:r>
              <a:rPr lang="nl-NL" dirty="0"/>
              <a:t>UiPath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C8E51-5EA3-4426-AEAE-500731C8C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688" y="1719863"/>
            <a:ext cx="7766936" cy="5138137"/>
          </a:xfrm>
        </p:spPr>
        <p:txBody>
          <a:bodyPr>
            <a:noAutofit/>
          </a:bodyPr>
          <a:lstStyle/>
          <a:p>
            <a:pPr algn="l"/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UIpath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is an advanced 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that enables you to design automation processes visually, through diagrams. 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UIpath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executes the processes built in Studio, as a human would. Robots can work unattended (run without human supervision in any environment, be it virtual or not) or as assistants (a human triggers the process).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https://www.uipath.com/developers/video-tutorials/introduction-to-uipath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b="1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UiPath</a:t>
            </a:r>
            <a:r>
              <a:rPr lang="en-US" sz="16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Studio</a:t>
            </a:r>
            <a:r>
              <a:rPr lang="en-US" sz="1600" dirty="0">
                <a:solidFill>
                  <a:schemeClr val="tx1"/>
                </a:solidFill>
              </a:rPr>
              <a:t> - an advanced tool that enables you to design automation processes in a visual manner, through diagrams.</a:t>
            </a:r>
          </a:p>
          <a:p>
            <a:pPr algn="l"/>
            <a:r>
              <a:rPr lang="en-US" sz="1600" b="1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UiPath</a:t>
            </a:r>
            <a:r>
              <a:rPr lang="en-US" sz="1600" b="1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Robot</a:t>
            </a:r>
            <a:r>
              <a:rPr lang="en-US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1600" dirty="0">
                <a:solidFill>
                  <a:schemeClr val="tx1"/>
                </a:solidFill>
              </a:rPr>
              <a:t>- executes the processes built in Studio, as a human would. Robots can work </a:t>
            </a:r>
            <a:r>
              <a:rPr lang="en-US" sz="1600" b="1" dirty="0">
                <a:solidFill>
                  <a:schemeClr val="tx1"/>
                </a:solidFill>
              </a:rPr>
              <a:t>unattended</a:t>
            </a:r>
            <a:r>
              <a:rPr lang="en-US" sz="1600" dirty="0">
                <a:solidFill>
                  <a:schemeClr val="tx1"/>
                </a:solidFill>
              </a:rPr>
              <a:t> (run without human supervision in any environment, be it virtual or not) or as </a:t>
            </a:r>
            <a:r>
              <a:rPr lang="en-US" sz="1600" b="1" dirty="0">
                <a:solidFill>
                  <a:schemeClr val="tx1"/>
                </a:solidFill>
              </a:rPr>
              <a:t>assistants</a:t>
            </a:r>
            <a:r>
              <a:rPr lang="en-US" sz="1600" dirty="0">
                <a:solidFill>
                  <a:schemeClr val="tx1"/>
                </a:solidFill>
              </a:rPr>
              <a:t> (a human triggers the process).</a:t>
            </a:r>
          </a:p>
          <a:p>
            <a:pPr algn="l"/>
            <a:r>
              <a:rPr lang="en-US" sz="1600" b="1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UiPath</a:t>
            </a:r>
            <a:r>
              <a:rPr lang="en-US" sz="1600" b="1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Orchestrator</a:t>
            </a:r>
            <a:r>
              <a:rPr lang="en-US" sz="1600" dirty="0">
                <a:solidFill>
                  <a:schemeClr val="tx1"/>
                </a:solidFill>
              </a:rPr>
              <a:t> - a web application that enables you to deploy, schedule, monitor and manage Robots and processes, while business exception handling is available through centralized work queues.</a:t>
            </a:r>
          </a:p>
        </p:txBody>
      </p:sp>
    </p:spTree>
    <p:extLst>
      <p:ext uri="{BB962C8B-B14F-4D97-AF65-F5344CB8AC3E}">
        <p14:creationId xmlns:p14="http://schemas.microsoft.com/office/powerpoint/2010/main" val="31218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7BD4-C2C8-438E-8B40-D4ABE4606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NL" sz="4800"/>
              <a:t>U</a:t>
            </a:r>
            <a:r>
              <a:rPr lang="en-US" sz="4800"/>
              <a:t>iPath Emerging</a:t>
            </a:r>
          </a:p>
        </p:txBody>
      </p:sp>
      <p:pic>
        <p:nvPicPr>
          <p:cNvPr id="4" name="Picture 3" descr="Image result for Uipath">
            <a:extLst>
              <a:ext uri="{FF2B5EF4-FFF2-40B4-BE49-F238E27FC236}">
                <a16:creationId xmlns:a16="http://schemas.microsoft.com/office/drawing/2014/main" id="{BF396E40-7453-46B4-9737-DB1AA81540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566" y="894117"/>
            <a:ext cx="6955023" cy="38062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623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01B6-99E6-4AE8-8618-2DFD94C64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nl-NL" sz="4800"/>
              <a:t>UiPath Features</a:t>
            </a:r>
            <a:endParaRPr lang="en-US" sz="4800"/>
          </a:p>
        </p:txBody>
      </p:sp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33DA8426-9D01-4A24-9993-D2D75F9E04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1554" y="918179"/>
            <a:ext cx="7076861" cy="3990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05421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5537</TotalTime>
  <Words>385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Open Sans</vt:lpstr>
      <vt:lpstr>Trebuchet MS</vt:lpstr>
      <vt:lpstr>Wingdings 3</vt:lpstr>
      <vt:lpstr>Facet</vt:lpstr>
      <vt:lpstr>PowerPoint Presentation</vt:lpstr>
      <vt:lpstr>PowerPoint Presentation</vt:lpstr>
      <vt:lpstr>RPA – Robotic Process Automation</vt:lpstr>
      <vt:lpstr>RPA History</vt:lpstr>
      <vt:lpstr>How To Get Started With RPA?</vt:lpstr>
      <vt:lpstr>PowerPoint Presentation</vt:lpstr>
      <vt:lpstr>UiPath</vt:lpstr>
      <vt:lpstr>UiPath Emerging</vt:lpstr>
      <vt:lpstr>UiPath Features</vt:lpstr>
      <vt:lpstr>PowerPoint Presentation</vt:lpstr>
      <vt:lpstr>UiPath Flow</vt:lpstr>
      <vt:lpstr>PowerPoint Presentation</vt:lpstr>
      <vt:lpstr>Salary for RPA Developer</vt:lpstr>
      <vt:lpstr>Beyond Automation - HyperAutomation</vt:lpstr>
      <vt:lpstr>What are the benefits of hyperautomation? </vt:lpstr>
      <vt:lpstr>What skill required to be a RPA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Sapkal</dc:creator>
  <cp:lastModifiedBy>Pankaj Sapkal</cp:lastModifiedBy>
  <cp:revision>4</cp:revision>
  <dcterms:created xsi:type="dcterms:W3CDTF">2019-12-26T08:43:26Z</dcterms:created>
  <dcterms:modified xsi:type="dcterms:W3CDTF">2019-12-30T05:00:43Z</dcterms:modified>
</cp:coreProperties>
</file>