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38" y="-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A02C1-8C1B-4DF2-871D-590889D31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8F3003-9808-490A-8C2B-F01BA35BB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1D9D6C-50A1-401B-95CF-FABE906EF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13516-52FC-4607-AABD-B4007142D553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A0F2A3-EF1F-4BE8-80E8-99344B620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A40D52-81A5-453E-92FB-0DCADF421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BEC2-83D9-4677-96FB-47FAD7432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273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99BFA-93F9-4355-9FD8-E64D871E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EEFA70-23FA-4797-939F-F492F4C31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DD0661-542A-4438-B673-56E036F2E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13516-52FC-4607-AABD-B4007142D553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CAD324-93D8-4645-A92F-1185BF02B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B3D861-D24B-4590-B954-455BDDE48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BEC2-83D9-4677-96FB-47FAD7432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655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98589D4-5D51-48E2-A1F4-A59C19556C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8E6287-310D-4D10-9E67-034E9BA02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24E8D4-9BBB-4B2F-8584-D134E0AF9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13516-52FC-4607-AABD-B4007142D553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623F3C-7594-4979-AD4D-C9784A2A1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848B72-D502-4B22-9EC0-BC38DA5C5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BEC2-83D9-4677-96FB-47FAD7432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102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98983-C6FA-45D4-A163-C9F37BB4B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DF1C84-6C59-43E3-BB47-905F7EDEE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0FD0AD-8817-416E-AAF2-8D30CB80D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13516-52FC-4607-AABD-B4007142D553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1CF6A1-4E2B-4CFA-A434-2D9C37FE0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A85A02-FE3F-4FCE-A027-0C761140B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BEC2-83D9-4677-96FB-47FAD7432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024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33572A-0A3B-4E37-864E-DDA4CD544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6640E1-1A84-4A91-AA57-4C8B2396C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C1D16D-C2D5-4A31-9793-40C4CED55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13516-52FC-4607-AABD-B4007142D553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B35D74-6FC8-4AF3-B657-B242D6ECB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0E7AB3-8D0E-49B8-B0BB-9901FF0CF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BEC2-83D9-4677-96FB-47FAD7432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544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9F783-E8C5-4F5C-9A73-10A653E4B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DF561-6F96-42DC-B545-AFB48E0AD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90F3F1-87BF-4BAB-88D9-B734C42ED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220F52-0386-49C8-A57E-205F40F31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13516-52FC-4607-AABD-B4007142D553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93F83F-77EB-4AC5-9FB1-7D40E58EE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EBD9CD-35F9-4857-973D-493180C88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BEC2-83D9-4677-96FB-47FAD7432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045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45E4A-39A1-423B-9517-1C0A532E6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97CD35-E304-49B7-A20D-E7CFD88D3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FF6D05-3076-4210-9650-C995C3C21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2B1020-8B01-4BCA-B777-1D5BB86611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7E8F43-51B9-45AC-9834-9596B87ECB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46FAAB-1520-4AAA-AB5B-9E27A2CF5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13516-52FC-4607-AABD-B4007142D553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59A3ED-C208-4018-8CD0-D6C2C3208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911627-0CCC-4243-802E-93CAD54A4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BEC2-83D9-4677-96FB-47FAD7432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165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2A7DC-C999-4149-B576-CDC671E86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41C1A7-C0BC-4027-8837-FEB79D574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13516-52FC-4607-AABD-B4007142D553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C61F52-8D61-4041-940A-934DDFCF4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2752A3-4235-455A-B87B-1FB2815DA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BEC2-83D9-4677-96FB-47FAD7432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773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0D9F0B-2E9F-428B-9EA6-629D68B70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13516-52FC-4607-AABD-B4007142D553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82552-9D66-4650-8737-78340DD93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C791BB-BBE6-47CA-A0AE-34D383DE9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BEC2-83D9-4677-96FB-47FAD7432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892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46153-E1C3-4F13-B07D-6C1C1264C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C1753B-9749-4D0C-968C-4D0693616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749D54-D776-402B-A29E-3FC593101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670A75-2206-492C-BA3F-0AB3E651F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13516-52FC-4607-AABD-B4007142D553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C33B4A-6060-47EA-9472-532A65FBD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DFCA17-4743-46BE-9965-6A56A1D17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BEC2-83D9-4677-96FB-47FAD7432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054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3F39A4-CB29-4C69-87F3-F797E76B6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B6B7B5-63CD-4EA9-94CB-052DB854B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7B6EE6-2D1C-4BA9-8EB1-2F4144029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68A96A-BEEC-420C-8DCE-ED7E2DFA0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13516-52FC-4607-AABD-B4007142D553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5D6E49-B310-4E72-A414-F9A5C1683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F54596-2635-46E5-9BC1-D3CF10531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BEC2-83D9-4677-96FB-47FAD7432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23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27B658-CD9F-42C1-B8E3-C041F741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E9B436-26F0-4A0B-9225-EF9CC3461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F72835-A246-4F82-9351-602B670E43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13516-52FC-4607-AABD-B4007142D553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4F4BA4-2DA7-4245-A8EF-5CD9977C2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EE0421-7F5D-4BBB-BB59-FAC2B13584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0BEC2-83D9-4677-96FB-47FAD7432F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00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251DB99-ED08-4139-9548-C64DB7B31C6D}"/>
              </a:ext>
            </a:extLst>
          </p:cNvPr>
          <p:cNvGrpSpPr/>
          <p:nvPr/>
        </p:nvGrpSpPr>
        <p:grpSpPr>
          <a:xfrm>
            <a:off x="286327" y="120073"/>
            <a:ext cx="3038764" cy="6287654"/>
            <a:chOff x="286327" y="120073"/>
            <a:chExt cx="3038764" cy="6287654"/>
          </a:xfrm>
          <a:solidFill>
            <a:schemeClr val="bg1"/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8C6A815-F6D7-406C-90E5-02A9B39B46DE}"/>
                </a:ext>
              </a:extLst>
            </p:cNvPr>
            <p:cNvSpPr/>
            <p:nvPr/>
          </p:nvSpPr>
          <p:spPr>
            <a:xfrm>
              <a:off x="286327" y="450272"/>
              <a:ext cx="3038764" cy="5957455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" dirty="0">
                  <a:solidFill>
                    <a:schemeClr val="tx1"/>
                  </a:solidFill>
                </a:rPr>
                <a:t>NO</a:t>
              </a:r>
            </a:p>
            <a:p>
              <a:pPr algn="ctr"/>
              <a:r>
                <a:rPr lang="en-US" altLang="ko-KR" sz="300" dirty="0">
                  <a:solidFill>
                    <a:schemeClr val="tx1"/>
                  </a:solidFill>
                </a:rPr>
                <a:t>SAMPLE_ID</a:t>
              </a:r>
            </a:p>
            <a:p>
              <a:pPr algn="ctr"/>
              <a:r>
                <a:rPr lang="ko-KR" altLang="en-US" sz="300" dirty="0">
                  <a:solidFill>
                    <a:schemeClr val="tx1"/>
                  </a:solidFill>
                </a:rPr>
                <a:t>식품코드</a:t>
              </a:r>
            </a:p>
            <a:p>
              <a:pPr algn="ctr"/>
              <a:r>
                <a:rPr lang="en-US" altLang="ko-KR" sz="300" dirty="0">
                  <a:solidFill>
                    <a:schemeClr val="tx1"/>
                  </a:solidFill>
                </a:rPr>
                <a:t>DB</a:t>
              </a:r>
              <a:r>
                <a:rPr lang="ko-KR" altLang="en-US" sz="300" dirty="0">
                  <a:solidFill>
                    <a:schemeClr val="tx1"/>
                  </a:solidFill>
                </a:rPr>
                <a:t>군</a:t>
              </a:r>
            </a:p>
            <a:p>
              <a:pPr algn="ctr"/>
              <a:r>
                <a:rPr lang="ko-KR" altLang="en-US" sz="300" dirty="0">
                  <a:solidFill>
                    <a:schemeClr val="tx1"/>
                  </a:solidFill>
                </a:rPr>
                <a:t>상용제품</a:t>
              </a:r>
            </a:p>
            <a:p>
              <a:pPr algn="ctr"/>
              <a:r>
                <a:rPr lang="ko-KR" altLang="en-US" sz="300" dirty="0">
                  <a:solidFill>
                    <a:schemeClr val="tx1"/>
                  </a:solidFill>
                </a:rPr>
                <a:t>식품명</a:t>
              </a:r>
            </a:p>
            <a:p>
              <a:pPr algn="ctr"/>
              <a:r>
                <a:rPr lang="ko-KR" altLang="en-US" sz="300" dirty="0">
                  <a:solidFill>
                    <a:schemeClr val="tx1"/>
                  </a:solidFill>
                </a:rPr>
                <a:t>연도</a:t>
              </a:r>
            </a:p>
            <a:p>
              <a:pPr algn="ctr"/>
              <a:r>
                <a:rPr lang="ko-KR" altLang="en-US" sz="300" dirty="0">
                  <a:solidFill>
                    <a:schemeClr val="tx1"/>
                  </a:solidFill>
                </a:rPr>
                <a:t>지역</a:t>
              </a:r>
              <a:r>
                <a:rPr lang="en-US" altLang="ko-KR" sz="300" dirty="0">
                  <a:solidFill>
                    <a:schemeClr val="tx1"/>
                  </a:solidFill>
                </a:rPr>
                <a:t>/</a:t>
              </a:r>
              <a:r>
                <a:rPr lang="ko-KR" altLang="en-US" sz="300" dirty="0">
                  <a:solidFill>
                    <a:schemeClr val="tx1"/>
                  </a:solidFill>
                </a:rPr>
                <a:t>제조사</a:t>
              </a:r>
            </a:p>
            <a:p>
              <a:pPr algn="ctr"/>
              <a:r>
                <a:rPr lang="ko-KR" altLang="en-US" sz="300" dirty="0">
                  <a:solidFill>
                    <a:schemeClr val="tx1"/>
                  </a:solidFill>
                </a:rPr>
                <a:t>채취시기</a:t>
              </a:r>
            </a:p>
            <a:p>
              <a:pPr algn="ctr"/>
              <a:r>
                <a:rPr lang="ko-KR" altLang="en-US" sz="300" dirty="0" err="1">
                  <a:solidFill>
                    <a:schemeClr val="tx1"/>
                  </a:solidFill>
                </a:rPr>
                <a:t>식품대분류</a:t>
              </a:r>
              <a:endParaRPr lang="ko-KR" altLang="en-US" sz="3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300" dirty="0">
                  <a:solidFill>
                    <a:schemeClr val="tx1"/>
                  </a:solidFill>
                </a:rPr>
                <a:t>식품상세분류</a:t>
              </a:r>
            </a:p>
            <a:p>
              <a:pPr algn="ctr"/>
              <a:r>
                <a:rPr lang="en-US" altLang="ko-KR" sz="300" dirty="0">
                  <a:solidFill>
                    <a:schemeClr val="tx1"/>
                  </a:solidFill>
                </a:rPr>
                <a:t>1</a:t>
              </a:r>
              <a:r>
                <a:rPr lang="ko-KR" altLang="en-US" sz="300" dirty="0" err="1">
                  <a:solidFill>
                    <a:schemeClr val="tx1"/>
                  </a:solidFill>
                </a:rPr>
                <a:t>회제공량</a:t>
              </a:r>
              <a:endParaRPr lang="ko-KR" altLang="en-US" sz="3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300" dirty="0" err="1">
                  <a:solidFill>
                    <a:schemeClr val="tx1"/>
                  </a:solidFill>
                </a:rPr>
                <a:t>내용량</a:t>
              </a:r>
              <a:r>
                <a:rPr lang="en-US" altLang="ko-KR" sz="300" dirty="0">
                  <a:solidFill>
                    <a:schemeClr val="tx1"/>
                  </a:solidFill>
                </a:rPr>
                <a:t>_</a:t>
              </a:r>
              <a:r>
                <a:rPr lang="ko-KR" altLang="en-US" sz="300" dirty="0">
                  <a:solidFill>
                    <a:schemeClr val="tx1"/>
                  </a:solidFill>
                </a:rPr>
                <a:t>단위</a:t>
              </a:r>
            </a:p>
            <a:p>
              <a:pPr algn="ctr"/>
              <a:r>
                <a:rPr lang="ko-KR" altLang="en-US" sz="300" dirty="0" err="1">
                  <a:solidFill>
                    <a:schemeClr val="tx1"/>
                  </a:solidFill>
                </a:rPr>
                <a:t>총내용량</a:t>
              </a:r>
              <a:r>
                <a:rPr lang="en-US" altLang="ko-KR" sz="300" dirty="0">
                  <a:solidFill>
                    <a:schemeClr val="tx1"/>
                  </a:solidFill>
                </a:rPr>
                <a:t>(g)</a:t>
              </a:r>
            </a:p>
            <a:p>
              <a:pPr algn="ctr"/>
              <a:r>
                <a:rPr lang="ko-KR" altLang="en-US" sz="300" dirty="0" err="1">
                  <a:solidFill>
                    <a:schemeClr val="tx1"/>
                  </a:solidFill>
                </a:rPr>
                <a:t>총내용량</a:t>
              </a:r>
              <a:r>
                <a:rPr lang="en-US" altLang="ko-KR" sz="300" dirty="0">
                  <a:solidFill>
                    <a:schemeClr val="tx1"/>
                  </a:solidFill>
                </a:rPr>
                <a:t>(mL)</a:t>
              </a:r>
            </a:p>
            <a:p>
              <a:pPr algn="ctr"/>
              <a:r>
                <a:rPr lang="ko-KR" altLang="en-US" sz="300" dirty="0">
                  <a:solidFill>
                    <a:schemeClr val="tx1"/>
                  </a:solidFill>
                </a:rPr>
                <a:t>에너지</a:t>
              </a:r>
              <a:r>
                <a:rPr lang="en-US" altLang="ko-KR" sz="300" dirty="0">
                  <a:solidFill>
                    <a:schemeClr val="tx1"/>
                  </a:solidFill>
                </a:rPr>
                <a:t>(㎉)</a:t>
              </a:r>
            </a:p>
            <a:p>
              <a:pPr algn="ctr"/>
              <a:r>
                <a:rPr lang="ko-KR" altLang="en-US" sz="300" dirty="0">
                  <a:solidFill>
                    <a:schemeClr val="tx1"/>
                  </a:solidFill>
                </a:rPr>
                <a:t>에너지</a:t>
              </a:r>
              <a:r>
                <a:rPr lang="en-US" altLang="ko-KR" sz="300" dirty="0">
                  <a:solidFill>
                    <a:schemeClr val="tx1"/>
                  </a:solidFill>
                </a:rPr>
                <a:t>(</a:t>
              </a:r>
              <a:r>
                <a:rPr lang="en-US" altLang="ko-KR" sz="300" dirty="0" err="1">
                  <a:solidFill>
                    <a:schemeClr val="tx1"/>
                  </a:solidFill>
                </a:rPr>
                <a:t>kj</a:t>
              </a:r>
              <a:r>
                <a:rPr lang="en-US" altLang="ko-KR" sz="300" dirty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ko-KR" altLang="en-US" sz="300" dirty="0">
                  <a:solidFill>
                    <a:schemeClr val="tx1"/>
                  </a:solidFill>
                </a:rPr>
                <a:t>수분</a:t>
              </a:r>
              <a:r>
                <a:rPr lang="en-US" altLang="ko-KR" sz="300" dirty="0">
                  <a:solidFill>
                    <a:schemeClr val="tx1"/>
                  </a:solidFill>
                </a:rPr>
                <a:t>(g)</a:t>
              </a:r>
            </a:p>
            <a:p>
              <a:pPr algn="ctr"/>
              <a:r>
                <a:rPr lang="ko-KR" altLang="en-US" sz="300" dirty="0">
                  <a:solidFill>
                    <a:schemeClr val="tx1"/>
                  </a:solidFill>
                </a:rPr>
                <a:t>수분</a:t>
              </a:r>
              <a:r>
                <a:rPr lang="en-US" altLang="ko-KR" sz="300" dirty="0">
                  <a:solidFill>
                    <a:schemeClr val="tx1"/>
                  </a:solidFill>
                </a:rPr>
                <a:t>(%)</a:t>
              </a:r>
            </a:p>
            <a:p>
              <a:pPr algn="ctr"/>
              <a:r>
                <a:rPr lang="ko-KR" altLang="en-US" sz="300" dirty="0">
                  <a:solidFill>
                    <a:schemeClr val="tx1"/>
                  </a:solidFill>
                </a:rPr>
                <a:t>단백질</a:t>
              </a:r>
              <a:r>
                <a:rPr lang="en-US" altLang="ko-KR" sz="300" dirty="0">
                  <a:solidFill>
                    <a:schemeClr val="tx1"/>
                  </a:solidFill>
                </a:rPr>
                <a:t>(g)</a:t>
              </a:r>
            </a:p>
            <a:p>
              <a:pPr algn="ctr"/>
              <a:r>
                <a:rPr lang="ko-KR" altLang="en-US" sz="300" dirty="0">
                  <a:solidFill>
                    <a:schemeClr val="tx1"/>
                  </a:solidFill>
                </a:rPr>
                <a:t>지방</a:t>
              </a:r>
              <a:r>
                <a:rPr lang="en-US" altLang="ko-KR" sz="300" dirty="0">
                  <a:solidFill>
                    <a:schemeClr val="tx1"/>
                  </a:solidFill>
                </a:rPr>
                <a:t>(g)</a:t>
              </a:r>
            </a:p>
            <a:p>
              <a:pPr algn="ctr"/>
              <a:r>
                <a:rPr lang="ko-KR" altLang="en-US" sz="300" dirty="0">
                  <a:solidFill>
                    <a:schemeClr val="tx1"/>
                  </a:solidFill>
                </a:rPr>
                <a:t>지질</a:t>
              </a:r>
              <a:r>
                <a:rPr lang="en-US" altLang="ko-KR" sz="300" dirty="0">
                  <a:solidFill>
                    <a:schemeClr val="tx1"/>
                  </a:solidFill>
                </a:rPr>
                <a:t>-</a:t>
              </a:r>
              <a:r>
                <a:rPr lang="ko-KR" altLang="en-US" sz="300" dirty="0" err="1">
                  <a:solidFill>
                    <a:schemeClr val="tx1"/>
                  </a:solidFill>
                </a:rPr>
                <a:t>가식부</a:t>
              </a:r>
              <a:endParaRPr lang="ko-KR" altLang="en-US" sz="3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300" dirty="0">
                  <a:solidFill>
                    <a:schemeClr val="tx1"/>
                  </a:solidFill>
                </a:rPr>
                <a:t>100g</a:t>
              </a:r>
              <a:r>
                <a:rPr lang="ko-KR" altLang="en-US" sz="300" dirty="0">
                  <a:solidFill>
                    <a:schemeClr val="tx1"/>
                  </a:solidFill>
                </a:rPr>
                <a:t>당 탄수화물</a:t>
              </a:r>
              <a:r>
                <a:rPr lang="en-US" altLang="ko-KR" sz="300" dirty="0">
                  <a:solidFill>
                    <a:schemeClr val="tx1"/>
                  </a:solidFill>
                </a:rPr>
                <a:t>(g)</a:t>
              </a:r>
            </a:p>
            <a:p>
              <a:pPr algn="ctr"/>
              <a:r>
                <a:rPr lang="ko-KR" altLang="en-US" sz="300" dirty="0" err="1">
                  <a:solidFill>
                    <a:schemeClr val="tx1"/>
                  </a:solidFill>
                </a:rPr>
                <a:t>총당류</a:t>
              </a:r>
              <a:r>
                <a:rPr lang="en-US" altLang="ko-KR" sz="300" dirty="0">
                  <a:solidFill>
                    <a:schemeClr val="tx1"/>
                  </a:solidFill>
                </a:rPr>
                <a:t>(g)</a:t>
              </a:r>
            </a:p>
            <a:p>
              <a:pPr algn="ctr"/>
              <a:r>
                <a:rPr lang="ko-KR" altLang="en-US" sz="300" dirty="0">
                  <a:solidFill>
                    <a:schemeClr val="tx1"/>
                  </a:solidFill>
                </a:rPr>
                <a:t>자당</a:t>
              </a:r>
              <a:r>
                <a:rPr lang="en-US" altLang="ko-KR" sz="300" dirty="0">
                  <a:solidFill>
                    <a:schemeClr val="tx1"/>
                  </a:solidFill>
                </a:rPr>
                <a:t>(g)</a:t>
              </a:r>
            </a:p>
            <a:p>
              <a:pPr algn="ctr"/>
              <a:r>
                <a:rPr lang="ko-KR" altLang="en-US" sz="300" dirty="0">
                  <a:solidFill>
                    <a:schemeClr val="tx1"/>
                  </a:solidFill>
                </a:rPr>
                <a:t>포도당</a:t>
              </a:r>
              <a:r>
                <a:rPr lang="en-US" altLang="ko-KR" sz="300" dirty="0">
                  <a:solidFill>
                    <a:schemeClr val="tx1"/>
                  </a:solidFill>
                </a:rPr>
                <a:t>(g)</a:t>
              </a:r>
            </a:p>
            <a:p>
              <a:pPr algn="ctr"/>
              <a:r>
                <a:rPr lang="ko-KR" altLang="en-US" sz="300" dirty="0">
                  <a:solidFill>
                    <a:schemeClr val="tx1"/>
                  </a:solidFill>
                </a:rPr>
                <a:t>과당</a:t>
              </a:r>
              <a:r>
                <a:rPr lang="en-US" altLang="ko-KR" sz="300" dirty="0">
                  <a:solidFill>
                    <a:schemeClr val="tx1"/>
                  </a:solidFill>
                </a:rPr>
                <a:t>(g)</a:t>
              </a:r>
            </a:p>
            <a:p>
              <a:pPr algn="ctr"/>
              <a:r>
                <a:rPr lang="ko-KR" altLang="en-US" sz="300" dirty="0">
                  <a:solidFill>
                    <a:schemeClr val="tx1"/>
                  </a:solidFill>
                </a:rPr>
                <a:t>유당</a:t>
              </a:r>
              <a:r>
                <a:rPr lang="en-US" altLang="ko-KR" sz="300" dirty="0">
                  <a:solidFill>
                    <a:schemeClr val="tx1"/>
                  </a:solidFill>
                </a:rPr>
                <a:t>(g)</a:t>
              </a:r>
            </a:p>
            <a:p>
              <a:pPr algn="ctr"/>
              <a:r>
                <a:rPr lang="ko-KR" altLang="en-US" sz="300" dirty="0">
                  <a:solidFill>
                    <a:schemeClr val="tx1"/>
                  </a:solidFill>
                </a:rPr>
                <a:t>맥아당</a:t>
              </a:r>
              <a:r>
                <a:rPr lang="en-US" altLang="ko-KR" sz="300" dirty="0">
                  <a:solidFill>
                    <a:schemeClr val="tx1"/>
                  </a:solidFill>
                </a:rPr>
                <a:t>(g)</a:t>
              </a:r>
            </a:p>
            <a:p>
              <a:pPr algn="ctr"/>
              <a:r>
                <a:rPr lang="ko-KR" altLang="en-US" sz="300" dirty="0">
                  <a:solidFill>
                    <a:schemeClr val="tx1"/>
                  </a:solidFill>
                </a:rPr>
                <a:t>갈락토오스</a:t>
              </a:r>
              <a:r>
                <a:rPr lang="en-US" altLang="ko-KR" sz="300" dirty="0">
                  <a:solidFill>
                    <a:schemeClr val="tx1"/>
                  </a:solidFill>
                </a:rPr>
                <a:t>(g)</a:t>
              </a:r>
            </a:p>
            <a:p>
              <a:pPr algn="ctr"/>
              <a:r>
                <a:rPr lang="ko-KR" altLang="en-US" sz="300" dirty="0" err="1">
                  <a:solidFill>
                    <a:schemeClr val="tx1"/>
                  </a:solidFill>
                </a:rPr>
                <a:t>당알콜</a:t>
              </a:r>
              <a:r>
                <a:rPr lang="en-US" altLang="ko-KR" sz="300" dirty="0">
                  <a:solidFill>
                    <a:schemeClr val="tx1"/>
                  </a:solidFill>
                </a:rPr>
                <a:t>(g)</a:t>
              </a:r>
            </a:p>
            <a:p>
              <a:pPr algn="ctr"/>
              <a:r>
                <a:rPr lang="ko-KR" altLang="en-US" sz="300" dirty="0" err="1">
                  <a:solidFill>
                    <a:schemeClr val="tx1"/>
                  </a:solidFill>
                </a:rPr>
                <a:t>에리스리톨</a:t>
              </a:r>
              <a:r>
                <a:rPr lang="en-US" altLang="ko-KR" sz="300" dirty="0">
                  <a:solidFill>
                    <a:schemeClr val="tx1"/>
                  </a:solidFill>
                </a:rPr>
                <a:t>(g)</a:t>
              </a:r>
            </a:p>
            <a:p>
              <a:pPr algn="ctr"/>
              <a:r>
                <a:rPr lang="ko-KR" altLang="en-US" sz="300" dirty="0">
                  <a:solidFill>
                    <a:schemeClr val="tx1"/>
                  </a:solidFill>
                </a:rPr>
                <a:t>총 </a:t>
              </a:r>
              <a:r>
                <a:rPr lang="ko-KR" altLang="en-US" sz="300" dirty="0" err="1">
                  <a:solidFill>
                    <a:schemeClr val="tx1"/>
                  </a:solidFill>
                </a:rPr>
                <a:t>식이섬유</a:t>
              </a:r>
              <a:r>
                <a:rPr lang="en-US" altLang="ko-KR" sz="300" dirty="0">
                  <a:solidFill>
                    <a:schemeClr val="tx1"/>
                  </a:solidFill>
                </a:rPr>
                <a:t>(g)</a:t>
              </a:r>
            </a:p>
            <a:p>
              <a:pPr algn="ctr"/>
              <a:r>
                <a:rPr lang="ko-KR" altLang="en-US" sz="300" dirty="0">
                  <a:solidFill>
                    <a:schemeClr val="tx1"/>
                  </a:solidFill>
                </a:rPr>
                <a:t>총 </a:t>
              </a:r>
              <a:r>
                <a:rPr lang="ko-KR" altLang="en-US" sz="300" dirty="0" err="1">
                  <a:solidFill>
                    <a:schemeClr val="tx1"/>
                  </a:solidFill>
                </a:rPr>
                <a:t>식이섬유</a:t>
              </a:r>
              <a:r>
                <a:rPr lang="en-US" altLang="ko-KR" sz="300" dirty="0">
                  <a:solidFill>
                    <a:schemeClr val="tx1"/>
                  </a:solidFill>
                </a:rPr>
                <a:t>(mg)</a:t>
              </a:r>
            </a:p>
            <a:p>
              <a:pPr algn="ctr"/>
              <a:r>
                <a:rPr lang="ko-KR" altLang="en-US" sz="300" dirty="0">
                  <a:solidFill>
                    <a:schemeClr val="tx1"/>
                  </a:solidFill>
                </a:rPr>
                <a:t>총 </a:t>
              </a:r>
              <a:r>
                <a:rPr lang="ko-KR" altLang="en-US" sz="300" dirty="0" err="1">
                  <a:solidFill>
                    <a:schemeClr val="tx1"/>
                  </a:solidFill>
                </a:rPr>
                <a:t>식이섬유</a:t>
              </a:r>
              <a:r>
                <a:rPr lang="en-US" altLang="ko-KR" sz="300" dirty="0">
                  <a:solidFill>
                    <a:schemeClr val="tx1"/>
                  </a:solidFill>
                </a:rPr>
                <a:t>(%)</a:t>
              </a:r>
            </a:p>
            <a:p>
              <a:pPr algn="ctr"/>
              <a:r>
                <a:rPr lang="ko-KR" altLang="en-US" sz="300" dirty="0">
                  <a:solidFill>
                    <a:schemeClr val="tx1"/>
                  </a:solidFill>
                </a:rPr>
                <a:t>수용성 </a:t>
              </a:r>
              <a:r>
                <a:rPr lang="ko-KR" altLang="en-US" sz="300" dirty="0" err="1">
                  <a:solidFill>
                    <a:schemeClr val="tx1"/>
                  </a:solidFill>
                </a:rPr>
                <a:t>식이섬유</a:t>
              </a:r>
              <a:r>
                <a:rPr lang="en-US" altLang="ko-KR" sz="300" dirty="0">
                  <a:solidFill>
                    <a:schemeClr val="tx1"/>
                  </a:solidFill>
                </a:rPr>
                <a:t>(g)</a:t>
              </a:r>
            </a:p>
            <a:p>
              <a:pPr algn="ctr"/>
              <a:r>
                <a:rPr lang="ko-KR" altLang="en-US" sz="300" dirty="0">
                  <a:solidFill>
                    <a:schemeClr val="tx1"/>
                  </a:solidFill>
                </a:rPr>
                <a:t>불용성 </a:t>
              </a:r>
              <a:r>
                <a:rPr lang="ko-KR" altLang="en-US" sz="300" dirty="0" err="1">
                  <a:solidFill>
                    <a:schemeClr val="tx1"/>
                  </a:solidFill>
                </a:rPr>
                <a:t>식이섬유</a:t>
              </a:r>
              <a:r>
                <a:rPr lang="en-US" altLang="ko-KR" sz="300" dirty="0">
                  <a:solidFill>
                    <a:schemeClr val="tx1"/>
                  </a:solidFill>
                </a:rPr>
                <a:t>(g)</a:t>
              </a:r>
            </a:p>
            <a:p>
              <a:pPr algn="ctr"/>
              <a:r>
                <a:rPr lang="ko-KR" altLang="en-US" sz="300" dirty="0">
                  <a:solidFill>
                    <a:schemeClr val="tx1"/>
                  </a:solidFill>
                </a:rPr>
                <a:t>셀룰로오스</a:t>
              </a:r>
              <a:r>
                <a:rPr lang="en-US" altLang="ko-KR" sz="300" dirty="0">
                  <a:solidFill>
                    <a:schemeClr val="tx1"/>
                  </a:solidFill>
                </a:rPr>
                <a:t>(%)</a:t>
              </a:r>
            </a:p>
            <a:p>
              <a:pPr algn="ctr"/>
              <a:r>
                <a:rPr lang="ko-KR" altLang="en-US" sz="300" dirty="0" err="1">
                  <a:solidFill>
                    <a:schemeClr val="tx1"/>
                  </a:solidFill>
                </a:rPr>
                <a:t>리그닌</a:t>
              </a:r>
              <a:r>
                <a:rPr lang="en-US" altLang="ko-KR" sz="300" dirty="0">
                  <a:solidFill>
                    <a:schemeClr val="tx1"/>
                  </a:solidFill>
                </a:rPr>
                <a:t>(%)</a:t>
              </a:r>
            </a:p>
            <a:p>
              <a:pPr algn="ctr"/>
              <a:r>
                <a:rPr lang="ko-KR" altLang="en-US" sz="300" dirty="0">
                  <a:solidFill>
                    <a:schemeClr val="tx1"/>
                  </a:solidFill>
                </a:rPr>
                <a:t>칼슘</a:t>
              </a:r>
              <a:r>
                <a:rPr lang="en-US" altLang="ko-KR" sz="300" dirty="0">
                  <a:solidFill>
                    <a:schemeClr val="tx1"/>
                  </a:solidFill>
                </a:rPr>
                <a:t>(㎎)</a:t>
              </a:r>
            </a:p>
            <a:p>
              <a:pPr algn="ctr"/>
              <a:r>
                <a:rPr lang="ko-KR" altLang="en-US" sz="300" dirty="0">
                  <a:solidFill>
                    <a:schemeClr val="tx1"/>
                  </a:solidFill>
                </a:rPr>
                <a:t>철</a:t>
              </a:r>
              <a:r>
                <a:rPr lang="en-US" altLang="ko-KR" sz="300" dirty="0">
                  <a:solidFill>
                    <a:schemeClr val="tx1"/>
                  </a:solidFill>
                </a:rPr>
                <a:t>(㎎)</a:t>
              </a:r>
            </a:p>
            <a:p>
              <a:pPr algn="ctr"/>
              <a:r>
                <a:rPr lang="ko-KR" altLang="en-US" sz="300" dirty="0">
                  <a:solidFill>
                    <a:schemeClr val="tx1"/>
                  </a:solidFill>
                </a:rPr>
                <a:t>철</a:t>
              </a:r>
              <a:r>
                <a:rPr lang="en-US" altLang="ko-KR" sz="300" dirty="0">
                  <a:solidFill>
                    <a:schemeClr val="tx1"/>
                  </a:solidFill>
                </a:rPr>
                <a:t>(㎍)</a:t>
              </a:r>
            </a:p>
            <a:p>
              <a:pPr algn="ctr"/>
              <a:r>
                <a:rPr lang="ko-KR" altLang="en-US" sz="300" dirty="0">
                  <a:solidFill>
                    <a:schemeClr val="tx1"/>
                  </a:solidFill>
                </a:rPr>
                <a:t>마그네슘</a:t>
              </a:r>
              <a:r>
                <a:rPr lang="en-US" altLang="ko-KR" sz="300" dirty="0">
                  <a:solidFill>
                    <a:schemeClr val="tx1"/>
                  </a:solidFill>
                </a:rPr>
                <a:t>(㎎)</a:t>
              </a:r>
            </a:p>
            <a:p>
              <a:pPr algn="ctr"/>
              <a:r>
                <a:rPr lang="ko-KR" altLang="en-US" sz="300" dirty="0">
                  <a:solidFill>
                    <a:schemeClr val="tx1"/>
                  </a:solidFill>
                </a:rPr>
                <a:t>인</a:t>
              </a:r>
              <a:r>
                <a:rPr lang="en-US" altLang="ko-KR" sz="300" dirty="0">
                  <a:solidFill>
                    <a:schemeClr val="tx1"/>
                  </a:solidFill>
                </a:rPr>
                <a:t>(㎎)</a:t>
              </a:r>
            </a:p>
            <a:p>
              <a:pPr algn="ctr"/>
              <a:r>
                <a:rPr lang="ko-KR" altLang="en-US" sz="300" dirty="0">
                  <a:solidFill>
                    <a:schemeClr val="tx1"/>
                  </a:solidFill>
                </a:rPr>
                <a:t>칼륨</a:t>
              </a:r>
              <a:r>
                <a:rPr lang="en-US" altLang="ko-KR" sz="300" dirty="0">
                  <a:solidFill>
                    <a:schemeClr val="tx1"/>
                  </a:solidFill>
                </a:rPr>
                <a:t>(g)</a:t>
              </a:r>
            </a:p>
            <a:p>
              <a:pPr algn="ctr"/>
              <a:r>
                <a:rPr lang="ko-KR" altLang="en-US" sz="300" dirty="0">
                  <a:solidFill>
                    <a:schemeClr val="tx1"/>
                  </a:solidFill>
                </a:rPr>
                <a:t>칼륨</a:t>
              </a:r>
              <a:r>
                <a:rPr lang="en-US" altLang="ko-KR" sz="300" dirty="0">
                  <a:solidFill>
                    <a:schemeClr val="tx1"/>
                  </a:solidFill>
                </a:rPr>
                <a:t>(㎎)</a:t>
              </a:r>
            </a:p>
            <a:p>
              <a:pPr algn="ctr"/>
              <a:r>
                <a:rPr lang="ko-KR" altLang="en-US" sz="300" dirty="0">
                  <a:solidFill>
                    <a:schemeClr val="tx1"/>
                  </a:solidFill>
                </a:rPr>
                <a:t>나트륨</a:t>
              </a:r>
              <a:r>
                <a:rPr lang="en-US" altLang="ko-KR" sz="300" dirty="0">
                  <a:solidFill>
                    <a:schemeClr val="tx1"/>
                  </a:solidFill>
                </a:rPr>
                <a:t>(㎎)</a:t>
              </a:r>
            </a:p>
            <a:p>
              <a:pPr algn="ctr"/>
              <a:r>
                <a:rPr lang="ko-KR" altLang="en-US" sz="300" dirty="0">
                  <a:solidFill>
                    <a:schemeClr val="tx1"/>
                  </a:solidFill>
                </a:rPr>
                <a:t>아연</a:t>
              </a:r>
              <a:r>
                <a:rPr lang="en-US" altLang="ko-KR" sz="300" dirty="0">
                  <a:solidFill>
                    <a:schemeClr val="tx1"/>
                  </a:solidFill>
                </a:rPr>
                <a:t>(㎎)</a:t>
              </a:r>
            </a:p>
            <a:p>
              <a:pPr algn="ctr"/>
              <a:r>
                <a:rPr lang="ko-KR" altLang="en-US" sz="300" dirty="0">
                  <a:solidFill>
                    <a:schemeClr val="tx1"/>
                  </a:solidFill>
                </a:rPr>
                <a:t>구리</a:t>
              </a:r>
              <a:r>
                <a:rPr lang="en-US" altLang="ko-KR" sz="300" dirty="0">
                  <a:solidFill>
                    <a:schemeClr val="tx1"/>
                  </a:solidFill>
                </a:rPr>
                <a:t>(㎎)</a:t>
              </a:r>
            </a:p>
            <a:p>
              <a:pPr algn="ctr"/>
              <a:r>
                <a:rPr lang="ko-KR" altLang="en-US" sz="300" dirty="0">
                  <a:solidFill>
                    <a:schemeClr val="tx1"/>
                  </a:solidFill>
                </a:rPr>
                <a:t>구리</a:t>
              </a:r>
              <a:r>
                <a:rPr lang="en-US" altLang="ko-KR" sz="300" dirty="0">
                  <a:solidFill>
                    <a:schemeClr val="tx1"/>
                  </a:solidFill>
                </a:rPr>
                <a:t>(㎍)</a:t>
              </a:r>
            </a:p>
            <a:p>
              <a:pPr algn="ctr"/>
              <a:r>
                <a:rPr lang="ko-KR" altLang="en-US" sz="300" dirty="0">
                  <a:solidFill>
                    <a:schemeClr val="tx1"/>
                  </a:solidFill>
                </a:rPr>
                <a:t>망간</a:t>
              </a:r>
              <a:r>
                <a:rPr lang="en-US" altLang="ko-KR" sz="300" dirty="0">
                  <a:solidFill>
                    <a:schemeClr val="tx1"/>
                  </a:solidFill>
                </a:rPr>
                <a:t>(㎎)</a:t>
              </a:r>
            </a:p>
            <a:p>
              <a:pPr algn="ctr"/>
              <a:r>
                <a:rPr lang="ko-KR" altLang="en-US" sz="300" dirty="0">
                  <a:solidFill>
                    <a:schemeClr val="tx1"/>
                  </a:solidFill>
                </a:rPr>
                <a:t>망간</a:t>
              </a:r>
              <a:r>
                <a:rPr lang="en-US" altLang="ko-KR" sz="300" dirty="0">
                  <a:solidFill>
                    <a:schemeClr val="tx1"/>
                  </a:solidFill>
                </a:rPr>
                <a:t>(㎍)</a:t>
              </a:r>
            </a:p>
            <a:p>
              <a:pPr algn="ctr"/>
              <a:r>
                <a:rPr lang="ko-KR" altLang="en-US" sz="300" dirty="0">
                  <a:solidFill>
                    <a:schemeClr val="tx1"/>
                  </a:solidFill>
                </a:rPr>
                <a:t>셀레늄</a:t>
              </a:r>
              <a:r>
                <a:rPr lang="en-US" altLang="ko-KR" sz="300" dirty="0">
                  <a:solidFill>
                    <a:schemeClr val="tx1"/>
                  </a:solidFill>
                </a:rPr>
                <a:t>(㎍)</a:t>
              </a:r>
            </a:p>
            <a:p>
              <a:pPr algn="ctr"/>
              <a:r>
                <a:rPr lang="ko-KR" altLang="en-US" sz="300" dirty="0">
                  <a:solidFill>
                    <a:schemeClr val="tx1"/>
                  </a:solidFill>
                </a:rPr>
                <a:t>몰리브덴</a:t>
              </a:r>
              <a:r>
                <a:rPr lang="en-US" altLang="ko-KR" sz="300" dirty="0">
                  <a:solidFill>
                    <a:schemeClr val="tx1"/>
                  </a:solidFill>
                </a:rPr>
                <a:t>(㎍)</a:t>
              </a:r>
            </a:p>
            <a:p>
              <a:pPr algn="ctr"/>
              <a:r>
                <a:rPr lang="ko-KR" altLang="en-US" sz="300" dirty="0">
                  <a:solidFill>
                    <a:schemeClr val="tx1"/>
                  </a:solidFill>
                </a:rPr>
                <a:t>요오드</a:t>
              </a:r>
              <a:r>
                <a:rPr lang="en-US" altLang="ko-KR" sz="300" dirty="0">
                  <a:solidFill>
                    <a:schemeClr val="tx1"/>
                  </a:solidFill>
                </a:rPr>
                <a:t>(㎍)</a:t>
              </a:r>
            </a:p>
            <a:p>
              <a:pPr algn="ctr"/>
              <a:r>
                <a:rPr lang="ko-KR" altLang="en-US" sz="300" dirty="0">
                  <a:solidFill>
                    <a:schemeClr val="tx1"/>
                  </a:solidFill>
                </a:rPr>
                <a:t>염소</a:t>
              </a:r>
              <a:r>
                <a:rPr lang="en-US" altLang="ko-KR" sz="300" dirty="0">
                  <a:solidFill>
                    <a:schemeClr val="tx1"/>
                  </a:solidFill>
                </a:rPr>
                <a:t>(㎎)</a:t>
              </a:r>
            </a:p>
            <a:p>
              <a:pPr algn="ctr"/>
              <a:r>
                <a:rPr lang="ko-KR" altLang="en-US" sz="300" dirty="0">
                  <a:solidFill>
                    <a:schemeClr val="tx1"/>
                  </a:solidFill>
                </a:rPr>
                <a:t>비타민</a:t>
              </a:r>
              <a:r>
                <a:rPr lang="en-US" altLang="ko-KR" sz="300" dirty="0">
                  <a:solidFill>
                    <a:schemeClr val="tx1"/>
                  </a:solidFill>
                </a:rPr>
                <a:t>A(㎍)</a:t>
              </a:r>
            </a:p>
            <a:p>
              <a:pPr algn="ctr"/>
              <a:r>
                <a:rPr lang="ko-KR" altLang="en-US" sz="300" dirty="0">
                  <a:solidFill>
                    <a:schemeClr val="tx1"/>
                  </a:solidFill>
                </a:rPr>
                <a:t>베타카로틴</a:t>
              </a:r>
              <a:r>
                <a:rPr lang="en-US" altLang="ko-KR" sz="300" dirty="0">
                  <a:solidFill>
                    <a:schemeClr val="tx1"/>
                  </a:solidFill>
                </a:rPr>
                <a:t>(㎍)</a:t>
              </a:r>
            </a:p>
            <a:p>
              <a:pPr algn="ctr"/>
              <a:r>
                <a:rPr lang="ko-KR" altLang="en-US" sz="300" dirty="0">
                  <a:solidFill>
                    <a:schemeClr val="tx1"/>
                  </a:solidFill>
                </a:rPr>
                <a:t>비타민</a:t>
              </a:r>
              <a:r>
                <a:rPr lang="en-US" altLang="ko-KR" sz="300" dirty="0">
                  <a:solidFill>
                    <a:schemeClr val="tx1"/>
                  </a:solidFill>
                </a:rPr>
                <a:t>D2(㎍)</a:t>
              </a:r>
            </a:p>
            <a:p>
              <a:pPr algn="ctr"/>
              <a:r>
                <a:rPr lang="ko-KR" altLang="en-US" sz="300" dirty="0">
                  <a:solidFill>
                    <a:schemeClr val="tx1"/>
                  </a:solidFill>
                </a:rPr>
                <a:t>비타민</a:t>
              </a:r>
              <a:r>
                <a:rPr lang="en-US" altLang="ko-KR" sz="300" dirty="0">
                  <a:solidFill>
                    <a:schemeClr val="tx1"/>
                  </a:solidFill>
                </a:rPr>
                <a:t>D3(㎍)</a:t>
              </a:r>
            </a:p>
            <a:p>
              <a:pPr algn="ctr"/>
              <a:r>
                <a:rPr lang="ko-KR" altLang="en-US" sz="300" dirty="0">
                  <a:solidFill>
                    <a:schemeClr val="tx1"/>
                  </a:solidFill>
                </a:rPr>
                <a:t>비타민</a:t>
              </a:r>
              <a:r>
                <a:rPr lang="en-US" altLang="ko-KR" sz="300" dirty="0">
                  <a:solidFill>
                    <a:schemeClr val="tx1"/>
                  </a:solidFill>
                </a:rPr>
                <a:t>D1(㎍)</a:t>
              </a:r>
            </a:p>
            <a:p>
              <a:pPr algn="ctr"/>
              <a:r>
                <a:rPr lang="ko-KR" altLang="en-US" sz="300" dirty="0">
                  <a:solidFill>
                    <a:schemeClr val="tx1"/>
                  </a:solidFill>
                </a:rPr>
                <a:t>비타민</a:t>
              </a:r>
              <a:r>
                <a:rPr lang="en-US" altLang="ko-KR" sz="300" dirty="0">
                  <a:solidFill>
                    <a:schemeClr val="tx1"/>
                  </a:solidFill>
                </a:rPr>
                <a:t>E(㎎)</a:t>
              </a:r>
            </a:p>
            <a:p>
              <a:pPr algn="ctr"/>
              <a:r>
                <a:rPr lang="ko-KR" altLang="en-US" sz="300" dirty="0">
                  <a:solidFill>
                    <a:schemeClr val="tx1"/>
                  </a:solidFill>
                </a:rPr>
                <a:t>토코페롤</a:t>
              </a:r>
              <a:r>
                <a:rPr lang="en-US" altLang="ko-KR" sz="300" dirty="0">
                  <a:solidFill>
                    <a:schemeClr val="tx1"/>
                  </a:solidFill>
                </a:rPr>
                <a:t>(㎎)</a:t>
              </a:r>
            </a:p>
            <a:p>
              <a:pPr algn="ctr"/>
              <a:r>
                <a:rPr lang="ko-KR" altLang="en-US" sz="300" dirty="0" err="1">
                  <a:solidFill>
                    <a:schemeClr val="tx1"/>
                  </a:solidFill>
                </a:rPr>
                <a:t>토코트리에놀</a:t>
              </a:r>
              <a:r>
                <a:rPr lang="en-US" altLang="ko-KR" sz="300" dirty="0">
                  <a:solidFill>
                    <a:schemeClr val="tx1"/>
                  </a:solidFill>
                </a:rPr>
                <a:t>(㎎)</a:t>
              </a:r>
            </a:p>
            <a:p>
              <a:pPr algn="ctr"/>
              <a:r>
                <a:rPr lang="ko-KR" altLang="en-US" sz="300" dirty="0">
                  <a:solidFill>
                    <a:schemeClr val="tx1"/>
                  </a:solidFill>
                </a:rPr>
                <a:t>비타민 </a:t>
              </a:r>
              <a:r>
                <a:rPr lang="en-US" altLang="ko-KR" sz="300" dirty="0">
                  <a:solidFill>
                    <a:schemeClr val="tx1"/>
                  </a:solidFill>
                </a:rPr>
                <a:t>K(㎎)</a:t>
              </a:r>
            </a:p>
            <a:p>
              <a:pPr algn="ctr"/>
              <a:r>
                <a:rPr lang="ko-KR" altLang="en-US" sz="300" dirty="0">
                  <a:solidFill>
                    <a:schemeClr val="tx1"/>
                  </a:solidFill>
                </a:rPr>
                <a:t>비타민 </a:t>
              </a:r>
              <a:r>
                <a:rPr lang="en-US" altLang="ko-KR" sz="300" dirty="0">
                  <a:solidFill>
                    <a:schemeClr val="tx1"/>
                  </a:solidFill>
                </a:rPr>
                <a:t>K1(㎍)</a:t>
              </a:r>
            </a:p>
            <a:p>
              <a:pPr algn="ctr"/>
              <a:r>
                <a:rPr lang="ko-KR" altLang="en-US" sz="300" dirty="0">
                  <a:solidFill>
                    <a:schemeClr val="tx1"/>
                  </a:solidFill>
                </a:rPr>
                <a:t>비타민 </a:t>
              </a:r>
              <a:r>
                <a:rPr lang="en-US" altLang="ko-KR" sz="300" dirty="0">
                  <a:solidFill>
                    <a:schemeClr val="tx1"/>
                  </a:solidFill>
                </a:rPr>
                <a:t>B1(㎎)</a:t>
              </a:r>
            </a:p>
            <a:p>
              <a:pPr algn="ctr"/>
              <a:r>
                <a:rPr lang="ko-KR" altLang="en-US" sz="300" dirty="0">
                  <a:solidFill>
                    <a:schemeClr val="tx1"/>
                  </a:solidFill>
                </a:rPr>
                <a:t>비타민 </a:t>
              </a:r>
              <a:r>
                <a:rPr lang="en-US" altLang="ko-KR" sz="300" dirty="0">
                  <a:solidFill>
                    <a:schemeClr val="tx1"/>
                  </a:solidFill>
                </a:rPr>
                <a:t>B2(㎎)</a:t>
              </a:r>
            </a:p>
            <a:p>
              <a:pPr algn="ctr"/>
              <a:r>
                <a:rPr lang="ko-KR" altLang="en-US" sz="300" dirty="0" err="1">
                  <a:solidFill>
                    <a:schemeClr val="tx1"/>
                  </a:solidFill>
                </a:rPr>
                <a:t>나이아신</a:t>
              </a:r>
              <a:r>
                <a:rPr lang="en-US" altLang="ko-KR" sz="300" dirty="0">
                  <a:solidFill>
                    <a:schemeClr val="tx1"/>
                  </a:solidFill>
                </a:rPr>
                <a:t>(㎎)</a:t>
              </a:r>
            </a:p>
            <a:p>
              <a:pPr algn="ctr"/>
              <a:r>
                <a:rPr lang="ko-KR" altLang="en-US" sz="300" dirty="0" err="1">
                  <a:solidFill>
                    <a:schemeClr val="tx1"/>
                  </a:solidFill>
                </a:rPr>
                <a:t>판토텐산</a:t>
              </a:r>
              <a:r>
                <a:rPr lang="en-US" altLang="ko-KR" sz="300" dirty="0">
                  <a:solidFill>
                    <a:schemeClr val="tx1"/>
                  </a:solidFill>
                </a:rPr>
                <a:t>(㎎)</a:t>
              </a:r>
            </a:p>
            <a:p>
              <a:pPr algn="ctr"/>
              <a:r>
                <a:rPr lang="ko-KR" altLang="en-US" sz="300" dirty="0">
                  <a:solidFill>
                    <a:schemeClr val="tx1"/>
                  </a:solidFill>
                </a:rPr>
                <a:t>비타민</a:t>
              </a:r>
              <a:r>
                <a:rPr lang="en-US" altLang="ko-KR" sz="300" dirty="0">
                  <a:solidFill>
                    <a:schemeClr val="tx1"/>
                  </a:solidFill>
                </a:rPr>
                <a:t>B6(㎍)</a:t>
              </a:r>
            </a:p>
            <a:p>
              <a:pPr algn="ctr"/>
              <a:r>
                <a:rPr lang="ko-KR" altLang="en-US" sz="300" dirty="0">
                  <a:solidFill>
                    <a:schemeClr val="tx1"/>
                  </a:solidFill>
                </a:rPr>
                <a:t>피리독신</a:t>
              </a:r>
              <a:r>
                <a:rPr lang="en-US" altLang="ko-KR" sz="300" dirty="0">
                  <a:solidFill>
                    <a:schemeClr val="tx1"/>
                  </a:solidFill>
                </a:rPr>
                <a:t>(㎎)</a:t>
              </a:r>
            </a:p>
            <a:p>
              <a:pPr algn="ctr"/>
              <a:r>
                <a:rPr lang="ko-KR" altLang="en-US" sz="300" dirty="0" err="1">
                  <a:solidFill>
                    <a:schemeClr val="tx1"/>
                  </a:solidFill>
                </a:rPr>
                <a:t>비오틴</a:t>
              </a:r>
              <a:r>
                <a:rPr lang="en-US" altLang="ko-KR" sz="300" dirty="0">
                  <a:solidFill>
                    <a:schemeClr val="tx1"/>
                  </a:solidFill>
                </a:rPr>
                <a:t>(㎍)</a:t>
              </a:r>
            </a:p>
            <a:p>
              <a:pPr algn="ctr"/>
              <a:r>
                <a:rPr lang="ko-KR" altLang="en-US" sz="300" dirty="0" err="1">
                  <a:solidFill>
                    <a:schemeClr val="tx1"/>
                  </a:solidFill>
                </a:rPr>
                <a:t>엽산</a:t>
              </a:r>
              <a:r>
                <a:rPr lang="en-US" altLang="ko-KR" sz="300" dirty="0">
                  <a:solidFill>
                    <a:schemeClr val="tx1"/>
                  </a:solidFill>
                </a:rPr>
                <a:t>(DFE)(㎍)</a:t>
              </a:r>
            </a:p>
            <a:p>
              <a:pPr algn="ctr"/>
              <a:r>
                <a:rPr lang="ko-KR" altLang="en-US" sz="300" dirty="0">
                  <a:solidFill>
                    <a:schemeClr val="tx1"/>
                  </a:solidFill>
                </a:rPr>
                <a:t>천연 </a:t>
              </a:r>
              <a:r>
                <a:rPr lang="ko-KR" altLang="en-US" sz="300" dirty="0" err="1">
                  <a:solidFill>
                    <a:schemeClr val="tx1"/>
                  </a:solidFill>
                </a:rPr>
                <a:t>엽산</a:t>
              </a:r>
              <a:r>
                <a:rPr lang="en-US" altLang="ko-KR" sz="300" dirty="0">
                  <a:solidFill>
                    <a:schemeClr val="tx1"/>
                  </a:solidFill>
                </a:rPr>
                <a:t>(㎍)</a:t>
              </a:r>
            </a:p>
            <a:p>
              <a:pPr algn="ctr"/>
              <a:r>
                <a:rPr lang="ko-KR" altLang="en-US" sz="300" dirty="0">
                  <a:solidFill>
                    <a:schemeClr val="tx1"/>
                  </a:solidFill>
                </a:rPr>
                <a:t>합성 </a:t>
              </a:r>
              <a:r>
                <a:rPr lang="ko-KR" altLang="en-US" sz="300" dirty="0" err="1">
                  <a:solidFill>
                    <a:schemeClr val="tx1"/>
                  </a:solidFill>
                </a:rPr>
                <a:t>엽산</a:t>
              </a:r>
              <a:r>
                <a:rPr lang="en-US" altLang="ko-KR" sz="300" dirty="0">
                  <a:solidFill>
                    <a:schemeClr val="tx1"/>
                  </a:solidFill>
                </a:rPr>
                <a:t>(㎍)</a:t>
              </a:r>
            </a:p>
            <a:p>
              <a:pPr algn="ctr"/>
              <a:r>
                <a:rPr lang="ko-KR" altLang="en-US" sz="300" dirty="0">
                  <a:solidFill>
                    <a:schemeClr val="tx1"/>
                  </a:solidFill>
                </a:rPr>
                <a:t>비타민 </a:t>
              </a:r>
              <a:r>
                <a:rPr lang="en-US" altLang="ko-KR" sz="300" dirty="0">
                  <a:solidFill>
                    <a:schemeClr val="tx1"/>
                  </a:solidFill>
                </a:rPr>
                <a:t>B12(㎎)</a:t>
              </a:r>
            </a:p>
            <a:p>
              <a:pPr algn="ctr"/>
              <a:r>
                <a:rPr lang="ko-KR" altLang="en-US" sz="300" dirty="0">
                  <a:solidFill>
                    <a:schemeClr val="tx1"/>
                  </a:solidFill>
                </a:rPr>
                <a:t>비타민</a:t>
              </a:r>
              <a:r>
                <a:rPr lang="en-US" altLang="ko-KR" sz="300" dirty="0">
                  <a:solidFill>
                    <a:schemeClr val="tx1"/>
                  </a:solidFill>
                </a:rPr>
                <a:t>C(g)</a:t>
              </a:r>
            </a:p>
            <a:p>
              <a:pPr algn="ctr"/>
              <a:r>
                <a:rPr lang="ko-KR" altLang="en-US" sz="300" dirty="0">
                  <a:solidFill>
                    <a:schemeClr val="tx1"/>
                  </a:solidFill>
                </a:rPr>
                <a:t>총아미노산</a:t>
              </a:r>
              <a:r>
                <a:rPr lang="en-US" altLang="ko-KR" sz="300" dirty="0">
                  <a:solidFill>
                    <a:schemeClr val="tx1"/>
                  </a:solidFill>
                </a:rPr>
                <a:t>(㎎)</a:t>
              </a:r>
            </a:p>
            <a:p>
              <a:pPr algn="ctr"/>
              <a:r>
                <a:rPr lang="ko-KR" altLang="en-US" sz="300" dirty="0">
                  <a:solidFill>
                    <a:schemeClr val="tx1"/>
                  </a:solidFill>
                </a:rPr>
                <a:t>필수아미노산</a:t>
              </a:r>
              <a:r>
                <a:rPr lang="en-US" altLang="ko-KR" sz="300" dirty="0">
                  <a:solidFill>
                    <a:schemeClr val="tx1"/>
                  </a:solidFill>
                </a:rPr>
                <a:t>(㎎)</a:t>
              </a:r>
            </a:p>
            <a:p>
              <a:pPr algn="ctr"/>
              <a:r>
                <a:rPr lang="ko-KR" altLang="en-US" sz="300" dirty="0">
                  <a:solidFill>
                    <a:schemeClr val="tx1"/>
                  </a:solidFill>
                </a:rPr>
                <a:t>비필수아미노산</a:t>
              </a:r>
              <a:r>
                <a:rPr lang="en-US" altLang="ko-KR" sz="300" dirty="0">
                  <a:solidFill>
                    <a:schemeClr val="tx1"/>
                  </a:solidFill>
                </a:rPr>
                <a:t>(㎎)</a:t>
              </a:r>
            </a:p>
            <a:p>
              <a:pPr algn="ctr"/>
              <a:r>
                <a:rPr lang="ko-KR" altLang="en-US" sz="300" dirty="0">
                  <a:solidFill>
                    <a:schemeClr val="tx1"/>
                  </a:solidFill>
                </a:rPr>
                <a:t>콜레스테롤</a:t>
              </a:r>
              <a:r>
                <a:rPr lang="en-US" altLang="ko-KR" sz="300" dirty="0">
                  <a:solidFill>
                    <a:schemeClr val="tx1"/>
                  </a:solidFill>
                </a:rPr>
                <a:t>(g)</a:t>
              </a:r>
            </a:p>
            <a:p>
              <a:pPr algn="ctr"/>
              <a:r>
                <a:rPr lang="ko-KR" altLang="en-US" sz="300" dirty="0">
                  <a:solidFill>
                    <a:schemeClr val="tx1"/>
                  </a:solidFill>
                </a:rPr>
                <a:t>콜레스테롤</a:t>
              </a:r>
              <a:r>
                <a:rPr lang="en-US" altLang="ko-KR" sz="300" dirty="0">
                  <a:solidFill>
                    <a:schemeClr val="tx1"/>
                  </a:solidFill>
                </a:rPr>
                <a:t>(㎎)</a:t>
              </a:r>
            </a:p>
            <a:p>
              <a:pPr algn="ctr"/>
              <a:r>
                <a:rPr lang="ko-KR" altLang="en-US" sz="300" dirty="0">
                  <a:solidFill>
                    <a:schemeClr val="tx1"/>
                  </a:solidFill>
                </a:rPr>
                <a:t>총지방산</a:t>
              </a:r>
              <a:r>
                <a:rPr lang="en-US" altLang="ko-KR" sz="300" dirty="0">
                  <a:solidFill>
                    <a:schemeClr val="tx1"/>
                  </a:solidFill>
                </a:rPr>
                <a:t>(g)</a:t>
              </a:r>
            </a:p>
            <a:p>
              <a:pPr algn="ctr"/>
              <a:r>
                <a:rPr lang="ko-KR" altLang="en-US" sz="300" dirty="0">
                  <a:solidFill>
                    <a:schemeClr val="tx1"/>
                  </a:solidFill>
                </a:rPr>
                <a:t>총필수지방산</a:t>
              </a:r>
              <a:r>
                <a:rPr lang="en-US" altLang="ko-KR" sz="300" dirty="0">
                  <a:solidFill>
                    <a:schemeClr val="tx1"/>
                  </a:solidFill>
                </a:rPr>
                <a:t>(g)</a:t>
              </a:r>
            </a:p>
            <a:p>
              <a:pPr algn="ctr"/>
              <a:r>
                <a:rPr lang="ko-KR" altLang="en-US" sz="300" dirty="0" err="1">
                  <a:solidFill>
                    <a:schemeClr val="tx1"/>
                  </a:solidFill>
                </a:rPr>
                <a:t>총포화지방산</a:t>
              </a:r>
              <a:r>
                <a:rPr lang="en-US" altLang="ko-KR" sz="300" dirty="0">
                  <a:solidFill>
                    <a:schemeClr val="tx1"/>
                  </a:solidFill>
                </a:rPr>
                <a:t>(%)</a:t>
              </a:r>
            </a:p>
            <a:p>
              <a:pPr algn="ctr"/>
              <a:r>
                <a:rPr lang="ko-KR" altLang="en-US" sz="300" dirty="0" err="1">
                  <a:solidFill>
                    <a:schemeClr val="tx1"/>
                  </a:solidFill>
                </a:rPr>
                <a:t>헨에이코산산</a:t>
              </a:r>
              <a:r>
                <a:rPr lang="en-US" altLang="ko-KR" sz="300" dirty="0">
                  <a:solidFill>
                    <a:schemeClr val="tx1"/>
                  </a:solidFill>
                </a:rPr>
                <a:t>(21:0)(㎎)</a:t>
              </a:r>
            </a:p>
            <a:p>
              <a:pPr algn="ctr"/>
              <a:r>
                <a:rPr lang="ko-KR" altLang="en-US" sz="300" dirty="0" err="1">
                  <a:solidFill>
                    <a:schemeClr val="tx1"/>
                  </a:solidFill>
                </a:rPr>
                <a:t>베헨산</a:t>
              </a:r>
              <a:r>
                <a:rPr lang="en-US" altLang="ko-KR" sz="300" dirty="0">
                  <a:solidFill>
                    <a:schemeClr val="tx1"/>
                  </a:solidFill>
                </a:rPr>
                <a:t>(22:0)(㎎)</a:t>
              </a:r>
            </a:p>
            <a:p>
              <a:pPr algn="ctr"/>
              <a:r>
                <a:rPr lang="ko-KR" altLang="en-US" sz="300" dirty="0" err="1">
                  <a:solidFill>
                    <a:schemeClr val="tx1"/>
                  </a:solidFill>
                </a:rPr>
                <a:t>트리코산산</a:t>
              </a:r>
              <a:r>
                <a:rPr lang="en-US" altLang="ko-KR" sz="300" dirty="0">
                  <a:solidFill>
                    <a:schemeClr val="tx1"/>
                  </a:solidFill>
                </a:rPr>
                <a:t>(23:0)(㎎)</a:t>
              </a:r>
            </a:p>
            <a:p>
              <a:pPr algn="ctr"/>
              <a:r>
                <a:rPr lang="ko-KR" altLang="en-US" sz="300" dirty="0" err="1">
                  <a:solidFill>
                    <a:schemeClr val="tx1"/>
                  </a:solidFill>
                </a:rPr>
                <a:t>리그노세르산</a:t>
              </a:r>
              <a:r>
                <a:rPr lang="en-US" altLang="ko-KR" sz="300" dirty="0">
                  <a:solidFill>
                    <a:schemeClr val="tx1"/>
                  </a:solidFill>
                </a:rPr>
                <a:t>(24:0)(㎎)</a:t>
              </a:r>
            </a:p>
            <a:p>
              <a:pPr algn="ctr"/>
              <a:r>
                <a:rPr lang="ko-KR" altLang="en-US" sz="300" dirty="0" err="1">
                  <a:solidFill>
                    <a:schemeClr val="tx1"/>
                  </a:solidFill>
                </a:rPr>
                <a:t>총단일불포화지방산</a:t>
              </a:r>
              <a:r>
                <a:rPr lang="en-US" altLang="ko-KR" sz="300" dirty="0">
                  <a:solidFill>
                    <a:schemeClr val="tx1"/>
                  </a:solidFill>
                </a:rPr>
                <a:t>(g)</a:t>
              </a:r>
            </a:p>
            <a:p>
              <a:pPr algn="ctr"/>
              <a:r>
                <a:rPr lang="ko-KR" altLang="en-US" sz="300" dirty="0" err="1">
                  <a:solidFill>
                    <a:schemeClr val="tx1"/>
                  </a:solidFill>
                </a:rPr>
                <a:t>총다중불포화지방산</a:t>
              </a:r>
              <a:r>
                <a:rPr lang="en-US" altLang="ko-KR" sz="300" dirty="0">
                  <a:solidFill>
                    <a:schemeClr val="tx1"/>
                  </a:solidFill>
                </a:rPr>
                <a:t>(g)</a:t>
              </a:r>
            </a:p>
            <a:p>
              <a:pPr algn="ctr"/>
              <a:r>
                <a:rPr lang="ko-KR" altLang="en-US" sz="300" dirty="0" err="1">
                  <a:solidFill>
                    <a:schemeClr val="tx1"/>
                  </a:solidFill>
                </a:rPr>
                <a:t>총다중불포화지방산</a:t>
              </a:r>
              <a:r>
                <a:rPr lang="en-US" altLang="ko-KR" sz="300" dirty="0">
                  <a:solidFill>
                    <a:schemeClr val="tx1"/>
                  </a:solidFill>
                </a:rPr>
                <a:t>(%)</a:t>
              </a:r>
            </a:p>
            <a:p>
              <a:pPr algn="ctr"/>
              <a:r>
                <a:rPr lang="ko-KR" altLang="en-US" sz="300" dirty="0">
                  <a:solidFill>
                    <a:schemeClr val="tx1"/>
                  </a:solidFill>
                </a:rPr>
                <a:t>리놀레산</a:t>
              </a:r>
              <a:r>
                <a:rPr lang="en-US" altLang="ko-KR" sz="300" dirty="0">
                  <a:solidFill>
                    <a:schemeClr val="tx1"/>
                  </a:solidFill>
                </a:rPr>
                <a:t>(18:2(n-6)c)(g)</a:t>
              </a:r>
            </a:p>
            <a:p>
              <a:pPr algn="ctr"/>
              <a:r>
                <a:rPr lang="ko-KR" altLang="en-US" sz="300" dirty="0" err="1">
                  <a:solidFill>
                    <a:schemeClr val="tx1"/>
                  </a:solidFill>
                </a:rPr>
                <a:t>알파리놀렌산</a:t>
              </a:r>
              <a:r>
                <a:rPr lang="en-US" altLang="ko-KR" sz="300" dirty="0">
                  <a:solidFill>
                    <a:schemeClr val="tx1"/>
                  </a:solidFill>
                </a:rPr>
                <a:t>(18:3(n-3))(g)</a:t>
              </a:r>
            </a:p>
            <a:p>
              <a:pPr algn="ctr"/>
              <a:r>
                <a:rPr lang="ko-KR" altLang="en-US" sz="300" dirty="0">
                  <a:solidFill>
                    <a:schemeClr val="tx1"/>
                  </a:solidFill>
                </a:rPr>
                <a:t>리놀렌산</a:t>
              </a:r>
              <a:r>
                <a:rPr lang="en-US" altLang="ko-KR" sz="300" dirty="0">
                  <a:solidFill>
                    <a:schemeClr val="tx1"/>
                  </a:solidFill>
                </a:rPr>
                <a:t>(18:3(n-3)(%)</a:t>
              </a:r>
            </a:p>
            <a:p>
              <a:pPr algn="ctr"/>
              <a:r>
                <a:rPr lang="ko-KR" altLang="en-US" sz="300" dirty="0" err="1">
                  <a:solidFill>
                    <a:schemeClr val="tx1"/>
                  </a:solidFill>
                </a:rPr>
                <a:t>감마리놀렌산</a:t>
              </a:r>
              <a:r>
                <a:rPr lang="en-US" altLang="ko-KR" sz="300" dirty="0">
                  <a:solidFill>
                    <a:schemeClr val="tx1"/>
                  </a:solidFill>
                </a:rPr>
                <a:t>(18:3(n-6))(g)</a:t>
              </a:r>
            </a:p>
            <a:p>
              <a:pPr algn="ctr"/>
              <a:r>
                <a:rPr lang="ko-KR" altLang="en-US" sz="300" dirty="0" err="1">
                  <a:solidFill>
                    <a:schemeClr val="tx1"/>
                  </a:solidFill>
                </a:rPr>
                <a:t>스테아리돈산</a:t>
              </a:r>
              <a:r>
                <a:rPr lang="en-US" altLang="ko-KR" sz="300" dirty="0">
                  <a:solidFill>
                    <a:schemeClr val="tx1"/>
                  </a:solidFill>
                </a:rPr>
                <a:t>(18:4)(%)</a:t>
              </a:r>
            </a:p>
            <a:p>
              <a:pPr algn="ctr"/>
              <a:r>
                <a:rPr lang="ko-KR" altLang="en-US" sz="300" dirty="0" err="1">
                  <a:solidFill>
                    <a:schemeClr val="tx1"/>
                  </a:solidFill>
                </a:rPr>
                <a:t>에이코사디에노산</a:t>
              </a:r>
              <a:r>
                <a:rPr lang="en-US" altLang="ko-KR" sz="300" dirty="0">
                  <a:solidFill>
                    <a:schemeClr val="tx1"/>
                  </a:solidFill>
                </a:rPr>
                <a:t>(20:2(n-6))(g)</a:t>
              </a:r>
            </a:p>
            <a:p>
              <a:pPr algn="ctr"/>
              <a:r>
                <a:rPr lang="ko-KR" altLang="en-US" sz="300" dirty="0" err="1">
                  <a:solidFill>
                    <a:schemeClr val="tx1"/>
                  </a:solidFill>
                </a:rPr>
                <a:t>에이코사트리에노산</a:t>
              </a:r>
              <a:r>
                <a:rPr lang="en-US" altLang="ko-KR" sz="300" dirty="0">
                  <a:solidFill>
                    <a:schemeClr val="tx1"/>
                  </a:solidFill>
                </a:rPr>
                <a:t>(20:3(n-6))(g)</a:t>
              </a:r>
            </a:p>
            <a:p>
              <a:pPr algn="ctr"/>
              <a:r>
                <a:rPr lang="ko-KR" altLang="en-US" sz="300" dirty="0" err="1">
                  <a:solidFill>
                    <a:schemeClr val="tx1"/>
                  </a:solidFill>
                </a:rPr>
                <a:t>아라키돈산</a:t>
              </a:r>
              <a:r>
                <a:rPr lang="en-US" altLang="ko-KR" sz="300" dirty="0">
                  <a:solidFill>
                    <a:schemeClr val="tx1"/>
                  </a:solidFill>
                </a:rPr>
                <a:t>(20:4(n-6))(g)</a:t>
              </a:r>
            </a:p>
            <a:p>
              <a:pPr algn="ctr"/>
              <a:r>
                <a:rPr lang="ko-KR" altLang="en-US" sz="300" dirty="0" err="1">
                  <a:solidFill>
                    <a:schemeClr val="tx1"/>
                  </a:solidFill>
                </a:rPr>
                <a:t>에이코사테트라에노산</a:t>
              </a:r>
              <a:r>
                <a:rPr lang="en-US" altLang="ko-KR" sz="300" dirty="0">
                  <a:solidFill>
                    <a:schemeClr val="tx1"/>
                  </a:solidFill>
                </a:rPr>
                <a:t>(20:4(n-3))(㎎)</a:t>
              </a:r>
            </a:p>
            <a:p>
              <a:pPr algn="ctr"/>
              <a:r>
                <a:rPr lang="ko-KR" altLang="en-US" sz="300" dirty="0" err="1">
                  <a:solidFill>
                    <a:schemeClr val="tx1"/>
                  </a:solidFill>
                </a:rPr>
                <a:t>도코사디에노산</a:t>
              </a:r>
              <a:r>
                <a:rPr lang="en-US" altLang="ko-KR" sz="300" dirty="0">
                  <a:solidFill>
                    <a:schemeClr val="tx1"/>
                  </a:solidFill>
                </a:rPr>
                <a:t>(22:2)(㎎)</a:t>
              </a:r>
            </a:p>
            <a:p>
              <a:pPr algn="ctr"/>
              <a:r>
                <a:rPr lang="ko-KR" altLang="en-US" sz="300" dirty="0" err="1">
                  <a:solidFill>
                    <a:schemeClr val="tx1"/>
                  </a:solidFill>
                </a:rPr>
                <a:t>도코사펜타에노산</a:t>
              </a:r>
              <a:r>
                <a:rPr lang="en-US" altLang="ko-KR" sz="300" dirty="0">
                  <a:solidFill>
                    <a:schemeClr val="tx1"/>
                  </a:solidFill>
                </a:rPr>
                <a:t>(22:5(n-3))(g)</a:t>
              </a:r>
            </a:p>
            <a:p>
              <a:pPr algn="ctr"/>
              <a:r>
                <a:rPr lang="en-US" altLang="ko-KR" sz="300" dirty="0">
                  <a:solidFill>
                    <a:schemeClr val="tx1"/>
                  </a:solidFill>
                </a:rPr>
                <a:t>EPA</a:t>
              </a:r>
              <a:r>
                <a:rPr lang="ko-KR" altLang="en-US" sz="300" dirty="0">
                  <a:solidFill>
                    <a:schemeClr val="tx1"/>
                  </a:solidFill>
                </a:rPr>
                <a:t>와</a:t>
              </a:r>
              <a:r>
                <a:rPr lang="en-US" altLang="ko-KR" sz="300" dirty="0">
                  <a:solidFill>
                    <a:schemeClr val="tx1"/>
                  </a:solidFill>
                </a:rPr>
                <a:t>DHA</a:t>
              </a:r>
              <a:r>
                <a:rPr lang="ko-KR" altLang="en-US" sz="300" dirty="0">
                  <a:solidFill>
                    <a:schemeClr val="tx1"/>
                  </a:solidFill>
                </a:rPr>
                <a:t>의합</a:t>
              </a:r>
              <a:r>
                <a:rPr lang="en-US" altLang="ko-KR" sz="300" dirty="0">
                  <a:solidFill>
                    <a:schemeClr val="tx1"/>
                  </a:solidFill>
                </a:rPr>
                <a:t>(㎎)</a:t>
              </a:r>
            </a:p>
            <a:p>
              <a:pPr algn="ctr"/>
              <a:r>
                <a:rPr lang="ko-KR" altLang="en-US" sz="300" dirty="0">
                  <a:solidFill>
                    <a:schemeClr val="tx1"/>
                  </a:solidFill>
                </a:rPr>
                <a:t>오메가</a:t>
              </a:r>
              <a:r>
                <a:rPr lang="en-US" altLang="ko-KR" sz="300" dirty="0">
                  <a:solidFill>
                    <a:schemeClr val="tx1"/>
                  </a:solidFill>
                </a:rPr>
                <a:t>3</a:t>
              </a:r>
              <a:r>
                <a:rPr lang="ko-KR" altLang="en-US" sz="300" dirty="0">
                  <a:solidFill>
                    <a:schemeClr val="tx1"/>
                  </a:solidFill>
                </a:rPr>
                <a:t>지방산</a:t>
              </a:r>
              <a:r>
                <a:rPr lang="en-US" altLang="ko-KR" sz="300" dirty="0">
                  <a:solidFill>
                    <a:schemeClr val="tx1"/>
                  </a:solidFill>
                </a:rPr>
                <a:t>(g)</a:t>
              </a:r>
            </a:p>
            <a:p>
              <a:pPr algn="ctr"/>
              <a:r>
                <a:rPr lang="ko-KR" altLang="en-US" sz="300" dirty="0">
                  <a:solidFill>
                    <a:schemeClr val="tx1"/>
                  </a:solidFill>
                </a:rPr>
                <a:t>오메가</a:t>
              </a:r>
              <a:r>
                <a:rPr lang="en-US" altLang="ko-KR" sz="300" dirty="0">
                  <a:solidFill>
                    <a:schemeClr val="tx1"/>
                  </a:solidFill>
                </a:rPr>
                <a:t>6</a:t>
              </a:r>
              <a:r>
                <a:rPr lang="ko-KR" altLang="en-US" sz="300" dirty="0">
                  <a:solidFill>
                    <a:schemeClr val="tx1"/>
                  </a:solidFill>
                </a:rPr>
                <a:t>지방산</a:t>
              </a:r>
              <a:r>
                <a:rPr lang="en-US" altLang="ko-KR" sz="300" dirty="0">
                  <a:solidFill>
                    <a:schemeClr val="tx1"/>
                  </a:solidFill>
                </a:rPr>
                <a:t>(g)</a:t>
              </a:r>
            </a:p>
            <a:p>
              <a:pPr algn="ctr"/>
              <a:r>
                <a:rPr lang="ko-KR" altLang="en-US" sz="300" dirty="0">
                  <a:solidFill>
                    <a:schemeClr val="tx1"/>
                  </a:solidFill>
                </a:rPr>
                <a:t>트랜스지방산</a:t>
              </a:r>
              <a:r>
                <a:rPr lang="en-US" altLang="ko-KR" sz="300" dirty="0">
                  <a:solidFill>
                    <a:schemeClr val="tx1"/>
                  </a:solidFill>
                </a:rPr>
                <a:t>(g)</a:t>
              </a:r>
            </a:p>
            <a:p>
              <a:pPr algn="ctr"/>
              <a:r>
                <a:rPr lang="ko-KR" altLang="en-US" sz="300" dirty="0" err="1">
                  <a:solidFill>
                    <a:schemeClr val="tx1"/>
                  </a:solidFill>
                </a:rPr>
                <a:t>트랜스올레산</a:t>
              </a:r>
              <a:r>
                <a:rPr lang="en-US" altLang="ko-KR" sz="300" dirty="0">
                  <a:solidFill>
                    <a:schemeClr val="tx1"/>
                  </a:solidFill>
                </a:rPr>
                <a:t>(18:1(n-9)t)(g)</a:t>
              </a:r>
            </a:p>
            <a:p>
              <a:pPr algn="ctr"/>
              <a:r>
                <a:rPr lang="ko-KR" altLang="en-US" sz="300" dirty="0" err="1">
                  <a:solidFill>
                    <a:schemeClr val="tx1"/>
                  </a:solidFill>
                </a:rPr>
                <a:t>냉산가용성물질</a:t>
              </a:r>
              <a:r>
                <a:rPr lang="en-US" altLang="ko-KR" sz="300" dirty="0">
                  <a:solidFill>
                    <a:schemeClr val="tx1"/>
                  </a:solidFill>
                </a:rPr>
                <a:t>(㎎)</a:t>
              </a:r>
            </a:p>
            <a:p>
              <a:pPr algn="ctr"/>
              <a:r>
                <a:rPr lang="ko-KR" altLang="en-US" sz="300" dirty="0">
                  <a:solidFill>
                    <a:schemeClr val="tx1"/>
                  </a:solidFill>
                </a:rPr>
                <a:t>총 불포화지방산</a:t>
              </a:r>
              <a:r>
                <a:rPr lang="en-US" altLang="ko-KR" sz="300" dirty="0">
                  <a:solidFill>
                    <a:schemeClr val="tx1"/>
                  </a:solidFill>
                </a:rPr>
                <a:t>(g)</a:t>
              </a:r>
            </a:p>
            <a:p>
              <a:pPr algn="ctr"/>
              <a:r>
                <a:rPr lang="ko-KR" altLang="en-US" sz="300" dirty="0" err="1">
                  <a:solidFill>
                    <a:schemeClr val="tx1"/>
                  </a:solidFill>
                </a:rPr>
                <a:t>식염상당량</a:t>
              </a:r>
              <a:r>
                <a:rPr lang="en-US" altLang="ko-KR" sz="300" dirty="0">
                  <a:solidFill>
                    <a:schemeClr val="tx1"/>
                  </a:solidFill>
                </a:rPr>
                <a:t>(g)</a:t>
              </a:r>
            </a:p>
            <a:p>
              <a:pPr algn="ctr"/>
              <a:r>
                <a:rPr lang="ko-KR" altLang="en-US" sz="300" dirty="0">
                  <a:solidFill>
                    <a:schemeClr val="tx1"/>
                  </a:solidFill>
                </a:rPr>
                <a:t>회분</a:t>
              </a:r>
              <a:r>
                <a:rPr lang="en-US" altLang="ko-KR" sz="300" dirty="0">
                  <a:solidFill>
                    <a:schemeClr val="tx1"/>
                  </a:solidFill>
                </a:rPr>
                <a:t>(g)</a:t>
              </a:r>
            </a:p>
            <a:p>
              <a:pPr algn="ctr"/>
              <a:r>
                <a:rPr lang="ko-KR" altLang="en-US" sz="300" dirty="0" err="1">
                  <a:solidFill>
                    <a:schemeClr val="tx1"/>
                  </a:solidFill>
                </a:rPr>
                <a:t>폐기율</a:t>
              </a:r>
              <a:r>
                <a:rPr lang="en-US" altLang="ko-KR" sz="300" dirty="0">
                  <a:solidFill>
                    <a:schemeClr val="tx1"/>
                  </a:solidFill>
                </a:rPr>
                <a:t>(%)</a:t>
              </a:r>
            </a:p>
            <a:p>
              <a:pPr algn="ctr"/>
              <a:r>
                <a:rPr lang="ko-KR" altLang="en-US" sz="300" dirty="0" err="1">
                  <a:solidFill>
                    <a:schemeClr val="tx1"/>
                  </a:solidFill>
                </a:rPr>
                <a:t>가식부</a:t>
              </a:r>
              <a:r>
                <a:rPr lang="en-US" altLang="ko-KR" sz="300" dirty="0">
                  <a:solidFill>
                    <a:schemeClr val="tx1"/>
                  </a:solidFill>
                </a:rPr>
                <a:t>(%)</a:t>
              </a:r>
            </a:p>
            <a:p>
              <a:pPr algn="ctr"/>
              <a:r>
                <a:rPr lang="ko-KR" altLang="en-US" sz="300" dirty="0" err="1">
                  <a:solidFill>
                    <a:schemeClr val="tx1"/>
                  </a:solidFill>
                </a:rPr>
                <a:t>산가용성물질</a:t>
              </a:r>
              <a:r>
                <a:rPr lang="en-US" altLang="ko-KR" sz="300" dirty="0">
                  <a:solidFill>
                    <a:schemeClr val="tx1"/>
                  </a:solidFill>
                </a:rPr>
                <a:t>(%)</a:t>
              </a:r>
            </a:p>
            <a:p>
              <a:pPr algn="ctr"/>
              <a:r>
                <a:rPr lang="ko-KR" altLang="en-US" sz="300" dirty="0">
                  <a:solidFill>
                    <a:schemeClr val="tx1"/>
                  </a:solidFill>
                </a:rPr>
                <a:t>카페인</a:t>
              </a:r>
              <a:r>
                <a:rPr lang="en-US" altLang="ko-KR" sz="300" dirty="0">
                  <a:solidFill>
                    <a:schemeClr val="tx1"/>
                  </a:solidFill>
                </a:rPr>
                <a:t>(㎎)</a:t>
              </a:r>
            </a:p>
            <a:p>
              <a:pPr algn="ctr"/>
              <a:r>
                <a:rPr lang="ko-KR" altLang="en-US" sz="300" dirty="0" err="1">
                  <a:solidFill>
                    <a:schemeClr val="tx1"/>
                  </a:solidFill>
                </a:rPr>
                <a:t>성분표출처</a:t>
              </a:r>
              <a:endParaRPr lang="ko-KR" altLang="en-US" sz="3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300" dirty="0">
                  <a:solidFill>
                    <a:schemeClr val="tx1"/>
                  </a:solidFill>
                </a:rPr>
                <a:t>발행기관</a:t>
              </a:r>
            </a:p>
            <a:p>
              <a:pPr algn="ctr"/>
              <a:endParaRPr lang="ko-KR" altLang="en-US" sz="3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3151359-E4D4-46E8-82A7-BB2F6643A756}"/>
                </a:ext>
              </a:extLst>
            </p:cNvPr>
            <p:cNvSpPr/>
            <p:nvPr/>
          </p:nvSpPr>
          <p:spPr>
            <a:xfrm>
              <a:off x="286327" y="120073"/>
              <a:ext cx="3038764" cy="33019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food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FCF67F2-484F-489D-A985-6557418DBA31}"/>
              </a:ext>
            </a:extLst>
          </p:cNvPr>
          <p:cNvGrpSpPr/>
          <p:nvPr/>
        </p:nvGrpSpPr>
        <p:grpSpPr>
          <a:xfrm>
            <a:off x="4058227" y="120073"/>
            <a:ext cx="3038764" cy="6287654"/>
            <a:chOff x="286327" y="120073"/>
            <a:chExt cx="3038764" cy="6287654"/>
          </a:xfrm>
          <a:solidFill>
            <a:schemeClr val="bg1"/>
          </a:solidFill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0202FE9-D2EC-449B-9F23-B53A95BC6A68}"/>
                </a:ext>
              </a:extLst>
            </p:cNvPr>
            <p:cNvSpPr/>
            <p:nvPr/>
          </p:nvSpPr>
          <p:spPr>
            <a:xfrm>
              <a:off x="286327" y="450272"/>
              <a:ext cx="3038764" cy="5957455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NO</a:t>
              </a:r>
            </a:p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SAMPLE_ID</a:t>
              </a:r>
            </a:p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식품코드</a:t>
              </a:r>
            </a:p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DB</a:t>
              </a:r>
              <a:r>
                <a:rPr lang="ko-KR" altLang="en-US" sz="1050" dirty="0">
                  <a:solidFill>
                    <a:schemeClr val="tx1"/>
                  </a:solidFill>
                </a:rPr>
                <a:t>군</a:t>
              </a:r>
            </a:p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상용제품</a:t>
              </a:r>
            </a:p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식품명</a:t>
              </a:r>
            </a:p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연도</a:t>
              </a:r>
            </a:p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지역</a:t>
              </a:r>
              <a:r>
                <a:rPr lang="en-US" altLang="ko-KR" sz="1050" dirty="0">
                  <a:solidFill>
                    <a:schemeClr val="tx1"/>
                  </a:solidFill>
                </a:rPr>
                <a:t>/</a:t>
              </a:r>
              <a:r>
                <a:rPr lang="ko-KR" altLang="en-US" sz="1050" dirty="0">
                  <a:solidFill>
                    <a:schemeClr val="tx1"/>
                  </a:solidFill>
                </a:rPr>
                <a:t>제조사</a:t>
              </a:r>
            </a:p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채취시기</a:t>
              </a:r>
            </a:p>
            <a:p>
              <a:pPr algn="ctr"/>
              <a:r>
                <a:rPr lang="ko-KR" altLang="en-US" sz="1050" dirty="0" err="1">
                  <a:solidFill>
                    <a:schemeClr val="tx1"/>
                  </a:solidFill>
                </a:rPr>
                <a:t>식품대분류</a:t>
              </a:r>
              <a:endParaRPr lang="ko-KR" altLang="en-US" sz="105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식품상세분류</a:t>
              </a:r>
            </a:p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</a:t>
              </a:r>
              <a:r>
                <a:rPr lang="ko-KR" altLang="en-US" sz="1050" dirty="0" err="1">
                  <a:solidFill>
                    <a:schemeClr val="tx1"/>
                  </a:solidFill>
                </a:rPr>
                <a:t>회제공량</a:t>
              </a:r>
              <a:endParaRPr lang="ko-KR" altLang="en-US" sz="105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50" dirty="0" err="1">
                  <a:solidFill>
                    <a:schemeClr val="tx1"/>
                  </a:solidFill>
                </a:rPr>
                <a:t>내용량</a:t>
              </a:r>
              <a:r>
                <a:rPr lang="en-US" altLang="ko-KR" sz="1050" dirty="0">
                  <a:solidFill>
                    <a:schemeClr val="tx1"/>
                  </a:solidFill>
                </a:rPr>
                <a:t>_</a:t>
              </a:r>
              <a:r>
                <a:rPr lang="ko-KR" altLang="en-US" sz="1050" dirty="0">
                  <a:solidFill>
                    <a:schemeClr val="tx1"/>
                  </a:solidFill>
                </a:rPr>
                <a:t>단위</a:t>
              </a:r>
            </a:p>
            <a:p>
              <a:pPr algn="ctr"/>
              <a:r>
                <a:rPr lang="ko-KR" altLang="en-US" sz="1050" dirty="0" err="1">
                  <a:solidFill>
                    <a:schemeClr val="tx1"/>
                  </a:solidFill>
                </a:rPr>
                <a:t>총내용량</a:t>
              </a:r>
              <a:r>
                <a:rPr lang="en-US" altLang="ko-KR" sz="1050" dirty="0">
                  <a:solidFill>
                    <a:schemeClr val="tx1"/>
                  </a:solidFill>
                </a:rPr>
                <a:t>(g)</a:t>
              </a:r>
            </a:p>
            <a:p>
              <a:pPr algn="ctr"/>
              <a:r>
                <a:rPr lang="ko-KR" altLang="en-US" sz="1050" dirty="0" err="1">
                  <a:solidFill>
                    <a:schemeClr val="tx1"/>
                  </a:solidFill>
                </a:rPr>
                <a:t>총내용량</a:t>
              </a:r>
              <a:r>
                <a:rPr lang="en-US" altLang="ko-KR" sz="1050" dirty="0">
                  <a:solidFill>
                    <a:schemeClr val="tx1"/>
                  </a:solidFill>
                </a:rPr>
                <a:t>(mL)</a:t>
              </a:r>
            </a:p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에너지</a:t>
              </a:r>
              <a:r>
                <a:rPr lang="en-US" altLang="ko-KR" sz="1050" dirty="0">
                  <a:solidFill>
                    <a:schemeClr val="tx1"/>
                  </a:solidFill>
                </a:rPr>
                <a:t>(㎉)</a:t>
              </a:r>
            </a:p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수분</a:t>
              </a:r>
              <a:r>
                <a:rPr lang="en-US" altLang="ko-KR" sz="1050" dirty="0">
                  <a:solidFill>
                    <a:schemeClr val="tx1"/>
                  </a:solidFill>
                </a:rPr>
                <a:t>(g)</a:t>
              </a:r>
            </a:p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수분</a:t>
              </a:r>
              <a:r>
                <a:rPr lang="en-US" altLang="ko-KR" sz="1050" dirty="0">
                  <a:solidFill>
                    <a:schemeClr val="tx1"/>
                  </a:solidFill>
                </a:rPr>
                <a:t>(%)</a:t>
              </a:r>
            </a:p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단백질</a:t>
              </a:r>
              <a:r>
                <a:rPr lang="en-US" altLang="ko-KR" sz="1050" dirty="0">
                  <a:solidFill>
                    <a:schemeClr val="tx1"/>
                  </a:solidFill>
                </a:rPr>
                <a:t>(g)</a:t>
              </a:r>
            </a:p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지방</a:t>
              </a:r>
              <a:r>
                <a:rPr lang="en-US" altLang="ko-KR" sz="1050" dirty="0">
                  <a:solidFill>
                    <a:schemeClr val="tx1"/>
                  </a:solidFill>
                </a:rPr>
                <a:t>(g)</a:t>
              </a:r>
            </a:p>
            <a:p>
              <a:pPr algn="ctr"/>
              <a:r>
                <a:rPr lang="ko-KR" altLang="en-US" sz="1050" dirty="0" err="1">
                  <a:solidFill>
                    <a:schemeClr val="tx1"/>
                  </a:solidFill>
                </a:rPr>
                <a:t>총당류</a:t>
              </a:r>
              <a:r>
                <a:rPr lang="en-US" altLang="ko-KR" sz="1050" dirty="0">
                  <a:solidFill>
                    <a:schemeClr val="tx1"/>
                  </a:solidFill>
                </a:rPr>
                <a:t>(g)</a:t>
              </a:r>
            </a:p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자당</a:t>
              </a:r>
              <a:r>
                <a:rPr lang="en-US" altLang="ko-KR" sz="1050" dirty="0">
                  <a:solidFill>
                    <a:schemeClr val="tx1"/>
                  </a:solidFill>
                </a:rPr>
                <a:t>(g)</a:t>
              </a:r>
            </a:p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포도당</a:t>
              </a:r>
              <a:r>
                <a:rPr lang="en-US" altLang="ko-KR" sz="1050" dirty="0">
                  <a:solidFill>
                    <a:schemeClr val="tx1"/>
                  </a:solidFill>
                </a:rPr>
                <a:t>(g)</a:t>
              </a:r>
            </a:p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과당</a:t>
              </a:r>
              <a:r>
                <a:rPr lang="en-US" altLang="ko-KR" sz="1050" dirty="0">
                  <a:solidFill>
                    <a:schemeClr val="tx1"/>
                  </a:solidFill>
                </a:rPr>
                <a:t>(g)</a:t>
              </a:r>
            </a:p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총 </a:t>
              </a:r>
              <a:r>
                <a:rPr lang="ko-KR" altLang="en-US" sz="1050" dirty="0" err="1">
                  <a:solidFill>
                    <a:schemeClr val="tx1"/>
                  </a:solidFill>
                </a:rPr>
                <a:t>식이섬유</a:t>
              </a:r>
              <a:r>
                <a:rPr lang="en-US" altLang="ko-KR" sz="1050" dirty="0">
                  <a:solidFill>
                    <a:schemeClr val="tx1"/>
                  </a:solidFill>
                </a:rPr>
                <a:t>(g)</a:t>
              </a:r>
            </a:p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비타민</a:t>
              </a:r>
              <a:r>
                <a:rPr lang="en-US" altLang="ko-KR" sz="1050" dirty="0">
                  <a:solidFill>
                    <a:schemeClr val="tx1"/>
                  </a:solidFill>
                </a:rPr>
                <a:t>C(g)</a:t>
              </a:r>
            </a:p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총아미노산</a:t>
              </a:r>
              <a:r>
                <a:rPr lang="en-US" altLang="ko-KR" sz="1050" dirty="0">
                  <a:solidFill>
                    <a:schemeClr val="tx1"/>
                  </a:solidFill>
                </a:rPr>
                <a:t>(㎎)</a:t>
              </a:r>
            </a:p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필수아미노산</a:t>
              </a:r>
              <a:r>
                <a:rPr lang="en-US" altLang="ko-KR" sz="1050" dirty="0">
                  <a:solidFill>
                    <a:schemeClr val="tx1"/>
                  </a:solidFill>
                </a:rPr>
                <a:t>(㎎)</a:t>
              </a:r>
            </a:p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비필수아미노산</a:t>
              </a:r>
              <a:r>
                <a:rPr lang="en-US" altLang="ko-KR" sz="1050" dirty="0">
                  <a:solidFill>
                    <a:schemeClr val="tx1"/>
                  </a:solidFill>
                </a:rPr>
                <a:t>(㎎)</a:t>
              </a:r>
            </a:p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콜레스테롤</a:t>
              </a:r>
              <a:r>
                <a:rPr lang="en-US" altLang="ko-KR" sz="1050" dirty="0">
                  <a:solidFill>
                    <a:schemeClr val="tx1"/>
                  </a:solidFill>
                </a:rPr>
                <a:t>(g)</a:t>
              </a:r>
            </a:p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총지방산</a:t>
              </a:r>
              <a:r>
                <a:rPr lang="en-US" altLang="ko-KR" sz="1050" dirty="0">
                  <a:solidFill>
                    <a:schemeClr val="tx1"/>
                  </a:solidFill>
                </a:rPr>
                <a:t>(g)</a:t>
              </a:r>
            </a:p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총필수지방산</a:t>
              </a:r>
              <a:r>
                <a:rPr lang="en-US" altLang="ko-KR" sz="1050" dirty="0">
                  <a:solidFill>
                    <a:schemeClr val="tx1"/>
                  </a:solidFill>
                </a:rPr>
                <a:t>(g)</a:t>
              </a:r>
            </a:p>
            <a:p>
              <a:pPr algn="ctr"/>
              <a:r>
                <a:rPr lang="ko-KR" altLang="en-US" sz="1050" dirty="0" err="1">
                  <a:solidFill>
                    <a:schemeClr val="tx1"/>
                  </a:solidFill>
                </a:rPr>
                <a:t>총포화지방산</a:t>
              </a:r>
              <a:r>
                <a:rPr lang="en-US" altLang="ko-KR" sz="1050" dirty="0">
                  <a:solidFill>
                    <a:schemeClr val="tx1"/>
                  </a:solidFill>
                </a:rPr>
                <a:t>(%)</a:t>
              </a:r>
            </a:p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카페인</a:t>
              </a:r>
              <a:r>
                <a:rPr lang="en-US" altLang="ko-KR" sz="1050" dirty="0">
                  <a:solidFill>
                    <a:schemeClr val="tx1"/>
                  </a:solidFill>
                </a:rPr>
                <a:t>(㎎)</a:t>
              </a:r>
            </a:p>
            <a:p>
              <a:pPr algn="ctr"/>
              <a:r>
                <a:rPr lang="ko-KR" altLang="en-US" sz="1050" dirty="0" err="1">
                  <a:solidFill>
                    <a:schemeClr val="tx1"/>
                  </a:solidFill>
                </a:rPr>
                <a:t>성분표출처</a:t>
              </a:r>
              <a:endParaRPr lang="ko-KR" altLang="en-US" sz="105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발행기관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47EA1DA-0C2A-48DB-938B-A707C6A5E65B}"/>
                </a:ext>
              </a:extLst>
            </p:cNvPr>
            <p:cNvSpPr/>
            <p:nvPr/>
          </p:nvSpPr>
          <p:spPr>
            <a:xfrm>
              <a:off x="286327" y="120073"/>
              <a:ext cx="3038764" cy="330199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Food_filtered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696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612</Words>
  <Application>Microsoft Office PowerPoint</Application>
  <PresentationFormat>와이드스크린</PresentationFormat>
  <Paragraphs>157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정성엽</dc:creator>
  <cp:lastModifiedBy>정성엽</cp:lastModifiedBy>
  <cp:revision>2</cp:revision>
  <dcterms:created xsi:type="dcterms:W3CDTF">2021-11-21T14:54:05Z</dcterms:created>
  <dcterms:modified xsi:type="dcterms:W3CDTF">2021-11-21T15:15:57Z</dcterms:modified>
</cp:coreProperties>
</file>