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83" r:id="rId15"/>
    <p:sldId id="279" r:id="rId16"/>
    <p:sldId id="280" r:id="rId17"/>
    <p:sldId id="28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F2554F-5C15-448C-A6FD-A24AD8CB75E1}">
  <a:tblStyle styleId="{A0F2554F-5C15-448C-A6FD-A24AD8CB7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46"/>
  </p:normalViewPr>
  <p:slideViewPr>
    <p:cSldViewPr snapToGrid="0" snapToObjects="1">
      <p:cViewPr varScale="1">
        <p:scale>
          <a:sx n="117" d="100"/>
          <a:sy n="117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989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6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19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2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example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99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21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54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71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61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2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jQuery</a:t>
            </a:r>
            <a:r>
              <a:rPr lang="en-US" baseline="0" dirty="0" smtClean="0"/>
              <a:t> (</a:t>
            </a:r>
            <a:r>
              <a:rPr lang="is-I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 26, 2006</a:t>
            </a:r>
            <a:r>
              <a:rPr lang="en-US" baseline="0" dirty="0" smtClean="0"/>
              <a:t>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AJAX (??)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30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0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10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Example</a:t>
            </a:r>
            <a:r>
              <a:rPr lang="en-US" baseline="0" dirty="0" smtClean="0"/>
              <a:t> at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softvision-lasVegas-spa-Angular2-Angular4/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Backbone_SPA_Examples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3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51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docs.npmjs.com</a:t>
            </a:r>
            <a:r>
              <a:rPr lang="en-US" dirty="0" smtClean="0"/>
              <a:t>/getting-started/publishing-</a:t>
            </a:r>
            <a:r>
              <a:rPr lang="en-US" dirty="0" err="1" smtClean="0"/>
              <a:t>npm</a:t>
            </a:r>
            <a:r>
              <a:rPr lang="en-US" dirty="0" smtClean="0"/>
              <a:t>-packages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000" b="1"/>
            </a:lvl1pPr>
            <a:lvl2pPr lvl="1">
              <a:spcBef>
                <a:spcPts val="0"/>
              </a:spcBef>
              <a:buSzPct val="100000"/>
              <a:defRPr sz="5000" b="1"/>
            </a:lvl2pPr>
            <a:lvl3pPr lvl="2">
              <a:spcBef>
                <a:spcPts val="0"/>
              </a:spcBef>
              <a:buSzPct val="100000"/>
              <a:defRPr sz="5000" b="1"/>
            </a:lvl3pPr>
            <a:lvl4pPr lvl="3">
              <a:spcBef>
                <a:spcPts val="0"/>
              </a:spcBef>
              <a:buSzPct val="100000"/>
              <a:defRPr sz="5000" b="1"/>
            </a:lvl4pPr>
            <a:lvl5pPr lvl="4">
              <a:spcBef>
                <a:spcPts val="0"/>
              </a:spcBef>
              <a:buSzPct val="100000"/>
              <a:defRPr sz="5000" b="1"/>
            </a:lvl5pPr>
            <a:lvl6pPr lvl="5">
              <a:spcBef>
                <a:spcPts val="0"/>
              </a:spcBef>
              <a:buSzPct val="100000"/>
              <a:defRPr sz="5000" b="1"/>
            </a:lvl6pPr>
            <a:lvl7pPr lvl="6">
              <a:spcBef>
                <a:spcPts val="0"/>
              </a:spcBef>
              <a:buSzPct val="100000"/>
              <a:defRPr sz="5000" b="1"/>
            </a:lvl7pPr>
            <a:lvl8pPr lvl="7">
              <a:spcBef>
                <a:spcPts val="0"/>
              </a:spcBef>
              <a:buSzPct val="100000"/>
              <a:defRPr sz="5000" b="1"/>
            </a:lvl8pPr>
            <a:lvl9pPr lvl="8"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8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" TargetMode="External"/><Relationship Id="rId4" Type="http://schemas.openxmlformats.org/officeDocument/2006/relationships/hyperlink" Target="https://en.wikipedia.org/wiki/Web_site" TargetMode="External"/><Relationship Id="rId5" Type="http://schemas.openxmlformats.org/officeDocument/2006/relationships/hyperlink" Target="https://en.wikipedia.org/wiki/User_experience" TargetMode="External"/><Relationship Id="rId6" Type="http://schemas.openxmlformats.org/officeDocument/2006/relationships/hyperlink" Target="https://en.wikipedia.org/wiki/Desktop_application" TargetMode="External"/><Relationship Id="rId7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Data_object" TargetMode="Externa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Architectural_pattern" TargetMode="External"/><Relationship Id="rId5" Type="http://schemas.openxmlformats.org/officeDocument/2006/relationships/hyperlink" Target="https://en.wikipedia.org/wiki/Separation_of_concerns" TargetMode="External"/><Relationship Id="rId6" Type="http://schemas.openxmlformats.org/officeDocument/2006/relationships/hyperlink" Target="https://en.wikipedia.org/wiki/Graphical_user_interface" TargetMode="External"/><Relationship Id="rId7" Type="http://schemas.openxmlformats.org/officeDocument/2006/relationships/hyperlink" Target="https://en.wikipedia.org/wiki/Markup_language" TargetMode="External"/><Relationship Id="rId8" Type="http://schemas.openxmlformats.org/officeDocument/2006/relationships/hyperlink" Target="https://en.wikipedia.org/wiki/Business_logic" TargetMode="External"/><Relationship Id="rId9" Type="http://schemas.openxmlformats.org/officeDocument/2006/relationships/hyperlink" Target="https://en.wikipedia.org/wiki/Front_and_back_ends" TargetMode="External"/><Relationship Id="rId10" Type="http://schemas.openxmlformats.org/officeDocument/2006/relationships/hyperlink" Target="https://en.wikipedia.org/wiki/Model%E2%80%93view%E2%80%93viewmodel#cite_note-MVVM-eliminates-valueconverters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Angular  2/4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Jerum</a:t>
            </a:r>
            <a:r>
              <a:rPr lang="en-US" dirty="0" smtClean="0"/>
              <a:t> </a:t>
            </a:r>
            <a:r>
              <a:rPr lang="en-US" dirty="0" err="1" smtClean="0"/>
              <a:t>Hubbert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0" y="845456"/>
            <a:ext cx="7133579" cy="4488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62"/>
          <p:cNvSpPr txBox="1">
            <a:spLocks/>
          </p:cNvSpPr>
          <p:nvPr/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00" dirty="0" smtClean="0">
                <a:solidFill>
                  <a:schemeClr val="bg1"/>
                </a:solidFill>
              </a:rPr>
              <a:t>Angular 2 Into</a:t>
            </a:r>
            <a:endParaRPr lang="en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330" y="1209842"/>
            <a:ext cx="7929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MVVM 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Consider what html should be if it was intended for web applications use.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Maintained by Google.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most popular JS framework, currently.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What </a:t>
            </a:r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t offers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Dynamic HTML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Powerful templates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HTTP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Component encapsulation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Routing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Event handling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Form and input handling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It does most the heavy lifting for you!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62"/>
          <p:cNvSpPr txBox="1">
            <a:spLocks/>
          </p:cNvSpPr>
          <p:nvPr/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00" dirty="0" smtClean="0">
                <a:solidFill>
                  <a:schemeClr val="bg1"/>
                </a:solidFill>
              </a:rPr>
              <a:t>Forget Angular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en-US" sz="2200" dirty="0" smtClean="0">
                <a:solidFill>
                  <a:schemeClr val="bg1"/>
                </a:solidFill>
              </a:rPr>
              <a:t> ever existed...</a:t>
            </a:r>
            <a:endParaRPr lang="en" sz="2200" dirty="0">
              <a:solidFill>
                <a:schemeClr val="bg1"/>
              </a:solidFill>
            </a:endParaRPr>
          </a:p>
        </p:txBody>
      </p:sp>
      <p:sp>
        <p:nvSpPr>
          <p:cNvPr id="11" name="Shape 162"/>
          <p:cNvSpPr txBox="1">
            <a:spLocks/>
          </p:cNvSpPr>
          <p:nvPr/>
        </p:nvSpPr>
        <p:spPr>
          <a:xfrm>
            <a:off x="404330" y="1209841"/>
            <a:ext cx="8229600" cy="20994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Angular 2 is a complete write from google, so why did they do this?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Angular 1 was build in </a:t>
            </a:r>
            <a:r>
              <a:rPr lang="en-US" sz="1600" dirty="0">
                <a:solidFill>
                  <a:schemeClr val="bg1"/>
                </a:solidFill>
              </a:rPr>
              <a:t>October 20, </a:t>
            </a:r>
            <a:r>
              <a:rPr lang="en-US" sz="1600" dirty="0" smtClean="0">
                <a:solidFill>
                  <a:schemeClr val="bg1"/>
                </a:solidFill>
              </a:rPr>
              <a:t>2010 and doesn’t take advantage of the new ES6 features.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Its was to complex.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They wanted to add more structure, Typescript.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mtClean="0"/>
              <a:t>Angular 4 </a:t>
            </a:r>
            <a:r>
              <a:rPr lang="en-US" dirty="0" smtClean="0"/>
              <a:t>Basics</a:t>
            </a:r>
            <a:endParaRPr lang="en" dirty="0"/>
          </a:p>
        </p:txBody>
      </p:sp>
      <p:sp>
        <p:nvSpPr>
          <p:cNvPr id="8" name="Shape 162"/>
          <p:cNvSpPr txBox="1">
            <a:spLocks/>
          </p:cNvSpPr>
          <p:nvPr/>
        </p:nvSpPr>
        <p:spPr>
          <a:xfrm>
            <a:off x="404330" y="1209841"/>
            <a:ext cx="8229600" cy="290495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Components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Main way to build and specify elements and logic on the page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Services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reusable data services to share between components throughout an application.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Directives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Components are a type of directive. Directives are how we define dynamic html code. 3 types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Components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The basic building block of angular applications.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Structural - *</a:t>
            </a:r>
            <a:r>
              <a:rPr lang="en-US" sz="1600" dirty="0" err="1" smtClean="0">
                <a:solidFill>
                  <a:schemeClr val="bg1"/>
                </a:solidFill>
              </a:rPr>
              <a:t>ngIf</a:t>
            </a:r>
            <a:r>
              <a:rPr lang="en-US" sz="1600" dirty="0" smtClean="0">
                <a:solidFill>
                  <a:schemeClr val="bg1"/>
                </a:solidFill>
              </a:rPr>
              <a:t> *</a:t>
            </a:r>
            <a:r>
              <a:rPr lang="en-US" sz="1600" dirty="0" err="1" smtClean="0">
                <a:solidFill>
                  <a:schemeClr val="bg1"/>
                </a:solidFill>
              </a:rPr>
              <a:t>ngFor</a:t>
            </a:r>
            <a:r>
              <a:rPr lang="en-US" sz="1600" dirty="0" smtClean="0">
                <a:solidFill>
                  <a:schemeClr val="bg1"/>
                </a:solidFill>
              </a:rPr>
              <a:t> etc. They destroy and created html DOM elements.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Attributes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Change behavior and appearance of known for DOM elements.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 [</a:t>
            </a:r>
            <a:r>
              <a:rPr lang="en-US" sz="1600" dirty="0" err="1">
                <a:solidFill>
                  <a:schemeClr val="bg1"/>
                </a:solidFill>
              </a:rPr>
              <a:t>style.color</a:t>
            </a:r>
            <a:r>
              <a:rPr lang="en-US" sz="1600" dirty="0">
                <a:solidFill>
                  <a:schemeClr val="bg1"/>
                </a:solidFill>
              </a:rPr>
              <a:t>]="'blue'"&gt;Directives are awesome&lt;/p&gt;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Angular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err="1" smtClean="0">
                <a:solidFill>
                  <a:schemeClr val="bg1"/>
                </a:solidFill>
              </a:rPr>
              <a:t>Cli</a:t>
            </a:r>
            <a:r>
              <a:rPr lang="en-US" sz="1600" dirty="0" smtClean="0">
                <a:solidFill>
                  <a:schemeClr val="bg1"/>
                </a:solidFill>
              </a:rPr>
              <a:t> Tool (recommend 100%)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g angular-cli`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mtClean="0"/>
              <a:t>Angular 4 </a:t>
            </a:r>
            <a:r>
              <a:rPr lang="en-US" dirty="0" smtClean="0"/>
              <a:t>Basics</a:t>
            </a:r>
            <a:endParaRPr lang="en" dirty="0"/>
          </a:p>
        </p:txBody>
      </p:sp>
      <p:sp>
        <p:nvSpPr>
          <p:cNvPr id="8" name="Shape 162"/>
          <p:cNvSpPr txBox="1">
            <a:spLocks/>
          </p:cNvSpPr>
          <p:nvPr/>
        </p:nvSpPr>
        <p:spPr>
          <a:xfrm>
            <a:off x="404330" y="1209841"/>
            <a:ext cx="8229600" cy="290495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Components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Main way to build and specify elements and logic on the page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Services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reusable data services to share between components throughout an application.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Directives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Components are a type of directive. Directives are how we define dynamic html code. 3 types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Components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The basic building block of angular applications.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Structural - *</a:t>
            </a:r>
            <a:r>
              <a:rPr lang="en-US" sz="1600" dirty="0" err="1" smtClean="0">
                <a:solidFill>
                  <a:schemeClr val="bg1"/>
                </a:solidFill>
              </a:rPr>
              <a:t>ngIf</a:t>
            </a:r>
            <a:r>
              <a:rPr lang="en-US" sz="1600" dirty="0" smtClean="0">
                <a:solidFill>
                  <a:schemeClr val="bg1"/>
                </a:solidFill>
              </a:rPr>
              <a:t> *</a:t>
            </a:r>
            <a:r>
              <a:rPr lang="en-US" sz="1600" dirty="0" err="1" smtClean="0">
                <a:solidFill>
                  <a:schemeClr val="bg1"/>
                </a:solidFill>
              </a:rPr>
              <a:t>ngFor</a:t>
            </a:r>
            <a:r>
              <a:rPr lang="en-US" sz="1600" dirty="0" smtClean="0">
                <a:solidFill>
                  <a:schemeClr val="bg1"/>
                </a:solidFill>
              </a:rPr>
              <a:t> etc. They destroy and created html DOM elements.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Attributes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Change behavior and appearance of known for DOM elements.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 [</a:t>
            </a:r>
            <a:r>
              <a:rPr lang="en-US" sz="1600" dirty="0" err="1">
                <a:solidFill>
                  <a:schemeClr val="bg1"/>
                </a:solidFill>
              </a:rPr>
              <a:t>style.color</a:t>
            </a:r>
            <a:r>
              <a:rPr lang="en-US" sz="1600" dirty="0">
                <a:solidFill>
                  <a:schemeClr val="bg1"/>
                </a:solidFill>
              </a:rPr>
              <a:t>]="'blue'"&gt;Directives are awesome&lt;/p&gt;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Angular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err="1" smtClean="0">
                <a:solidFill>
                  <a:schemeClr val="bg1"/>
                </a:solidFill>
              </a:rPr>
              <a:t>Cli</a:t>
            </a:r>
            <a:r>
              <a:rPr lang="en-US" sz="1600" dirty="0" smtClean="0">
                <a:solidFill>
                  <a:schemeClr val="bg1"/>
                </a:solidFill>
              </a:rPr>
              <a:t> Tool (recommend 100%)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install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g angular-cli`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7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61"/>
          <p:cNvSpPr txBox="1">
            <a:spLocks/>
          </p:cNvSpPr>
          <p:nvPr/>
        </p:nvSpPr>
        <p:spPr>
          <a:xfrm>
            <a:off x="556730" y="1362242"/>
            <a:ext cx="3768690" cy="514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Client on the receiving the request from user sends the request to the server and then the server reciprocates in the form of HTML code the browser renders. </a:t>
            </a:r>
          </a:p>
          <a:p>
            <a:endParaRPr lang="en-US" sz="1600" dirty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Cons: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Depends heavy on the speed of the connection.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User is constantly reloading the same data.</a:t>
            </a:r>
          </a:p>
          <a:p>
            <a:endParaRPr lang="en-US" sz="1600" dirty="0" smtClean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Can be easier to build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Server processing = more computing power.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Older so majority of problems are solved.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20" y="1362242"/>
            <a:ext cx="4654193" cy="2763286"/>
          </a:xfrm>
          <a:prstGeom prst="rect">
            <a:avLst/>
          </a:prstGeom>
        </p:spPr>
      </p:pic>
      <p:sp>
        <p:nvSpPr>
          <p:cNvPr id="20" name="Shape 61"/>
          <p:cNvSpPr txBox="1">
            <a:spLocks/>
          </p:cNvSpPr>
          <p:nvPr/>
        </p:nvSpPr>
        <p:spPr>
          <a:xfrm>
            <a:off x="556730" y="8108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Traditional Web Application (MPA)</a:t>
            </a:r>
            <a:endParaRPr lang="en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a Single Page Application (SPA)</a:t>
            </a:r>
            <a:endParaRPr lang="en" dirty="0"/>
          </a:p>
        </p:txBody>
      </p:sp>
      <p:sp>
        <p:nvSpPr>
          <p:cNvPr id="62" name="Shape 62"/>
          <p:cNvSpPr txBox="1"/>
          <p:nvPr/>
        </p:nvSpPr>
        <p:spPr>
          <a:xfrm>
            <a:off x="457199" y="1311477"/>
            <a:ext cx="8275835" cy="18324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Wikipedia Def.</a:t>
            </a:r>
          </a:p>
          <a:p>
            <a:pPr lvl="0">
              <a:spcBef>
                <a:spcPts val="60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b="1" dirty="0">
                <a:solidFill>
                  <a:schemeClr val="bg1"/>
                </a:solidFill>
              </a:rPr>
              <a:t>single-page application</a:t>
            </a:r>
            <a:r>
              <a:rPr lang="en-US" sz="1600" dirty="0">
                <a:solidFill>
                  <a:schemeClr val="bg1"/>
                </a:solidFill>
              </a:rPr>
              <a:t> (</a:t>
            </a:r>
            <a:r>
              <a:rPr lang="en-US" sz="1600" b="1" dirty="0">
                <a:solidFill>
                  <a:schemeClr val="bg1"/>
                </a:solidFill>
              </a:rPr>
              <a:t>SPA</a:t>
            </a:r>
            <a:r>
              <a:rPr lang="en-US" sz="1600" dirty="0">
                <a:solidFill>
                  <a:schemeClr val="bg1"/>
                </a:solidFill>
              </a:rPr>
              <a:t>) is a </a:t>
            </a:r>
            <a:r>
              <a:rPr lang="en-US" sz="1600" dirty="0">
                <a:solidFill>
                  <a:schemeClr val="bg1"/>
                </a:solidFill>
                <a:hlinkClick r:id="rId3" tooltip="Web application"/>
              </a:rPr>
              <a:t>web application</a:t>
            </a:r>
            <a:r>
              <a:rPr lang="en-US" sz="1600" dirty="0">
                <a:solidFill>
                  <a:schemeClr val="bg1"/>
                </a:solidFill>
              </a:rPr>
              <a:t> or </a:t>
            </a:r>
            <a:r>
              <a:rPr lang="en-US" sz="1600" dirty="0">
                <a:solidFill>
                  <a:schemeClr val="bg1"/>
                </a:solidFill>
                <a:hlinkClick r:id="rId4" tooltip="Web site"/>
              </a:rPr>
              <a:t>web site</a:t>
            </a:r>
            <a:r>
              <a:rPr lang="en-US" sz="1600" dirty="0">
                <a:solidFill>
                  <a:schemeClr val="bg1"/>
                </a:solidFill>
              </a:rPr>
              <a:t> that interacts with the user by dynamically rewriting the current page rather than loading entire new pages from a server. This approach avoids interruption of the </a:t>
            </a:r>
            <a:r>
              <a:rPr lang="en-US" sz="1600" dirty="0">
                <a:solidFill>
                  <a:schemeClr val="bg1"/>
                </a:solidFill>
                <a:hlinkClick r:id="rId5" tooltip="User experience"/>
              </a:rPr>
              <a:t>user experience</a:t>
            </a:r>
            <a:r>
              <a:rPr lang="en-US" sz="1600" dirty="0">
                <a:solidFill>
                  <a:schemeClr val="bg1"/>
                </a:solidFill>
              </a:rPr>
              <a:t> between successive pages, making the application behave more like a </a:t>
            </a:r>
            <a:r>
              <a:rPr lang="en-US" sz="1600" dirty="0">
                <a:solidFill>
                  <a:schemeClr val="bg1"/>
                </a:solidFill>
                <a:hlinkClick r:id="rId6" tooltip="Desktop application"/>
              </a:rPr>
              <a:t>desktop application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" sz="1600" b="1" dirty="0">
              <a:solidFill>
                <a:schemeClr val="bg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31" y="2972656"/>
            <a:ext cx="5959797" cy="3304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 of SPA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9" y="1621903"/>
            <a:ext cx="8183301" cy="3050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7" y="1053779"/>
            <a:ext cx="78740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 SPA Framework</a:t>
            </a:r>
            <a:endParaRPr lang="en-US" dirty="0"/>
          </a:p>
        </p:txBody>
      </p:sp>
      <p:sp>
        <p:nvSpPr>
          <p:cNvPr id="10" name="Shape 62"/>
          <p:cNvSpPr txBox="1"/>
          <p:nvPr/>
        </p:nvSpPr>
        <p:spPr>
          <a:xfrm>
            <a:off x="404330" y="1334626"/>
            <a:ext cx="8275835" cy="34688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Router </a:t>
            </a:r>
            <a:r>
              <a:rPr lang="mr-IN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–</a:t>
            </a: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A way to define routes /home, /login, /logout etc..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   Browser history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  Route security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  Templates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>
              <a:spcBef>
                <a:spcPts val="6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Structure MVC or MVVM </a:t>
            </a:r>
            <a:endParaRPr lang="en" sz="1600" b="1" dirty="0">
              <a:solidFill>
                <a:schemeClr val="bg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3402957"/>
            <a:ext cx="3941810" cy="11774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4330" y="4664597"/>
            <a:ext cx="65917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Model–view–</a:t>
            </a:r>
            <a:r>
              <a:rPr lang="en-US" b="1" dirty="0" err="1">
                <a:solidFill>
                  <a:schemeClr val="bg1"/>
                </a:solidFill>
                <a:latin typeface="Arial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(</a:t>
            </a:r>
            <a:r>
              <a:rPr lang="en-US" b="1" dirty="0">
                <a:solidFill>
                  <a:schemeClr val="bg1"/>
                </a:solidFill>
                <a:latin typeface="Arial" charset="0"/>
              </a:rPr>
              <a:t>MVVM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 is a software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4" tooltip="Architectural pattern"/>
              </a:rPr>
              <a:t>architectural pattern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MVVM facilitates a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5" tooltip="Separation of concerns"/>
              </a:rPr>
              <a:t>separation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of development of the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6" tooltip="Graphical user interface"/>
              </a:rPr>
              <a:t>graphical user interface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– be it via a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7" tooltip="Markup language"/>
              </a:rPr>
              <a:t>markup language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or GUI code – from development of the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8" tooltip="Business logic"/>
              </a:rPr>
              <a:t>business logic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or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9" tooltip="Front and back ends"/>
              </a:rPr>
              <a:t>back-end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logic (the </a:t>
            </a:r>
            <a:r>
              <a:rPr lang="en-US" i="1" dirty="0">
                <a:solidFill>
                  <a:schemeClr val="bg1"/>
                </a:solidFill>
                <a:latin typeface="Arial" charset="0"/>
              </a:rPr>
              <a:t>data model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). The </a:t>
            </a:r>
            <a:r>
              <a:rPr lang="en-US" i="1" dirty="0">
                <a:solidFill>
                  <a:schemeClr val="bg1"/>
                </a:solidFill>
                <a:latin typeface="Arial" charset="0"/>
              </a:rPr>
              <a:t>view model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of MVVM is a value converter,</a:t>
            </a:r>
            <a:r>
              <a:rPr lang="en-US" baseline="30000" dirty="0">
                <a:solidFill>
                  <a:schemeClr val="bg1"/>
                </a:solidFill>
                <a:latin typeface="Arial" charset="0"/>
                <a:hlinkClick r:id="rId10"/>
              </a:rPr>
              <a:t>[1]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meaning the view model is responsible for exposing (converting) the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11" tooltip="Data object"/>
              </a:rPr>
              <a:t>data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objects from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the model in such a way that objects are easily managed and presented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4" y="3422730"/>
            <a:ext cx="3264061" cy="1505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Quick Look at </a:t>
            </a:r>
            <a:r>
              <a:rPr lang="en-US" dirty="0" err="1" smtClean="0"/>
              <a:t>BackboneJS</a:t>
            </a:r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532436" y="1469461"/>
            <a:ext cx="7442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found at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://backbonejs.org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Made by </a:t>
            </a:r>
            <a:r>
              <a:rPr lang="en-US" dirty="0">
                <a:solidFill>
                  <a:schemeClr val="bg1"/>
                </a:solidFill>
              </a:rPr>
              <a:t>Jeremy </a:t>
            </a:r>
            <a:r>
              <a:rPr lang="en-US" dirty="0" smtClean="0">
                <a:solidFill>
                  <a:schemeClr val="bg1"/>
                </a:solidFill>
              </a:rPr>
              <a:t>Ashkenas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October 13,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weight only </a:t>
            </a:r>
            <a:r>
              <a:rPr lang="en-US" dirty="0">
                <a:solidFill>
                  <a:schemeClr val="bg1"/>
                </a:solidFill>
              </a:rPr>
              <a:t>7.5 KB </a:t>
            </a:r>
            <a:r>
              <a:rPr lang="en-US" dirty="0" smtClean="0">
                <a:solidFill>
                  <a:schemeClr val="bg1"/>
                </a:solidFill>
              </a:rPr>
              <a:t>production, </a:t>
            </a:r>
            <a:r>
              <a:rPr lang="en-US" dirty="0">
                <a:solidFill>
                  <a:schemeClr val="bg1"/>
                </a:solidFill>
              </a:rPr>
              <a:t>72 KB </a:t>
            </a:r>
            <a:r>
              <a:rPr lang="en-US" dirty="0" smtClean="0">
                <a:solidFill>
                  <a:schemeClr val="bg1"/>
                </a:solidFill>
              </a:rPr>
              <a:t>development. Less is better?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66" y="3331086"/>
            <a:ext cx="5810491" cy="2998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Into To NPM, What is NPM</a:t>
            </a:r>
            <a:r>
              <a:rPr lang="mr-IN" dirty="0" smtClean="0"/>
              <a:t>…</a:t>
            </a:r>
            <a:r>
              <a:rPr lang="en-US" dirty="0" smtClean="0"/>
              <a:t> Node Package Manager</a:t>
            </a:r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458183" y="1512865"/>
            <a:ext cx="74473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https://www.npmjs.com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Claims to be the largest JS library in the world.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open source (Free)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Installation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Windows: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Just download </a:t>
            </a:r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and you get it via command line.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if you have it just run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Mac: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install via homebrew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brew install </a:t>
            </a:r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Look into installing a node version manager or another version manager, can save you a lot of headaches.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6" y="4639222"/>
            <a:ext cx="7325988" cy="18836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Package.json</a:t>
            </a:r>
            <a:r>
              <a:rPr lang="en-US" dirty="0"/>
              <a:t> Structure https://</a:t>
            </a:r>
            <a:r>
              <a:rPr lang="en-US" dirty="0" err="1"/>
              <a:t>docs.npmjs.com</a:t>
            </a:r>
            <a:r>
              <a:rPr lang="en-US" dirty="0"/>
              <a:t>/files/</a:t>
            </a:r>
            <a:r>
              <a:rPr lang="en-US" dirty="0" err="1"/>
              <a:t>package.json</a:t>
            </a:r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404330" y="1209842"/>
            <a:ext cx="79294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stuff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Name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The name of the package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Scripts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The running of the program, accessed via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run &lt;</a:t>
            </a:r>
            <a:r>
              <a:rPr lang="en-US" sz="1600" dirty="0" err="1" smtClean="0">
                <a:solidFill>
                  <a:schemeClr val="bg1"/>
                </a:solidFill>
              </a:rPr>
              <a:t>script_name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Dependencies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Other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packages which this package needs.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Dev-dependencies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Packages only needed for development scripts. Not production.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Main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Defines the .</a:t>
            </a:r>
            <a:r>
              <a:rPr lang="en-US" sz="1600" dirty="0" err="1" smtClean="0">
                <a:solidFill>
                  <a:schemeClr val="bg1"/>
                </a:solidFill>
              </a:rPr>
              <a:t>js</a:t>
            </a:r>
            <a:r>
              <a:rPr lang="en-US" sz="1600" dirty="0" smtClean="0">
                <a:solidFill>
                  <a:schemeClr val="bg1"/>
                </a:solidFill>
              </a:rPr>
              <a:t> file which will be exposed when someone accessed the package via require(&lt;</a:t>
            </a:r>
            <a:r>
              <a:rPr lang="en-US" sz="1600" dirty="0" err="1" smtClean="0">
                <a:solidFill>
                  <a:schemeClr val="bg1"/>
                </a:solidFill>
              </a:rPr>
              <a:t>package_name</a:t>
            </a:r>
            <a:r>
              <a:rPr lang="en-US" sz="1600" dirty="0" smtClean="0">
                <a:solidFill>
                  <a:schemeClr val="bg1"/>
                </a:solidFill>
              </a:rPr>
              <a:t>&gt;). If no main is defined we expose the </a:t>
            </a:r>
            <a:r>
              <a:rPr lang="en-US" sz="1600" dirty="0" err="1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329" y="3777178"/>
            <a:ext cx="60182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How to publish a package.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Required fields are name, version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Create a user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adduser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Or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login`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Verify user is created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config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ls`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Finally, to publish the package its just 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publish`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637</Words>
  <Application>Microsoft Macintosh PowerPoint</Application>
  <PresentationFormat>On-screen Show (4:3)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</vt:lpstr>
      <vt:lpstr>Cousine</vt:lpstr>
      <vt:lpstr>Arial</vt:lpstr>
      <vt:lpstr>Valentine template</vt:lpstr>
      <vt:lpstr>Angular  2/4 by Jerum Hubbert</vt:lpstr>
      <vt:lpstr>PowerPoint Presentation</vt:lpstr>
      <vt:lpstr>What is a Single Page Application (SPA)</vt:lpstr>
      <vt:lpstr>History of SPA</vt:lpstr>
      <vt:lpstr>PowerPoint Presentation</vt:lpstr>
      <vt:lpstr>Basics of a SPA Framework</vt:lpstr>
      <vt:lpstr>Quick Look at BackboneJS</vt:lpstr>
      <vt:lpstr>Into To NPM, What is NPM… Node Package Manager</vt:lpstr>
      <vt:lpstr>Package.json Structure https://docs.npmjs.com/files/package.json</vt:lpstr>
      <vt:lpstr>PowerPoint Presentation</vt:lpstr>
      <vt:lpstr>PowerPoint Presentation</vt:lpstr>
      <vt:lpstr>PowerPoint Presentation</vt:lpstr>
      <vt:lpstr>Angular 4 Basics</vt:lpstr>
      <vt:lpstr>Angular 4 Basics</vt:lpstr>
      <vt:lpstr>Thanks!</vt:lpstr>
      <vt:lpstr>CREDITS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 2/4 by Jerum Hubbert</dc:title>
  <cp:lastModifiedBy>Microsoft Office User</cp:lastModifiedBy>
  <cp:revision>49</cp:revision>
  <dcterms:modified xsi:type="dcterms:W3CDTF">2017-11-09T07:57:01Z</dcterms:modified>
</cp:coreProperties>
</file>