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58" r:id="rId3"/>
    <p:sldId id="257" r:id="rId4"/>
    <p:sldId id="261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F2554F-5C15-448C-A6FD-A24AD8CB75E1}">
  <a:tblStyle styleId="{A0F2554F-5C15-448C-A6FD-A24AD8CB75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146"/>
  </p:normalViewPr>
  <p:slideViewPr>
    <p:cSldViewPr snapToGrid="0" snapToObjects="1">
      <p:cViewPr varScale="1">
        <p:scale>
          <a:sx n="117" d="100"/>
          <a:sy n="117" d="100"/>
        </p:scale>
        <p:origin x="2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989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969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192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2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6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037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743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122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246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868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35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617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216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454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210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715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34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92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jQuery</a:t>
            </a:r>
            <a:r>
              <a:rPr lang="en-US" baseline="0" dirty="0" smtClean="0"/>
              <a:t> (</a:t>
            </a:r>
            <a:r>
              <a:rPr lang="is-I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August 26, 2006</a:t>
            </a:r>
            <a:r>
              <a:rPr lang="en-US" baseline="0" dirty="0" smtClean="0"/>
              <a:t>)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AJAX (??)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030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70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10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Example</a:t>
            </a:r>
            <a:r>
              <a:rPr lang="en-US" baseline="0" dirty="0" smtClean="0"/>
              <a:t> at 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softvision-lasVegas-spa-Angular2-Angular4/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Backbone_SPA_Examples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730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51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docs.npmjs.com</a:t>
            </a:r>
            <a:r>
              <a:rPr lang="en-US" dirty="0" smtClean="0"/>
              <a:t>/getting-started/publishing-</a:t>
            </a:r>
            <a:r>
              <a:rPr lang="en-US" dirty="0" err="1" smtClean="0"/>
              <a:t>npm</a:t>
            </a:r>
            <a:r>
              <a:rPr lang="en-US" dirty="0" smtClean="0"/>
              <a:t>-packages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70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000" b="1"/>
            </a:lvl1pPr>
            <a:lvl2pPr lvl="1">
              <a:spcBef>
                <a:spcPts val="0"/>
              </a:spcBef>
              <a:buSzPct val="100000"/>
              <a:defRPr sz="5000" b="1"/>
            </a:lvl2pPr>
            <a:lvl3pPr lvl="2">
              <a:spcBef>
                <a:spcPts val="0"/>
              </a:spcBef>
              <a:buSzPct val="100000"/>
              <a:defRPr sz="5000" b="1"/>
            </a:lvl3pPr>
            <a:lvl4pPr lvl="3">
              <a:spcBef>
                <a:spcPts val="0"/>
              </a:spcBef>
              <a:buSzPct val="100000"/>
              <a:defRPr sz="5000" b="1"/>
            </a:lvl4pPr>
            <a:lvl5pPr lvl="4">
              <a:spcBef>
                <a:spcPts val="0"/>
              </a:spcBef>
              <a:buSzPct val="100000"/>
              <a:defRPr sz="5000" b="1"/>
            </a:lvl5pPr>
            <a:lvl6pPr lvl="5">
              <a:spcBef>
                <a:spcPts val="0"/>
              </a:spcBef>
              <a:buSzPct val="100000"/>
              <a:defRPr sz="5000" b="1"/>
            </a:lvl6pPr>
            <a:lvl7pPr lvl="6">
              <a:spcBef>
                <a:spcPts val="0"/>
              </a:spcBef>
              <a:buSzPct val="100000"/>
              <a:defRPr sz="5000" b="1"/>
            </a:lvl7pPr>
            <a:lvl8pPr lvl="7">
              <a:spcBef>
                <a:spcPts val="0"/>
              </a:spcBef>
              <a:buSzPct val="100000"/>
              <a:defRPr sz="5000" b="1"/>
            </a:lvl8pPr>
            <a:lvl9pPr lvl="8">
              <a:spcBef>
                <a:spcPts val="0"/>
              </a:spcBef>
              <a:buSzPct val="100000"/>
              <a:defRPr sz="5000" b="1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3" name="Shape 13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" name="Shape 15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lg" len="lg"/>
            <a:tailEnd type="none" w="lg" len="lg"/>
          </a:ln>
        </p:spPr>
      </p:sp>
      <p:sp>
        <p:nvSpPr>
          <p:cNvPr id="16" name="Shape 16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lueprint.png"/>
          <p:cNvPicPr preferRelativeResize="0"/>
          <p:nvPr/>
        </p:nvPicPr>
        <p:blipFill rotWithShape="1">
          <a:blip r:embed="rId9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Cousine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application" TargetMode="External"/><Relationship Id="rId4" Type="http://schemas.openxmlformats.org/officeDocument/2006/relationships/hyperlink" Target="https://en.wikipedia.org/wiki/Web_site" TargetMode="External"/><Relationship Id="rId5" Type="http://schemas.openxmlformats.org/officeDocument/2006/relationships/hyperlink" Target="https://en.wikipedia.org/wiki/User_experience" TargetMode="External"/><Relationship Id="rId6" Type="http://schemas.openxmlformats.org/officeDocument/2006/relationships/hyperlink" Target="https://en.wikipedia.org/wiki/Desktop_application" TargetMode="External"/><Relationship Id="rId7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Data_object" TargetMode="External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en.wikipedia.org/wiki/Architectural_pattern" TargetMode="External"/><Relationship Id="rId5" Type="http://schemas.openxmlformats.org/officeDocument/2006/relationships/hyperlink" Target="https://en.wikipedia.org/wiki/Separation_of_concerns" TargetMode="External"/><Relationship Id="rId6" Type="http://schemas.openxmlformats.org/officeDocument/2006/relationships/hyperlink" Target="https://en.wikipedia.org/wiki/Graphical_user_interface" TargetMode="External"/><Relationship Id="rId7" Type="http://schemas.openxmlformats.org/officeDocument/2006/relationships/hyperlink" Target="https://en.wikipedia.org/wiki/Markup_language" TargetMode="External"/><Relationship Id="rId8" Type="http://schemas.openxmlformats.org/officeDocument/2006/relationships/hyperlink" Target="https://en.wikipedia.org/wiki/Business_logic" TargetMode="External"/><Relationship Id="rId9" Type="http://schemas.openxmlformats.org/officeDocument/2006/relationships/hyperlink" Target="https://en.wikipedia.org/wiki/Front_and_back_ends" TargetMode="External"/><Relationship Id="rId10" Type="http://schemas.openxmlformats.org/officeDocument/2006/relationships/hyperlink" Target="https://en.wikipedia.org/wiki/Model%E2%80%93view%E2%80%93viewmodel#cite_note-MVVM-eliminates-valueconverters-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Angular  2/4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 err="1" smtClean="0"/>
              <a:t>Jerum</a:t>
            </a:r>
            <a:r>
              <a:rPr lang="en-US" dirty="0" smtClean="0"/>
              <a:t> </a:t>
            </a:r>
            <a:r>
              <a:rPr lang="en-US" dirty="0" err="1" smtClean="0"/>
              <a:t>Hubbert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20" y="845456"/>
            <a:ext cx="7133579" cy="44885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62"/>
          <p:cNvSpPr txBox="1">
            <a:spLocks/>
          </p:cNvSpPr>
          <p:nvPr/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200" dirty="0" smtClean="0">
                <a:solidFill>
                  <a:schemeClr val="bg1"/>
                </a:solidFill>
              </a:rPr>
              <a:t>Angular 2 Into</a:t>
            </a:r>
            <a:endParaRPr lang="en" sz="2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330" y="1209842"/>
            <a:ext cx="7929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MVVM design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Consider what html should be if it was intended for web applications use.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Maintained by Google.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The most popular JS framework, currently.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What </a:t>
            </a:r>
            <a:r>
              <a:rPr lang="en-US" sz="1600" dirty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t offers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Dynamic HTML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Powerful templates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HTTP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Component encapsulation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Routing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Event handling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Form and input handling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It does most the heavy lifting for you!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62"/>
          <p:cNvSpPr txBox="1">
            <a:spLocks/>
          </p:cNvSpPr>
          <p:nvPr/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200" dirty="0" smtClean="0">
                <a:solidFill>
                  <a:schemeClr val="bg1"/>
                </a:solidFill>
              </a:rPr>
              <a:t>Forget Angular </a:t>
            </a:r>
            <a:r>
              <a:rPr lang="en-US" sz="2200" dirty="0">
                <a:solidFill>
                  <a:schemeClr val="bg1"/>
                </a:solidFill>
              </a:rPr>
              <a:t>1</a:t>
            </a:r>
            <a:r>
              <a:rPr lang="en-US" sz="2200" dirty="0" smtClean="0">
                <a:solidFill>
                  <a:schemeClr val="bg1"/>
                </a:solidFill>
              </a:rPr>
              <a:t> ever existed...</a:t>
            </a:r>
            <a:endParaRPr lang="en" sz="2200" dirty="0">
              <a:solidFill>
                <a:schemeClr val="bg1"/>
              </a:solidFill>
            </a:endParaRPr>
          </a:p>
        </p:txBody>
      </p:sp>
      <p:sp>
        <p:nvSpPr>
          <p:cNvPr id="11" name="Shape 162"/>
          <p:cNvSpPr txBox="1">
            <a:spLocks/>
          </p:cNvSpPr>
          <p:nvPr/>
        </p:nvSpPr>
        <p:spPr>
          <a:xfrm>
            <a:off x="404330" y="1209841"/>
            <a:ext cx="8229600" cy="209941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600" dirty="0" smtClean="0">
                <a:solidFill>
                  <a:schemeClr val="bg1"/>
                </a:solidFill>
              </a:rPr>
              <a:t>Angular 2 is a complete write from google, so why did they do this?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Angular 1 was build in </a:t>
            </a:r>
            <a:r>
              <a:rPr lang="en-US" sz="1600" dirty="0">
                <a:solidFill>
                  <a:schemeClr val="bg1"/>
                </a:solidFill>
              </a:rPr>
              <a:t>October 20, </a:t>
            </a:r>
            <a:r>
              <a:rPr lang="en-US" sz="1600" dirty="0" smtClean="0">
                <a:solidFill>
                  <a:schemeClr val="bg1"/>
                </a:solidFill>
              </a:rPr>
              <a:t>2010 and doesn’t take advantage of the new ES6 features.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Its was to complex.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They wanted to add more structure, Typescript.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mtClean="0"/>
              <a:t>Angular 4 </a:t>
            </a:r>
            <a:r>
              <a:rPr lang="en-US" dirty="0" smtClean="0"/>
              <a:t>Basics</a:t>
            </a:r>
            <a:endParaRPr lang="en" dirty="0"/>
          </a:p>
        </p:txBody>
      </p:sp>
      <p:sp>
        <p:nvSpPr>
          <p:cNvPr id="8" name="Shape 162"/>
          <p:cNvSpPr txBox="1">
            <a:spLocks/>
          </p:cNvSpPr>
          <p:nvPr/>
        </p:nvSpPr>
        <p:spPr>
          <a:xfrm>
            <a:off x="404330" y="1209841"/>
            <a:ext cx="8229600" cy="209941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600" dirty="0" smtClean="0">
                <a:solidFill>
                  <a:schemeClr val="bg1"/>
                </a:solidFill>
              </a:rPr>
              <a:t>Components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Main way to build and specify elements and logic on the page.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897286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223964" y="1897286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90727" y="1897286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4565229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3223964" y="4565229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3"/>
          </p:nvPr>
        </p:nvSpPr>
        <p:spPr>
          <a:xfrm>
            <a:off x="5990727" y="4565229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0" name="Shape 250"/>
          <p:cNvSpPr/>
          <p:nvPr/>
        </p:nvSpPr>
        <p:spPr>
          <a:xfrm>
            <a:off x="3296347" y="1461050"/>
            <a:ext cx="430132" cy="497007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512618" y="4165435"/>
            <a:ext cx="519493" cy="496373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543061" y="1461053"/>
            <a:ext cx="455207" cy="45972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3278993" y="4215999"/>
            <a:ext cx="464851" cy="459065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6090528" y="4172507"/>
            <a:ext cx="509875" cy="482237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6090513" y="1532737"/>
            <a:ext cx="480282" cy="353639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13"/>
            <a:ext cx="2766776" cy="5551776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39030" y="839913"/>
            <a:ext cx="2483749" cy="5226870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iPHONE PROJECT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4788350" y="718130"/>
            <a:ext cx="3839439" cy="5429937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TABLET PROJECT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495925" y="2473463"/>
            <a:ext cx="5140316" cy="400179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3707136" y="2686007"/>
            <a:ext cx="4717800" cy="3007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61"/>
          <p:cNvSpPr txBox="1">
            <a:spLocks/>
          </p:cNvSpPr>
          <p:nvPr/>
        </p:nvSpPr>
        <p:spPr>
          <a:xfrm>
            <a:off x="556730" y="1362242"/>
            <a:ext cx="3768690" cy="514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Client on the receiving the request from user sends the request to the server and then the server reciprocates in the form of HTML code the browser renders. </a:t>
            </a:r>
          </a:p>
          <a:p>
            <a:endParaRPr lang="en-US" sz="1600" dirty="0">
              <a:solidFill>
                <a:schemeClr val="bg1"/>
              </a:solidFill>
              <a:latin typeface="+mn-lt"/>
              <a:ea typeface="Courier" charset="0"/>
              <a:cs typeface="Courier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Cons: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Depends heavy on the speed of the connection.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User is constantly reloading the same data.</a:t>
            </a:r>
          </a:p>
          <a:p>
            <a:endParaRPr lang="en-US" sz="1600" dirty="0" smtClean="0">
              <a:solidFill>
                <a:schemeClr val="bg1"/>
              </a:solidFill>
              <a:latin typeface="+mn-lt"/>
              <a:ea typeface="Courier" charset="0"/>
              <a:cs typeface="Courier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Pros: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Can be easier to build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Server processing = more computing power.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+mn-lt"/>
                <a:ea typeface="Courier" charset="0"/>
                <a:cs typeface="Courier" charset="0"/>
              </a:rPr>
              <a:t>Older so majority of problems are solved. 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chemeClr val="bg1"/>
              </a:solidFill>
              <a:latin typeface="+mn-lt"/>
              <a:ea typeface="Courier" charset="0"/>
              <a:cs typeface="Courier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+mn-lt"/>
              <a:ea typeface="Courier" charset="0"/>
              <a:cs typeface="Couri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20" y="1362242"/>
            <a:ext cx="4654193" cy="2763286"/>
          </a:xfrm>
          <a:prstGeom prst="rect">
            <a:avLst/>
          </a:prstGeom>
        </p:spPr>
      </p:pic>
      <p:sp>
        <p:nvSpPr>
          <p:cNvPr id="20" name="Shape 61"/>
          <p:cNvSpPr txBox="1">
            <a:spLocks/>
          </p:cNvSpPr>
          <p:nvPr/>
        </p:nvSpPr>
        <p:spPr>
          <a:xfrm>
            <a:off x="556730" y="8108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Traditional Web Application (MPA)</a:t>
            </a:r>
            <a:endParaRPr lang="en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16579" y="1500000"/>
            <a:ext cx="8178900" cy="485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5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This presentations uses the following typographies:</a:t>
            </a:r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Titles &amp; Body copy: </a:t>
            </a:r>
            <a:r>
              <a:rPr lang="en" sz="1600" b="1">
                <a:solidFill>
                  <a:srgbClr val="FFFFFF"/>
                </a:solidFill>
              </a:rPr>
              <a:t>Cousine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solidFill>
                  <a:srgbClr val="FFFFFF"/>
                </a:solidFill>
                <a:hlinkClick r:id="rId3"/>
              </a:rPr>
              <a:t>https://www.google.com/fonts#UsePlace:use/Collection:Cousine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Click on the “arrow button” that appears on the top right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924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9025" y="3438363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277965" y="1139450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852801" y="1206456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445208" y="1207505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071095" y="1198479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678363" y="1195288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190980" y="1191026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808913" y="1169216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367795" y="1195813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977729" y="1202194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571185" y="1193693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282226" y="1732906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869825" y="1732906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447327" y="1801507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034402" y="1768529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624667" y="1793530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3218647" y="1793530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815818" y="1797245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4384820" y="1778625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4934129" y="1738217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5532896" y="1754170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252963" y="2405584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42704" y="2349222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445732" y="2367295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029616" y="2355603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629978" y="2367842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234055" y="2324767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777530" y="2414632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382678" y="2357198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969227" y="2342316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538753" y="2354008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01895" y="2959680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75136" y="2960227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469663" y="2960227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052475" y="2960227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720367" y="2905984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319156" y="2909175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912065" y="2959680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402368" y="2954894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975609" y="2964466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570114" y="2905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00284" y="3509536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913425" y="3493583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461139" y="3493583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592213" y="3571756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013116" y="3521229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10671" y="3531347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96674" y="3534538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332172" y="3534538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012302" y="3518584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602568" y="3539324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64677" y="4147663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48015" y="4172118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447327" y="4160426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032260" y="4152449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640621" y="4126923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196312" y="4171593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784982" y="4171593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4383224" y="4142877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951132" y="4102468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569065" y="4126398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258820" y="4698568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828346" y="4762907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1518573" y="4671447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069500" y="4713451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632644" y="4744309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218101" y="4716117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3804127" y="4711331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363533" y="4715046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969227" y="4707616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566399" y="4689521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230650" y="5353719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858133" y="5282977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1430849" y="5260117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039713" y="5296810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590093" y="5297881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3227673" y="5265974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742432" y="5261188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336412" y="5254260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4946346" y="5365411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5591925" y="5319670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350992" y="3049892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7244612" y="3049882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535708" y="3260745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7689847" y="3558142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What is a Single Page Application (SPA)</a:t>
            </a:r>
            <a:endParaRPr lang="en" dirty="0"/>
          </a:p>
        </p:txBody>
      </p:sp>
      <p:sp>
        <p:nvSpPr>
          <p:cNvPr id="62" name="Shape 62"/>
          <p:cNvSpPr txBox="1"/>
          <p:nvPr/>
        </p:nvSpPr>
        <p:spPr>
          <a:xfrm>
            <a:off x="457199" y="1311477"/>
            <a:ext cx="8275835" cy="18324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b="1" dirty="0" smtClean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Wikipedia Def.</a:t>
            </a:r>
          </a:p>
          <a:p>
            <a:pPr lvl="0">
              <a:spcBef>
                <a:spcPts val="60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A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r>
              <a:rPr lang="en-US" sz="1600" b="1" dirty="0">
                <a:solidFill>
                  <a:schemeClr val="bg1"/>
                </a:solidFill>
              </a:rPr>
              <a:t>single-page application</a:t>
            </a:r>
            <a:r>
              <a:rPr lang="en-US" sz="1600" dirty="0">
                <a:solidFill>
                  <a:schemeClr val="bg1"/>
                </a:solidFill>
              </a:rPr>
              <a:t> (</a:t>
            </a:r>
            <a:r>
              <a:rPr lang="en-US" sz="1600" b="1" dirty="0">
                <a:solidFill>
                  <a:schemeClr val="bg1"/>
                </a:solidFill>
              </a:rPr>
              <a:t>SPA</a:t>
            </a:r>
            <a:r>
              <a:rPr lang="en-US" sz="1600" dirty="0">
                <a:solidFill>
                  <a:schemeClr val="bg1"/>
                </a:solidFill>
              </a:rPr>
              <a:t>) is a </a:t>
            </a:r>
            <a:r>
              <a:rPr lang="en-US" sz="1600" dirty="0">
                <a:solidFill>
                  <a:schemeClr val="bg1"/>
                </a:solidFill>
                <a:hlinkClick r:id="rId3" tooltip="Web application"/>
              </a:rPr>
              <a:t>web application</a:t>
            </a:r>
            <a:r>
              <a:rPr lang="en-US" sz="1600" dirty="0">
                <a:solidFill>
                  <a:schemeClr val="bg1"/>
                </a:solidFill>
              </a:rPr>
              <a:t> or </a:t>
            </a:r>
            <a:r>
              <a:rPr lang="en-US" sz="1600" dirty="0">
                <a:solidFill>
                  <a:schemeClr val="bg1"/>
                </a:solidFill>
                <a:hlinkClick r:id="rId4" tooltip="Web site"/>
              </a:rPr>
              <a:t>web site</a:t>
            </a:r>
            <a:r>
              <a:rPr lang="en-US" sz="1600" dirty="0">
                <a:solidFill>
                  <a:schemeClr val="bg1"/>
                </a:solidFill>
              </a:rPr>
              <a:t> that interacts with the user by dynamically rewriting the current page rather than loading entire new pages from a server. This approach avoids interruption of the </a:t>
            </a:r>
            <a:r>
              <a:rPr lang="en-US" sz="1600" dirty="0">
                <a:solidFill>
                  <a:schemeClr val="bg1"/>
                </a:solidFill>
                <a:hlinkClick r:id="rId5" tooltip="User experience"/>
              </a:rPr>
              <a:t>user experience</a:t>
            </a:r>
            <a:r>
              <a:rPr lang="en-US" sz="1600" dirty="0">
                <a:solidFill>
                  <a:schemeClr val="bg1"/>
                </a:solidFill>
              </a:rPr>
              <a:t> between successive pages, making the application behave more like a </a:t>
            </a:r>
            <a:r>
              <a:rPr lang="en-US" sz="1600" dirty="0">
                <a:solidFill>
                  <a:schemeClr val="bg1"/>
                </a:solidFill>
                <a:hlinkClick r:id="rId6" tooltip="Desktop application"/>
              </a:rPr>
              <a:t>desktop application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" sz="1600" b="1" dirty="0">
              <a:solidFill>
                <a:schemeClr val="bg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31" y="2972656"/>
            <a:ext cx="5959797" cy="3304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History of SPA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9" y="1621903"/>
            <a:ext cx="8183301" cy="30505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7" y="1053779"/>
            <a:ext cx="7874000" cy="4483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a SPA Framework</a:t>
            </a:r>
            <a:endParaRPr lang="en-US" dirty="0"/>
          </a:p>
        </p:txBody>
      </p:sp>
      <p:sp>
        <p:nvSpPr>
          <p:cNvPr id="10" name="Shape 62"/>
          <p:cNvSpPr txBox="1"/>
          <p:nvPr/>
        </p:nvSpPr>
        <p:spPr>
          <a:xfrm>
            <a:off x="404330" y="1334626"/>
            <a:ext cx="8275835" cy="34688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Router </a:t>
            </a:r>
            <a:r>
              <a:rPr lang="mr-IN" sz="1600" b="1" dirty="0" smtClean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–</a:t>
            </a:r>
            <a:r>
              <a:rPr lang="en-US" sz="1600" b="1" dirty="0" smtClean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 A way to define routes /home, /login, /logout etc..</a:t>
            </a:r>
          </a:p>
          <a:p>
            <a:pPr marL="342900" lvl="2" indent="-342900">
              <a:spcBef>
                <a:spcPts val="600"/>
              </a:spcBef>
              <a:buFont typeface="Arial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    Browser history</a:t>
            </a:r>
          </a:p>
          <a:p>
            <a:pPr marL="342900" lvl="2" indent="-342900">
              <a:spcBef>
                <a:spcPts val="600"/>
              </a:spcBef>
              <a:buFont typeface="Arial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   Route security</a:t>
            </a:r>
          </a:p>
          <a:p>
            <a:pPr marL="342900" lvl="2" indent="-342900">
              <a:spcBef>
                <a:spcPts val="600"/>
              </a:spcBef>
              <a:buFont typeface="Arial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   Templates</a:t>
            </a:r>
          </a:p>
          <a:p>
            <a:pPr marL="342900" lvl="2" indent="-342900">
              <a:spcBef>
                <a:spcPts val="600"/>
              </a:spcBef>
              <a:buFont typeface="Arial" charset="0"/>
              <a:buChar char="•"/>
            </a:pPr>
            <a:endParaRPr lang="en-US" sz="1600" b="1" dirty="0" smtClean="0">
              <a:solidFill>
                <a:schemeClr val="bg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>
              <a:spcBef>
                <a:spcPts val="60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Cousine"/>
                <a:ea typeface="Cousine"/>
                <a:cs typeface="Cousine"/>
                <a:sym typeface="Cousine"/>
              </a:rPr>
              <a:t>Structure MVC or MVVM </a:t>
            </a:r>
            <a:endParaRPr lang="en" sz="1600" b="1" dirty="0">
              <a:solidFill>
                <a:schemeClr val="bg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29" y="3402957"/>
            <a:ext cx="3941810" cy="11774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4330" y="4664597"/>
            <a:ext cx="659178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charset="0"/>
              </a:rPr>
              <a:t>Model–view–</a:t>
            </a:r>
            <a:r>
              <a:rPr lang="en-US" b="1" dirty="0" err="1">
                <a:solidFill>
                  <a:schemeClr val="bg1"/>
                </a:solidFill>
                <a:latin typeface="Arial" charset="0"/>
              </a:rPr>
              <a:t>viewmodel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(</a:t>
            </a:r>
            <a:r>
              <a:rPr lang="en-US" b="1" dirty="0">
                <a:solidFill>
                  <a:schemeClr val="bg1"/>
                </a:solidFill>
                <a:latin typeface="Arial" charset="0"/>
              </a:rPr>
              <a:t>MVVM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) is a software </a:t>
            </a:r>
            <a:r>
              <a:rPr lang="en-US" dirty="0">
                <a:solidFill>
                  <a:schemeClr val="bg1"/>
                </a:solidFill>
                <a:latin typeface="Arial" charset="0"/>
                <a:hlinkClick r:id="rId4" tooltip="Architectural pattern"/>
              </a:rPr>
              <a:t>architectural pattern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</a:rPr>
              <a:t>MVVM facilitates a </a:t>
            </a:r>
            <a:r>
              <a:rPr lang="en-US" dirty="0">
                <a:solidFill>
                  <a:schemeClr val="bg1"/>
                </a:solidFill>
                <a:latin typeface="Arial" charset="0"/>
                <a:hlinkClick r:id="rId5" tooltip="Separation of concerns"/>
              </a:rPr>
              <a:t>separation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of development of the </a:t>
            </a:r>
            <a:r>
              <a:rPr lang="en-US" dirty="0">
                <a:solidFill>
                  <a:schemeClr val="bg1"/>
                </a:solidFill>
                <a:latin typeface="Arial" charset="0"/>
                <a:hlinkClick r:id="rId6" tooltip="Graphical user interface"/>
              </a:rPr>
              <a:t>graphical user interface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– be it via a </a:t>
            </a:r>
            <a:r>
              <a:rPr lang="en-US" dirty="0">
                <a:solidFill>
                  <a:schemeClr val="bg1"/>
                </a:solidFill>
                <a:latin typeface="Arial" charset="0"/>
                <a:hlinkClick r:id="rId7" tooltip="Markup language"/>
              </a:rPr>
              <a:t>markup language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or GUI code – from development of the </a:t>
            </a:r>
            <a:r>
              <a:rPr lang="en-US" dirty="0">
                <a:solidFill>
                  <a:schemeClr val="bg1"/>
                </a:solidFill>
                <a:latin typeface="Arial" charset="0"/>
                <a:hlinkClick r:id="rId8" tooltip="Business logic"/>
              </a:rPr>
              <a:t>business logic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or </a:t>
            </a:r>
            <a:r>
              <a:rPr lang="en-US" dirty="0">
                <a:solidFill>
                  <a:schemeClr val="bg1"/>
                </a:solidFill>
                <a:latin typeface="Arial" charset="0"/>
                <a:hlinkClick r:id="rId9" tooltip="Front and back ends"/>
              </a:rPr>
              <a:t>back-end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logic (the </a:t>
            </a:r>
            <a:r>
              <a:rPr lang="en-US" i="1" dirty="0">
                <a:solidFill>
                  <a:schemeClr val="bg1"/>
                </a:solidFill>
                <a:latin typeface="Arial" charset="0"/>
              </a:rPr>
              <a:t>data model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). The </a:t>
            </a:r>
            <a:r>
              <a:rPr lang="en-US" i="1" dirty="0">
                <a:solidFill>
                  <a:schemeClr val="bg1"/>
                </a:solidFill>
                <a:latin typeface="Arial" charset="0"/>
              </a:rPr>
              <a:t>view model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of MVVM is a value converter,</a:t>
            </a:r>
            <a:r>
              <a:rPr lang="en-US" baseline="30000" dirty="0">
                <a:solidFill>
                  <a:schemeClr val="bg1"/>
                </a:solidFill>
                <a:latin typeface="Arial" charset="0"/>
                <a:hlinkClick r:id="rId10"/>
              </a:rPr>
              <a:t>[1]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 meaning the view model is responsible for exposing (converting) the </a:t>
            </a:r>
            <a:r>
              <a:rPr lang="en-US" dirty="0">
                <a:solidFill>
                  <a:schemeClr val="bg1"/>
                </a:solidFill>
                <a:latin typeface="Arial" charset="0"/>
                <a:hlinkClick r:id="rId11" tooltip="Data object"/>
              </a:rPr>
              <a:t>data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objects from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the model in such a way that objects are easily managed and presented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74" y="3422730"/>
            <a:ext cx="3264061" cy="15055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Quick Look at </a:t>
            </a:r>
            <a:r>
              <a:rPr lang="en-US" dirty="0" err="1" smtClean="0"/>
              <a:t>BackboneJS</a:t>
            </a:r>
            <a:endParaRPr lang="en" dirty="0"/>
          </a:p>
        </p:txBody>
      </p:sp>
      <p:sp>
        <p:nvSpPr>
          <p:cNvPr id="3" name="Rectangle 2"/>
          <p:cNvSpPr/>
          <p:nvPr/>
        </p:nvSpPr>
        <p:spPr>
          <a:xfrm>
            <a:off x="532436" y="1469461"/>
            <a:ext cx="74425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found at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://backbonejs.org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Made by </a:t>
            </a:r>
            <a:r>
              <a:rPr lang="en-US" dirty="0">
                <a:solidFill>
                  <a:schemeClr val="bg1"/>
                </a:solidFill>
              </a:rPr>
              <a:t>Jeremy </a:t>
            </a:r>
            <a:r>
              <a:rPr lang="en-US" dirty="0" smtClean="0">
                <a:solidFill>
                  <a:schemeClr val="bg1"/>
                </a:solidFill>
              </a:rPr>
              <a:t>Ashkenas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October 13, </a:t>
            </a:r>
            <a:r>
              <a:rPr lang="en-US" dirty="0" smtClean="0">
                <a:solidFill>
                  <a:schemeClr val="bg1"/>
                </a:solidFill>
              </a:rPr>
              <a:t>2010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weight only </a:t>
            </a:r>
            <a:r>
              <a:rPr lang="en-US" dirty="0">
                <a:solidFill>
                  <a:schemeClr val="bg1"/>
                </a:solidFill>
              </a:rPr>
              <a:t>7.5 KB </a:t>
            </a:r>
            <a:r>
              <a:rPr lang="en-US" dirty="0" smtClean="0">
                <a:solidFill>
                  <a:schemeClr val="bg1"/>
                </a:solidFill>
              </a:rPr>
              <a:t>production, </a:t>
            </a:r>
            <a:r>
              <a:rPr lang="en-US" dirty="0">
                <a:solidFill>
                  <a:schemeClr val="bg1"/>
                </a:solidFill>
              </a:rPr>
              <a:t>72 KB </a:t>
            </a:r>
            <a:r>
              <a:rPr lang="en-US" dirty="0" smtClean="0">
                <a:solidFill>
                  <a:schemeClr val="bg1"/>
                </a:solidFill>
              </a:rPr>
              <a:t>development. Less is better?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66" y="3331086"/>
            <a:ext cx="5810491" cy="29985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Into To NPM, What is NPM</a:t>
            </a:r>
            <a:r>
              <a:rPr lang="mr-IN" dirty="0" smtClean="0"/>
              <a:t>…</a:t>
            </a:r>
            <a:r>
              <a:rPr lang="en-US" dirty="0" smtClean="0"/>
              <a:t> Node Package Manager</a:t>
            </a:r>
            <a:endParaRPr lang="en" dirty="0"/>
          </a:p>
        </p:txBody>
      </p:sp>
      <p:sp>
        <p:nvSpPr>
          <p:cNvPr id="3" name="Rectangle 2"/>
          <p:cNvSpPr/>
          <p:nvPr/>
        </p:nvSpPr>
        <p:spPr>
          <a:xfrm>
            <a:off x="458183" y="1512865"/>
            <a:ext cx="74473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https://www.npmjs.com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Claims to be the largest JS library in the world.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open source (Free)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Installation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Windows: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Just download </a:t>
            </a:r>
            <a:r>
              <a:rPr lang="en-US" dirty="0" err="1" smtClean="0">
                <a:solidFill>
                  <a:schemeClr val="bg1"/>
                </a:solidFill>
              </a:rPr>
              <a:t>nodeJS</a:t>
            </a:r>
            <a:r>
              <a:rPr lang="en-US" dirty="0" smtClean="0">
                <a:solidFill>
                  <a:schemeClr val="bg1"/>
                </a:solidFill>
              </a:rPr>
              <a:t> and you get it via command line.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Check if you have it just run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npm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Mac: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install via homebrew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brew install </a:t>
            </a:r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Look into installing a node version manager or another version manager, can save you a lot of headaches.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36" y="4639222"/>
            <a:ext cx="7325988" cy="18836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Package.json</a:t>
            </a:r>
            <a:r>
              <a:rPr lang="en-US" dirty="0"/>
              <a:t> Structure https://</a:t>
            </a:r>
            <a:r>
              <a:rPr lang="en-US" dirty="0" err="1"/>
              <a:t>docs.npmjs.com</a:t>
            </a:r>
            <a:r>
              <a:rPr lang="en-US" dirty="0"/>
              <a:t>/files/</a:t>
            </a:r>
            <a:r>
              <a:rPr lang="en-US" dirty="0" err="1"/>
              <a:t>package.json</a:t>
            </a:r>
            <a:endParaRPr lang="en" dirty="0"/>
          </a:p>
        </p:txBody>
      </p:sp>
      <p:sp>
        <p:nvSpPr>
          <p:cNvPr id="5" name="Rectangle 4"/>
          <p:cNvSpPr/>
          <p:nvPr/>
        </p:nvSpPr>
        <p:spPr>
          <a:xfrm>
            <a:off x="404330" y="1209842"/>
            <a:ext cx="792944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Important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stuff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Name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The name of the package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Scripts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The running of the program, accessed via 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run &lt;</a:t>
            </a:r>
            <a:r>
              <a:rPr lang="en-US" sz="1600" dirty="0" err="1" smtClean="0">
                <a:solidFill>
                  <a:schemeClr val="bg1"/>
                </a:solidFill>
              </a:rPr>
              <a:t>script_name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Dependencies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Other 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packages which this package needs.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Dev-dependencies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Packages only needed for development scripts. Not production.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Main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n-US" sz="1600" dirty="0" smtClean="0">
                <a:solidFill>
                  <a:schemeClr val="bg1"/>
                </a:solidFill>
              </a:rPr>
              <a:t> Defines the .</a:t>
            </a:r>
            <a:r>
              <a:rPr lang="en-US" sz="1600" dirty="0" err="1" smtClean="0">
                <a:solidFill>
                  <a:schemeClr val="bg1"/>
                </a:solidFill>
              </a:rPr>
              <a:t>js</a:t>
            </a:r>
            <a:r>
              <a:rPr lang="en-US" sz="1600" dirty="0" smtClean="0">
                <a:solidFill>
                  <a:schemeClr val="bg1"/>
                </a:solidFill>
              </a:rPr>
              <a:t> file which will be exposed when someone accessed the package via require(&lt;</a:t>
            </a:r>
            <a:r>
              <a:rPr lang="en-US" sz="1600" dirty="0" err="1" smtClean="0">
                <a:solidFill>
                  <a:schemeClr val="bg1"/>
                </a:solidFill>
              </a:rPr>
              <a:t>package_name</a:t>
            </a:r>
            <a:r>
              <a:rPr lang="en-US" sz="1600" dirty="0" smtClean="0">
                <a:solidFill>
                  <a:schemeClr val="bg1"/>
                </a:solidFill>
              </a:rPr>
              <a:t>&gt;). If no main is defined we expose the </a:t>
            </a:r>
            <a:r>
              <a:rPr lang="en-US" sz="1600" dirty="0" err="1" smtClean="0">
                <a:solidFill>
                  <a:schemeClr val="bg1"/>
                </a:solidFill>
              </a:rPr>
              <a:t>index.js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329" y="3777178"/>
            <a:ext cx="60182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How to publish a package.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Required fields are name, version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Create a user 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`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adduser</a:t>
            </a:r>
            <a:r>
              <a:rPr lang="en-US" sz="1600" dirty="0" smtClean="0">
                <a:solidFill>
                  <a:schemeClr val="bg1"/>
                </a:solidFill>
              </a:rPr>
              <a:t>`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Or 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`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login`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Verify user is created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`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config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ls`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Finally, to publish the package its just `</a:t>
            </a:r>
            <a:r>
              <a:rPr lang="en-US" sz="1600" dirty="0" err="1" smtClean="0">
                <a:solidFill>
                  <a:schemeClr val="bg1"/>
                </a:solidFill>
              </a:rPr>
              <a:t>npm</a:t>
            </a:r>
            <a:r>
              <a:rPr lang="en-US" sz="1600" dirty="0" smtClean="0">
                <a:solidFill>
                  <a:schemeClr val="bg1"/>
                </a:solidFill>
              </a:rPr>
              <a:t> publish`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841</Words>
  <Application>Microsoft Macintosh PowerPoint</Application>
  <PresentationFormat>On-screen Show (4:3)</PresentationFormat>
  <Paragraphs>162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Cousine</vt:lpstr>
      <vt:lpstr>Courier</vt:lpstr>
      <vt:lpstr>Valentine template</vt:lpstr>
      <vt:lpstr>Angular  2/4 by Jerum Hubbert</vt:lpstr>
      <vt:lpstr>PowerPoint Presentation</vt:lpstr>
      <vt:lpstr>What is a Single Page Application (SPA)</vt:lpstr>
      <vt:lpstr>History of SPA</vt:lpstr>
      <vt:lpstr>PowerPoint Presentation</vt:lpstr>
      <vt:lpstr>Basics of a SPA Framework</vt:lpstr>
      <vt:lpstr>Quick Look at BackboneJS</vt:lpstr>
      <vt:lpstr>Into To NPM, What is NPM… Node Package Manager</vt:lpstr>
      <vt:lpstr>Package.json Structure https://docs.npmjs.com/files/package.json</vt:lpstr>
      <vt:lpstr>PowerPoint Presentation</vt:lpstr>
      <vt:lpstr>PowerPoint Presentation</vt:lpstr>
      <vt:lpstr>PowerPoint Presentation</vt:lpstr>
      <vt:lpstr>Angular 4 Basics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 2/4 by Jerum Hubbert</dc:title>
  <cp:lastModifiedBy>Microsoft Office User</cp:lastModifiedBy>
  <cp:revision>37</cp:revision>
  <dcterms:modified xsi:type="dcterms:W3CDTF">2017-11-09T07:14:45Z</dcterms:modified>
</cp:coreProperties>
</file>