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10e2b37141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10e2b3714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10e2b37141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10e2b3714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10e2b37141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10e2b3714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10e2b37141_0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10e2b3714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10e2b37141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10e2b3714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Sales Report</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Mini Project Data Analyst</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154675" y="146800"/>
            <a:ext cx="3262800" cy="46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solidFill>
                  <a:srgbClr val="000000"/>
                </a:solidFill>
              </a:rPr>
              <a:t>Dashboard Sales Report</a:t>
            </a:r>
            <a:endParaRPr sz="2000">
              <a:solidFill>
                <a:srgbClr val="000000"/>
              </a:solidFill>
            </a:endParaRPr>
          </a:p>
        </p:txBody>
      </p:sp>
      <p:pic>
        <p:nvPicPr>
          <p:cNvPr id="74" name="Google Shape;74;p14"/>
          <p:cNvPicPr preferRelativeResize="0"/>
          <p:nvPr/>
        </p:nvPicPr>
        <p:blipFill>
          <a:blip r:embed="rId3">
            <a:alphaModFix/>
          </a:blip>
          <a:stretch>
            <a:fillRect/>
          </a:stretch>
        </p:blipFill>
        <p:spPr>
          <a:xfrm>
            <a:off x="983775" y="612999"/>
            <a:ext cx="7176425" cy="4027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80" name="Google Shape;80;p15"/>
          <p:cNvSpPr txBox="1"/>
          <p:nvPr>
            <p:ph type="title"/>
          </p:nvPr>
        </p:nvSpPr>
        <p:spPr>
          <a:xfrm>
            <a:off x="154675" y="703713"/>
            <a:ext cx="2239800" cy="4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000000"/>
                </a:solidFill>
              </a:rPr>
              <a:t>Latar Belakang</a:t>
            </a:r>
            <a:endParaRPr sz="2000">
              <a:solidFill>
                <a:srgbClr val="000000"/>
              </a:solidFill>
            </a:endParaRPr>
          </a:p>
        </p:txBody>
      </p:sp>
      <p:sp>
        <p:nvSpPr>
          <p:cNvPr id="81" name="Google Shape;81;p15"/>
          <p:cNvSpPr txBox="1"/>
          <p:nvPr>
            <p:ph type="title"/>
          </p:nvPr>
        </p:nvSpPr>
        <p:spPr>
          <a:xfrm>
            <a:off x="154675" y="1942425"/>
            <a:ext cx="914100" cy="4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000000"/>
                </a:solidFill>
              </a:rPr>
              <a:t>Goals</a:t>
            </a:r>
            <a:endParaRPr sz="2000">
              <a:solidFill>
                <a:srgbClr val="000000"/>
              </a:solidFill>
            </a:endParaRPr>
          </a:p>
        </p:txBody>
      </p:sp>
      <p:sp>
        <p:nvSpPr>
          <p:cNvPr id="82" name="Google Shape;82;p15"/>
          <p:cNvSpPr txBox="1"/>
          <p:nvPr>
            <p:ph type="title"/>
          </p:nvPr>
        </p:nvSpPr>
        <p:spPr>
          <a:xfrm>
            <a:off x="98250" y="1102350"/>
            <a:ext cx="8826600" cy="889500"/>
          </a:xfrm>
          <a:prstGeom prst="rect">
            <a:avLst/>
          </a:prstGeom>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sz="1200">
                <a:solidFill>
                  <a:srgbClr val="000000"/>
                </a:solidFill>
                <a:latin typeface="Arial"/>
                <a:ea typeface="Arial"/>
                <a:cs typeface="Arial"/>
                <a:sym typeface="Arial"/>
              </a:rPr>
              <a:t>Northwind Traders adalah perusahaan yang bergerak pada eksport import makanan. </a:t>
            </a:r>
            <a:r>
              <a:rPr lang="en" sz="1200">
                <a:solidFill>
                  <a:srgbClr val="000000"/>
                </a:solidFill>
                <a:latin typeface="Arial"/>
                <a:ea typeface="Arial"/>
                <a:cs typeface="Arial"/>
                <a:sym typeface="Arial"/>
              </a:rPr>
              <a:t>Seiring dengan pertumbuhan bisnis, perusahaan Northwind Traders perlu memantau penjualan dan performa bisnis mereka secara lebih efektif dan efisien. Salah satu cara untuk melakukannya adalah dengan menggunakan dashboard penjualan.</a:t>
            </a:r>
            <a:endParaRPr sz="1200">
              <a:solidFill>
                <a:srgbClr val="000000"/>
              </a:solidFill>
              <a:latin typeface="Arial"/>
              <a:ea typeface="Arial"/>
              <a:cs typeface="Arial"/>
              <a:sym typeface="Arial"/>
            </a:endParaRPr>
          </a:p>
        </p:txBody>
      </p:sp>
      <p:sp>
        <p:nvSpPr>
          <p:cNvPr id="83" name="Google Shape;83;p15"/>
          <p:cNvSpPr txBox="1"/>
          <p:nvPr/>
        </p:nvSpPr>
        <p:spPr>
          <a:xfrm>
            <a:off x="0" y="28666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4" name="Google Shape;84;p15"/>
          <p:cNvSpPr txBox="1"/>
          <p:nvPr>
            <p:ph type="title"/>
          </p:nvPr>
        </p:nvSpPr>
        <p:spPr>
          <a:xfrm>
            <a:off x="98250" y="2408625"/>
            <a:ext cx="8826600" cy="2547900"/>
          </a:xfrm>
          <a:prstGeom prst="rect">
            <a:avLst/>
          </a:prstGeom>
        </p:spPr>
        <p:txBody>
          <a:bodyPr anchorCtr="0" anchor="ctr" bIns="91425" lIns="91425" spcFirstLastPara="1" rIns="91425" wrap="square" tIns="91425">
            <a:noAutofit/>
          </a:bodyPr>
          <a:lstStyle/>
          <a:p>
            <a:pPr indent="0" lvl="0" marL="0" marR="0" rtl="0" algn="just">
              <a:lnSpc>
                <a:spcPct val="115000"/>
              </a:lnSpc>
              <a:spcBef>
                <a:spcPts val="0"/>
              </a:spcBef>
              <a:spcAft>
                <a:spcPts val="0"/>
              </a:spcAft>
              <a:buNone/>
            </a:pPr>
            <a:r>
              <a:rPr lang="en" sz="1200">
                <a:solidFill>
                  <a:srgbClr val="000000"/>
                </a:solidFill>
                <a:latin typeface="Arial"/>
                <a:ea typeface="Arial"/>
                <a:cs typeface="Arial"/>
                <a:sym typeface="Arial"/>
              </a:rPr>
              <a:t>Dashboard penjualan dapat membantu perusahaan Northwind Traders dalam beberapa hal. Pertama, dengan melihat dashboard penjualan, perusahaan dapat melihat dengan jelas kinerja bisnis mereka dan melihat tren penjualan yang ada. Hal ini dapat membantu perusahaan dalam membuat keputusan bisnis yang lebih baik dan membuat strategi yang lebih efektif.</a:t>
            </a:r>
            <a:endParaRPr sz="1200">
              <a:solidFill>
                <a:srgbClr val="000000"/>
              </a:solidFill>
              <a:latin typeface="Arial"/>
              <a:ea typeface="Arial"/>
              <a:cs typeface="Arial"/>
              <a:sym typeface="Arial"/>
            </a:endParaRPr>
          </a:p>
          <a:p>
            <a:pPr indent="0" lvl="0" marL="0" marR="0" rtl="0" algn="just">
              <a:lnSpc>
                <a:spcPct val="115000"/>
              </a:lnSpc>
              <a:spcBef>
                <a:spcPts val="0"/>
              </a:spcBef>
              <a:spcAft>
                <a:spcPts val="0"/>
              </a:spcAft>
              <a:buNone/>
            </a:pPr>
            <a:r>
              <a:rPr lang="en" sz="1200">
                <a:solidFill>
                  <a:srgbClr val="000000"/>
                </a:solidFill>
                <a:latin typeface="Arial"/>
                <a:ea typeface="Arial"/>
                <a:cs typeface="Arial"/>
                <a:sym typeface="Arial"/>
              </a:rPr>
              <a:t>Kedua, dashboard penjualan dapat membantu perusahaan dalam mengidentifikasi masalah atau kesempatan dalam bisnis mereka. Jika ada penurunan penjualan dalam produk tertentu, perusahaan dapat menggunakan dashboard penjualan untuk mengidentifikasi faktor apa yang menyebabkan penurunan tersebut dan mengambil tindakan yang diperlukan untuk meningkatkan penjualan.</a:t>
            </a:r>
            <a:endParaRPr sz="1200">
              <a:solidFill>
                <a:srgbClr val="000000"/>
              </a:solidFill>
              <a:latin typeface="Arial"/>
              <a:ea typeface="Arial"/>
              <a:cs typeface="Arial"/>
              <a:sym typeface="Arial"/>
            </a:endParaRPr>
          </a:p>
          <a:p>
            <a:pPr indent="0" lvl="0" marL="0" marR="0" rtl="0" algn="just">
              <a:lnSpc>
                <a:spcPct val="115000"/>
              </a:lnSpc>
              <a:spcBef>
                <a:spcPts val="0"/>
              </a:spcBef>
              <a:spcAft>
                <a:spcPts val="0"/>
              </a:spcAft>
              <a:buNone/>
            </a:pPr>
            <a:r>
              <a:rPr lang="en" sz="1200">
                <a:solidFill>
                  <a:srgbClr val="000000"/>
                </a:solidFill>
                <a:latin typeface="Arial"/>
                <a:ea typeface="Arial"/>
                <a:cs typeface="Arial"/>
                <a:sym typeface="Arial"/>
              </a:rPr>
              <a:t>Dalam keseluruhan, dashboard penjualan adalah alat yang sangat berguna bagi perusahaan Northwind Traders untuk memantau kinerja bisnis mereka. Dengan menggunakan dashboard penjualan, perusahaan dapat memperoleh wawasan yang lebih baik tentang bisnis mereka dan membuat keputusan yang lebih baik untuk meningkatkan performa bisnis mereka.</a:t>
            </a:r>
            <a:endParaRPr sz="1200">
              <a:solidFill>
                <a:srgbClr val="000000"/>
              </a:solidFill>
              <a:latin typeface="Arial"/>
              <a:ea typeface="Arial"/>
              <a:cs typeface="Arial"/>
              <a:sym typeface="Arial"/>
            </a:endParaRPr>
          </a:p>
          <a:p>
            <a:pPr indent="0" lvl="0" marL="0" marR="0" rtl="0" algn="just">
              <a:lnSpc>
                <a:spcPct val="115000"/>
              </a:lnSpc>
              <a:spcBef>
                <a:spcPts val="0"/>
              </a:spcBef>
              <a:spcAft>
                <a:spcPts val="0"/>
              </a:spcAft>
              <a:buNone/>
            </a:pPr>
            <a:r>
              <a:rPr b="1" lang="en" sz="1200">
                <a:solidFill>
                  <a:srgbClr val="000000"/>
                </a:solidFill>
                <a:latin typeface="Arial"/>
                <a:ea typeface="Arial"/>
                <a:cs typeface="Arial"/>
                <a:sym typeface="Arial"/>
              </a:rPr>
              <a:t>Dashboard ini bisa diperuntukkan</a:t>
            </a:r>
            <a:r>
              <a:rPr lang="en" sz="1200">
                <a:solidFill>
                  <a:srgbClr val="000000"/>
                </a:solidFill>
                <a:latin typeface="Arial"/>
                <a:ea typeface="Arial"/>
                <a:cs typeface="Arial"/>
                <a:sym typeface="Arial"/>
              </a:rPr>
              <a:t> bagi stakeholder yang membutuhkan detail terhadap informasi penjualan karena disediakan fitur filter untuk melihat secara detail informasi product, category product dan negara tujuan penjualan.</a:t>
            </a:r>
            <a:endParaRPr sz="12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Analisis Insight</a:t>
            </a:r>
            <a:endParaRPr/>
          </a:p>
        </p:txBody>
      </p:sp>
      <p:sp>
        <p:nvSpPr>
          <p:cNvPr id="90" name="Google Shape;90;p16"/>
          <p:cNvSpPr txBox="1"/>
          <p:nvPr/>
        </p:nvSpPr>
        <p:spPr>
          <a:xfrm>
            <a:off x="5222575" y="1117950"/>
            <a:ext cx="3816900" cy="3570900"/>
          </a:xfrm>
          <a:prstGeom prst="rect">
            <a:avLst/>
          </a:prstGeom>
          <a:noFill/>
          <a:ln>
            <a:noFill/>
          </a:ln>
        </p:spPr>
        <p:txBody>
          <a:bodyPr anchorCtr="0" anchor="t" bIns="91425" lIns="91425" spcFirstLastPara="1" rIns="91425" wrap="square" tIns="91425">
            <a:spAutoFit/>
          </a:bodyPr>
          <a:lstStyle/>
          <a:p>
            <a:pPr indent="-177800" lvl="0" marL="171450" rtl="0" algn="l">
              <a:lnSpc>
                <a:spcPct val="150000"/>
              </a:lnSpc>
              <a:spcBef>
                <a:spcPts val="0"/>
              </a:spcBef>
              <a:spcAft>
                <a:spcPts val="0"/>
              </a:spcAft>
              <a:buClr>
                <a:srgbClr val="252423"/>
              </a:buClr>
              <a:buSzPts val="1000"/>
              <a:buChar char="●"/>
            </a:pPr>
            <a:r>
              <a:rPr lang="en" sz="1000">
                <a:solidFill>
                  <a:srgbClr val="252423"/>
                </a:solidFill>
              </a:rPr>
              <a:t>﻿Sales menunjukkan tren naik dari bulan Juli 1997 hingga puncaknya pada bulan April 1998, walaupun dalam rentang tersebut ada 2 kali penurunan sales yaitu pada bulan Agustus 1997 dan November 1997. Namun, penurunan tersebut tidak terlalu signifikan.</a:t>
            </a:r>
            <a:endParaRPr sz="1000">
              <a:solidFill>
                <a:srgbClr val="252423"/>
              </a:solidFill>
            </a:endParaRPr>
          </a:p>
          <a:p>
            <a:pPr indent="-177800" lvl="0" marL="171450" marR="0" rtl="0" algn="l">
              <a:lnSpc>
                <a:spcPct val="150000"/>
              </a:lnSpc>
              <a:spcBef>
                <a:spcPts val="0"/>
              </a:spcBef>
              <a:spcAft>
                <a:spcPts val="0"/>
              </a:spcAft>
              <a:buClr>
                <a:srgbClr val="252423"/>
              </a:buClr>
              <a:buSzPts val="1000"/>
              <a:buChar char="●"/>
            </a:pPr>
            <a:r>
              <a:rPr lang="en" sz="1000">
                <a:solidFill>
                  <a:srgbClr val="252423"/>
                </a:solidFill>
              </a:rPr>
              <a:t>Te</a:t>
            </a:r>
            <a:r>
              <a:rPr lang="en" sz="1000">
                <a:solidFill>
                  <a:srgbClr val="252423"/>
                </a:solidFill>
              </a:rPr>
              <a:t>rjadi penurunan sales yang sangat signifikan dari bulan April 1998 ke bulan Mei 1998. Sales pada bulan Mei tersebut merupakan penjualan terendah perusahaan.</a:t>
            </a:r>
            <a:endParaRPr sz="1000">
              <a:solidFill>
                <a:srgbClr val="252423"/>
              </a:solidFill>
            </a:endParaRPr>
          </a:p>
          <a:p>
            <a:pPr indent="-177800" lvl="0" marL="171450" marR="0" rtl="0" algn="l">
              <a:lnSpc>
                <a:spcPct val="150000"/>
              </a:lnSpc>
              <a:spcBef>
                <a:spcPts val="0"/>
              </a:spcBef>
              <a:spcAft>
                <a:spcPts val="0"/>
              </a:spcAft>
              <a:buClr>
                <a:srgbClr val="252423"/>
              </a:buClr>
              <a:buSzPts val="1000"/>
              <a:buChar char="●"/>
            </a:pPr>
            <a:r>
              <a:rPr lang="en" sz="1000">
                <a:solidFill>
                  <a:srgbClr val="252423"/>
                </a:solidFill>
              </a:rPr>
              <a:t>﻿﻿﻿﻿﻿Terjadi penurunan order pada bulan februari namun tidak terjadi penurunan sales pada bulan tersebut.</a:t>
            </a:r>
            <a:endParaRPr sz="1000">
              <a:solidFill>
                <a:srgbClr val="252423"/>
              </a:solidFill>
            </a:endParaRPr>
          </a:p>
          <a:p>
            <a:pPr indent="-177800" lvl="0" marL="171450" marR="0" rtl="0" algn="l">
              <a:lnSpc>
                <a:spcPct val="150000"/>
              </a:lnSpc>
              <a:spcBef>
                <a:spcPts val="0"/>
              </a:spcBef>
              <a:spcAft>
                <a:spcPts val="0"/>
              </a:spcAft>
              <a:buClr>
                <a:srgbClr val="252423"/>
              </a:buClr>
              <a:buSzPts val="1000"/>
              <a:buChar char="●"/>
            </a:pPr>
            <a:r>
              <a:rPr lang="en" sz="1000">
                <a:solidFill>
                  <a:srgbClr val="252423"/>
                </a:solidFill>
              </a:rPr>
              <a:t>Order experienced the longest period of growth (+25) between July 1996 and August 1997.﻿﻿</a:t>
            </a:r>
            <a:endParaRPr sz="1000">
              <a:solidFill>
                <a:srgbClr val="252423"/>
              </a:solidFill>
            </a:endParaRPr>
          </a:p>
          <a:p>
            <a:pPr indent="-177800" lvl="0" marL="171450" marR="0" rtl="0" algn="l">
              <a:lnSpc>
                <a:spcPct val="150000"/>
              </a:lnSpc>
              <a:spcBef>
                <a:spcPts val="0"/>
              </a:spcBef>
              <a:spcAft>
                <a:spcPts val="0"/>
              </a:spcAft>
              <a:buClr>
                <a:srgbClr val="252423"/>
              </a:buClr>
              <a:buSzPts val="1000"/>
              <a:buChar char="●"/>
            </a:pPr>
            <a:r>
              <a:rPr lang="en" sz="1000">
                <a:solidFill>
                  <a:srgbClr val="252423"/>
                </a:solidFill>
              </a:rPr>
              <a:t>Tiga negara dengan sales terbanyak adalah negara USA, Jerman, dan Austria</a:t>
            </a:r>
            <a:endParaRPr sz="1000">
              <a:solidFill>
                <a:srgbClr val="252423"/>
              </a:solidFill>
            </a:endParaRPr>
          </a:p>
          <a:p>
            <a:pPr indent="-177800" lvl="0" marL="171450" marR="0" rtl="0" algn="l">
              <a:lnSpc>
                <a:spcPct val="150000"/>
              </a:lnSpc>
              <a:spcBef>
                <a:spcPts val="0"/>
              </a:spcBef>
              <a:spcAft>
                <a:spcPts val="0"/>
              </a:spcAft>
              <a:buClr>
                <a:srgbClr val="252423"/>
              </a:buClr>
              <a:buSzPts val="1000"/>
              <a:buChar char="●"/>
            </a:pPr>
            <a:r>
              <a:rPr lang="en" sz="1000">
                <a:solidFill>
                  <a:srgbClr val="252423"/>
                </a:solidFill>
              </a:rPr>
              <a:t>Produk den</a:t>
            </a:r>
            <a:r>
              <a:rPr lang="en" sz="1000">
                <a:solidFill>
                  <a:srgbClr val="252423"/>
                </a:solidFill>
              </a:rPr>
              <a:t>gan sales terbanyak adalah Côte de Blaye.</a:t>
            </a:r>
            <a:endParaRPr sz="1000">
              <a:solidFill>
                <a:srgbClr val="252423"/>
              </a:solidFill>
            </a:endParaRPr>
          </a:p>
        </p:txBody>
      </p:sp>
      <p:pic>
        <p:nvPicPr>
          <p:cNvPr id="91" name="Google Shape;91;p16"/>
          <p:cNvPicPr preferRelativeResize="0"/>
          <p:nvPr/>
        </p:nvPicPr>
        <p:blipFill>
          <a:blip r:embed="rId3">
            <a:alphaModFix/>
          </a:blip>
          <a:stretch>
            <a:fillRect/>
          </a:stretch>
        </p:blipFill>
        <p:spPr>
          <a:xfrm>
            <a:off x="151125" y="1339475"/>
            <a:ext cx="5071449" cy="28459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Chart</a:t>
            </a:r>
            <a:endParaRPr/>
          </a:p>
        </p:txBody>
      </p:sp>
      <p:pic>
        <p:nvPicPr>
          <p:cNvPr id="97" name="Google Shape;97;p17"/>
          <p:cNvPicPr preferRelativeResize="0"/>
          <p:nvPr/>
        </p:nvPicPr>
        <p:blipFill>
          <a:blip r:embed="rId3">
            <a:alphaModFix/>
          </a:blip>
          <a:stretch>
            <a:fillRect/>
          </a:stretch>
        </p:blipFill>
        <p:spPr>
          <a:xfrm>
            <a:off x="4459200" y="2917450"/>
            <a:ext cx="4535431" cy="1903025"/>
          </a:xfrm>
          <a:prstGeom prst="rect">
            <a:avLst/>
          </a:prstGeom>
          <a:noFill/>
          <a:ln>
            <a:noFill/>
          </a:ln>
        </p:spPr>
      </p:pic>
      <p:pic>
        <p:nvPicPr>
          <p:cNvPr id="98" name="Google Shape;98;p17"/>
          <p:cNvPicPr preferRelativeResize="0"/>
          <p:nvPr/>
        </p:nvPicPr>
        <p:blipFill>
          <a:blip r:embed="rId4">
            <a:alphaModFix/>
          </a:blip>
          <a:stretch>
            <a:fillRect/>
          </a:stretch>
        </p:blipFill>
        <p:spPr>
          <a:xfrm>
            <a:off x="98250" y="788163"/>
            <a:ext cx="4535425" cy="1960168"/>
          </a:xfrm>
          <a:prstGeom prst="rect">
            <a:avLst/>
          </a:prstGeom>
          <a:noFill/>
          <a:ln>
            <a:noFill/>
          </a:ln>
        </p:spPr>
      </p:pic>
      <p:sp>
        <p:nvSpPr>
          <p:cNvPr id="99" name="Google Shape;99;p17"/>
          <p:cNvSpPr txBox="1"/>
          <p:nvPr/>
        </p:nvSpPr>
        <p:spPr>
          <a:xfrm>
            <a:off x="4876700" y="788175"/>
            <a:ext cx="3816900" cy="1954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b="1" lang="en" sz="1000">
                <a:solidFill>
                  <a:srgbClr val="252423"/>
                </a:solidFill>
              </a:rPr>
              <a:t>Chart Sales Monthly (Line Chart)</a:t>
            </a:r>
            <a:endParaRPr b="1" sz="1000">
              <a:solidFill>
                <a:srgbClr val="252423"/>
              </a:solidFill>
            </a:endParaRPr>
          </a:p>
          <a:p>
            <a:pPr indent="0" lvl="0" marL="0" marR="0" rtl="0" algn="l">
              <a:lnSpc>
                <a:spcPct val="150000"/>
              </a:lnSpc>
              <a:spcBef>
                <a:spcPts val="0"/>
              </a:spcBef>
              <a:spcAft>
                <a:spcPts val="0"/>
              </a:spcAft>
              <a:buNone/>
            </a:pPr>
            <a:r>
              <a:rPr lang="en" sz="1000">
                <a:solidFill>
                  <a:srgbClr val="252423"/>
                </a:solidFill>
              </a:rPr>
              <a:t>Metrik: Total Sales berasal dari perkalian quantity dan unit price yang telah didiskon untuk sumbu x, dan OrderDate dengan hirarki bulan dan tahun untuk waktunya. OrderDate sebagai waktu ini agar mengetahui berapa sales yang diorder pada bulan yang ingin dicari tau.</a:t>
            </a:r>
            <a:endParaRPr sz="1000">
              <a:solidFill>
                <a:srgbClr val="252423"/>
              </a:solidFill>
            </a:endParaRPr>
          </a:p>
          <a:p>
            <a:pPr indent="0" lvl="0" marL="0" marR="0" rtl="0" algn="l">
              <a:lnSpc>
                <a:spcPct val="150000"/>
              </a:lnSpc>
              <a:spcBef>
                <a:spcPts val="0"/>
              </a:spcBef>
              <a:spcAft>
                <a:spcPts val="0"/>
              </a:spcAft>
              <a:buNone/>
            </a:pPr>
            <a:r>
              <a:rPr lang="en" sz="1000">
                <a:solidFill>
                  <a:srgbClr val="252423"/>
                </a:solidFill>
              </a:rPr>
              <a:t>Chart ini digunakan untuk melihat tren sales tiap bulan</a:t>
            </a:r>
            <a:endParaRPr sz="1000">
              <a:solidFill>
                <a:srgbClr val="252423"/>
              </a:solidFill>
            </a:endParaRPr>
          </a:p>
          <a:p>
            <a:pPr indent="0" lvl="0" marL="0" marR="0" rtl="0" algn="l">
              <a:lnSpc>
                <a:spcPct val="150000"/>
              </a:lnSpc>
              <a:spcBef>
                <a:spcPts val="0"/>
              </a:spcBef>
              <a:spcAft>
                <a:spcPts val="0"/>
              </a:spcAft>
              <a:buNone/>
            </a:pPr>
            <a:r>
              <a:t/>
            </a:r>
            <a:endParaRPr sz="1000">
              <a:solidFill>
                <a:srgbClr val="252423"/>
              </a:solidFill>
            </a:endParaRPr>
          </a:p>
        </p:txBody>
      </p:sp>
      <p:sp>
        <p:nvSpPr>
          <p:cNvPr id="100" name="Google Shape;100;p17"/>
          <p:cNvSpPr txBox="1"/>
          <p:nvPr/>
        </p:nvSpPr>
        <p:spPr>
          <a:xfrm>
            <a:off x="98250" y="2850500"/>
            <a:ext cx="4311900" cy="24165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b="1" lang="en" sz="1000">
                <a:solidFill>
                  <a:srgbClr val="252423"/>
                </a:solidFill>
              </a:rPr>
              <a:t>Chart Order Monthly (Line Chart)</a:t>
            </a:r>
            <a:endParaRPr b="1" sz="1000">
              <a:solidFill>
                <a:srgbClr val="252423"/>
              </a:solidFill>
            </a:endParaRPr>
          </a:p>
          <a:p>
            <a:pPr indent="0" lvl="0" marL="0" marR="0" rtl="0" algn="l">
              <a:lnSpc>
                <a:spcPct val="150000"/>
              </a:lnSpc>
              <a:spcBef>
                <a:spcPts val="0"/>
              </a:spcBef>
              <a:spcAft>
                <a:spcPts val="0"/>
              </a:spcAft>
              <a:buNone/>
            </a:pPr>
            <a:r>
              <a:rPr lang="en" sz="1000">
                <a:solidFill>
                  <a:srgbClr val="252423"/>
                </a:solidFill>
              </a:rPr>
              <a:t>Metrik: Count OrderID pada sumbu x dan OrderDate pada sumbu y dengan hirarki yang sama dengan chart sales monthly. Digunakan count agar order bisa dihitung pada setiap bulannya.</a:t>
            </a:r>
            <a:endParaRPr sz="1000">
              <a:solidFill>
                <a:srgbClr val="252423"/>
              </a:solidFill>
            </a:endParaRPr>
          </a:p>
          <a:p>
            <a:pPr indent="0" lvl="0" marL="0" marR="0" rtl="0" algn="l">
              <a:lnSpc>
                <a:spcPct val="150000"/>
              </a:lnSpc>
              <a:spcBef>
                <a:spcPts val="0"/>
              </a:spcBef>
              <a:spcAft>
                <a:spcPts val="0"/>
              </a:spcAft>
              <a:buNone/>
            </a:pPr>
            <a:r>
              <a:rPr lang="en" sz="1000">
                <a:solidFill>
                  <a:srgbClr val="252423"/>
                </a:solidFill>
              </a:rPr>
              <a:t>Chart ini digunakan untuk melihat tren order pada tiap bulannya. Selain melihat tren chart ini juga bisa menjadi pembanding dengan chart sales monthly, yaitu melihat apakah sales yang meningkat sejalan dengan meningkatnya jumlah order. Ternyata ada beberapa bulan yang mana total ordernya turun tetapi salesnya tidak mengalami penurunan</a:t>
            </a:r>
            <a:endParaRPr sz="1000">
              <a:solidFill>
                <a:srgbClr val="252423"/>
              </a:solidFill>
            </a:endParaRPr>
          </a:p>
          <a:p>
            <a:pPr indent="0" lvl="0" marL="0" marR="0" rtl="0" algn="l">
              <a:lnSpc>
                <a:spcPct val="150000"/>
              </a:lnSpc>
              <a:spcBef>
                <a:spcPts val="0"/>
              </a:spcBef>
              <a:spcAft>
                <a:spcPts val="0"/>
              </a:spcAft>
              <a:buNone/>
            </a:pPr>
            <a:r>
              <a:t/>
            </a:r>
            <a:endParaRPr sz="1000">
              <a:solidFill>
                <a:srgbClr val="25242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Chart</a:t>
            </a:r>
            <a:endParaRPr/>
          </a:p>
        </p:txBody>
      </p:sp>
      <p:pic>
        <p:nvPicPr>
          <p:cNvPr id="106" name="Google Shape;106;p18"/>
          <p:cNvPicPr preferRelativeResize="0"/>
          <p:nvPr/>
        </p:nvPicPr>
        <p:blipFill rotWithShape="1">
          <a:blip r:embed="rId3">
            <a:alphaModFix/>
          </a:blip>
          <a:srcRect b="0" l="0" r="50000" t="0"/>
          <a:stretch/>
        </p:blipFill>
        <p:spPr>
          <a:xfrm>
            <a:off x="152400" y="771450"/>
            <a:ext cx="4419600" cy="1968425"/>
          </a:xfrm>
          <a:prstGeom prst="rect">
            <a:avLst/>
          </a:prstGeom>
          <a:noFill/>
          <a:ln>
            <a:noFill/>
          </a:ln>
        </p:spPr>
      </p:pic>
      <p:pic>
        <p:nvPicPr>
          <p:cNvPr id="107" name="Google Shape;107;p18"/>
          <p:cNvPicPr preferRelativeResize="0"/>
          <p:nvPr/>
        </p:nvPicPr>
        <p:blipFill rotWithShape="1">
          <a:blip r:embed="rId3">
            <a:alphaModFix/>
          </a:blip>
          <a:srcRect b="0" l="50000" r="0" t="0"/>
          <a:stretch/>
        </p:blipFill>
        <p:spPr>
          <a:xfrm>
            <a:off x="4572000" y="2938200"/>
            <a:ext cx="4419600" cy="1968425"/>
          </a:xfrm>
          <a:prstGeom prst="rect">
            <a:avLst/>
          </a:prstGeom>
          <a:noFill/>
          <a:ln>
            <a:noFill/>
          </a:ln>
        </p:spPr>
      </p:pic>
      <p:sp>
        <p:nvSpPr>
          <p:cNvPr id="108" name="Google Shape;108;p18"/>
          <p:cNvSpPr txBox="1"/>
          <p:nvPr/>
        </p:nvSpPr>
        <p:spPr>
          <a:xfrm>
            <a:off x="4625850" y="771450"/>
            <a:ext cx="4311900" cy="2185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b="1" lang="en" sz="1000">
                <a:solidFill>
                  <a:srgbClr val="252423"/>
                </a:solidFill>
              </a:rPr>
              <a:t>Chart Sales by Product (Horizontal Bar Chart)</a:t>
            </a:r>
            <a:endParaRPr b="1" sz="1000">
              <a:solidFill>
                <a:srgbClr val="252423"/>
              </a:solidFill>
            </a:endParaRPr>
          </a:p>
          <a:p>
            <a:pPr indent="0" lvl="0" marL="0" marR="0" rtl="0" algn="l">
              <a:lnSpc>
                <a:spcPct val="150000"/>
              </a:lnSpc>
              <a:spcBef>
                <a:spcPts val="0"/>
              </a:spcBef>
              <a:spcAft>
                <a:spcPts val="0"/>
              </a:spcAft>
              <a:buNone/>
            </a:pPr>
            <a:r>
              <a:rPr lang="en" sz="1000">
                <a:solidFill>
                  <a:srgbClr val="252423"/>
                </a:solidFill>
              </a:rPr>
              <a:t>Metrik: Sumbu y adalah ProductName dan sumbu x adalah TotalSales.</a:t>
            </a:r>
            <a:endParaRPr sz="1000">
              <a:solidFill>
                <a:srgbClr val="252423"/>
              </a:solidFill>
            </a:endParaRPr>
          </a:p>
          <a:p>
            <a:pPr indent="0" lvl="0" marL="0" marR="0" rtl="0" algn="l">
              <a:lnSpc>
                <a:spcPct val="150000"/>
              </a:lnSpc>
              <a:spcBef>
                <a:spcPts val="0"/>
              </a:spcBef>
              <a:spcAft>
                <a:spcPts val="0"/>
              </a:spcAft>
              <a:buNone/>
            </a:pPr>
            <a:r>
              <a:rPr lang="en" sz="1000">
                <a:solidFill>
                  <a:srgbClr val="252423"/>
                </a:solidFill>
              </a:rPr>
              <a:t>Menggunakan horizontal bar chart agar lebih mudah melihat peringkat product yang paling banyak sales.</a:t>
            </a:r>
            <a:endParaRPr sz="1000">
              <a:solidFill>
                <a:srgbClr val="252423"/>
              </a:solidFill>
            </a:endParaRPr>
          </a:p>
          <a:p>
            <a:pPr indent="0" lvl="0" marL="0" marR="0" rtl="0" algn="l">
              <a:lnSpc>
                <a:spcPct val="150000"/>
              </a:lnSpc>
              <a:spcBef>
                <a:spcPts val="0"/>
              </a:spcBef>
              <a:spcAft>
                <a:spcPts val="0"/>
              </a:spcAft>
              <a:buNone/>
            </a:pPr>
            <a:r>
              <a:rPr lang="en" sz="1000">
                <a:solidFill>
                  <a:srgbClr val="252423"/>
                </a:solidFill>
              </a:rPr>
              <a:t>Chart ini bermaksud untuk melihat seberapa banyak suatu product menghasilkan sales dan memberikan peringkat terhadap product tersebut.</a:t>
            </a:r>
            <a:endParaRPr sz="1000">
              <a:solidFill>
                <a:srgbClr val="252423"/>
              </a:solidFill>
            </a:endParaRPr>
          </a:p>
          <a:p>
            <a:pPr indent="0" lvl="0" marL="0" marR="0" rtl="0" algn="l">
              <a:lnSpc>
                <a:spcPct val="150000"/>
              </a:lnSpc>
              <a:spcBef>
                <a:spcPts val="0"/>
              </a:spcBef>
              <a:spcAft>
                <a:spcPts val="0"/>
              </a:spcAft>
              <a:buNone/>
            </a:pPr>
            <a:r>
              <a:t/>
            </a:r>
            <a:endParaRPr sz="1000">
              <a:solidFill>
                <a:srgbClr val="252423"/>
              </a:solidFill>
            </a:endParaRPr>
          </a:p>
          <a:p>
            <a:pPr indent="0" lvl="0" marL="0" marR="0" rtl="0" algn="l">
              <a:lnSpc>
                <a:spcPct val="150000"/>
              </a:lnSpc>
              <a:spcBef>
                <a:spcPts val="0"/>
              </a:spcBef>
              <a:spcAft>
                <a:spcPts val="0"/>
              </a:spcAft>
              <a:buNone/>
            </a:pPr>
            <a:r>
              <a:t/>
            </a:r>
            <a:endParaRPr sz="1000">
              <a:solidFill>
                <a:srgbClr val="252423"/>
              </a:solidFill>
            </a:endParaRPr>
          </a:p>
        </p:txBody>
      </p:sp>
      <p:sp>
        <p:nvSpPr>
          <p:cNvPr id="109" name="Google Shape;109;p18"/>
          <p:cNvSpPr txBox="1"/>
          <p:nvPr/>
        </p:nvSpPr>
        <p:spPr>
          <a:xfrm>
            <a:off x="260100" y="2829522"/>
            <a:ext cx="4311900" cy="2185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b="1" lang="en" sz="1000">
                <a:solidFill>
                  <a:srgbClr val="252423"/>
                </a:solidFill>
              </a:rPr>
              <a:t>Chart Sales by Country (Horizontal Bar Chart)</a:t>
            </a:r>
            <a:endParaRPr b="1" sz="1000">
              <a:solidFill>
                <a:srgbClr val="252423"/>
              </a:solidFill>
            </a:endParaRPr>
          </a:p>
          <a:p>
            <a:pPr indent="0" lvl="0" marL="0" marR="0" rtl="0" algn="l">
              <a:lnSpc>
                <a:spcPct val="150000"/>
              </a:lnSpc>
              <a:spcBef>
                <a:spcPts val="0"/>
              </a:spcBef>
              <a:spcAft>
                <a:spcPts val="0"/>
              </a:spcAft>
              <a:buNone/>
            </a:pPr>
            <a:r>
              <a:rPr lang="en" sz="1000">
                <a:solidFill>
                  <a:srgbClr val="252423"/>
                </a:solidFill>
              </a:rPr>
              <a:t>Metrik: Sumbu y adalah Country dan sumbu x adalah TotalSales.</a:t>
            </a:r>
            <a:endParaRPr sz="1000">
              <a:solidFill>
                <a:srgbClr val="252423"/>
              </a:solidFill>
            </a:endParaRPr>
          </a:p>
          <a:p>
            <a:pPr indent="0" lvl="0" marL="0" marR="0" rtl="0" algn="l">
              <a:lnSpc>
                <a:spcPct val="150000"/>
              </a:lnSpc>
              <a:spcBef>
                <a:spcPts val="0"/>
              </a:spcBef>
              <a:spcAft>
                <a:spcPts val="0"/>
              </a:spcAft>
              <a:buNone/>
            </a:pPr>
            <a:r>
              <a:rPr lang="en" sz="1000">
                <a:solidFill>
                  <a:srgbClr val="252423"/>
                </a:solidFill>
              </a:rPr>
              <a:t>Menggunakan horizontal bar chart agar lebih mudah melihat peringkat country yang paling banyak sales.</a:t>
            </a:r>
            <a:endParaRPr sz="1000">
              <a:solidFill>
                <a:srgbClr val="252423"/>
              </a:solidFill>
            </a:endParaRPr>
          </a:p>
          <a:p>
            <a:pPr indent="0" lvl="0" marL="0" marR="0" rtl="0" algn="l">
              <a:lnSpc>
                <a:spcPct val="150000"/>
              </a:lnSpc>
              <a:spcBef>
                <a:spcPts val="0"/>
              </a:spcBef>
              <a:spcAft>
                <a:spcPts val="0"/>
              </a:spcAft>
              <a:buNone/>
            </a:pPr>
            <a:r>
              <a:rPr lang="en" sz="1000">
                <a:solidFill>
                  <a:srgbClr val="252423"/>
                </a:solidFill>
              </a:rPr>
              <a:t>Chart ini bermaksud untuk melihat seberapa banyak suatu negara menghasilkan sales dan memberikan peringkat terhadap negara tersebut.</a:t>
            </a:r>
            <a:endParaRPr sz="1000">
              <a:solidFill>
                <a:srgbClr val="252423"/>
              </a:solidFill>
            </a:endParaRPr>
          </a:p>
          <a:p>
            <a:pPr indent="0" lvl="0" marL="0" marR="0" rtl="0" algn="l">
              <a:lnSpc>
                <a:spcPct val="150000"/>
              </a:lnSpc>
              <a:spcBef>
                <a:spcPts val="0"/>
              </a:spcBef>
              <a:spcAft>
                <a:spcPts val="0"/>
              </a:spcAft>
              <a:buNone/>
            </a:pPr>
            <a:r>
              <a:t/>
            </a:r>
            <a:endParaRPr sz="1000">
              <a:solidFill>
                <a:srgbClr val="252423"/>
              </a:solidFill>
            </a:endParaRPr>
          </a:p>
          <a:p>
            <a:pPr indent="0" lvl="0" marL="0" marR="0" rtl="0" algn="l">
              <a:lnSpc>
                <a:spcPct val="150000"/>
              </a:lnSpc>
              <a:spcBef>
                <a:spcPts val="0"/>
              </a:spcBef>
              <a:spcAft>
                <a:spcPts val="0"/>
              </a:spcAft>
              <a:buNone/>
            </a:pPr>
            <a:r>
              <a:t/>
            </a:r>
            <a:endParaRPr sz="1000">
              <a:solidFill>
                <a:srgbClr val="25242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Chart</a:t>
            </a:r>
            <a:endParaRPr/>
          </a:p>
        </p:txBody>
      </p:sp>
      <p:pic>
        <p:nvPicPr>
          <p:cNvPr id="115" name="Google Shape;115;p19"/>
          <p:cNvPicPr preferRelativeResize="0"/>
          <p:nvPr/>
        </p:nvPicPr>
        <p:blipFill>
          <a:blip r:embed="rId3">
            <a:alphaModFix/>
          </a:blip>
          <a:stretch>
            <a:fillRect/>
          </a:stretch>
        </p:blipFill>
        <p:spPr>
          <a:xfrm>
            <a:off x="1657350" y="1162400"/>
            <a:ext cx="5829300" cy="914400"/>
          </a:xfrm>
          <a:prstGeom prst="rect">
            <a:avLst/>
          </a:prstGeom>
          <a:noFill/>
          <a:ln>
            <a:noFill/>
          </a:ln>
        </p:spPr>
      </p:pic>
      <p:sp>
        <p:nvSpPr>
          <p:cNvPr id="116" name="Google Shape;116;p19"/>
          <p:cNvSpPr txBox="1"/>
          <p:nvPr/>
        </p:nvSpPr>
        <p:spPr>
          <a:xfrm>
            <a:off x="412650" y="2318425"/>
            <a:ext cx="8318700" cy="1493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lang="en" sz="1000">
                <a:solidFill>
                  <a:srgbClr val="252423"/>
                </a:solidFill>
              </a:rPr>
              <a:t>Metrik:</a:t>
            </a:r>
            <a:endParaRPr sz="1000">
              <a:solidFill>
                <a:srgbClr val="252423"/>
              </a:solidFill>
            </a:endParaRPr>
          </a:p>
          <a:p>
            <a:pPr indent="0" lvl="0" marL="0" marR="0" rtl="0" algn="l">
              <a:lnSpc>
                <a:spcPct val="150000"/>
              </a:lnSpc>
              <a:spcBef>
                <a:spcPts val="0"/>
              </a:spcBef>
              <a:spcAft>
                <a:spcPts val="0"/>
              </a:spcAft>
              <a:buNone/>
            </a:pPr>
            <a:r>
              <a:rPr b="1" lang="en" sz="1000">
                <a:solidFill>
                  <a:srgbClr val="252423"/>
                </a:solidFill>
              </a:rPr>
              <a:t>Product Quantity:</a:t>
            </a:r>
            <a:r>
              <a:rPr lang="en" sz="1000">
                <a:solidFill>
                  <a:srgbClr val="252423"/>
                </a:solidFill>
              </a:rPr>
              <a:t> Quantity dari order detail. Quantity disini adalah banyak barang yang telah terjual.</a:t>
            </a:r>
            <a:endParaRPr sz="1000">
              <a:solidFill>
                <a:srgbClr val="252423"/>
              </a:solidFill>
            </a:endParaRPr>
          </a:p>
          <a:p>
            <a:pPr indent="0" lvl="0" marL="0" marR="0" rtl="0" algn="l">
              <a:lnSpc>
                <a:spcPct val="150000"/>
              </a:lnSpc>
              <a:spcBef>
                <a:spcPts val="0"/>
              </a:spcBef>
              <a:spcAft>
                <a:spcPts val="0"/>
              </a:spcAft>
              <a:buNone/>
            </a:pPr>
            <a:r>
              <a:rPr b="1" lang="en" sz="1000">
                <a:solidFill>
                  <a:srgbClr val="252423"/>
                </a:solidFill>
              </a:rPr>
              <a:t>Sales: </a:t>
            </a:r>
            <a:r>
              <a:rPr lang="en" sz="1000">
                <a:solidFill>
                  <a:srgbClr val="252423"/>
                </a:solidFill>
              </a:rPr>
              <a:t>Total sales.</a:t>
            </a:r>
            <a:endParaRPr sz="1000">
              <a:solidFill>
                <a:srgbClr val="252423"/>
              </a:solidFill>
            </a:endParaRPr>
          </a:p>
          <a:p>
            <a:pPr indent="0" lvl="0" marL="0" marR="0" rtl="0" algn="l">
              <a:lnSpc>
                <a:spcPct val="150000"/>
              </a:lnSpc>
              <a:spcBef>
                <a:spcPts val="0"/>
              </a:spcBef>
              <a:spcAft>
                <a:spcPts val="0"/>
              </a:spcAft>
              <a:buNone/>
            </a:pPr>
            <a:r>
              <a:rPr b="1" lang="en" sz="1000">
                <a:solidFill>
                  <a:srgbClr val="252423"/>
                </a:solidFill>
              </a:rPr>
              <a:t>Total Order: </a:t>
            </a:r>
            <a:r>
              <a:rPr lang="en" sz="1000">
                <a:solidFill>
                  <a:srgbClr val="252423"/>
                </a:solidFill>
              </a:rPr>
              <a:t>Count OrderID.</a:t>
            </a:r>
            <a:endParaRPr sz="1000">
              <a:solidFill>
                <a:srgbClr val="252423"/>
              </a:solidFill>
            </a:endParaRPr>
          </a:p>
          <a:p>
            <a:pPr indent="0" lvl="0" marL="0" marR="0" rtl="0" algn="l">
              <a:lnSpc>
                <a:spcPct val="150000"/>
              </a:lnSpc>
              <a:spcBef>
                <a:spcPts val="0"/>
              </a:spcBef>
              <a:spcAft>
                <a:spcPts val="0"/>
              </a:spcAft>
              <a:buNone/>
            </a:pPr>
            <a:r>
              <a:rPr lang="en" sz="1000">
                <a:solidFill>
                  <a:srgbClr val="252423"/>
                </a:solidFill>
              </a:rPr>
              <a:t>Score Card digunakan disini untuk menghitung total barang yang terjual, total sales, dan total order selama perusahaan melakukan penjualan. </a:t>
            </a:r>
            <a:endParaRPr sz="1000">
              <a:solidFill>
                <a:srgbClr val="252423"/>
              </a:solidFill>
            </a:endParaRPr>
          </a:p>
          <a:p>
            <a:pPr indent="0" lvl="0" marL="0" marR="0" rtl="0" algn="l">
              <a:lnSpc>
                <a:spcPct val="150000"/>
              </a:lnSpc>
              <a:spcBef>
                <a:spcPts val="0"/>
              </a:spcBef>
              <a:spcAft>
                <a:spcPts val="0"/>
              </a:spcAft>
              <a:buNone/>
            </a:pPr>
            <a:r>
              <a:t/>
            </a:r>
            <a:endParaRPr sz="1000">
              <a:solidFill>
                <a:srgbClr val="252423"/>
              </a:solidFill>
            </a:endParaRPr>
          </a:p>
        </p:txBody>
      </p:sp>
      <p:sp>
        <p:nvSpPr>
          <p:cNvPr id="117" name="Google Shape;117;p19"/>
          <p:cNvSpPr txBox="1"/>
          <p:nvPr/>
        </p:nvSpPr>
        <p:spPr>
          <a:xfrm>
            <a:off x="2719200" y="721375"/>
            <a:ext cx="3705600" cy="3693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sz="1200">
                <a:solidFill>
                  <a:srgbClr val="252423"/>
                </a:solidFill>
              </a:rPr>
              <a:t>Score Card Product Quantity, Sales, Total Order</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Interactive Ability</a:t>
            </a:r>
            <a:endParaRPr/>
          </a:p>
        </p:txBody>
      </p:sp>
      <p:pic>
        <p:nvPicPr>
          <p:cNvPr id="123" name="Google Shape;123;p20"/>
          <p:cNvPicPr preferRelativeResize="0"/>
          <p:nvPr/>
        </p:nvPicPr>
        <p:blipFill>
          <a:blip r:embed="rId3">
            <a:alphaModFix/>
          </a:blip>
          <a:stretch>
            <a:fillRect/>
          </a:stretch>
        </p:blipFill>
        <p:spPr>
          <a:xfrm>
            <a:off x="1352550" y="1326025"/>
            <a:ext cx="6438900" cy="781050"/>
          </a:xfrm>
          <a:prstGeom prst="rect">
            <a:avLst/>
          </a:prstGeom>
          <a:noFill/>
          <a:ln>
            <a:noFill/>
          </a:ln>
        </p:spPr>
      </p:pic>
      <p:sp>
        <p:nvSpPr>
          <p:cNvPr id="124" name="Google Shape;124;p20"/>
          <p:cNvSpPr txBox="1"/>
          <p:nvPr/>
        </p:nvSpPr>
        <p:spPr>
          <a:xfrm>
            <a:off x="2482950" y="787888"/>
            <a:ext cx="4178100" cy="3693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sz="1200">
                <a:solidFill>
                  <a:srgbClr val="252423"/>
                </a:solidFill>
              </a:rPr>
              <a:t>Filter Slicer Product, Country, dan Category Product</a:t>
            </a:r>
            <a:endParaRPr sz="1600"/>
          </a:p>
        </p:txBody>
      </p:sp>
      <p:sp>
        <p:nvSpPr>
          <p:cNvPr id="125" name="Google Shape;125;p20"/>
          <p:cNvSpPr txBox="1"/>
          <p:nvPr/>
        </p:nvSpPr>
        <p:spPr>
          <a:xfrm>
            <a:off x="412650" y="2318425"/>
            <a:ext cx="83187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lang="en" sz="1000">
                <a:solidFill>
                  <a:srgbClr val="252423"/>
                </a:solidFill>
              </a:rPr>
              <a:t>Slicer ini digunakan untuk melihat detail-detail dari dashboard. Jika seseorang ingin melihat penjualan di negara USA, orang tersebut bisa menggunakan slicer ini kemudian memilih USA sehingga nanti yang akan ditampilkan pada dashboard adalah penjualan di negara USA.</a:t>
            </a:r>
            <a:endParaRPr sz="1000">
              <a:solidFill>
                <a:srgbClr val="252423"/>
              </a:solidFill>
            </a:endParaRPr>
          </a:p>
          <a:p>
            <a:pPr indent="0" lvl="0" marL="0" marR="0" rtl="0" algn="l">
              <a:lnSpc>
                <a:spcPct val="150000"/>
              </a:lnSpc>
              <a:spcBef>
                <a:spcPts val="0"/>
              </a:spcBef>
              <a:spcAft>
                <a:spcPts val="0"/>
              </a:spcAft>
              <a:buNone/>
            </a:pPr>
            <a:r>
              <a:t/>
            </a:r>
            <a:endParaRPr sz="1000">
              <a:solidFill>
                <a:srgbClr val="25242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