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Interphases" charset="1" panose="02000503020000020004"/>
      <p:regular r:id="rId10"/>
    </p:embeddedFont>
    <p:embeddedFont>
      <p:font typeface="TT Interphases Bold" charset="1" panose="02000803060000020004"/>
      <p:regular r:id="rId11"/>
    </p:embeddedFont>
    <p:embeddedFont>
      <p:font typeface="TT Interphases Italics" charset="1" panose="02000503020000090004"/>
      <p:regular r:id="rId12"/>
    </p:embeddedFont>
    <p:embeddedFont>
      <p:font typeface="TT Interphases Bold Italics" charset="1" panose="0200080300000009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30" Target="slides/slide17.xml" Type="http://schemas.openxmlformats.org/officeDocument/2006/relationships/slide"/><Relationship Id="rId31" Target="slides/slide18.xml" Type="http://schemas.openxmlformats.org/officeDocument/2006/relationships/slide"/><Relationship Id="rId32" Target="slides/slide19.xml" Type="http://schemas.openxmlformats.org/officeDocument/2006/relationships/slide"/><Relationship Id="rId33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7668398"/>
            <a:ext cx="18288000" cy="2618602"/>
          </a:xfrm>
          <a:prstGeom prst="rect">
            <a:avLst/>
          </a:prstGeom>
          <a:solidFill>
            <a:srgbClr val="FAFAF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272881">
            <a:off x="9049713" y="6318020"/>
            <a:ext cx="6757721" cy="430036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558039">
            <a:off x="12646791" y="1737944"/>
            <a:ext cx="6514940" cy="414587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393738" y="1358090"/>
            <a:ext cx="9947507" cy="3483898"/>
            <a:chOff x="0" y="0"/>
            <a:chExt cx="13263343" cy="464519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14300"/>
              <a:ext cx="13263343" cy="2324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199"/>
                </a:lnSpc>
              </a:pPr>
              <a:r>
                <a:rPr lang="en-US" sz="11999">
                  <a:solidFill>
                    <a:srgbClr val="FAFAFA"/>
                  </a:solidFill>
                  <a:latin typeface="TT Interphases"/>
                </a:rPr>
                <a:t>Case Study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267248"/>
              <a:ext cx="13263343" cy="1377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AFAFA"/>
                  </a:solidFill>
                  <a:latin typeface="TT Interphases"/>
                </a:rPr>
                <a:t>Mini Project Data Engineering</a:t>
              </a:r>
            </a:p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FAFAFA"/>
                  </a:solidFill>
                  <a:latin typeface="TT Interphases"/>
                </a:rPr>
                <a:t>Ramadhoni Nasri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8037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Product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65807"/>
            <a:ext cx="162306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Menganalisis trend penjualan tiap bulan berdasarkan produk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989757"/>
            <a:ext cx="16230600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Data yang digunakan yaitu:</a:t>
            </a: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5 produk yang paling banyak quantity order pada tahun 1997</a:t>
            </a: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Quantity penjualan </a:t>
            </a:r>
            <a:r>
              <a:rPr lang="en-US" sz="3999">
                <a:solidFill>
                  <a:srgbClr val="000000"/>
                </a:solidFill>
                <a:latin typeface="TT Interphases Italics"/>
              </a:rPr>
              <a:t>Gnocchi di nonna Alice</a:t>
            </a:r>
            <a:r>
              <a:rPr lang="en-US" sz="3999">
                <a:solidFill>
                  <a:srgbClr val="000000"/>
                </a:solidFill>
                <a:latin typeface="TT Interphases"/>
              </a:rPr>
              <a:t> tiap bulan pada tahun 1997</a:t>
            </a:r>
          </a:p>
          <a:p>
            <a:pPr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Quantity penjualan </a:t>
            </a:r>
            <a:r>
              <a:rPr lang="en-US" sz="3999">
                <a:solidFill>
                  <a:srgbClr val="000000"/>
                </a:solidFill>
                <a:latin typeface="TT Interphases Italics"/>
              </a:rPr>
              <a:t>Raclette Courdavault</a:t>
            </a:r>
            <a:r>
              <a:rPr lang="en-US" sz="3999">
                <a:solidFill>
                  <a:srgbClr val="000000"/>
                </a:solidFill>
                <a:latin typeface="TT Interphases"/>
              </a:rPr>
              <a:t> tiap bulan pada tahun 1997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8037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902413" y="4588318"/>
            <a:ext cx="8483173" cy="466998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Product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65807"/>
            <a:ext cx="162306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</a:t>
            </a:r>
            <a:r>
              <a:rPr lang="en-US" sz="3999">
                <a:solidFill>
                  <a:srgbClr val="000000"/>
                </a:solidFill>
                <a:latin typeface="TT Interphases"/>
              </a:rPr>
              <a:t>5 produk yang paling banyak quantity order pada tahun 1997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27832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Flowchart Query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8037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3909417"/>
            <a:ext cx="9349684" cy="386249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Product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66442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Hasil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90416" y="4052292"/>
            <a:ext cx="7308312" cy="458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Terlihat 5 produk dengan quantity order terbanyak adalah:</a:t>
            </a: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 Bold"/>
              </a:rPr>
              <a:t>Gnocchi di nonna Alice</a:t>
            </a: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 Bold"/>
              </a:rPr>
              <a:t>Raclette Courdavault</a:t>
            </a: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 Bold"/>
              </a:rPr>
              <a:t>Camembert Pierrot</a:t>
            </a: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 Bold"/>
              </a:rPr>
              <a:t>Gorgonzola Telino</a:t>
            </a: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 Bold"/>
              </a:rPr>
              <a:t>Rhönbräu Klosterbier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Selanjutnya akan coba dilihat tren quantity order dari produk</a:t>
            </a:r>
            <a:r>
              <a:rPr lang="en-US" sz="3000">
                <a:solidFill>
                  <a:srgbClr val="000000"/>
                </a:solidFill>
                <a:latin typeface="TT Interphases Bold"/>
              </a:rPr>
              <a:t> Gnocchi di nonna Alice</a:t>
            </a:r>
            <a:r>
              <a:rPr lang="en-US" sz="3000">
                <a:solidFill>
                  <a:srgbClr val="000000"/>
                </a:solidFill>
                <a:latin typeface="TT Interphases"/>
              </a:rPr>
              <a:t> dan </a:t>
            </a:r>
            <a:r>
              <a:rPr lang="en-US" sz="3000">
                <a:solidFill>
                  <a:srgbClr val="000000"/>
                </a:solidFill>
                <a:latin typeface="TT Interphases Bold"/>
              </a:rPr>
              <a:t>Raclette Courdavault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8037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781651" y="4500251"/>
            <a:ext cx="8724697" cy="475804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Product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65807"/>
            <a:ext cx="162306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Quantity penjualan </a:t>
            </a:r>
            <a:r>
              <a:rPr lang="en-US" sz="3999">
                <a:solidFill>
                  <a:srgbClr val="000000"/>
                </a:solidFill>
                <a:latin typeface="TT Interphases Italics"/>
              </a:rPr>
              <a:t>Gnocchi di nonna Alice</a:t>
            </a:r>
            <a:r>
              <a:rPr lang="en-US" sz="3999">
                <a:solidFill>
                  <a:srgbClr val="000000"/>
                </a:solidFill>
                <a:latin typeface="TT Interphases"/>
              </a:rPr>
              <a:t> tiap bulan pada tahun 1997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27832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Flowchart Query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8037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4045" y="3575554"/>
            <a:ext cx="7579959" cy="464751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Product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4041935"/>
            <a:ext cx="7920972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Terlihat bahwa quantity order dari </a:t>
            </a:r>
            <a:r>
              <a:rPr lang="en-US" sz="2499">
                <a:solidFill>
                  <a:srgbClr val="000000"/>
                </a:solidFill>
                <a:latin typeface="TT Interphases Italics"/>
              </a:rPr>
              <a:t>Gnocchi di nonna Alice 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tidak selalu naik setiap waktu,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cenderung naik turun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terkhusus dari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Februari sampai September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Kemudian dari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September sampai Desember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terlihat quantity order </a:t>
            </a:r>
            <a:r>
              <a:rPr lang="en-US" sz="2499">
                <a:solidFill>
                  <a:srgbClr val="000000"/>
                </a:solidFill>
                <a:latin typeface="TT Interphases Italics"/>
              </a:rPr>
              <a:t>Gnocchi di nonna Alice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mulai mengalami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kenaikan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walau tidak terlalu signifikan.</a:t>
            </a:r>
          </a:p>
          <a:p>
            <a:pPr>
              <a:lnSpc>
                <a:spcPts val="2999"/>
              </a:lnSpc>
            </a:pPr>
          </a:p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Quantity order </a:t>
            </a:r>
            <a:r>
              <a:rPr lang="en-US" sz="2499">
                <a:solidFill>
                  <a:srgbClr val="000000"/>
                </a:solidFill>
                <a:latin typeface="TT Interphases Italics"/>
              </a:rPr>
              <a:t>Gnocchi di nonna Alice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tertinggi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ada pada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April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yaitu sebanyak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154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dan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terendah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pada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May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sebanyak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30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71380" y="2661154"/>
            <a:ext cx="574523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 Italics"/>
              </a:rPr>
              <a:t>Gnocchi di nonna Alice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8037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29737" y="4253662"/>
            <a:ext cx="8327120" cy="421591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Product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71380" y="2661154"/>
            <a:ext cx="574523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 Italics"/>
              </a:rPr>
              <a:t>Raclette Courdavault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36201" y="3575554"/>
            <a:ext cx="7603264" cy="557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Terlihat bahwa quantity order dari </a:t>
            </a:r>
            <a:r>
              <a:rPr lang="en-US" sz="2499">
                <a:solidFill>
                  <a:srgbClr val="000000"/>
                </a:solidFill>
                <a:latin typeface="TT Interphases Italics"/>
              </a:rPr>
              <a:t>Raclette Courdavault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tidak selalu naik setiap waktu, cenderung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naik turun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terkhusus dari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Januari hingga April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Kemudian dari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April sampai Juli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terlihat quantity order </a:t>
            </a:r>
            <a:r>
              <a:rPr lang="en-US" sz="2499">
                <a:solidFill>
                  <a:srgbClr val="000000"/>
                </a:solidFill>
                <a:latin typeface="TT Interphases Italics"/>
              </a:rPr>
              <a:t>Raclette Courdavault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mengalami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 tren naik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Seteleh itu tiba-tiba pada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Agustus tidak ada penjualan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, namun pada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Oktober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quantity ordernya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meningkat cukup signifikan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yaitu sebanyak 110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lebih tinggi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dari pada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Juli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, namun mengalami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penurunan didua bulan kemudian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</a:t>
            </a:r>
          </a:p>
          <a:p>
            <a:pPr>
              <a:lnSpc>
                <a:spcPts val="2999"/>
              </a:lnSpc>
              <a:spcBef>
                <a:spcPct val="0"/>
              </a:spcBef>
            </a:pPr>
          </a:p>
          <a:p>
            <a:pPr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Quantity order </a:t>
            </a:r>
            <a:r>
              <a:rPr lang="en-US" sz="2499">
                <a:solidFill>
                  <a:srgbClr val="000000"/>
                </a:solidFill>
                <a:latin typeface="TT Interphases Italics"/>
              </a:rPr>
              <a:t>Raclette Courdavault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tertinggi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ada pada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Maret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yaitu sebanyak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162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dan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terendah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pada bulan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Agustus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sebanyak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0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atau tidak ada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penjualan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Supplier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65807"/>
            <a:ext cx="1623060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Menganalisis supplier untuk produk tertentu yang paling banyak memberikan sales.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89832"/>
            <a:ext cx="1623060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Data yang digunakan yaitu:</a:t>
            </a: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5 Produk yang memiliki sales tertinggi pada tahun 1997</a:t>
            </a:r>
          </a:p>
          <a:p>
            <a:pPr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5 Suplier dengan sales tertinggi pada tahun 1997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368877" y="3837357"/>
            <a:ext cx="9550245" cy="594102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Supplier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65807"/>
            <a:ext cx="162306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5 Produk yang memiliki sales tertinggi pada tahun 1997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27832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Flowchart Query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21393" y="3377126"/>
            <a:ext cx="10165690" cy="274013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919134" y="3091376"/>
            <a:ext cx="6729255" cy="595589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Supplier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1393" y="2624651"/>
            <a:ext cx="107066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Hasil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2056" y="7136435"/>
            <a:ext cx="730831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Terlihat bahwa produk yang paling banyak memberikan sales adalah </a:t>
            </a:r>
            <a:r>
              <a:rPr lang="en-US" sz="3000">
                <a:solidFill>
                  <a:srgbClr val="000000"/>
                </a:solidFill>
                <a:latin typeface="TT Interphases Bold Italics"/>
              </a:rPr>
              <a:t>Côte de Blaye </a:t>
            </a:r>
            <a:r>
              <a:rPr lang="en-US" sz="3000">
                <a:solidFill>
                  <a:srgbClr val="000000"/>
                </a:solidFill>
                <a:latin typeface="TT Interphases"/>
              </a:rPr>
              <a:t>dari supplier </a:t>
            </a:r>
            <a:r>
              <a:rPr lang="en-US" sz="3000">
                <a:solidFill>
                  <a:srgbClr val="000000"/>
                </a:solidFill>
                <a:latin typeface="TT Interphases Bold Italics"/>
              </a:rPr>
              <a:t>Aux joyeux ecclésiastiques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368877" y="3837357"/>
            <a:ext cx="9550245" cy="594102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Supplier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65807"/>
            <a:ext cx="162306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5 Suplier dengan sales tertinggi pada tahun 1997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27832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Flowchart Query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5271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Shipper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65807"/>
            <a:ext cx="1623060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Menganalisis orderan paling banyak dikirim ke kota mana, dengan shipper apa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48319"/>
            <a:ext cx="16230600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Data yang digunakan yaitu:</a:t>
            </a: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Total Order tiap tahun</a:t>
            </a: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Total order tiap bulan dari tahun 1996-1998</a:t>
            </a:r>
          </a:p>
          <a:p>
            <a:pPr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Lima negara dengan orderan terbanyak pada tahun 1997</a:t>
            </a:r>
          </a:p>
          <a:p>
            <a:pPr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 Shipper terbanyak tiap 5 negara dengan orderan terbanyak pada tahun 1997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46442" y="3377126"/>
            <a:ext cx="8073565" cy="334408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965295" y="3146174"/>
            <a:ext cx="8415102" cy="408132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Supplier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1393" y="2624651"/>
            <a:ext cx="107066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Hasil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6725" y="7503723"/>
            <a:ext cx="10019653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Walaupun salah satu produk dari </a:t>
            </a:r>
            <a:r>
              <a:rPr lang="en-US" sz="3000">
                <a:solidFill>
                  <a:srgbClr val="000000"/>
                </a:solidFill>
                <a:latin typeface="TT Interphases Bold"/>
              </a:rPr>
              <a:t>Aux joyeux ecclésiastiques </a:t>
            </a:r>
            <a:r>
              <a:rPr lang="en-US" sz="3000">
                <a:solidFill>
                  <a:srgbClr val="000000"/>
                </a:solidFill>
                <a:latin typeface="TT Interphases"/>
              </a:rPr>
              <a:t>menghasilkan sales terbanyak ternyata suplier yang paling banyak memberikan sales adalah </a:t>
            </a:r>
            <a:r>
              <a:rPr lang="en-US" sz="3000">
                <a:solidFill>
                  <a:srgbClr val="000000"/>
                </a:solidFill>
                <a:latin typeface="TT Interphases Bold Italics"/>
              </a:rPr>
              <a:t>Plutzer Lebensmittelgroßmärkte AG</a:t>
            </a:r>
            <a:r>
              <a:rPr lang="en-US" sz="3000">
                <a:solidFill>
                  <a:srgbClr val="000000"/>
                </a:solidFill>
                <a:latin typeface="TT Interphase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5271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094330" y="4452705"/>
            <a:ext cx="12099339" cy="184773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094330" y="6671918"/>
            <a:ext cx="4403614" cy="256667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Shipper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5807"/>
            <a:ext cx="162306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Total Order tiap tahun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27832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Flowchart Query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995" y="6662393"/>
            <a:ext cx="179551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Hasil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5295" y="7119593"/>
            <a:ext cx="7744949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Dari data tersebut bisa terlihat bahwa total order yang paling banyak terjadi pada tahun 1997, kenapa hal ini bisa terjadi?</a:t>
            </a:r>
          </a:p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Selanjutnya akan coba diperiksa orderan tiap bulan setiap tahun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5271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091892" y="4116221"/>
            <a:ext cx="12104217" cy="16005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45759"/>
          <a:stretch>
            <a:fillRect/>
          </a:stretch>
        </p:blipFill>
        <p:spPr>
          <a:xfrm flipH="false" flipV="false" rot="0">
            <a:off x="1402195" y="6035966"/>
            <a:ext cx="3258530" cy="398082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Shipper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13407"/>
            <a:ext cx="162306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Total order tiap bulan dari tahun 1996-1998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554246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Flowchart Query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995" y="5497703"/>
            <a:ext cx="179551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Hasil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14351" y="6412747"/>
            <a:ext cx="7744949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Ternyata data tahun 1996 dan 1998 tidak tercatat selama 12 bulan, sedangkan pada tahun 1997 datanya tercatat lengkap selama 12 bulan.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53718" r="0" b="0"/>
          <a:stretch>
            <a:fillRect/>
          </a:stretch>
        </p:blipFill>
        <p:spPr>
          <a:xfrm flipH="false" flipV="false" rot="0">
            <a:off x="4929887" y="6247227"/>
            <a:ext cx="3661912" cy="381718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rcRect l="0" t="0" r="0" b="94569"/>
          <a:stretch>
            <a:fillRect/>
          </a:stretch>
        </p:blipFill>
        <p:spPr>
          <a:xfrm flipH="false" flipV="false" rot="0">
            <a:off x="4929887" y="5812028"/>
            <a:ext cx="3661912" cy="447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5271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282734" y="4240046"/>
            <a:ext cx="12101779" cy="494971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Shipper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13407"/>
            <a:ext cx="1623060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Lima negara dengan orderan terbanyak pada tahun 1997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54246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Flowchart Query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5271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39077" y="3550311"/>
            <a:ext cx="9004439" cy="493914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Shipper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995" y="2940416"/>
            <a:ext cx="8993521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Hasil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07272" y="3724358"/>
            <a:ext cx="6575821" cy="458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Karena data yang lengkap adalah data 1997 maka analisis dilanjutkan hanya pada tahun 1997.</a:t>
            </a:r>
          </a:p>
          <a:p>
            <a:pPr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Terlihat 5 negara dengan orderan terbanyak ada:</a:t>
            </a: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Germany</a:t>
            </a: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USA</a:t>
            </a: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Brazil</a:t>
            </a:r>
          </a:p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France</a:t>
            </a:r>
          </a:p>
          <a:p>
            <a:pPr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UK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5271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228745" y="5485182"/>
            <a:ext cx="11830509" cy="232514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Shipper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13407"/>
            <a:ext cx="1623060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Shipper terbanyak tiap 5 negara dengan orderan terbanyak pada tahun 1997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89807"/>
            <a:ext cx="162306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Interphases"/>
              </a:rPr>
              <a:t>Flowchart Query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5271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37240" y="3529526"/>
            <a:ext cx="6695319" cy="41051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684300" y="3592677"/>
            <a:ext cx="6575000" cy="404200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Shipper Analysis</a:t>
            </a:r>
          </a:p>
        </p:txBody>
      </p:sp>
      <p:sp>
        <p:nvSpPr>
          <p:cNvPr name="AutoShape 7" id="7"/>
          <p:cNvSpPr/>
          <p:nvPr/>
        </p:nvSpPr>
        <p:spPr>
          <a:xfrm rot="-5400000">
            <a:off x="5249817" y="6373767"/>
            <a:ext cx="77883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79675" y="2729830"/>
            <a:ext cx="24193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Jerman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56975" y="2729830"/>
            <a:ext cx="24193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USA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9675" y="8139112"/>
            <a:ext cx="741045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Dari data yang didapat banyak shipper pada negara Jerman ada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12 shipper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Terlihat shipper terbanyak yang digunakan di negara Jerman adalah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QUICK-Stop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56975" y="8139112"/>
            <a:ext cx="826770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Dari data yang didapat banyak shipper pada negara USA ada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13 shipper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lebih banyak dari negara jerman walaupun total order di negara USA lebih sedikit dari pada negera Jerman. Terlihat shipper terbanyak yang digunakan di negara Jerman adalah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Save-a-lot Markets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498633"/>
          </a:xfrm>
          <a:prstGeom prst="rect">
            <a:avLst/>
          </a:prstGeom>
          <a:solidFill>
            <a:srgbClr val="5271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488824">
            <a:off x="9034788" y="-1314861"/>
            <a:ext cx="4061183" cy="30126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6342" b="0"/>
          <a:stretch>
            <a:fillRect/>
          </a:stretch>
        </p:blipFill>
        <p:spPr>
          <a:xfrm flipH="false" flipV="false" rot="0">
            <a:off x="457200" y="3914211"/>
            <a:ext cx="5911959" cy="331369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008058" y="3873331"/>
            <a:ext cx="5073008" cy="339545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719965" y="3640129"/>
            <a:ext cx="4765562" cy="386186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677817"/>
            <a:ext cx="79365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FAFAFA"/>
                </a:solidFill>
                <a:latin typeface="TT Interphases"/>
              </a:rPr>
              <a:t>Shipper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200" y="2885945"/>
            <a:ext cx="24193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Brazil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81026" y="2885945"/>
            <a:ext cx="24193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UK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08058" y="2885945"/>
            <a:ext cx="241935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T Interphases"/>
              </a:rPr>
              <a:t>Prancis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6453" y="7656533"/>
            <a:ext cx="5972705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Dari data yang didapat banyak shipper pada negara Brazil ada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9 shipper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Terlihat shipper terbanyak yang digunakan di negara Brazil ada 2 yaitu adalah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Queen Cozinha dan Gourmet Lanchonetes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01390" y="7656533"/>
            <a:ext cx="5148998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Dari data yang didapat banyak shipper pada negara Prancis ada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9 shipper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Terlihat shipper terbanyak yang digunakan di negara Prancis ada 2 yaitu adalah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Bon app'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dan La maison d'Asie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81026" y="7656533"/>
            <a:ext cx="5148998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T Interphases"/>
              </a:rPr>
              <a:t>Dari data yang didapat banyak shipper pada negara UK ada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7 shipper</a:t>
            </a:r>
            <a:r>
              <a:rPr lang="en-US" sz="2499">
                <a:solidFill>
                  <a:srgbClr val="000000"/>
                </a:solidFill>
                <a:latin typeface="TT Interphases"/>
              </a:rPr>
              <a:t>. Terlihat shipper terbanyak yang digunakan di negara UK adalah </a:t>
            </a:r>
            <a:r>
              <a:rPr lang="en-US" sz="2499">
                <a:solidFill>
                  <a:srgbClr val="000000"/>
                </a:solidFill>
                <a:latin typeface="TT Interphases Bold"/>
              </a:rPr>
              <a:t>Around the Horn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DAFZDE6HR-8</dc:identifier>
  <dcterms:modified xsi:type="dcterms:W3CDTF">2011-08-01T06:04:30Z</dcterms:modified>
  <cp:revision>1</cp:revision>
  <dc:title>Presentasi Bisnis Biru Oranye Geometris Korporat Agenda Rapat Tim</dc:title>
</cp:coreProperties>
</file>