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Lato"/>
      <p:regular r:id="rId28"/>
      <p:bold r:id="rId29"/>
      <p:italic r:id="rId30"/>
      <p:boldItalic r:id="rId31"/>
    </p:embeddedFont>
    <p:embeddedFont>
      <p:font typeface="Bebas Neue"/>
      <p:regular r:id="rId32"/>
    </p:embeddedFont>
    <p:embeddedFont>
      <p:font typeface="DM Serif Text"/>
      <p:regular r:id="rId33"/>
      <p:italic r:id="rId34"/>
    </p:embeddedFont>
    <p:embeddedFont>
      <p:font typeface="PT Sans"/>
      <p:regular r:id="rId35"/>
      <p:bold r:id="rId36"/>
      <p:italic r:id="rId37"/>
      <p:boldItalic r:id="rId38"/>
    </p:embeddedFont>
    <p:embeddedFont>
      <p:font typeface="DM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slide" Target="slides/slide16.xml"/><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a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7.xml"/><Relationship Id="rId33" Type="http://schemas.openxmlformats.org/officeDocument/2006/relationships/font" Target="fonts/DMSerifText-regular.fntdata"/><Relationship Id="rId10" Type="http://schemas.openxmlformats.org/officeDocument/2006/relationships/slide" Target="slides/slide6.xml"/><Relationship Id="rId32" Type="http://schemas.openxmlformats.org/officeDocument/2006/relationships/font" Target="fonts/BebasNeue-regular.fntdata"/><Relationship Id="rId13" Type="http://schemas.openxmlformats.org/officeDocument/2006/relationships/slide" Target="slides/slide9.xml"/><Relationship Id="rId35" Type="http://schemas.openxmlformats.org/officeDocument/2006/relationships/font" Target="fonts/PTSans-regular.fntdata"/><Relationship Id="rId12" Type="http://schemas.openxmlformats.org/officeDocument/2006/relationships/slide" Target="slides/slide8.xml"/><Relationship Id="rId34" Type="http://schemas.openxmlformats.org/officeDocument/2006/relationships/font" Target="fonts/DMSerifText-italic.fntdata"/><Relationship Id="rId15" Type="http://schemas.openxmlformats.org/officeDocument/2006/relationships/slide" Target="slides/slide11.xml"/><Relationship Id="rId37" Type="http://schemas.openxmlformats.org/officeDocument/2006/relationships/font" Target="fonts/PTSans-italic.fntdata"/><Relationship Id="rId14" Type="http://schemas.openxmlformats.org/officeDocument/2006/relationships/slide" Target="slides/slide10.xml"/><Relationship Id="rId36" Type="http://schemas.openxmlformats.org/officeDocument/2006/relationships/font" Target="fonts/PTSans-bold.fntdata"/><Relationship Id="rId17" Type="http://schemas.openxmlformats.org/officeDocument/2006/relationships/slide" Target="slides/slide13.xml"/><Relationship Id="rId39" Type="http://schemas.openxmlformats.org/officeDocument/2006/relationships/font" Target="fonts/DMSans-regular.fntdata"/><Relationship Id="rId16" Type="http://schemas.openxmlformats.org/officeDocument/2006/relationships/slide" Target="slides/slide12.xml"/><Relationship Id="rId38" Type="http://schemas.openxmlformats.org/officeDocument/2006/relationships/font" Target="fonts/PTSans-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d934ba6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d934ba6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ed31b3b1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ed31b3b1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bed31b3b1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bed31b3b1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bed31b3b1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bed31b3b1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bed31b3b13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bed31b3b13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ed31b3b1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bed31b3b1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ed31b3b1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bed31b3b1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bd934ba6a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bd934ba6a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bee214ed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bee214ed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bed31b3b1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bed31b3b1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becdac35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becdac35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d934ba6a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d934ba6a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bed31b3b13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bed31b3b13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ed31b3b1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ed31b3b1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becdac353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1becdac353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b199949b9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b199949b9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ecf8c90e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ecf8c90e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b199949b94_1_27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b199949b94_1_27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bed31b3b1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bed31b3b1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bed31b3b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bed31b3b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bed31b3b1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bed31b3b1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bd934ba6a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bd934ba6a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ed31b3b1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ed31b3b1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865625" y="1313975"/>
            <a:ext cx="4528800" cy="1846800"/>
          </a:xfrm>
          <a:prstGeom prst="rect">
            <a:avLst/>
          </a:prstGeom>
          <a:ln>
            <a:noFill/>
          </a:ln>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65625" y="3327027"/>
            <a:ext cx="4528800" cy="423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ph idx="2" type="pic"/>
          </p:nvPr>
        </p:nvSpPr>
        <p:spPr>
          <a:xfrm>
            <a:off x="5412200" y="0"/>
            <a:ext cx="3731700" cy="4835400"/>
          </a:xfrm>
          <a:prstGeom prst="rect">
            <a:avLst/>
          </a:prstGeom>
          <a:noFill/>
          <a:ln>
            <a:noFill/>
          </a:ln>
        </p:spPr>
      </p:sp>
      <p:grpSp>
        <p:nvGrpSpPr>
          <p:cNvPr id="12" name="Google Shape;12;p2"/>
          <p:cNvGrpSpPr/>
          <p:nvPr/>
        </p:nvGrpSpPr>
        <p:grpSpPr>
          <a:xfrm>
            <a:off x="155425" y="25929"/>
            <a:ext cx="633992" cy="607796"/>
            <a:chOff x="155425" y="25929"/>
            <a:chExt cx="633992" cy="607796"/>
          </a:xfrm>
        </p:grpSpPr>
        <p:sp>
          <p:nvSpPr>
            <p:cNvPr id="13" name="Google Shape;13;p2"/>
            <p:cNvSpPr/>
            <p:nvPr/>
          </p:nvSpPr>
          <p:spPr>
            <a:xfrm>
              <a:off x="155425" y="210725"/>
              <a:ext cx="423000" cy="423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rot="2077044">
              <a:off x="299959" y="102638"/>
              <a:ext cx="403538" cy="428175"/>
              <a:chOff x="2185300" y="3800025"/>
              <a:chExt cx="759600" cy="806100"/>
            </a:xfrm>
          </p:grpSpPr>
          <p:cxnSp>
            <p:nvCxnSpPr>
              <p:cNvPr id="15" name="Google Shape;15;p2"/>
              <p:cNvCxnSpPr/>
              <p:nvPr/>
            </p:nvCxnSpPr>
            <p:spPr>
              <a:xfrm>
                <a:off x="2203250" y="4604000"/>
                <a:ext cx="360900" cy="0"/>
              </a:xfrm>
              <a:prstGeom prst="straightConnector1">
                <a:avLst/>
              </a:prstGeom>
              <a:noFill/>
              <a:ln cap="flat" cmpd="sng" w="19050">
                <a:solidFill>
                  <a:schemeClr val="lt1"/>
                </a:solidFill>
                <a:prstDash val="solid"/>
                <a:round/>
                <a:headEnd len="med" w="med" type="none"/>
                <a:tailEnd len="med" w="med" type="none"/>
              </a:ln>
            </p:spPr>
          </p:cxnSp>
          <p:cxnSp>
            <p:nvCxnSpPr>
              <p:cNvPr id="16" name="Google Shape;16;p2"/>
              <p:cNvCxnSpPr/>
              <p:nvPr/>
            </p:nvCxnSpPr>
            <p:spPr>
              <a:xfrm flipH="1" rot="8722850">
                <a:off x="2329058" y="3876329"/>
                <a:ext cx="472084" cy="653492"/>
              </a:xfrm>
              <a:prstGeom prst="straightConnector1">
                <a:avLst/>
              </a:prstGeom>
              <a:noFill/>
              <a:ln cap="flat" cmpd="sng" w="19050">
                <a:solidFill>
                  <a:schemeClr val="lt1"/>
                </a:solidFill>
                <a:prstDash val="solid"/>
                <a:round/>
                <a:headEnd len="med" w="med" type="none"/>
                <a:tailEnd len="med" w="med" type="none"/>
              </a:ln>
            </p:spPr>
          </p:cxnSp>
        </p:grpSp>
      </p:grpSp>
      <p:cxnSp>
        <p:nvCxnSpPr>
          <p:cNvPr id="17" name="Google Shape;17;p2"/>
          <p:cNvCxnSpPr>
            <a:stCxn id="13" idx="4"/>
          </p:cNvCxnSpPr>
          <p:nvPr/>
        </p:nvCxnSpPr>
        <p:spPr>
          <a:xfrm>
            <a:off x="366925" y="633725"/>
            <a:ext cx="0" cy="4529400"/>
          </a:xfrm>
          <a:prstGeom prst="straightConnector1">
            <a:avLst/>
          </a:prstGeom>
          <a:noFill/>
          <a:ln cap="flat" cmpd="sng" w="19050">
            <a:solidFill>
              <a:schemeClr val="lt2"/>
            </a:solidFill>
            <a:prstDash val="solid"/>
            <a:round/>
            <a:headEnd len="med" w="med" type="none"/>
            <a:tailEnd len="med" w="med" type="none"/>
          </a:ln>
        </p:spPr>
      </p:cxnSp>
      <p:sp>
        <p:nvSpPr>
          <p:cNvPr id="18" name="Google Shape;18;p2"/>
          <p:cNvSpPr/>
          <p:nvPr/>
        </p:nvSpPr>
        <p:spPr>
          <a:xfrm>
            <a:off x="0" y="4835550"/>
            <a:ext cx="9144000" cy="32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6" name="Shape 66"/>
        <p:cNvGrpSpPr/>
        <p:nvPr/>
      </p:nvGrpSpPr>
      <p:grpSpPr>
        <a:xfrm>
          <a:off x="0" y="0"/>
          <a:ext cx="0" cy="0"/>
          <a:chOff x="0" y="0"/>
          <a:chExt cx="0" cy="0"/>
        </a:xfrm>
      </p:grpSpPr>
      <p:sp>
        <p:nvSpPr>
          <p:cNvPr id="67" name="Google Shape;67;p11"/>
          <p:cNvSpPr txBox="1"/>
          <p:nvPr>
            <p:ph hasCustomPrompt="1" type="title"/>
          </p:nvPr>
        </p:nvSpPr>
        <p:spPr>
          <a:xfrm>
            <a:off x="3511775" y="1544075"/>
            <a:ext cx="4919100" cy="1605900"/>
          </a:xfrm>
          <a:prstGeom prst="rect">
            <a:avLst/>
          </a:prstGeom>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lvl1pPr lvl="0" algn="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idx="1" type="subTitle"/>
          </p:nvPr>
        </p:nvSpPr>
        <p:spPr>
          <a:xfrm>
            <a:off x="3511775" y="3150025"/>
            <a:ext cx="4919100" cy="4494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lvl1pPr lvl="0" rtl="0" algn="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69" name="Google Shape;69;p11"/>
          <p:cNvSpPr/>
          <p:nvPr>
            <p:ph idx="2" type="pic"/>
          </p:nvPr>
        </p:nvSpPr>
        <p:spPr>
          <a:xfrm>
            <a:off x="-1325" y="-14575"/>
            <a:ext cx="3231600" cy="4830600"/>
          </a:xfrm>
          <a:prstGeom prst="rect">
            <a:avLst/>
          </a:prstGeom>
          <a:noFill/>
          <a:ln>
            <a:noFill/>
          </a:ln>
        </p:spPr>
      </p:sp>
      <p:cxnSp>
        <p:nvCxnSpPr>
          <p:cNvPr id="70" name="Google Shape;70;p11"/>
          <p:cNvCxnSpPr/>
          <p:nvPr/>
        </p:nvCxnSpPr>
        <p:spPr>
          <a:xfrm rot="10800000">
            <a:off x="3738000" y="264900"/>
            <a:ext cx="5406000" cy="0"/>
          </a:xfrm>
          <a:prstGeom prst="straightConnector1">
            <a:avLst/>
          </a:prstGeom>
          <a:noFill/>
          <a:ln cap="flat" cmpd="sng" w="19050">
            <a:solidFill>
              <a:schemeClr val="lt2"/>
            </a:solidFill>
            <a:prstDash val="solid"/>
            <a:round/>
            <a:headEnd len="med" w="med" type="none"/>
            <a:tailEnd len="med" w="med" type="oval"/>
          </a:ln>
        </p:spPr>
      </p:cxnSp>
      <p:cxnSp>
        <p:nvCxnSpPr>
          <p:cNvPr id="71" name="Google Shape;71;p11"/>
          <p:cNvCxnSpPr/>
          <p:nvPr/>
        </p:nvCxnSpPr>
        <p:spPr>
          <a:xfrm rot="10800000">
            <a:off x="4661100" y="4878600"/>
            <a:ext cx="4482900" cy="0"/>
          </a:xfrm>
          <a:prstGeom prst="straightConnector1">
            <a:avLst/>
          </a:prstGeom>
          <a:noFill/>
          <a:ln cap="flat" cmpd="sng" w="19050">
            <a:solidFill>
              <a:schemeClr val="lt2"/>
            </a:solidFill>
            <a:prstDash val="solid"/>
            <a:round/>
            <a:headEnd len="med" w="med" type="none"/>
            <a:tailEnd len="med" w="med" type="oval"/>
          </a:ln>
        </p:spPr>
      </p:cxnSp>
      <p:sp>
        <p:nvSpPr>
          <p:cNvPr id="72" name="Google Shape;72;p11"/>
          <p:cNvSpPr/>
          <p:nvPr/>
        </p:nvSpPr>
        <p:spPr>
          <a:xfrm>
            <a:off x="-1325" y="4816025"/>
            <a:ext cx="3247200" cy="32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4" name="Shape 74"/>
        <p:cNvGrpSpPr/>
        <p:nvPr/>
      </p:nvGrpSpPr>
      <p:grpSpPr>
        <a:xfrm>
          <a:off x="0" y="0"/>
          <a:ext cx="0" cy="0"/>
          <a:chOff x="0" y="0"/>
          <a:chExt cx="0" cy="0"/>
        </a:xfrm>
      </p:grpSpPr>
      <p:sp>
        <p:nvSpPr>
          <p:cNvPr id="75" name="Google Shape;7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3"/>
          <p:cNvSpPr txBox="1"/>
          <p:nvPr>
            <p:ph hasCustomPrompt="1" idx="2" type="title"/>
          </p:nvPr>
        </p:nvSpPr>
        <p:spPr>
          <a:xfrm>
            <a:off x="1504202" y="1596858"/>
            <a:ext cx="734700" cy="44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7" name="Google Shape;77;p13"/>
          <p:cNvSpPr txBox="1"/>
          <p:nvPr>
            <p:ph hasCustomPrompt="1" idx="3" type="title"/>
          </p:nvPr>
        </p:nvSpPr>
        <p:spPr>
          <a:xfrm>
            <a:off x="1504202" y="3030266"/>
            <a:ext cx="734700" cy="44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p:nvPr>
            <p:ph hasCustomPrompt="1" idx="4" type="title"/>
          </p:nvPr>
        </p:nvSpPr>
        <p:spPr>
          <a:xfrm>
            <a:off x="4203477" y="1596858"/>
            <a:ext cx="734700" cy="44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5" type="title"/>
          </p:nvPr>
        </p:nvSpPr>
        <p:spPr>
          <a:xfrm>
            <a:off x="4203477" y="3030266"/>
            <a:ext cx="734700" cy="44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6" type="title"/>
          </p:nvPr>
        </p:nvSpPr>
        <p:spPr>
          <a:xfrm>
            <a:off x="6902752" y="1596858"/>
            <a:ext cx="734700" cy="44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hasCustomPrompt="1" idx="7" type="title"/>
          </p:nvPr>
        </p:nvSpPr>
        <p:spPr>
          <a:xfrm>
            <a:off x="6902752" y="3030266"/>
            <a:ext cx="734700" cy="4476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idx="1" type="subTitle"/>
          </p:nvPr>
        </p:nvSpPr>
        <p:spPr>
          <a:xfrm>
            <a:off x="720000" y="2255302"/>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3" name="Google Shape;83;p13"/>
          <p:cNvSpPr txBox="1"/>
          <p:nvPr>
            <p:ph idx="8" type="subTitle"/>
          </p:nvPr>
        </p:nvSpPr>
        <p:spPr>
          <a:xfrm>
            <a:off x="3419275" y="2255302"/>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4" name="Google Shape;84;p13"/>
          <p:cNvSpPr txBox="1"/>
          <p:nvPr>
            <p:ph idx="9" type="subTitle"/>
          </p:nvPr>
        </p:nvSpPr>
        <p:spPr>
          <a:xfrm>
            <a:off x="6118550" y="2255302"/>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5" name="Google Shape;85;p13"/>
          <p:cNvSpPr txBox="1"/>
          <p:nvPr>
            <p:ph idx="13" type="subTitle"/>
          </p:nvPr>
        </p:nvSpPr>
        <p:spPr>
          <a:xfrm>
            <a:off x="720000" y="3688777"/>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6" name="Google Shape;86;p13"/>
          <p:cNvSpPr txBox="1"/>
          <p:nvPr>
            <p:ph idx="14" type="subTitle"/>
          </p:nvPr>
        </p:nvSpPr>
        <p:spPr>
          <a:xfrm>
            <a:off x="3419275" y="3688777"/>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7" name="Google Shape;87;p13"/>
          <p:cNvSpPr txBox="1"/>
          <p:nvPr>
            <p:ph idx="15" type="subTitle"/>
          </p:nvPr>
        </p:nvSpPr>
        <p:spPr>
          <a:xfrm>
            <a:off x="6118550" y="3688777"/>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88" name="Google Shape;88;p13"/>
          <p:cNvSpPr/>
          <p:nvPr/>
        </p:nvSpPr>
        <p:spPr>
          <a:xfrm>
            <a:off x="-1175" y="4815900"/>
            <a:ext cx="4572000" cy="32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4570825" y="4815900"/>
            <a:ext cx="4572000" cy="32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148873" y="25929"/>
            <a:ext cx="633992" cy="607796"/>
            <a:chOff x="155425" y="25929"/>
            <a:chExt cx="633992" cy="607796"/>
          </a:xfrm>
        </p:grpSpPr>
        <p:sp>
          <p:nvSpPr>
            <p:cNvPr id="91" name="Google Shape;91;p13"/>
            <p:cNvSpPr/>
            <p:nvPr/>
          </p:nvSpPr>
          <p:spPr>
            <a:xfrm>
              <a:off x="155425" y="210725"/>
              <a:ext cx="423000" cy="423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3"/>
            <p:cNvGrpSpPr/>
            <p:nvPr/>
          </p:nvGrpSpPr>
          <p:grpSpPr>
            <a:xfrm rot="2077044">
              <a:off x="299959" y="102638"/>
              <a:ext cx="403538" cy="428175"/>
              <a:chOff x="2185300" y="3800025"/>
              <a:chExt cx="759600" cy="806100"/>
            </a:xfrm>
          </p:grpSpPr>
          <p:cxnSp>
            <p:nvCxnSpPr>
              <p:cNvPr id="93" name="Google Shape;93;p13"/>
              <p:cNvCxnSpPr/>
              <p:nvPr/>
            </p:nvCxnSpPr>
            <p:spPr>
              <a:xfrm>
                <a:off x="2203250" y="4604000"/>
                <a:ext cx="360900" cy="0"/>
              </a:xfrm>
              <a:prstGeom prst="straightConnector1">
                <a:avLst/>
              </a:prstGeom>
              <a:noFill/>
              <a:ln cap="flat" cmpd="sng" w="19050">
                <a:solidFill>
                  <a:schemeClr val="lt1"/>
                </a:solidFill>
                <a:prstDash val="solid"/>
                <a:round/>
                <a:headEnd len="med" w="med" type="none"/>
                <a:tailEnd len="med" w="med" type="none"/>
              </a:ln>
            </p:spPr>
          </p:cxnSp>
          <p:cxnSp>
            <p:nvCxnSpPr>
              <p:cNvPr id="94" name="Google Shape;94;p13"/>
              <p:cNvCxnSpPr/>
              <p:nvPr/>
            </p:nvCxnSpPr>
            <p:spPr>
              <a:xfrm flipH="1" rot="8722850">
                <a:off x="2329058" y="3876329"/>
                <a:ext cx="472084" cy="653492"/>
              </a:xfrm>
              <a:prstGeom prst="straightConnector1">
                <a:avLst/>
              </a:prstGeom>
              <a:noFill/>
              <a:ln cap="flat" cmpd="sng" w="19050">
                <a:solidFill>
                  <a:schemeClr val="lt1"/>
                </a:solidFill>
                <a:prstDash val="solid"/>
                <a:round/>
                <a:headEnd len="med" w="med" type="none"/>
                <a:tailEnd len="med" w="med" type="none"/>
              </a:ln>
            </p:spPr>
          </p:cxnSp>
        </p:grpSp>
      </p:grpSp>
      <p:cxnSp>
        <p:nvCxnSpPr>
          <p:cNvPr id="95" name="Google Shape;95;p13"/>
          <p:cNvCxnSpPr>
            <a:stCxn id="91" idx="4"/>
          </p:cNvCxnSpPr>
          <p:nvPr/>
        </p:nvCxnSpPr>
        <p:spPr>
          <a:xfrm>
            <a:off x="360373" y="633725"/>
            <a:ext cx="0" cy="4529400"/>
          </a:xfrm>
          <a:prstGeom prst="straightConnector1">
            <a:avLst/>
          </a:prstGeom>
          <a:noFill/>
          <a:ln cap="flat" cmpd="sng" w="19050">
            <a:solidFill>
              <a:schemeClr val="lt2"/>
            </a:solidFill>
            <a:prstDash val="solid"/>
            <a:round/>
            <a:headEnd len="med" w="med" type="none"/>
            <a:tailEnd len="med" w="med" type="none"/>
          </a:ln>
        </p:spPr>
      </p:cxnSp>
      <p:cxnSp>
        <p:nvCxnSpPr>
          <p:cNvPr id="96" name="Google Shape;96;p13"/>
          <p:cNvCxnSpPr/>
          <p:nvPr/>
        </p:nvCxnSpPr>
        <p:spPr>
          <a:xfrm>
            <a:off x="8775850" y="1259525"/>
            <a:ext cx="0" cy="3556500"/>
          </a:xfrm>
          <a:prstGeom prst="straightConnector1">
            <a:avLst/>
          </a:prstGeom>
          <a:noFill/>
          <a:ln cap="flat" cmpd="sng" w="19050">
            <a:solidFill>
              <a:schemeClr val="lt2"/>
            </a:solidFill>
            <a:prstDash val="solid"/>
            <a:round/>
            <a:headEnd len="med" w="med" type="oval"/>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_1">
    <p:spTree>
      <p:nvGrpSpPr>
        <p:cNvPr id="97" name="Shape 97"/>
        <p:cNvGrpSpPr/>
        <p:nvPr/>
      </p:nvGrpSpPr>
      <p:grpSpPr>
        <a:xfrm>
          <a:off x="0" y="0"/>
          <a:ext cx="0" cy="0"/>
          <a:chOff x="0" y="0"/>
          <a:chExt cx="0" cy="0"/>
        </a:xfrm>
      </p:grpSpPr>
      <p:sp>
        <p:nvSpPr>
          <p:cNvPr id="98" name="Google Shape;98;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 name="Google Shape;99;p14"/>
          <p:cNvSpPr txBox="1"/>
          <p:nvPr>
            <p:ph idx="1" type="subTitle"/>
          </p:nvPr>
        </p:nvSpPr>
        <p:spPr>
          <a:xfrm>
            <a:off x="4708700" y="1162425"/>
            <a:ext cx="3573900" cy="33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b="0"/>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100" name="Google Shape;100;p14"/>
          <p:cNvSpPr txBox="1"/>
          <p:nvPr>
            <p:ph idx="2" type="subTitle"/>
          </p:nvPr>
        </p:nvSpPr>
        <p:spPr>
          <a:xfrm>
            <a:off x="861100" y="1162425"/>
            <a:ext cx="3573900" cy="3369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b="0"/>
            </a:lvl1pPr>
            <a:lvl2pPr lvl="1" rtl="0" algn="ctr">
              <a:lnSpc>
                <a:spcPct val="100000"/>
              </a:lnSpc>
              <a:spcBef>
                <a:spcPts val="100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grpSp>
        <p:nvGrpSpPr>
          <p:cNvPr id="101" name="Google Shape;101;p14"/>
          <p:cNvGrpSpPr/>
          <p:nvPr/>
        </p:nvGrpSpPr>
        <p:grpSpPr>
          <a:xfrm>
            <a:off x="0" y="4469329"/>
            <a:ext cx="9040592" cy="607796"/>
            <a:chOff x="0" y="4469329"/>
            <a:chExt cx="9040592" cy="607796"/>
          </a:xfrm>
        </p:grpSpPr>
        <p:cxnSp>
          <p:nvCxnSpPr>
            <p:cNvPr id="102" name="Google Shape;102;p14"/>
            <p:cNvCxnSpPr>
              <a:endCxn id="103" idx="2"/>
            </p:cNvCxnSpPr>
            <p:nvPr/>
          </p:nvCxnSpPr>
          <p:spPr>
            <a:xfrm flipH="1" rot="10800000">
              <a:off x="0" y="4865625"/>
              <a:ext cx="8406600" cy="12900"/>
            </a:xfrm>
            <a:prstGeom prst="straightConnector1">
              <a:avLst/>
            </a:prstGeom>
            <a:noFill/>
            <a:ln cap="flat" cmpd="sng" w="19050">
              <a:solidFill>
                <a:schemeClr val="lt2"/>
              </a:solidFill>
              <a:prstDash val="solid"/>
              <a:round/>
              <a:headEnd len="med" w="med" type="none"/>
              <a:tailEnd len="med" w="med" type="none"/>
            </a:ln>
          </p:spPr>
        </p:cxnSp>
        <p:grpSp>
          <p:nvGrpSpPr>
            <p:cNvPr id="104" name="Google Shape;104;p14"/>
            <p:cNvGrpSpPr/>
            <p:nvPr/>
          </p:nvGrpSpPr>
          <p:grpSpPr>
            <a:xfrm>
              <a:off x="8406600" y="4469329"/>
              <a:ext cx="633992" cy="607796"/>
              <a:chOff x="155425" y="25929"/>
              <a:chExt cx="633992" cy="607796"/>
            </a:xfrm>
          </p:grpSpPr>
          <p:sp>
            <p:nvSpPr>
              <p:cNvPr id="103" name="Google Shape;103;p14"/>
              <p:cNvSpPr/>
              <p:nvPr/>
            </p:nvSpPr>
            <p:spPr>
              <a:xfrm>
                <a:off x="155425" y="210725"/>
                <a:ext cx="423000" cy="423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4"/>
              <p:cNvGrpSpPr/>
              <p:nvPr/>
            </p:nvGrpSpPr>
            <p:grpSpPr>
              <a:xfrm rot="2077044">
                <a:off x="299959" y="102638"/>
                <a:ext cx="403538" cy="428175"/>
                <a:chOff x="2185300" y="3800025"/>
                <a:chExt cx="759600" cy="806100"/>
              </a:xfrm>
            </p:grpSpPr>
            <p:cxnSp>
              <p:nvCxnSpPr>
                <p:cNvPr id="106" name="Google Shape;106;p14"/>
                <p:cNvCxnSpPr/>
                <p:nvPr/>
              </p:nvCxnSpPr>
              <p:spPr>
                <a:xfrm>
                  <a:off x="2203250" y="4604000"/>
                  <a:ext cx="360900" cy="0"/>
                </a:xfrm>
                <a:prstGeom prst="straightConnector1">
                  <a:avLst/>
                </a:prstGeom>
                <a:noFill/>
                <a:ln cap="flat" cmpd="sng" w="19050">
                  <a:solidFill>
                    <a:schemeClr val="lt1"/>
                  </a:solidFill>
                  <a:prstDash val="solid"/>
                  <a:round/>
                  <a:headEnd len="med" w="med" type="none"/>
                  <a:tailEnd len="med" w="med" type="none"/>
                </a:ln>
              </p:spPr>
            </p:cxnSp>
            <p:cxnSp>
              <p:nvCxnSpPr>
                <p:cNvPr id="107" name="Google Shape;107;p14"/>
                <p:cNvCxnSpPr/>
                <p:nvPr/>
              </p:nvCxnSpPr>
              <p:spPr>
                <a:xfrm flipH="1" rot="8722850">
                  <a:off x="2329058" y="3876329"/>
                  <a:ext cx="472084" cy="653492"/>
                </a:xfrm>
                <a:prstGeom prst="straightConnector1">
                  <a:avLst/>
                </a:prstGeom>
                <a:noFill/>
                <a:ln cap="flat" cmpd="sng" w="19050">
                  <a:solidFill>
                    <a:schemeClr val="lt1"/>
                  </a:solidFill>
                  <a:prstDash val="solid"/>
                  <a:round/>
                  <a:headEnd len="med" w="med" type="none"/>
                  <a:tailEnd len="med" w="med" type="none"/>
                </a:ln>
              </p:spPr>
            </p:cxnSp>
          </p:grpSp>
        </p:grpSp>
      </p:grpSp>
      <p:sp>
        <p:nvSpPr>
          <p:cNvPr id="108" name="Google Shape;108;p14"/>
          <p:cNvSpPr/>
          <p:nvPr/>
        </p:nvSpPr>
        <p:spPr>
          <a:xfrm rot="-5400000">
            <a:off x="-2135400" y="2135500"/>
            <a:ext cx="45984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rot="-5400000">
            <a:off x="-122400" y="4693500"/>
            <a:ext cx="5724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0" name="Shape 110"/>
        <p:cNvGrpSpPr/>
        <p:nvPr/>
      </p:nvGrpSpPr>
      <p:grpSpPr>
        <a:xfrm>
          <a:off x="0" y="0"/>
          <a:ext cx="0" cy="0"/>
          <a:chOff x="0" y="0"/>
          <a:chExt cx="0" cy="0"/>
        </a:xfrm>
      </p:grpSpPr>
      <p:sp>
        <p:nvSpPr>
          <p:cNvPr id="111" name="Google Shape;11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15"/>
          <p:cNvSpPr txBox="1"/>
          <p:nvPr>
            <p:ph idx="1" type="subTitle"/>
          </p:nvPr>
        </p:nvSpPr>
        <p:spPr>
          <a:xfrm>
            <a:off x="937625" y="2839130"/>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3" name="Google Shape;113;p15"/>
          <p:cNvSpPr txBox="1"/>
          <p:nvPr>
            <p:ph idx="2" type="subTitle"/>
          </p:nvPr>
        </p:nvSpPr>
        <p:spPr>
          <a:xfrm>
            <a:off x="3484347" y="2839130"/>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4" name="Google Shape;114;p15"/>
          <p:cNvSpPr txBox="1"/>
          <p:nvPr>
            <p:ph idx="3" type="subTitle"/>
          </p:nvPr>
        </p:nvSpPr>
        <p:spPr>
          <a:xfrm>
            <a:off x="6031075" y="2839130"/>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5" name="Google Shape;115;p15"/>
          <p:cNvSpPr txBox="1"/>
          <p:nvPr>
            <p:ph idx="4" type="subTitle"/>
          </p:nvPr>
        </p:nvSpPr>
        <p:spPr>
          <a:xfrm>
            <a:off x="937625" y="2309937"/>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6" name="Google Shape;116;p15"/>
          <p:cNvSpPr txBox="1"/>
          <p:nvPr>
            <p:ph idx="5" type="subTitle"/>
          </p:nvPr>
        </p:nvSpPr>
        <p:spPr>
          <a:xfrm>
            <a:off x="3484350" y="2309937"/>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 name="Google Shape;117;p15"/>
          <p:cNvSpPr txBox="1"/>
          <p:nvPr>
            <p:ph idx="6" type="subTitle"/>
          </p:nvPr>
        </p:nvSpPr>
        <p:spPr>
          <a:xfrm>
            <a:off x="6031075" y="2309937"/>
            <a:ext cx="2175300" cy="527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cxnSp>
        <p:nvCxnSpPr>
          <p:cNvPr id="118" name="Google Shape;118;p15"/>
          <p:cNvCxnSpPr/>
          <p:nvPr/>
        </p:nvCxnSpPr>
        <p:spPr>
          <a:xfrm>
            <a:off x="0" y="4881425"/>
            <a:ext cx="6978300" cy="0"/>
          </a:xfrm>
          <a:prstGeom prst="straightConnector1">
            <a:avLst/>
          </a:prstGeom>
          <a:noFill/>
          <a:ln cap="flat" cmpd="sng" w="19050">
            <a:solidFill>
              <a:schemeClr val="lt2"/>
            </a:solidFill>
            <a:prstDash val="solid"/>
            <a:round/>
            <a:headEnd len="med" w="med" type="none"/>
            <a:tailEnd len="med" w="med" type="oval"/>
          </a:ln>
        </p:spPr>
      </p:cxnSp>
      <p:cxnSp>
        <p:nvCxnSpPr>
          <p:cNvPr id="119" name="Google Shape;119;p15"/>
          <p:cNvCxnSpPr/>
          <p:nvPr/>
        </p:nvCxnSpPr>
        <p:spPr>
          <a:xfrm>
            <a:off x="2150400" y="276375"/>
            <a:ext cx="6993600" cy="0"/>
          </a:xfrm>
          <a:prstGeom prst="straightConnector1">
            <a:avLst/>
          </a:prstGeom>
          <a:noFill/>
          <a:ln cap="flat" cmpd="sng" w="19050">
            <a:solidFill>
              <a:schemeClr val="lt2"/>
            </a:solidFill>
            <a:prstDash val="solid"/>
            <a:round/>
            <a:headEnd len="med" w="med" type="oval"/>
            <a:tailEnd len="med" w="med" type="none"/>
          </a:ln>
        </p:spPr>
      </p:cxnSp>
      <p:sp>
        <p:nvSpPr>
          <p:cNvPr id="120" name="Google Shape;120;p15"/>
          <p:cNvSpPr/>
          <p:nvPr/>
        </p:nvSpPr>
        <p:spPr>
          <a:xfrm rot="5400000">
            <a:off x="-1248750" y="1248750"/>
            <a:ext cx="28251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rot="5400000">
            <a:off x="7567650" y="3558675"/>
            <a:ext cx="28251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2" name="Shape 122"/>
        <p:cNvGrpSpPr/>
        <p:nvPr/>
      </p:nvGrpSpPr>
      <p:grpSpPr>
        <a:xfrm>
          <a:off x="0" y="0"/>
          <a:ext cx="0" cy="0"/>
          <a:chOff x="0" y="0"/>
          <a:chExt cx="0" cy="0"/>
        </a:xfrm>
      </p:grpSpPr>
      <p:cxnSp>
        <p:nvCxnSpPr>
          <p:cNvPr id="123" name="Google Shape;123;p16"/>
          <p:cNvCxnSpPr/>
          <p:nvPr/>
        </p:nvCxnSpPr>
        <p:spPr>
          <a:xfrm>
            <a:off x="275125" y="1323900"/>
            <a:ext cx="0" cy="3819600"/>
          </a:xfrm>
          <a:prstGeom prst="straightConnector1">
            <a:avLst/>
          </a:prstGeom>
          <a:noFill/>
          <a:ln cap="flat" cmpd="sng" w="19050">
            <a:solidFill>
              <a:schemeClr val="lt2"/>
            </a:solidFill>
            <a:prstDash val="solid"/>
            <a:round/>
            <a:headEnd len="med" w="med" type="oval"/>
            <a:tailEnd len="med" w="med" type="none"/>
          </a:ln>
        </p:spPr>
      </p:cxnSp>
      <p:cxnSp>
        <p:nvCxnSpPr>
          <p:cNvPr id="124" name="Google Shape;124;p16"/>
          <p:cNvCxnSpPr/>
          <p:nvPr/>
        </p:nvCxnSpPr>
        <p:spPr>
          <a:xfrm>
            <a:off x="8879100" y="539500"/>
            <a:ext cx="0" cy="4465800"/>
          </a:xfrm>
          <a:prstGeom prst="straightConnector1">
            <a:avLst/>
          </a:prstGeom>
          <a:noFill/>
          <a:ln cap="flat" cmpd="sng" w="19050">
            <a:solidFill>
              <a:schemeClr val="lt2"/>
            </a:solidFill>
            <a:prstDash val="solid"/>
            <a:round/>
            <a:headEnd len="med" w="med" type="oval"/>
            <a:tailEnd len="med" w="med" type="none"/>
          </a:ln>
        </p:spPr>
      </p:cxnSp>
      <p:sp>
        <p:nvSpPr>
          <p:cNvPr id="125" name="Google Shape;12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16"/>
          <p:cNvSpPr txBox="1"/>
          <p:nvPr>
            <p:ph idx="1" type="subTitle"/>
          </p:nvPr>
        </p:nvSpPr>
        <p:spPr>
          <a:xfrm>
            <a:off x="1558024" y="182510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7" name="Google Shape;127;p16"/>
          <p:cNvSpPr txBox="1"/>
          <p:nvPr>
            <p:ph idx="2" type="subTitle"/>
          </p:nvPr>
        </p:nvSpPr>
        <p:spPr>
          <a:xfrm>
            <a:off x="4774976" y="1825100"/>
            <a:ext cx="2811000" cy="95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8" name="Google Shape;128;p16"/>
          <p:cNvSpPr txBox="1"/>
          <p:nvPr>
            <p:ph idx="3" type="subTitle"/>
          </p:nvPr>
        </p:nvSpPr>
        <p:spPr>
          <a:xfrm>
            <a:off x="1558024" y="3493558"/>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9" name="Google Shape;129;p16"/>
          <p:cNvSpPr txBox="1"/>
          <p:nvPr>
            <p:ph idx="4" type="subTitle"/>
          </p:nvPr>
        </p:nvSpPr>
        <p:spPr>
          <a:xfrm>
            <a:off x="4774976" y="3493558"/>
            <a:ext cx="2811000" cy="954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0" name="Google Shape;130;p16"/>
          <p:cNvSpPr txBox="1"/>
          <p:nvPr>
            <p:ph idx="5" type="subTitle"/>
          </p:nvPr>
        </p:nvSpPr>
        <p:spPr>
          <a:xfrm>
            <a:off x="1558025" y="1394650"/>
            <a:ext cx="2811000" cy="43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1" name="Google Shape;131;p16"/>
          <p:cNvSpPr txBox="1"/>
          <p:nvPr>
            <p:ph idx="6" type="subTitle"/>
          </p:nvPr>
        </p:nvSpPr>
        <p:spPr>
          <a:xfrm>
            <a:off x="1558025" y="3055400"/>
            <a:ext cx="2811000" cy="43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2" name="Google Shape;132;p16"/>
          <p:cNvSpPr txBox="1"/>
          <p:nvPr>
            <p:ph idx="7" type="subTitle"/>
          </p:nvPr>
        </p:nvSpPr>
        <p:spPr>
          <a:xfrm>
            <a:off x="4774950" y="1394650"/>
            <a:ext cx="2811000" cy="438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3" name="Google Shape;133;p16"/>
          <p:cNvSpPr txBox="1"/>
          <p:nvPr>
            <p:ph idx="8" type="subTitle"/>
          </p:nvPr>
        </p:nvSpPr>
        <p:spPr>
          <a:xfrm>
            <a:off x="4774950" y="3055400"/>
            <a:ext cx="2811000" cy="438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4" name="Google Shape;134;p16"/>
          <p:cNvSpPr/>
          <p:nvPr/>
        </p:nvSpPr>
        <p:spPr>
          <a:xfrm flipH="1">
            <a:off x="3552600" y="4835550"/>
            <a:ext cx="56109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flipH="1">
            <a:off x="0" y="4835550"/>
            <a:ext cx="35748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6" name="Shape 136"/>
        <p:cNvGrpSpPr/>
        <p:nvPr/>
      </p:nvGrpSpPr>
      <p:grpSpPr>
        <a:xfrm>
          <a:off x="0" y="0"/>
          <a:ext cx="0" cy="0"/>
          <a:chOff x="0" y="0"/>
          <a:chExt cx="0" cy="0"/>
        </a:xfrm>
      </p:grpSpPr>
      <p:sp>
        <p:nvSpPr>
          <p:cNvPr id="137" name="Google Shape;13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17"/>
          <p:cNvSpPr txBox="1"/>
          <p:nvPr>
            <p:ph idx="1" type="subTitle"/>
          </p:nvPr>
        </p:nvSpPr>
        <p:spPr>
          <a:xfrm>
            <a:off x="720000"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9" name="Google Shape;139;p17"/>
          <p:cNvSpPr txBox="1"/>
          <p:nvPr>
            <p:ph idx="2" type="subTitle"/>
          </p:nvPr>
        </p:nvSpPr>
        <p:spPr>
          <a:xfrm>
            <a:off x="3580950"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0" name="Google Shape;140;p17"/>
          <p:cNvSpPr txBox="1"/>
          <p:nvPr>
            <p:ph idx="3" type="subTitle"/>
          </p:nvPr>
        </p:nvSpPr>
        <p:spPr>
          <a:xfrm>
            <a:off x="720000" y="34404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1" name="Google Shape;141;p17"/>
          <p:cNvSpPr txBox="1"/>
          <p:nvPr>
            <p:ph idx="4" type="subTitle"/>
          </p:nvPr>
        </p:nvSpPr>
        <p:spPr>
          <a:xfrm>
            <a:off x="3580950" y="34404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2" name="Google Shape;142;p17"/>
          <p:cNvSpPr txBox="1"/>
          <p:nvPr>
            <p:ph idx="5" type="subTitle"/>
          </p:nvPr>
        </p:nvSpPr>
        <p:spPr>
          <a:xfrm>
            <a:off x="6437997" y="1710161"/>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 name="Google Shape;143;p17"/>
          <p:cNvSpPr txBox="1"/>
          <p:nvPr>
            <p:ph idx="6" type="subTitle"/>
          </p:nvPr>
        </p:nvSpPr>
        <p:spPr>
          <a:xfrm>
            <a:off x="6437997" y="3440450"/>
            <a:ext cx="19860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4" name="Google Shape;144;p17"/>
          <p:cNvSpPr txBox="1"/>
          <p:nvPr>
            <p:ph idx="7" type="subTitle"/>
          </p:nvPr>
        </p:nvSpPr>
        <p:spPr>
          <a:xfrm>
            <a:off x="720000" y="1336275"/>
            <a:ext cx="1986000" cy="37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 name="Google Shape;145;p17"/>
          <p:cNvSpPr txBox="1"/>
          <p:nvPr>
            <p:ph idx="8" type="subTitle"/>
          </p:nvPr>
        </p:nvSpPr>
        <p:spPr>
          <a:xfrm>
            <a:off x="3580950" y="1336275"/>
            <a:ext cx="1986000" cy="37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 name="Google Shape;146;p17"/>
          <p:cNvSpPr txBox="1"/>
          <p:nvPr>
            <p:ph idx="9" type="subTitle"/>
          </p:nvPr>
        </p:nvSpPr>
        <p:spPr>
          <a:xfrm>
            <a:off x="6437997" y="1336275"/>
            <a:ext cx="1986000" cy="37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 name="Google Shape;147;p17"/>
          <p:cNvSpPr txBox="1"/>
          <p:nvPr>
            <p:ph idx="13" type="subTitle"/>
          </p:nvPr>
        </p:nvSpPr>
        <p:spPr>
          <a:xfrm>
            <a:off x="720000" y="3063350"/>
            <a:ext cx="1986000" cy="37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8" name="Google Shape;148;p17"/>
          <p:cNvSpPr txBox="1"/>
          <p:nvPr>
            <p:ph idx="14" type="subTitle"/>
          </p:nvPr>
        </p:nvSpPr>
        <p:spPr>
          <a:xfrm>
            <a:off x="3580950" y="3063350"/>
            <a:ext cx="1986000" cy="37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9" name="Google Shape;149;p17"/>
          <p:cNvSpPr txBox="1"/>
          <p:nvPr>
            <p:ph idx="15" type="subTitle"/>
          </p:nvPr>
        </p:nvSpPr>
        <p:spPr>
          <a:xfrm>
            <a:off x="6437997" y="3063350"/>
            <a:ext cx="1986000" cy="37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0" name="Google Shape;150;p17"/>
          <p:cNvSpPr/>
          <p:nvPr/>
        </p:nvSpPr>
        <p:spPr>
          <a:xfrm>
            <a:off x="0" y="4835550"/>
            <a:ext cx="91635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7"/>
          <p:cNvCxnSpPr/>
          <p:nvPr/>
        </p:nvCxnSpPr>
        <p:spPr>
          <a:xfrm>
            <a:off x="-7083" y="269600"/>
            <a:ext cx="1461600" cy="0"/>
          </a:xfrm>
          <a:prstGeom prst="straightConnector1">
            <a:avLst/>
          </a:prstGeom>
          <a:noFill/>
          <a:ln cap="flat" cmpd="sng" w="19050">
            <a:solidFill>
              <a:schemeClr val="lt2"/>
            </a:solidFill>
            <a:prstDash val="solid"/>
            <a:round/>
            <a:headEnd len="med" w="med" type="none"/>
            <a:tailEnd len="med" w="med" type="oval"/>
          </a:ln>
        </p:spPr>
      </p:cxnSp>
      <p:cxnSp>
        <p:nvCxnSpPr>
          <p:cNvPr id="152" name="Google Shape;152;p17"/>
          <p:cNvCxnSpPr/>
          <p:nvPr/>
        </p:nvCxnSpPr>
        <p:spPr>
          <a:xfrm rot="10800000">
            <a:off x="8804250" y="2979750"/>
            <a:ext cx="0" cy="1851600"/>
          </a:xfrm>
          <a:prstGeom prst="straightConnector1">
            <a:avLst/>
          </a:prstGeom>
          <a:noFill/>
          <a:ln cap="flat" cmpd="sng" w="19050">
            <a:solidFill>
              <a:schemeClr val="lt2"/>
            </a:solidFill>
            <a:prstDash val="solid"/>
            <a:round/>
            <a:headEnd len="med" w="med" type="none"/>
            <a:tailEnd len="med" w="med" type="oval"/>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3" name="Shape 153"/>
        <p:cNvGrpSpPr/>
        <p:nvPr/>
      </p:nvGrpSpPr>
      <p:grpSpPr>
        <a:xfrm>
          <a:off x="0" y="0"/>
          <a:ext cx="0" cy="0"/>
          <a:chOff x="0" y="0"/>
          <a:chExt cx="0" cy="0"/>
        </a:xfrm>
      </p:grpSpPr>
      <p:sp>
        <p:nvSpPr>
          <p:cNvPr id="154" name="Google Shape;154;p18"/>
          <p:cNvSpPr txBox="1"/>
          <p:nvPr>
            <p:ph hasCustomPrompt="1" type="title"/>
          </p:nvPr>
        </p:nvSpPr>
        <p:spPr>
          <a:xfrm>
            <a:off x="775225" y="2008152"/>
            <a:ext cx="3176400" cy="669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5" name="Google Shape;155;p18"/>
          <p:cNvSpPr txBox="1"/>
          <p:nvPr>
            <p:ph idx="1" type="subTitle"/>
          </p:nvPr>
        </p:nvSpPr>
        <p:spPr>
          <a:xfrm>
            <a:off x="775225" y="2601852"/>
            <a:ext cx="3176400" cy="51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56" name="Google Shape;156;p18"/>
          <p:cNvSpPr txBox="1"/>
          <p:nvPr>
            <p:ph hasCustomPrompt="1" idx="2" type="title"/>
          </p:nvPr>
        </p:nvSpPr>
        <p:spPr>
          <a:xfrm>
            <a:off x="775225" y="626000"/>
            <a:ext cx="3176400" cy="669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7" name="Google Shape;157;p18"/>
          <p:cNvSpPr txBox="1"/>
          <p:nvPr>
            <p:ph idx="3" type="subTitle"/>
          </p:nvPr>
        </p:nvSpPr>
        <p:spPr>
          <a:xfrm>
            <a:off x="775225" y="1216542"/>
            <a:ext cx="3176400" cy="51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58" name="Google Shape;158;p18"/>
          <p:cNvSpPr txBox="1"/>
          <p:nvPr>
            <p:ph hasCustomPrompt="1" idx="4" type="title"/>
          </p:nvPr>
        </p:nvSpPr>
        <p:spPr>
          <a:xfrm>
            <a:off x="775225" y="3393450"/>
            <a:ext cx="3176400" cy="669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3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9" name="Google Shape;159;p18"/>
          <p:cNvSpPr txBox="1"/>
          <p:nvPr>
            <p:ph idx="5" type="subTitle"/>
          </p:nvPr>
        </p:nvSpPr>
        <p:spPr>
          <a:xfrm>
            <a:off x="775225" y="3987150"/>
            <a:ext cx="3176400" cy="516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60" name="Google Shape;160;p18"/>
          <p:cNvSpPr/>
          <p:nvPr>
            <p:ph idx="6" type="pic"/>
          </p:nvPr>
        </p:nvSpPr>
        <p:spPr>
          <a:xfrm>
            <a:off x="4225175" y="525025"/>
            <a:ext cx="4986900" cy="4284300"/>
          </a:xfrm>
          <a:prstGeom prst="rect">
            <a:avLst/>
          </a:prstGeom>
          <a:noFill/>
          <a:ln cap="flat" cmpd="sng" w="19050">
            <a:solidFill>
              <a:schemeClr val="lt2"/>
            </a:solidFill>
            <a:prstDash val="solid"/>
            <a:round/>
            <a:headEnd len="sm" w="sm" type="none"/>
            <a:tailEnd len="sm" w="sm" type="none"/>
          </a:ln>
        </p:spPr>
      </p:sp>
      <p:sp>
        <p:nvSpPr>
          <p:cNvPr id="161" name="Google Shape;161;p18"/>
          <p:cNvSpPr/>
          <p:nvPr/>
        </p:nvSpPr>
        <p:spPr>
          <a:xfrm>
            <a:off x="0" y="4815900"/>
            <a:ext cx="16245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a:off x="1624500" y="4815900"/>
            <a:ext cx="75744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18"/>
          <p:cNvCxnSpPr/>
          <p:nvPr/>
        </p:nvCxnSpPr>
        <p:spPr>
          <a:xfrm>
            <a:off x="6491700" y="268657"/>
            <a:ext cx="2652300" cy="0"/>
          </a:xfrm>
          <a:prstGeom prst="straightConnector1">
            <a:avLst/>
          </a:prstGeom>
          <a:noFill/>
          <a:ln cap="flat" cmpd="sng" w="19050">
            <a:solidFill>
              <a:schemeClr val="lt2"/>
            </a:solidFill>
            <a:prstDash val="solid"/>
            <a:round/>
            <a:headEnd len="med" w="med" type="oval"/>
            <a:tailEnd len="med" w="med" type="none"/>
          </a:ln>
        </p:spPr>
      </p:cxnSp>
      <p:cxnSp>
        <p:nvCxnSpPr>
          <p:cNvPr id="164" name="Google Shape;164;p18"/>
          <p:cNvCxnSpPr/>
          <p:nvPr/>
        </p:nvCxnSpPr>
        <p:spPr>
          <a:xfrm rot="10800000">
            <a:off x="265114" y="1775517"/>
            <a:ext cx="0" cy="3035100"/>
          </a:xfrm>
          <a:prstGeom prst="straightConnector1">
            <a:avLst/>
          </a:prstGeom>
          <a:noFill/>
          <a:ln cap="flat" cmpd="sng" w="19050">
            <a:solidFill>
              <a:schemeClr val="lt2"/>
            </a:solidFill>
            <a:prstDash val="solid"/>
            <a:round/>
            <a:headEnd len="med" w="med" type="none"/>
            <a:tailEnd len="med" w="med" type="oval"/>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65" name="Shape 165"/>
        <p:cNvGrpSpPr/>
        <p:nvPr/>
      </p:nvGrpSpPr>
      <p:grpSpPr>
        <a:xfrm>
          <a:off x="0" y="0"/>
          <a:ext cx="0" cy="0"/>
          <a:chOff x="0" y="0"/>
          <a:chExt cx="0" cy="0"/>
        </a:xfrm>
      </p:grpSpPr>
      <p:sp>
        <p:nvSpPr>
          <p:cNvPr id="166" name="Google Shape;166;p19"/>
          <p:cNvSpPr txBox="1"/>
          <p:nvPr>
            <p:ph type="title"/>
          </p:nvPr>
        </p:nvSpPr>
        <p:spPr>
          <a:xfrm>
            <a:off x="3683078" y="540000"/>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7" name="Google Shape;167;p19"/>
          <p:cNvSpPr txBox="1"/>
          <p:nvPr>
            <p:ph idx="1" type="subTitle"/>
          </p:nvPr>
        </p:nvSpPr>
        <p:spPr>
          <a:xfrm>
            <a:off x="3683091" y="1598700"/>
            <a:ext cx="44481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68" name="Google Shape;168;p19"/>
          <p:cNvSpPr txBox="1"/>
          <p:nvPr/>
        </p:nvSpPr>
        <p:spPr>
          <a:xfrm>
            <a:off x="3434241"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lt1"/>
                </a:solidFill>
                <a:latin typeface="DM Sans"/>
                <a:ea typeface="DM Sans"/>
                <a:cs typeface="DM Sans"/>
                <a:sym typeface="DM Sans"/>
              </a:rPr>
              <a:t>CREDITS: This presentation template was created by </a:t>
            </a:r>
            <a:r>
              <a:rPr b="1" lang="en" sz="1200">
                <a:solidFill>
                  <a:schemeClr val="lt1"/>
                </a:solidFill>
                <a:uFill>
                  <a:noFill/>
                </a:uFill>
                <a:latin typeface="DM Sans"/>
                <a:ea typeface="DM Sans"/>
                <a:cs typeface="DM Sans"/>
                <a:sym typeface="DM Sans"/>
                <a:hlinkClick r:id="rId2">
                  <a:extLst>
                    <a:ext uri="{A12FA001-AC4F-418D-AE19-62706E023703}">
                      <ahyp:hlinkClr val="tx"/>
                    </a:ext>
                  </a:extLst>
                </a:hlinkClick>
              </a:rPr>
              <a:t>Slidesgo</a:t>
            </a:r>
            <a:r>
              <a:rPr b="1" lang="en" sz="1200">
                <a:solidFill>
                  <a:schemeClr val="lt1"/>
                </a:solidFill>
                <a:latin typeface="DM Sans"/>
                <a:ea typeface="DM Sans"/>
                <a:cs typeface="DM Sans"/>
                <a:sym typeface="DM Sans"/>
              </a:rPr>
              <a:t>,</a:t>
            </a:r>
            <a:r>
              <a:rPr lang="en" sz="1200">
                <a:solidFill>
                  <a:schemeClr val="lt1"/>
                </a:solidFill>
                <a:latin typeface="DM Sans"/>
                <a:ea typeface="DM Sans"/>
                <a:cs typeface="DM Sans"/>
                <a:sym typeface="DM Sans"/>
              </a:rPr>
              <a:t> and includes icons by </a:t>
            </a:r>
            <a:r>
              <a:rPr lang="en" sz="1200">
                <a:solidFill>
                  <a:schemeClr val="lt1"/>
                </a:solidFill>
                <a:uFill>
                  <a:noFill/>
                </a:uFill>
                <a:latin typeface="DM Sans"/>
                <a:ea typeface="DM Sans"/>
                <a:cs typeface="DM Sans"/>
                <a:sym typeface="DM Sans"/>
                <a:hlinkClick r:id="rId3">
                  <a:extLst>
                    <a:ext uri="{A12FA001-AC4F-418D-AE19-62706E023703}">
                      <ahyp:hlinkClr val="tx"/>
                    </a:ext>
                  </a:extLst>
                </a:hlinkClick>
              </a:rPr>
              <a:t>F</a:t>
            </a:r>
            <a:r>
              <a:rPr b="1" lang="en" sz="1200">
                <a:solidFill>
                  <a:schemeClr val="lt1"/>
                </a:solidFill>
                <a:uFill>
                  <a:noFill/>
                </a:uFill>
                <a:latin typeface="DM Sans"/>
                <a:ea typeface="DM Sans"/>
                <a:cs typeface="DM Sans"/>
                <a:sym typeface="DM Sans"/>
                <a:hlinkClick r:id="rId4">
                  <a:extLst>
                    <a:ext uri="{A12FA001-AC4F-418D-AE19-62706E023703}">
                      <ahyp:hlinkClr val="tx"/>
                    </a:ext>
                  </a:extLst>
                </a:hlinkClick>
              </a:rPr>
              <a:t>laticon</a:t>
            </a:r>
            <a:r>
              <a:rPr lang="en" sz="1200">
                <a:solidFill>
                  <a:schemeClr val="lt1"/>
                </a:solidFill>
                <a:latin typeface="DM Sans"/>
                <a:ea typeface="DM Sans"/>
                <a:cs typeface="DM Sans"/>
                <a:sym typeface="DM Sans"/>
              </a:rPr>
              <a:t>, and infographics &amp; images by </a:t>
            </a:r>
            <a:r>
              <a:rPr b="1" lang="en" sz="1200">
                <a:solidFill>
                  <a:schemeClr val="lt1"/>
                </a:solidFill>
                <a:uFill>
                  <a:noFill/>
                </a:uFill>
                <a:latin typeface="DM Sans"/>
                <a:ea typeface="DM Sans"/>
                <a:cs typeface="DM Sans"/>
                <a:sym typeface="DM Sans"/>
                <a:hlinkClick r:id="rId5">
                  <a:extLst>
                    <a:ext uri="{A12FA001-AC4F-418D-AE19-62706E023703}">
                      <ahyp:hlinkClr val="tx"/>
                    </a:ext>
                  </a:extLst>
                </a:hlinkClick>
              </a:rPr>
              <a:t>Freepik</a:t>
            </a:r>
            <a:r>
              <a:rPr lang="en" sz="1200" u="sng">
                <a:solidFill>
                  <a:schemeClr val="lt1"/>
                </a:solidFill>
                <a:latin typeface="DM Sans"/>
                <a:ea typeface="DM Sans"/>
                <a:cs typeface="DM Sans"/>
                <a:sym typeface="DM Sans"/>
              </a:rPr>
              <a:t> </a:t>
            </a:r>
            <a:endParaRPr sz="1200" u="sng">
              <a:solidFill>
                <a:schemeClr val="lt1"/>
              </a:solidFill>
              <a:latin typeface="DM Sans"/>
              <a:ea typeface="DM Sans"/>
              <a:cs typeface="DM Sans"/>
              <a:sym typeface="DM Sans"/>
            </a:endParaRPr>
          </a:p>
        </p:txBody>
      </p:sp>
      <p:sp>
        <p:nvSpPr>
          <p:cNvPr id="169" name="Google Shape;169;p19"/>
          <p:cNvSpPr/>
          <p:nvPr/>
        </p:nvSpPr>
        <p:spPr>
          <a:xfrm rot="-5400000">
            <a:off x="7103400" y="1713125"/>
            <a:ext cx="37536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9"/>
          <p:cNvSpPr/>
          <p:nvPr/>
        </p:nvSpPr>
        <p:spPr>
          <a:xfrm rot="-5400000">
            <a:off x="8281950" y="4281450"/>
            <a:ext cx="13965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9"/>
          <p:cNvSpPr/>
          <p:nvPr>
            <p:ph idx="2" type="pic"/>
          </p:nvPr>
        </p:nvSpPr>
        <p:spPr>
          <a:xfrm>
            <a:off x="0" y="0"/>
            <a:ext cx="2989800" cy="5143500"/>
          </a:xfrm>
          <a:prstGeom prst="rect">
            <a:avLst/>
          </a:prstGeom>
          <a:noFill/>
          <a:ln cap="flat" cmpd="sng" w="19050">
            <a:solidFill>
              <a:schemeClr val="lt2"/>
            </a:solidFill>
            <a:prstDash val="solid"/>
            <a:round/>
            <a:headEnd len="sm" w="sm" type="none"/>
            <a:tailEnd len="sm" w="sm" type="none"/>
          </a:ln>
        </p:spPr>
      </p:sp>
    </p:spTree>
  </p:cSld>
  <p:clrMapOvr>
    <a:masterClrMapping/>
  </p:clrMapOvr>
  <p:extLst>
    <p:ext uri="{DCECCB84-F9BA-43D5-87BE-67443E8EF086}">
      <p15:sldGuideLst>
        <p15:guide id="1" pos="3721">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172" name="Shape 172"/>
        <p:cNvGrpSpPr/>
        <p:nvPr/>
      </p:nvGrpSpPr>
      <p:grpSpPr>
        <a:xfrm>
          <a:off x="0" y="0"/>
          <a:ext cx="0" cy="0"/>
          <a:chOff x="0" y="0"/>
          <a:chExt cx="0" cy="0"/>
        </a:xfrm>
      </p:grpSpPr>
      <p:sp>
        <p:nvSpPr>
          <p:cNvPr id="173" name="Google Shape;17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4" name="Google Shape;174;p20"/>
          <p:cNvSpPr/>
          <p:nvPr/>
        </p:nvSpPr>
        <p:spPr>
          <a:xfrm rot="-5400000">
            <a:off x="6912150" y="2911550"/>
            <a:ext cx="41361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rot="-5400000">
            <a:off x="8473050" y="343450"/>
            <a:ext cx="10143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0"/>
          <p:cNvCxnSpPr>
            <a:stCxn id="177" idx="4"/>
          </p:cNvCxnSpPr>
          <p:nvPr/>
        </p:nvCxnSpPr>
        <p:spPr>
          <a:xfrm>
            <a:off x="262347" y="633725"/>
            <a:ext cx="300" cy="4516800"/>
          </a:xfrm>
          <a:prstGeom prst="straightConnector1">
            <a:avLst/>
          </a:prstGeom>
          <a:noFill/>
          <a:ln cap="flat" cmpd="sng" w="19050">
            <a:solidFill>
              <a:schemeClr val="lt2"/>
            </a:solidFill>
            <a:prstDash val="solid"/>
            <a:round/>
            <a:headEnd len="med" w="med" type="none"/>
            <a:tailEnd len="med" w="med" type="none"/>
          </a:ln>
        </p:spPr>
      </p:cxnSp>
      <p:grpSp>
        <p:nvGrpSpPr>
          <p:cNvPr id="178" name="Google Shape;178;p20"/>
          <p:cNvGrpSpPr/>
          <p:nvPr/>
        </p:nvGrpSpPr>
        <p:grpSpPr>
          <a:xfrm>
            <a:off x="50847" y="25929"/>
            <a:ext cx="633992" cy="607796"/>
            <a:chOff x="155425" y="25929"/>
            <a:chExt cx="633992" cy="607796"/>
          </a:xfrm>
        </p:grpSpPr>
        <p:sp>
          <p:nvSpPr>
            <p:cNvPr id="177" name="Google Shape;177;p20"/>
            <p:cNvSpPr/>
            <p:nvPr/>
          </p:nvSpPr>
          <p:spPr>
            <a:xfrm>
              <a:off x="155425" y="210725"/>
              <a:ext cx="423000" cy="423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0"/>
            <p:cNvGrpSpPr/>
            <p:nvPr/>
          </p:nvGrpSpPr>
          <p:grpSpPr>
            <a:xfrm rot="2077044">
              <a:off x="299959" y="102638"/>
              <a:ext cx="403538" cy="428175"/>
              <a:chOff x="2185300" y="3800025"/>
              <a:chExt cx="759600" cy="806100"/>
            </a:xfrm>
          </p:grpSpPr>
          <p:cxnSp>
            <p:nvCxnSpPr>
              <p:cNvPr id="180" name="Google Shape;180;p20"/>
              <p:cNvCxnSpPr/>
              <p:nvPr/>
            </p:nvCxnSpPr>
            <p:spPr>
              <a:xfrm>
                <a:off x="2203250" y="4604000"/>
                <a:ext cx="360900" cy="0"/>
              </a:xfrm>
              <a:prstGeom prst="straightConnector1">
                <a:avLst/>
              </a:prstGeom>
              <a:noFill/>
              <a:ln cap="flat" cmpd="sng" w="19050">
                <a:solidFill>
                  <a:schemeClr val="lt1"/>
                </a:solidFill>
                <a:prstDash val="solid"/>
                <a:round/>
                <a:headEnd len="med" w="med" type="none"/>
                <a:tailEnd len="med" w="med" type="none"/>
              </a:ln>
            </p:spPr>
          </p:cxnSp>
          <p:cxnSp>
            <p:nvCxnSpPr>
              <p:cNvPr id="181" name="Google Shape;181;p20"/>
              <p:cNvCxnSpPr/>
              <p:nvPr/>
            </p:nvCxnSpPr>
            <p:spPr>
              <a:xfrm flipH="1" rot="8722850">
                <a:off x="2329058" y="3876329"/>
                <a:ext cx="472084" cy="653492"/>
              </a:xfrm>
              <a:prstGeom prst="straightConnector1">
                <a:avLst/>
              </a:prstGeom>
              <a:noFill/>
              <a:ln cap="flat" cmpd="sng" w="19050">
                <a:solidFill>
                  <a:schemeClr val="lt1"/>
                </a:solidFill>
                <a:prstDash val="solid"/>
                <a:round/>
                <a:headEnd len="med" w="med" type="none"/>
                <a:tailEnd len="med" w="med" type="none"/>
              </a:ln>
            </p:spPr>
          </p:cxnSp>
        </p:grpSp>
      </p:grpSp>
      <p:cxnSp>
        <p:nvCxnSpPr>
          <p:cNvPr id="182" name="Google Shape;182;p20"/>
          <p:cNvCxnSpPr/>
          <p:nvPr/>
        </p:nvCxnSpPr>
        <p:spPr>
          <a:xfrm rot="10800000">
            <a:off x="3306050" y="4873900"/>
            <a:ext cx="5505300" cy="0"/>
          </a:xfrm>
          <a:prstGeom prst="straightConnector1">
            <a:avLst/>
          </a:prstGeom>
          <a:noFill/>
          <a:ln cap="flat" cmpd="sng" w="19050">
            <a:solidFill>
              <a:schemeClr val="lt2"/>
            </a:solidFill>
            <a:prstDash val="solid"/>
            <a:round/>
            <a:headEnd len="med" w="med" type="none"/>
            <a:tailEnd len="med" w="med" type="oval"/>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3847700" y="2663200"/>
            <a:ext cx="4383600" cy="841800"/>
          </a:xfrm>
          <a:prstGeom prst="rect">
            <a:avLst/>
          </a:prstGeom>
        </p:spPr>
        <p:txBody>
          <a:bodyPr anchorCtr="0" anchor="t" bIns="91425" lIns="91425" spcFirstLastPara="1" rIns="91425" wrap="square" tIns="91425">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3847700" y="1638500"/>
            <a:ext cx="1009200" cy="9429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p:nvPr>
            <p:ph idx="3" type="pic"/>
          </p:nvPr>
        </p:nvSpPr>
        <p:spPr>
          <a:xfrm>
            <a:off x="-24375" y="-4900"/>
            <a:ext cx="3512400" cy="5143500"/>
          </a:xfrm>
          <a:prstGeom prst="rect">
            <a:avLst/>
          </a:prstGeom>
          <a:noFill/>
          <a:ln>
            <a:noFill/>
          </a:ln>
        </p:spPr>
      </p:sp>
      <p:cxnSp>
        <p:nvCxnSpPr>
          <p:cNvPr id="23" name="Google Shape;23;p3"/>
          <p:cNvCxnSpPr/>
          <p:nvPr/>
        </p:nvCxnSpPr>
        <p:spPr>
          <a:xfrm>
            <a:off x="3490235" y="4881425"/>
            <a:ext cx="4922100" cy="0"/>
          </a:xfrm>
          <a:prstGeom prst="straightConnector1">
            <a:avLst/>
          </a:prstGeom>
          <a:noFill/>
          <a:ln cap="flat" cmpd="sng" w="19050">
            <a:solidFill>
              <a:schemeClr val="lt2"/>
            </a:solidFill>
            <a:prstDash val="solid"/>
            <a:round/>
            <a:headEnd len="med" w="med" type="none"/>
            <a:tailEnd len="med" w="med" type="oval"/>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83" name="Shape 183"/>
        <p:cNvGrpSpPr/>
        <p:nvPr/>
      </p:nvGrpSpPr>
      <p:grpSpPr>
        <a:xfrm>
          <a:off x="0" y="0"/>
          <a:ext cx="0" cy="0"/>
          <a:chOff x="0" y="0"/>
          <a:chExt cx="0" cy="0"/>
        </a:xfrm>
      </p:grpSpPr>
      <p:sp>
        <p:nvSpPr>
          <p:cNvPr id="184" name="Google Shape;184;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5" name="Google Shape;185;p21"/>
          <p:cNvSpPr/>
          <p:nvPr/>
        </p:nvSpPr>
        <p:spPr>
          <a:xfrm flipH="1" rot="-5400000">
            <a:off x="6912150" y="1904350"/>
            <a:ext cx="41361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flipH="1" rot="-5400000">
            <a:off x="8473050" y="4472450"/>
            <a:ext cx="10143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1"/>
          <p:cNvCxnSpPr>
            <a:stCxn id="188" idx="4"/>
          </p:cNvCxnSpPr>
          <p:nvPr/>
        </p:nvCxnSpPr>
        <p:spPr>
          <a:xfrm>
            <a:off x="262347" y="633725"/>
            <a:ext cx="300" cy="4516800"/>
          </a:xfrm>
          <a:prstGeom prst="straightConnector1">
            <a:avLst/>
          </a:prstGeom>
          <a:noFill/>
          <a:ln cap="flat" cmpd="sng" w="19050">
            <a:solidFill>
              <a:schemeClr val="lt2"/>
            </a:solidFill>
            <a:prstDash val="solid"/>
            <a:round/>
            <a:headEnd len="med" w="med" type="none"/>
            <a:tailEnd len="med" w="med" type="none"/>
          </a:ln>
        </p:spPr>
      </p:cxnSp>
      <p:grpSp>
        <p:nvGrpSpPr>
          <p:cNvPr id="189" name="Google Shape;189;p21"/>
          <p:cNvGrpSpPr/>
          <p:nvPr/>
        </p:nvGrpSpPr>
        <p:grpSpPr>
          <a:xfrm>
            <a:off x="50847" y="25929"/>
            <a:ext cx="633992" cy="607796"/>
            <a:chOff x="155425" y="25929"/>
            <a:chExt cx="633992" cy="607796"/>
          </a:xfrm>
        </p:grpSpPr>
        <p:sp>
          <p:nvSpPr>
            <p:cNvPr id="188" name="Google Shape;188;p21"/>
            <p:cNvSpPr/>
            <p:nvPr/>
          </p:nvSpPr>
          <p:spPr>
            <a:xfrm>
              <a:off x="155425" y="210725"/>
              <a:ext cx="423000" cy="423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21"/>
            <p:cNvGrpSpPr/>
            <p:nvPr/>
          </p:nvGrpSpPr>
          <p:grpSpPr>
            <a:xfrm rot="2077044">
              <a:off x="299959" y="102638"/>
              <a:ext cx="403538" cy="428175"/>
              <a:chOff x="2185300" y="3800025"/>
              <a:chExt cx="759600" cy="806100"/>
            </a:xfrm>
          </p:grpSpPr>
          <p:cxnSp>
            <p:nvCxnSpPr>
              <p:cNvPr id="191" name="Google Shape;191;p21"/>
              <p:cNvCxnSpPr/>
              <p:nvPr/>
            </p:nvCxnSpPr>
            <p:spPr>
              <a:xfrm>
                <a:off x="2203250" y="4604000"/>
                <a:ext cx="360900" cy="0"/>
              </a:xfrm>
              <a:prstGeom prst="straightConnector1">
                <a:avLst/>
              </a:prstGeom>
              <a:noFill/>
              <a:ln cap="flat" cmpd="sng" w="19050">
                <a:solidFill>
                  <a:schemeClr val="lt1"/>
                </a:solidFill>
                <a:prstDash val="solid"/>
                <a:round/>
                <a:headEnd len="med" w="med" type="none"/>
                <a:tailEnd len="med" w="med" type="none"/>
              </a:ln>
            </p:spPr>
          </p:cxnSp>
          <p:cxnSp>
            <p:nvCxnSpPr>
              <p:cNvPr id="192" name="Google Shape;192;p21"/>
              <p:cNvCxnSpPr/>
              <p:nvPr/>
            </p:nvCxnSpPr>
            <p:spPr>
              <a:xfrm flipH="1" rot="8722850">
                <a:off x="2329058" y="3876329"/>
                <a:ext cx="472084" cy="653492"/>
              </a:xfrm>
              <a:prstGeom prst="straightConnector1">
                <a:avLst/>
              </a:prstGeom>
              <a:noFill/>
              <a:ln cap="flat" cmpd="sng" w="19050">
                <a:solidFill>
                  <a:schemeClr val="lt1"/>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193" name="Shape 193"/>
        <p:cNvGrpSpPr/>
        <p:nvPr/>
      </p:nvGrpSpPr>
      <p:grpSpPr>
        <a:xfrm>
          <a:off x="0" y="0"/>
          <a:ext cx="0" cy="0"/>
          <a:chOff x="0" y="0"/>
          <a:chExt cx="0" cy="0"/>
        </a:xfrm>
      </p:grpSpPr>
      <p:sp>
        <p:nvSpPr>
          <p:cNvPr id="194" name="Google Shape;19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5" name="Google Shape;195;p22"/>
          <p:cNvSpPr/>
          <p:nvPr/>
        </p:nvSpPr>
        <p:spPr>
          <a:xfrm>
            <a:off x="-19650" y="4830484"/>
            <a:ext cx="84309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2"/>
          <p:cNvSpPr/>
          <p:nvPr/>
        </p:nvSpPr>
        <p:spPr>
          <a:xfrm>
            <a:off x="8411250" y="4830484"/>
            <a:ext cx="7524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22"/>
          <p:cNvCxnSpPr/>
          <p:nvPr/>
        </p:nvCxnSpPr>
        <p:spPr>
          <a:xfrm>
            <a:off x="264900" y="-7292"/>
            <a:ext cx="0" cy="2073000"/>
          </a:xfrm>
          <a:prstGeom prst="straightConnector1">
            <a:avLst/>
          </a:prstGeom>
          <a:noFill/>
          <a:ln cap="flat" cmpd="sng" w="19050">
            <a:solidFill>
              <a:schemeClr val="lt2"/>
            </a:solidFill>
            <a:prstDash val="solid"/>
            <a:round/>
            <a:headEnd len="med" w="med" type="none"/>
            <a:tailEnd len="med" w="med" type="oval"/>
          </a:ln>
        </p:spPr>
      </p:cxnSp>
      <p:cxnSp>
        <p:nvCxnSpPr>
          <p:cNvPr id="198" name="Google Shape;198;p22"/>
          <p:cNvCxnSpPr/>
          <p:nvPr/>
        </p:nvCxnSpPr>
        <p:spPr>
          <a:xfrm>
            <a:off x="8879100" y="-7300"/>
            <a:ext cx="0" cy="3208500"/>
          </a:xfrm>
          <a:prstGeom prst="straightConnector1">
            <a:avLst/>
          </a:prstGeom>
          <a:noFill/>
          <a:ln cap="flat" cmpd="sng" w="19050">
            <a:solidFill>
              <a:schemeClr val="lt2"/>
            </a:solidFill>
            <a:prstDash val="solid"/>
            <a:round/>
            <a:headEnd len="med" w="med" type="none"/>
            <a:tailEnd len="med" w="med" type="oval"/>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199" name="Shape 199"/>
        <p:cNvGrpSpPr/>
        <p:nvPr/>
      </p:nvGrpSpPr>
      <p:grpSpPr>
        <a:xfrm>
          <a:off x="0" y="0"/>
          <a:ext cx="0" cy="0"/>
          <a:chOff x="0" y="0"/>
          <a:chExt cx="0" cy="0"/>
        </a:xfrm>
      </p:grpSpPr>
      <p:sp>
        <p:nvSpPr>
          <p:cNvPr id="200" name="Google Shape;200;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1" name="Google Shape;201;p23"/>
          <p:cNvSpPr/>
          <p:nvPr/>
        </p:nvSpPr>
        <p:spPr>
          <a:xfrm rot="5400000">
            <a:off x="-1969442" y="1954858"/>
            <a:ext cx="42519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rot="5400000">
            <a:off x="-302350" y="4532725"/>
            <a:ext cx="9177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3" name="Google Shape;203;p23"/>
          <p:cNvCxnSpPr/>
          <p:nvPr/>
        </p:nvCxnSpPr>
        <p:spPr>
          <a:xfrm>
            <a:off x="8879100" y="1287600"/>
            <a:ext cx="0" cy="3855900"/>
          </a:xfrm>
          <a:prstGeom prst="straightConnector1">
            <a:avLst/>
          </a:prstGeom>
          <a:noFill/>
          <a:ln cap="flat" cmpd="sng" w="19050">
            <a:solidFill>
              <a:schemeClr val="lt2"/>
            </a:solidFill>
            <a:prstDash val="solid"/>
            <a:round/>
            <a:headEnd len="med" w="med" type="oval"/>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1">
    <p:spTree>
      <p:nvGrpSpPr>
        <p:cNvPr id="204" name="Shape 204"/>
        <p:cNvGrpSpPr/>
        <p:nvPr/>
      </p:nvGrpSpPr>
      <p:grpSpPr>
        <a:xfrm>
          <a:off x="0" y="0"/>
          <a:ext cx="0" cy="0"/>
          <a:chOff x="0" y="0"/>
          <a:chExt cx="0" cy="0"/>
        </a:xfrm>
      </p:grpSpPr>
      <p:sp>
        <p:nvSpPr>
          <p:cNvPr id="205" name="Google Shape;205;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6" name="Google Shape;206;p24"/>
          <p:cNvSpPr txBox="1"/>
          <p:nvPr>
            <p:ph idx="1" type="body"/>
          </p:nvPr>
        </p:nvSpPr>
        <p:spPr>
          <a:xfrm>
            <a:off x="720000" y="1063349"/>
            <a:ext cx="7704000" cy="7419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07" name="Google Shape;207;p24"/>
          <p:cNvSpPr/>
          <p:nvPr/>
        </p:nvSpPr>
        <p:spPr>
          <a:xfrm>
            <a:off x="720000" y="4815900"/>
            <a:ext cx="84309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0" y="4815900"/>
            <a:ext cx="7200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09" name="Shape 209"/>
        <p:cNvGrpSpPr/>
        <p:nvPr/>
      </p:nvGrpSpPr>
      <p:grpSpPr>
        <a:xfrm>
          <a:off x="0" y="0"/>
          <a:ext cx="0" cy="0"/>
          <a:chOff x="0" y="0"/>
          <a:chExt cx="0" cy="0"/>
        </a:xfrm>
      </p:grpSpPr>
      <p:sp>
        <p:nvSpPr>
          <p:cNvPr id="210" name="Google Shape;210;p25"/>
          <p:cNvSpPr/>
          <p:nvPr/>
        </p:nvSpPr>
        <p:spPr>
          <a:xfrm rot="5400000">
            <a:off x="-2540900" y="2533500"/>
            <a:ext cx="5151000" cy="6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rot="5400000">
            <a:off x="-2402725" y="2533500"/>
            <a:ext cx="5151000" cy="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rot="5400000">
            <a:off x="-2264550" y="2533500"/>
            <a:ext cx="5151000" cy="6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rot="5400000">
            <a:off x="6257650" y="2533500"/>
            <a:ext cx="5151000" cy="6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rot="5400000">
            <a:off x="6395825" y="2533500"/>
            <a:ext cx="5151000" cy="69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rot="5400000">
            <a:off x="6534000" y="2533500"/>
            <a:ext cx="5151000" cy="6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16" name="Shape 216"/>
        <p:cNvGrpSpPr/>
        <p:nvPr/>
      </p:nvGrpSpPr>
      <p:grpSpPr>
        <a:xfrm>
          <a:off x="0" y="0"/>
          <a:ext cx="0" cy="0"/>
          <a:chOff x="0" y="0"/>
          <a:chExt cx="0" cy="0"/>
        </a:xfrm>
      </p:grpSpPr>
      <p:sp>
        <p:nvSpPr>
          <p:cNvPr id="217" name="Google Shape;217;p26"/>
          <p:cNvSpPr/>
          <p:nvPr/>
        </p:nvSpPr>
        <p:spPr>
          <a:xfrm>
            <a:off x="0" y="4815900"/>
            <a:ext cx="8430900" cy="32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6"/>
          <p:cNvSpPr/>
          <p:nvPr/>
        </p:nvSpPr>
        <p:spPr>
          <a:xfrm>
            <a:off x="713225" y="0"/>
            <a:ext cx="84309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6"/>
          <p:cNvSpPr/>
          <p:nvPr/>
        </p:nvSpPr>
        <p:spPr>
          <a:xfrm>
            <a:off x="0" y="0"/>
            <a:ext cx="713100" cy="327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6"/>
          <p:cNvSpPr/>
          <p:nvPr/>
        </p:nvSpPr>
        <p:spPr>
          <a:xfrm>
            <a:off x="8430900" y="4815900"/>
            <a:ext cx="7131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720000" y="1063351"/>
            <a:ext cx="7704000" cy="4419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7" name="Google Shape;27;p4"/>
          <p:cNvSpPr/>
          <p:nvPr/>
        </p:nvSpPr>
        <p:spPr>
          <a:xfrm rot="5400000">
            <a:off x="-1113900" y="3706888"/>
            <a:ext cx="25554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4"/>
          <p:cNvCxnSpPr/>
          <p:nvPr/>
        </p:nvCxnSpPr>
        <p:spPr>
          <a:xfrm>
            <a:off x="327600" y="4881425"/>
            <a:ext cx="8091900" cy="0"/>
          </a:xfrm>
          <a:prstGeom prst="straightConnector1">
            <a:avLst/>
          </a:prstGeom>
          <a:noFill/>
          <a:ln cap="flat" cmpd="sng" w="19050">
            <a:solidFill>
              <a:schemeClr val="lt2"/>
            </a:solidFill>
            <a:prstDash val="solid"/>
            <a:round/>
            <a:headEnd len="med" w="med" type="none"/>
            <a:tailEnd len="med" w="med" type="oval"/>
          </a:ln>
        </p:spPr>
      </p:cxnSp>
      <p:sp>
        <p:nvSpPr>
          <p:cNvPr id="29" name="Google Shape;29;p4"/>
          <p:cNvSpPr/>
          <p:nvPr/>
        </p:nvSpPr>
        <p:spPr>
          <a:xfrm rot="5400000">
            <a:off x="-1138350" y="1133463"/>
            <a:ext cx="26043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 name="Google Shape;30;p4"/>
          <p:cNvCxnSpPr/>
          <p:nvPr/>
        </p:nvCxnSpPr>
        <p:spPr>
          <a:xfrm>
            <a:off x="8871801" y="-6550"/>
            <a:ext cx="0" cy="2719200"/>
          </a:xfrm>
          <a:prstGeom prst="straightConnector1">
            <a:avLst/>
          </a:prstGeom>
          <a:noFill/>
          <a:ln cap="flat" cmpd="sng" w="19050">
            <a:solidFill>
              <a:schemeClr val="lt2"/>
            </a:solidFill>
            <a:prstDash val="solid"/>
            <a:round/>
            <a:headEnd len="med" w="med" type="none"/>
            <a:tailEnd len="med" w="med" type="oval"/>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subTitle"/>
          </p:nvPr>
        </p:nvSpPr>
        <p:spPr>
          <a:xfrm>
            <a:off x="5075424" y="2726551"/>
            <a:ext cx="2856900" cy="150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 name="Google Shape;34;p5"/>
          <p:cNvSpPr txBox="1"/>
          <p:nvPr>
            <p:ph idx="2" type="subTitle"/>
          </p:nvPr>
        </p:nvSpPr>
        <p:spPr>
          <a:xfrm>
            <a:off x="1219625" y="2726551"/>
            <a:ext cx="2856900" cy="150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5" name="Google Shape;35;p5"/>
          <p:cNvSpPr txBox="1"/>
          <p:nvPr>
            <p:ph idx="3" type="subTitle"/>
          </p:nvPr>
        </p:nvSpPr>
        <p:spPr>
          <a:xfrm>
            <a:off x="1219626" y="2152900"/>
            <a:ext cx="28569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6" name="Google Shape;36;p5"/>
          <p:cNvSpPr txBox="1"/>
          <p:nvPr>
            <p:ph idx="4" type="subTitle"/>
          </p:nvPr>
        </p:nvSpPr>
        <p:spPr>
          <a:xfrm>
            <a:off x="5075426" y="2152900"/>
            <a:ext cx="28569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latin typeface="DM Serif Text"/>
                <a:ea typeface="DM Serif Text"/>
                <a:cs typeface="DM Serif Text"/>
                <a:sym typeface="DM Serif Text"/>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7" name="Google Shape;37;p5"/>
          <p:cNvSpPr/>
          <p:nvPr/>
        </p:nvSpPr>
        <p:spPr>
          <a:xfrm>
            <a:off x="-1175" y="4815900"/>
            <a:ext cx="4572000" cy="327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4570825" y="4815900"/>
            <a:ext cx="4572000" cy="327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5"/>
          <p:cNvCxnSpPr/>
          <p:nvPr/>
        </p:nvCxnSpPr>
        <p:spPr>
          <a:xfrm>
            <a:off x="275125" y="1323900"/>
            <a:ext cx="0" cy="3819600"/>
          </a:xfrm>
          <a:prstGeom prst="straightConnector1">
            <a:avLst/>
          </a:prstGeom>
          <a:noFill/>
          <a:ln cap="flat" cmpd="sng" w="19050">
            <a:solidFill>
              <a:schemeClr val="lt2"/>
            </a:solidFill>
            <a:prstDash val="solid"/>
            <a:round/>
            <a:headEnd len="med" w="med" type="oval"/>
            <a:tailEnd len="med" w="med" type="none"/>
          </a:ln>
        </p:spPr>
      </p:cxnSp>
      <p:cxnSp>
        <p:nvCxnSpPr>
          <p:cNvPr id="40" name="Google Shape;40;p5"/>
          <p:cNvCxnSpPr>
            <a:stCxn id="41" idx="4"/>
          </p:cNvCxnSpPr>
          <p:nvPr/>
        </p:nvCxnSpPr>
        <p:spPr>
          <a:xfrm>
            <a:off x="8871164" y="633725"/>
            <a:ext cx="2100" cy="4182300"/>
          </a:xfrm>
          <a:prstGeom prst="straightConnector1">
            <a:avLst/>
          </a:prstGeom>
          <a:noFill/>
          <a:ln cap="flat" cmpd="sng" w="19050">
            <a:solidFill>
              <a:schemeClr val="lt2"/>
            </a:solidFill>
            <a:prstDash val="solid"/>
            <a:round/>
            <a:headEnd len="med" w="med" type="none"/>
            <a:tailEnd len="med" w="med" type="none"/>
          </a:ln>
        </p:spPr>
      </p:cxnSp>
      <p:grpSp>
        <p:nvGrpSpPr>
          <p:cNvPr id="42" name="Google Shape;42;p5"/>
          <p:cNvGrpSpPr/>
          <p:nvPr/>
        </p:nvGrpSpPr>
        <p:grpSpPr>
          <a:xfrm>
            <a:off x="8659664" y="25929"/>
            <a:ext cx="633992" cy="607796"/>
            <a:chOff x="155425" y="25929"/>
            <a:chExt cx="633992" cy="607796"/>
          </a:xfrm>
        </p:grpSpPr>
        <p:sp>
          <p:nvSpPr>
            <p:cNvPr id="41" name="Google Shape;41;p5"/>
            <p:cNvSpPr/>
            <p:nvPr/>
          </p:nvSpPr>
          <p:spPr>
            <a:xfrm>
              <a:off x="155425" y="210725"/>
              <a:ext cx="423000" cy="4230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5"/>
            <p:cNvGrpSpPr/>
            <p:nvPr/>
          </p:nvGrpSpPr>
          <p:grpSpPr>
            <a:xfrm rot="2077044">
              <a:off x="299959" y="102638"/>
              <a:ext cx="403538" cy="428175"/>
              <a:chOff x="2185300" y="3800025"/>
              <a:chExt cx="759600" cy="806100"/>
            </a:xfrm>
          </p:grpSpPr>
          <p:cxnSp>
            <p:nvCxnSpPr>
              <p:cNvPr id="44" name="Google Shape;44;p5"/>
              <p:cNvCxnSpPr/>
              <p:nvPr/>
            </p:nvCxnSpPr>
            <p:spPr>
              <a:xfrm>
                <a:off x="2203250" y="4604000"/>
                <a:ext cx="360900" cy="0"/>
              </a:xfrm>
              <a:prstGeom prst="straightConnector1">
                <a:avLst/>
              </a:prstGeom>
              <a:noFill/>
              <a:ln cap="flat" cmpd="sng" w="19050">
                <a:solidFill>
                  <a:schemeClr val="lt1"/>
                </a:solidFill>
                <a:prstDash val="solid"/>
                <a:round/>
                <a:headEnd len="med" w="med" type="none"/>
                <a:tailEnd len="med" w="med" type="none"/>
              </a:ln>
            </p:spPr>
          </p:cxnSp>
          <p:cxnSp>
            <p:nvCxnSpPr>
              <p:cNvPr id="45" name="Google Shape;45;p5"/>
              <p:cNvCxnSpPr/>
              <p:nvPr/>
            </p:nvCxnSpPr>
            <p:spPr>
              <a:xfrm flipH="1" rot="8722850">
                <a:off x="2329058" y="3876329"/>
                <a:ext cx="472084" cy="653492"/>
              </a:xfrm>
              <a:prstGeom prst="straightConnector1">
                <a:avLst/>
              </a:prstGeom>
              <a:noFill/>
              <a:ln cap="flat" cmpd="sng" w="19050">
                <a:solidFill>
                  <a:schemeClr val="lt1"/>
                </a:solidFill>
                <a:prstDash val="solid"/>
                <a:round/>
                <a:headEnd len="med" w="med" type="none"/>
                <a:tailEnd len="med" w="med" type="none"/>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8" name="Google Shape;48;p6"/>
          <p:cNvSpPr/>
          <p:nvPr/>
        </p:nvSpPr>
        <p:spPr>
          <a:xfrm rot="5400000">
            <a:off x="-1904250" y="1904250"/>
            <a:ext cx="41361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p:nvPr/>
        </p:nvSpPr>
        <p:spPr>
          <a:xfrm rot="5400000">
            <a:off x="-343350" y="4472350"/>
            <a:ext cx="10143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6"/>
          <p:cNvCxnSpPr/>
          <p:nvPr/>
        </p:nvCxnSpPr>
        <p:spPr>
          <a:xfrm rot="10800000">
            <a:off x="5020150" y="4866825"/>
            <a:ext cx="4136100" cy="0"/>
          </a:xfrm>
          <a:prstGeom prst="straightConnector1">
            <a:avLst/>
          </a:prstGeom>
          <a:noFill/>
          <a:ln cap="flat" cmpd="sng" w="19050">
            <a:solidFill>
              <a:schemeClr val="lt2"/>
            </a:solidFill>
            <a:prstDash val="solid"/>
            <a:round/>
            <a:headEnd len="med" w="med" type="none"/>
            <a:tailEnd len="med" w="med" type="ova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1" name="Shape 51"/>
        <p:cNvGrpSpPr/>
        <p:nvPr/>
      </p:nvGrpSpPr>
      <p:grpSpPr>
        <a:xfrm>
          <a:off x="0" y="0"/>
          <a:ext cx="0" cy="0"/>
          <a:chOff x="0" y="0"/>
          <a:chExt cx="0" cy="0"/>
        </a:xfrm>
      </p:grpSpPr>
      <p:sp>
        <p:nvSpPr>
          <p:cNvPr id="52" name="Google Shape;52;p7"/>
          <p:cNvSpPr txBox="1"/>
          <p:nvPr>
            <p:ph type="title"/>
          </p:nvPr>
        </p:nvSpPr>
        <p:spPr>
          <a:xfrm>
            <a:off x="840225" y="1229298"/>
            <a:ext cx="4294800" cy="572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7"/>
          <p:cNvSpPr txBox="1"/>
          <p:nvPr>
            <p:ph idx="1" type="subTitle"/>
          </p:nvPr>
        </p:nvSpPr>
        <p:spPr>
          <a:xfrm>
            <a:off x="840225" y="1801998"/>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200"/>
              <a:buFont typeface="Nunito Light"/>
              <a:buChar char="●"/>
              <a:defRPr sz="1400"/>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54" name="Google Shape;54;p7"/>
          <p:cNvSpPr/>
          <p:nvPr/>
        </p:nvSpPr>
        <p:spPr>
          <a:xfrm>
            <a:off x="0" y="4835550"/>
            <a:ext cx="56109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5588700" y="4835550"/>
            <a:ext cx="35748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 name="Google Shape;56;p7"/>
          <p:cNvCxnSpPr/>
          <p:nvPr/>
        </p:nvCxnSpPr>
        <p:spPr>
          <a:xfrm>
            <a:off x="0" y="267825"/>
            <a:ext cx="5275800" cy="0"/>
          </a:xfrm>
          <a:prstGeom prst="straightConnector1">
            <a:avLst/>
          </a:prstGeom>
          <a:noFill/>
          <a:ln cap="flat" cmpd="sng" w="19050">
            <a:solidFill>
              <a:schemeClr val="lt2"/>
            </a:solidFill>
            <a:prstDash val="solid"/>
            <a:round/>
            <a:headEnd len="med" w="med" type="none"/>
            <a:tailEnd len="med" w="med" type="oval"/>
          </a:ln>
        </p:spPr>
      </p:cxnSp>
      <p:cxnSp>
        <p:nvCxnSpPr>
          <p:cNvPr id="57" name="Google Shape;57;p7"/>
          <p:cNvCxnSpPr/>
          <p:nvPr/>
        </p:nvCxnSpPr>
        <p:spPr>
          <a:xfrm>
            <a:off x="2061125" y="4571850"/>
            <a:ext cx="3549900" cy="0"/>
          </a:xfrm>
          <a:prstGeom prst="straightConnector1">
            <a:avLst/>
          </a:prstGeom>
          <a:noFill/>
          <a:ln cap="flat" cmpd="sng" w="19050">
            <a:solidFill>
              <a:schemeClr val="lt2"/>
            </a:solidFill>
            <a:prstDash val="solid"/>
            <a:round/>
            <a:headEnd len="med" w="med" type="oval"/>
            <a:tailEnd len="med" w="med" type="none"/>
          </a:ln>
        </p:spPr>
      </p:cxnSp>
      <p:sp>
        <p:nvSpPr>
          <p:cNvPr id="58" name="Google Shape;58;p7"/>
          <p:cNvSpPr/>
          <p:nvPr>
            <p:ph idx="2" type="pic"/>
          </p:nvPr>
        </p:nvSpPr>
        <p:spPr>
          <a:xfrm>
            <a:off x="5608150" y="0"/>
            <a:ext cx="3535800" cy="4835700"/>
          </a:xfrm>
          <a:prstGeom prst="rect">
            <a:avLst/>
          </a:prstGeom>
          <a:noFill/>
          <a:ln cap="flat" cmpd="sng" w="19050">
            <a:solidFill>
              <a:schemeClr val="lt2"/>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3" name="Google Shape;63;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4" name="Shape 64"/>
        <p:cNvGrpSpPr/>
        <p:nvPr/>
      </p:nvGrpSpPr>
      <p:grpSpPr>
        <a:xfrm>
          <a:off x="0" y="0"/>
          <a:ext cx="0" cy="0"/>
          <a:chOff x="0" y="0"/>
          <a:chExt cx="0" cy="0"/>
        </a:xfrm>
      </p:grpSpPr>
      <p:sp>
        <p:nvSpPr>
          <p:cNvPr id="65" name="Google Shape;65;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DM Serif Text"/>
              <a:buNone/>
              <a:defRPr sz="3000">
                <a:solidFill>
                  <a:schemeClr val="lt1"/>
                </a:solidFill>
                <a:latin typeface="DM Serif Text"/>
                <a:ea typeface="DM Serif Text"/>
                <a:cs typeface="DM Serif Text"/>
                <a:sym typeface="DM Serif Text"/>
              </a:defRPr>
            </a:lvl1pPr>
            <a:lvl2pPr lvl="1" rtl="0" algn="ctr">
              <a:spcBef>
                <a:spcPts val="0"/>
              </a:spcBef>
              <a:spcAft>
                <a:spcPts val="0"/>
              </a:spcAft>
              <a:buClr>
                <a:schemeClr val="lt1"/>
              </a:buClr>
              <a:buSzPts val="3000"/>
              <a:buFont typeface="DM Serif Text"/>
              <a:buNone/>
              <a:defRPr sz="3000">
                <a:solidFill>
                  <a:schemeClr val="lt1"/>
                </a:solidFill>
                <a:latin typeface="DM Serif Text"/>
                <a:ea typeface="DM Serif Text"/>
                <a:cs typeface="DM Serif Text"/>
                <a:sym typeface="DM Serif Text"/>
              </a:defRPr>
            </a:lvl2pPr>
            <a:lvl3pPr lvl="2" rtl="0" algn="ctr">
              <a:spcBef>
                <a:spcPts val="0"/>
              </a:spcBef>
              <a:spcAft>
                <a:spcPts val="0"/>
              </a:spcAft>
              <a:buClr>
                <a:schemeClr val="lt1"/>
              </a:buClr>
              <a:buSzPts val="3000"/>
              <a:buFont typeface="DM Serif Text"/>
              <a:buNone/>
              <a:defRPr sz="3000">
                <a:solidFill>
                  <a:schemeClr val="lt1"/>
                </a:solidFill>
                <a:latin typeface="DM Serif Text"/>
                <a:ea typeface="DM Serif Text"/>
                <a:cs typeface="DM Serif Text"/>
                <a:sym typeface="DM Serif Text"/>
              </a:defRPr>
            </a:lvl3pPr>
            <a:lvl4pPr lvl="3" rtl="0" algn="ctr">
              <a:spcBef>
                <a:spcPts val="0"/>
              </a:spcBef>
              <a:spcAft>
                <a:spcPts val="0"/>
              </a:spcAft>
              <a:buClr>
                <a:schemeClr val="lt1"/>
              </a:buClr>
              <a:buSzPts val="3000"/>
              <a:buFont typeface="DM Serif Text"/>
              <a:buNone/>
              <a:defRPr sz="3000">
                <a:solidFill>
                  <a:schemeClr val="lt1"/>
                </a:solidFill>
                <a:latin typeface="DM Serif Text"/>
                <a:ea typeface="DM Serif Text"/>
                <a:cs typeface="DM Serif Text"/>
                <a:sym typeface="DM Serif Text"/>
              </a:defRPr>
            </a:lvl4pPr>
            <a:lvl5pPr lvl="4" rtl="0" algn="ctr">
              <a:spcBef>
                <a:spcPts val="0"/>
              </a:spcBef>
              <a:spcAft>
                <a:spcPts val="0"/>
              </a:spcAft>
              <a:buClr>
                <a:schemeClr val="lt1"/>
              </a:buClr>
              <a:buSzPts val="3000"/>
              <a:buFont typeface="DM Serif Text"/>
              <a:buNone/>
              <a:defRPr sz="3000">
                <a:solidFill>
                  <a:schemeClr val="lt1"/>
                </a:solidFill>
                <a:latin typeface="DM Serif Text"/>
                <a:ea typeface="DM Serif Text"/>
                <a:cs typeface="DM Serif Text"/>
                <a:sym typeface="DM Serif Text"/>
              </a:defRPr>
            </a:lvl5pPr>
            <a:lvl6pPr lvl="5" rtl="0" algn="ctr">
              <a:spcBef>
                <a:spcPts val="0"/>
              </a:spcBef>
              <a:spcAft>
                <a:spcPts val="0"/>
              </a:spcAft>
              <a:buClr>
                <a:schemeClr val="lt1"/>
              </a:buClr>
              <a:buSzPts val="3000"/>
              <a:buFont typeface="DM Serif Text"/>
              <a:buNone/>
              <a:defRPr sz="3000">
                <a:solidFill>
                  <a:schemeClr val="lt1"/>
                </a:solidFill>
                <a:latin typeface="DM Serif Text"/>
                <a:ea typeface="DM Serif Text"/>
                <a:cs typeface="DM Serif Text"/>
                <a:sym typeface="DM Serif Text"/>
              </a:defRPr>
            </a:lvl6pPr>
            <a:lvl7pPr lvl="6" rtl="0" algn="ctr">
              <a:spcBef>
                <a:spcPts val="0"/>
              </a:spcBef>
              <a:spcAft>
                <a:spcPts val="0"/>
              </a:spcAft>
              <a:buClr>
                <a:schemeClr val="lt1"/>
              </a:buClr>
              <a:buSzPts val="3000"/>
              <a:buFont typeface="DM Serif Text"/>
              <a:buNone/>
              <a:defRPr sz="3000">
                <a:solidFill>
                  <a:schemeClr val="lt1"/>
                </a:solidFill>
                <a:latin typeface="DM Serif Text"/>
                <a:ea typeface="DM Serif Text"/>
                <a:cs typeface="DM Serif Text"/>
                <a:sym typeface="DM Serif Text"/>
              </a:defRPr>
            </a:lvl7pPr>
            <a:lvl8pPr lvl="7" rtl="0" algn="ctr">
              <a:spcBef>
                <a:spcPts val="0"/>
              </a:spcBef>
              <a:spcAft>
                <a:spcPts val="0"/>
              </a:spcAft>
              <a:buClr>
                <a:schemeClr val="lt1"/>
              </a:buClr>
              <a:buSzPts val="3000"/>
              <a:buFont typeface="DM Serif Text"/>
              <a:buNone/>
              <a:defRPr sz="3000">
                <a:solidFill>
                  <a:schemeClr val="lt1"/>
                </a:solidFill>
                <a:latin typeface="DM Serif Text"/>
                <a:ea typeface="DM Serif Text"/>
                <a:cs typeface="DM Serif Text"/>
                <a:sym typeface="DM Serif Text"/>
              </a:defRPr>
            </a:lvl8pPr>
            <a:lvl9pPr lvl="8" rtl="0" algn="ctr">
              <a:spcBef>
                <a:spcPts val="0"/>
              </a:spcBef>
              <a:spcAft>
                <a:spcPts val="0"/>
              </a:spcAft>
              <a:buClr>
                <a:schemeClr val="lt1"/>
              </a:buClr>
              <a:buSzPts val="3000"/>
              <a:buFont typeface="DM Serif Text"/>
              <a:buNone/>
              <a:defRPr sz="3000">
                <a:solidFill>
                  <a:schemeClr val="lt1"/>
                </a:solidFill>
                <a:latin typeface="DM Serif Text"/>
                <a:ea typeface="DM Serif Text"/>
                <a:cs typeface="DM Serif Text"/>
                <a:sym typeface="DM Serif Tex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indent="-304800" lvl="1" marL="914400">
              <a:lnSpc>
                <a:spcPct val="100000"/>
              </a:lnSpc>
              <a:spcBef>
                <a:spcPts val="160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indent="-304800" lvl="2" marL="1371600">
              <a:lnSpc>
                <a:spcPct val="100000"/>
              </a:lnSpc>
              <a:spcBef>
                <a:spcPts val="160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indent="-304800" lvl="3" marL="1828800">
              <a:lnSpc>
                <a:spcPct val="100000"/>
              </a:lnSpc>
              <a:spcBef>
                <a:spcPts val="160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indent="-304800" lvl="4" marL="2286000">
              <a:lnSpc>
                <a:spcPct val="100000"/>
              </a:lnSpc>
              <a:spcBef>
                <a:spcPts val="160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indent="-304800" lvl="5" marL="2743200">
              <a:lnSpc>
                <a:spcPct val="100000"/>
              </a:lnSpc>
              <a:spcBef>
                <a:spcPts val="160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indent="-304800" lvl="6" marL="3200400">
              <a:lnSpc>
                <a:spcPct val="100000"/>
              </a:lnSpc>
              <a:spcBef>
                <a:spcPts val="160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indent="-304800" lvl="7" marL="3657600">
              <a:lnSpc>
                <a:spcPct val="100000"/>
              </a:lnSpc>
              <a:spcBef>
                <a:spcPts val="160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indent="-304800" lvl="8" marL="4114800">
              <a:lnSpc>
                <a:spcPct val="100000"/>
              </a:lnSpc>
              <a:spcBef>
                <a:spcPts val="1600"/>
              </a:spcBef>
              <a:spcAft>
                <a:spcPts val="1600"/>
              </a:spcAft>
              <a:buClr>
                <a:schemeClr val="lt1"/>
              </a:buClr>
              <a:buSzPts val="1200"/>
              <a:buFont typeface="DM Sans"/>
              <a:buChar char="■"/>
              <a:defRPr sz="1200">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 Id="rId3" Type="http://schemas.openxmlformats.org/officeDocument/2006/relationships/hyperlink" Target="https://github.com/hubble99" TargetMode="External"/><Relationship Id="rId4" Type="http://schemas.openxmlformats.org/officeDocument/2006/relationships/hyperlink" Target="mailto:ramadhoninasri09@gmail.com" TargetMode="External"/><Relationship Id="rId5" Type="http://schemas.openxmlformats.org/officeDocument/2006/relationships/hyperlink" Target="https://www.linkedin.com/in/ramadhoni-nasri-4b514b220/" TargetMode="External"/><Relationship Id="rId6"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cxnSp>
        <p:nvCxnSpPr>
          <p:cNvPr id="225" name="Google Shape;225;p27"/>
          <p:cNvCxnSpPr/>
          <p:nvPr/>
        </p:nvCxnSpPr>
        <p:spPr>
          <a:xfrm>
            <a:off x="3081000" y="2843957"/>
            <a:ext cx="2652300" cy="0"/>
          </a:xfrm>
          <a:prstGeom prst="straightConnector1">
            <a:avLst/>
          </a:prstGeom>
          <a:noFill/>
          <a:ln cap="flat" cmpd="sng" w="19050">
            <a:solidFill>
              <a:schemeClr val="lt2"/>
            </a:solidFill>
            <a:prstDash val="solid"/>
            <a:round/>
            <a:headEnd len="med" w="med" type="oval"/>
            <a:tailEnd len="med" w="med" type="none"/>
          </a:ln>
        </p:spPr>
      </p:cxnSp>
      <p:sp>
        <p:nvSpPr>
          <p:cNvPr id="226" name="Google Shape;226;p27"/>
          <p:cNvSpPr txBox="1"/>
          <p:nvPr>
            <p:ph type="ctrTitle"/>
          </p:nvPr>
        </p:nvSpPr>
        <p:spPr>
          <a:xfrm>
            <a:off x="560825" y="997150"/>
            <a:ext cx="4750800" cy="184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PREDICTING HOTEL BOOKING CANCELLATION</a:t>
            </a:r>
            <a:endParaRPr>
              <a:solidFill>
                <a:schemeClr val="dk2"/>
              </a:solidFill>
            </a:endParaRPr>
          </a:p>
        </p:txBody>
      </p:sp>
      <p:sp>
        <p:nvSpPr>
          <p:cNvPr id="227" name="Google Shape;227;p27"/>
          <p:cNvSpPr txBox="1"/>
          <p:nvPr>
            <p:ph idx="1" type="subTitle"/>
          </p:nvPr>
        </p:nvSpPr>
        <p:spPr>
          <a:xfrm>
            <a:off x="560825" y="2933677"/>
            <a:ext cx="4528800" cy="4230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0124D"/>
                </a:solidFill>
                <a:latin typeface="Lato"/>
                <a:ea typeface="Lato"/>
                <a:cs typeface="Lato"/>
                <a:sym typeface="Lato"/>
              </a:rPr>
              <a:t>By: Ramadhoni Nasri</a:t>
            </a:r>
            <a:endParaRPr>
              <a:solidFill>
                <a:srgbClr val="20124D"/>
              </a:solidFill>
              <a:latin typeface="Lato"/>
              <a:ea typeface="Lato"/>
              <a:cs typeface="Lato"/>
              <a:sym typeface="Lato"/>
            </a:endParaRPr>
          </a:p>
          <a:p>
            <a:pPr indent="0" lvl="0" marL="0" rtl="0" algn="l">
              <a:spcBef>
                <a:spcPts val="1600"/>
              </a:spcBef>
              <a:spcAft>
                <a:spcPts val="0"/>
              </a:spcAft>
              <a:buNone/>
            </a:pPr>
            <a:r>
              <a:t/>
            </a:r>
            <a:endParaRPr/>
          </a:p>
        </p:txBody>
      </p:sp>
      <p:pic>
        <p:nvPicPr>
          <p:cNvPr id="228" name="Google Shape;228;p27"/>
          <p:cNvPicPr preferRelativeResize="0"/>
          <p:nvPr/>
        </p:nvPicPr>
        <p:blipFill>
          <a:blip r:embed="rId3">
            <a:alphaModFix/>
          </a:blip>
          <a:stretch>
            <a:fillRect/>
          </a:stretch>
        </p:blipFill>
        <p:spPr>
          <a:xfrm>
            <a:off x="4816850" y="304775"/>
            <a:ext cx="4327150" cy="4327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Distribution Channel</a:t>
            </a:r>
            <a:endParaRPr/>
          </a:p>
        </p:txBody>
      </p:sp>
      <p:sp>
        <p:nvSpPr>
          <p:cNvPr id="312" name="Google Shape;312;p36"/>
          <p:cNvSpPr txBox="1"/>
          <p:nvPr/>
        </p:nvSpPr>
        <p:spPr>
          <a:xfrm>
            <a:off x="5054975" y="1833000"/>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Tingkat pembatalan reservasi hotel melalui distribution </a:t>
            </a:r>
            <a:r>
              <a:rPr b="1" lang="en" sz="1200"/>
              <a:t>channel TA/TO</a:t>
            </a:r>
            <a:r>
              <a:rPr lang="en" sz="1200"/>
              <a:t> mencapai 41.2%, sementara channel ini merupakan pilihan teratas pelanggan. </a:t>
            </a:r>
            <a:r>
              <a:rPr lang="en" sz="1200"/>
              <a:t>Channel kedua terbanyak adalah </a:t>
            </a:r>
            <a:r>
              <a:rPr b="1" lang="en" sz="1200"/>
              <a:t>direct</a:t>
            </a:r>
            <a:r>
              <a:rPr lang="en" sz="1200"/>
              <a:t> namun tingkat pembatalannya paling rendah yaitu 18.1%</a:t>
            </a:r>
            <a:endParaRPr sz="1200"/>
          </a:p>
        </p:txBody>
      </p:sp>
      <p:pic>
        <p:nvPicPr>
          <p:cNvPr id="313" name="Google Shape;313;p36"/>
          <p:cNvPicPr preferRelativeResize="0"/>
          <p:nvPr/>
        </p:nvPicPr>
        <p:blipFill>
          <a:blip r:embed="rId3">
            <a:alphaModFix/>
          </a:blip>
          <a:stretch>
            <a:fillRect/>
          </a:stretch>
        </p:blipFill>
        <p:spPr>
          <a:xfrm>
            <a:off x="610550" y="967175"/>
            <a:ext cx="3904325" cy="1544500"/>
          </a:xfrm>
          <a:prstGeom prst="rect">
            <a:avLst/>
          </a:prstGeom>
          <a:noFill/>
          <a:ln>
            <a:noFill/>
          </a:ln>
        </p:spPr>
      </p:pic>
      <p:pic>
        <p:nvPicPr>
          <p:cNvPr id="314" name="Google Shape;314;p36"/>
          <p:cNvPicPr preferRelativeResize="0"/>
          <p:nvPr/>
        </p:nvPicPr>
        <p:blipFill>
          <a:blip r:embed="rId4">
            <a:alphaModFix/>
          </a:blip>
          <a:stretch>
            <a:fillRect/>
          </a:stretch>
        </p:blipFill>
        <p:spPr>
          <a:xfrm>
            <a:off x="554000" y="2626946"/>
            <a:ext cx="3954314" cy="1930400"/>
          </a:xfrm>
          <a:prstGeom prst="rect">
            <a:avLst/>
          </a:prstGeom>
          <a:noFill/>
          <a:ln>
            <a:noFill/>
          </a:ln>
        </p:spPr>
      </p:pic>
      <p:sp>
        <p:nvSpPr>
          <p:cNvPr id="315" name="Google Shape;315;p36"/>
          <p:cNvSpPr/>
          <p:nvPr/>
        </p:nvSpPr>
        <p:spPr>
          <a:xfrm>
            <a:off x="950625" y="3152650"/>
            <a:ext cx="3427500" cy="2280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6" name="Google Shape;316;p36"/>
          <p:cNvSpPr/>
          <p:nvPr/>
        </p:nvSpPr>
        <p:spPr>
          <a:xfrm>
            <a:off x="950625" y="3672675"/>
            <a:ext cx="3427500" cy="2481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7" name="Google Shape;317;p36"/>
          <p:cNvSpPr/>
          <p:nvPr/>
        </p:nvSpPr>
        <p:spPr>
          <a:xfrm rot="5400000">
            <a:off x="1516525" y="1641700"/>
            <a:ext cx="927300" cy="6852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8" name="Google Shape;318;p36"/>
          <p:cNvSpPr/>
          <p:nvPr/>
        </p:nvSpPr>
        <p:spPr>
          <a:xfrm rot="-5400000">
            <a:off x="567225" y="1452900"/>
            <a:ext cx="1395300" cy="6285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Market Segment</a:t>
            </a:r>
            <a:endParaRPr/>
          </a:p>
        </p:txBody>
      </p:sp>
      <p:pic>
        <p:nvPicPr>
          <p:cNvPr id="324" name="Google Shape;324;p37"/>
          <p:cNvPicPr preferRelativeResize="0"/>
          <p:nvPr/>
        </p:nvPicPr>
        <p:blipFill>
          <a:blip r:embed="rId3">
            <a:alphaModFix/>
          </a:blip>
          <a:stretch>
            <a:fillRect/>
          </a:stretch>
        </p:blipFill>
        <p:spPr>
          <a:xfrm>
            <a:off x="595725" y="1036425"/>
            <a:ext cx="4032572" cy="1930400"/>
          </a:xfrm>
          <a:prstGeom prst="rect">
            <a:avLst/>
          </a:prstGeom>
          <a:noFill/>
          <a:ln>
            <a:noFill/>
          </a:ln>
        </p:spPr>
      </p:pic>
      <p:pic>
        <p:nvPicPr>
          <p:cNvPr id="325" name="Google Shape;325;p37"/>
          <p:cNvPicPr preferRelativeResize="0"/>
          <p:nvPr/>
        </p:nvPicPr>
        <p:blipFill>
          <a:blip r:embed="rId4">
            <a:alphaModFix/>
          </a:blip>
          <a:stretch>
            <a:fillRect/>
          </a:stretch>
        </p:blipFill>
        <p:spPr>
          <a:xfrm>
            <a:off x="503300" y="3095150"/>
            <a:ext cx="4334229" cy="1643275"/>
          </a:xfrm>
          <a:prstGeom prst="rect">
            <a:avLst/>
          </a:prstGeom>
          <a:noFill/>
          <a:ln>
            <a:noFill/>
          </a:ln>
        </p:spPr>
      </p:pic>
      <p:sp>
        <p:nvSpPr>
          <p:cNvPr id="326" name="Google Shape;326;p37"/>
          <p:cNvSpPr txBox="1"/>
          <p:nvPr/>
        </p:nvSpPr>
        <p:spPr>
          <a:xfrm>
            <a:off x="5196975" y="1463550"/>
            <a:ext cx="30000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Pada market </a:t>
            </a:r>
            <a:r>
              <a:rPr b="1" lang="en" sz="1200"/>
              <a:t>segment Group</a:t>
            </a:r>
            <a:r>
              <a:rPr lang="en" sz="1200"/>
              <a:t>, terlihat persentase pembatalan pemesanan (cancelation rate) yang tinggi, yaitu sebesar </a:t>
            </a:r>
            <a:r>
              <a:rPr b="1" lang="en" sz="1200"/>
              <a:t>61%</a:t>
            </a:r>
            <a:r>
              <a:rPr lang="en" sz="1200"/>
              <a:t>. Angka ini menunjukkan lebih dari setengah tamu yang awalnya memesan kamar di segmen ini kemudian membatalkan pemesanan mereka.</a:t>
            </a:r>
            <a:endParaRPr sz="1200"/>
          </a:p>
          <a:p>
            <a:pPr indent="0" lvl="0" marL="0" rtl="0" algn="l">
              <a:spcBef>
                <a:spcPts val="0"/>
              </a:spcBef>
              <a:spcAft>
                <a:spcPts val="0"/>
              </a:spcAft>
              <a:buNone/>
            </a:pPr>
            <a:r>
              <a:rPr lang="en" sz="1200"/>
              <a:t>Selain, itu pada </a:t>
            </a:r>
            <a:r>
              <a:rPr b="1" lang="en" sz="1200"/>
              <a:t>segment Direct, </a:t>
            </a:r>
            <a:r>
              <a:rPr lang="en" sz="1200"/>
              <a:t>persentase pembatalannya paling rendah (selain complementary) yaitu sebesar </a:t>
            </a:r>
            <a:r>
              <a:rPr b="1" lang="en" sz="1200"/>
              <a:t>15.6%.</a:t>
            </a:r>
            <a:endParaRPr b="1" sz="1200"/>
          </a:p>
        </p:txBody>
      </p:sp>
      <p:sp>
        <p:nvSpPr>
          <p:cNvPr id="327" name="Google Shape;327;p37"/>
          <p:cNvSpPr/>
          <p:nvPr/>
        </p:nvSpPr>
        <p:spPr>
          <a:xfrm>
            <a:off x="1117725" y="1677100"/>
            <a:ext cx="3427500" cy="146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8" name="Google Shape;328;p37"/>
          <p:cNvSpPr/>
          <p:nvPr/>
        </p:nvSpPr>
        <p:spPr>
          <a:xfrm rot="-5400000">
            <a:off x="1607525" y="3864425"/>
            <a:ext cx="1213500" cy="4866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9" name="Google Shape;329;p37"/>
          <p:cNvSpPr/>
          <p:nvPr/>
        </p:nvSpPr>
        <p:spPr>
          <a:xfrm rot="5400000">
            <a:off x="2255100" y="3904475"/>
            <a:ext cx="1023600" cy="5028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0" name="Google Shape;330;p37"/>
          <p:cNvSpPr/>
          <p:nvPr/>
        </p:nvSpPr>
        <p:spPr>
          <a:xfrm>
            <a:off x="1117725" y="1869075"/>
            <a:ext cx="3427500" cy="1362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Monthly Lead Time</a:t>
            </a:r>
            <a:endParaRPr/>
          </a:p>
        </p:txBody>
      </p:sp>
      <p:sp>
        <p:nvSpPr>
          <p:cNvPr id="336" name="Google Shape;336;p38"/>
          <p:cNvSpPr txBox="1"/>
          <p:nvPr/>
        </p:nvSpPr>
        <p:spPr>
          <a:xfrm>
            <a:off x="5661950" y="960250"/>
            <a:ext cx="3000000" cy="3694200"/>
          </a:xfrm>
          <a:prstGeom prst="rect">
            <a:avLst/>
          </a:prstGeom>
          <a:noFill/>
          <a:ln>
            <a:noFill/>
          </a:ln>
        </p:spPr>
        <p:txBody>
          <a:bodyPr anchorCtr="0" anchor="t" bIns="91425" lIns="91425" spcFirstLastPara="1" rIns="91425" wrap="square" tIns="91425">
            <a:spAutoFit/>
          </a:bodyPr>
          <a:lstStyle/>
          <a:p>
            <a:pPr indent="-190500" lvl="0" marL="57150" rtl="0" algn="l">
              <a:spcBef>
                <a:spcPts val="0"/>
              </a:spcBef>
              <a:spcAft>
                <a:spcPts val="0"/>
              </a:spcAft>
              <a:buSzPts val="1200"/>
              <a:buChar char="●"/>
            </a:pPr>
            <a:r>
              <a:rPr lang="en" sz="1200"/>
              <a:t>Pemesanan yang memiliki lead time kurang dari atau sama dengan 7 bulan memiliki tingkat konfirmasi pemesanan yang lebih tinggi (&gt;50%) terhadap tingkat pembatalan.</a:t>
            </a:r>
            <a:endParaRPr sz="1200"/>
          </a:p>
          <a:p>
            <a:pPr indent="-190500" lvl="0" marL="57150" rtl="0" algn="l">
              <a:spcBef>
                <a:spcPts val="0"/>
              </a:spcBef>
              <a:spcAft>
                <a:spcPts val="0"/>
              </a:spcAft>
              <a:buSzPts val="1200"/>
              <a:buChar char="●"/>
            </a:pPr>
            <a:r>
              <a:rPr lang="en" sz="1200"/>
              <a:t>Pemesanan yang memiliki lead time lebih dari 7 bulan memiliki tingkat pembatalan yang lebih tinggi (&gt;50%) dibandingkan dengan tingkat konfirmasinya.</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Artinya tingkat pembatalan </a:t>
            </a:r>
            <a:r>
              <a:rPr b="1" lang="en" sz="1200"/>
              <a:t>berkorelasi positif</a:t>
            </a:r>
            <a:r>
              <a:rPr lang="en" sz="1200"/>
              <a:t> terhadap lead time:</a:t>
            </a:r>
            <a:endParaRPr sz="1200"/>
          </a:p>
          <a:p>
            <a:pPr indent="0" lvl="0" marL="0" rtl="0" algn="l">
              <a:spcBef>
                <a:spcPts val="0"/>
              </a:spcBef>
              <a:spcAft>
                <a:spcPts val="0"/>
              </a:spcAft>
              <a:buNone/>
            </a:pPr>
            <a:r>
              <a:rPr lang="en" sz="1200"/>
              <a:t>○ semakin tinggi lead time semakin tinggi tingkat pembatalan</a:t>
            </a:r>
            <a:endParaRPr sz="1200"/>
          </a:p>
          <a:p>
            <a:pPr indent="0" lvl="0" marL="0" rtl="0" algn="l">
              <a:spcBef>
                <a:spcPts val="0"/>
              </a:spcBef>
              <a:spcAft>
                <a:spcPts val="0"/>
              </a:spcAft>
              <a:buNone/>
            </a:pPr>
            <a:r>
              <a:rPr lang="en" sz="1200"/>
              <a:t>○ semakin pendek lead time semakin sedikit kemungkinan </a:t>
            </a:r>
            <a:r>
              <a:rPr lang="en" sz="1200"/>
              <a:t>pesanan</a:t>
            </a:r>
            <a:r>
              <a:rPr lang="en" sz="1200"/>
              <a:t> akan dibatalkan</a:t>
            </a:r>
            <a:endParaRPr sz="1200"/>
          </a:p>
          <a:p>
            <a:pPr indent="0" lvl="0" marL="0" rtl="0" algn="l">
              <a:spcBef>
                <a:spcPts val="0"/>
              </a:spcBef>
              <a:spcAft>
                <a:spcPts val="0"/>
              </a:spcAft>
              <a:buNone/>
            </a:pPr>
            <a:r>
              <a:t/>
            </a:r>
            <a:endParaRPr sz="1200"/>
          </a:p>
        </p:txBody>
      </p:sp>
      <p:pic>
        <p:nvPicPr>
          <p:cNvPr id="337" name="Google Shape;337;p38"/>
          <p:cNvPicPr preferRelativeResize="0"/>
          <p:nvPr/>
        </p:nvPicPr>
        <p:blipFill>
          <a:blip r:embed="rId3">
            <a:alphaModFix/>
          </a:blip>
          <a:stretch>
            <a:fillRect/>
          </a:stretch>
        </p:blipFill>
        <p:spPr>
          <a:xfrm>
            <a:off x="411425" y="1389375"/>
            <a:ext cx="4994425" cy="268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Repeated Guest</a:t>
            </a:r>
            <a:endParaRPr/>
          </a:p>
        </p:txBody>
      </p:sp>
      <p:sp>
        <p:nvSpPr>
          <p:cNvPr id="343" name="Google Shape;343;p39"/>
          <p:cNvSpPr txBox="1"/>
          <p:nvPr/>
        </p:nvSpPr>
        <p:spPr>
          <a:xfrm>
            <a:off x="5603475" y="1627088"/>
            <a:ext cx="30000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50">
                <a:latin typeface="Microsoft Yahei"/>
                <a:ea typeface="Microsoft Yahei"/>
                <a:cs typeface="Microsoft Yahei"/>
                <a:sym typeface="Microsoft Yahei"/>
              </a:rPr>
              <a:t>Tingkat pembatalan </a:t>
            </a:r>
            <a:r>
              <a:rPr b="1" lang="en" sz="1050">
                <a:latin typeface="Microsoft Yahei"/>
                <a:ea typeface="Microsoft Yahei"/>
                <a:cs typeface="Microsoft Yahei"/>
                <a:sym typeface="Microsoft Yahei"/>
              </a:rPr>
              <a:t>berbeda secara signifikan</a:t>
            </a:r>
            <a:r>
              <a:rPr lang="en" sz="1050">
                <a:latin typeface="Microsoft Yahei"/>
                <a:ea typeface="Microsoft Yahei"/>
                <a:cs typeface="Microsoft Yahei"/>
                <a:sym typeface="Microsoft Yahei"/>
              </a:rPr>
              <a:t> antara pelanggan yang berulang dan yang baru. Pelanggan yang berulang, meskipun jumlahnya </a:t>
            </a:r>
            <a:r>
              <a:rPr b="1" lang="en" sz="1050">
                <a:latin typeface="Microsoft Yahei"/>
                <a:ea typeface="Microsoft Yahei"/>
                <a:cs typeface="Microsoft Yahei"/>
                <a:sym typeface="Microsoft Yahei"/>
              </a:rPr>
              <a:t>sedikit</a:t>
            </a:r>
            <a:r>
              <a:rPr lang="en" sz="1050">
                <a:latin typeface="Microsoft Yahei"/>
                <a:ea typeface="Microsoft Yahei"/>
                <a:cs typeface="Microsoft Yahei"/>
                <a:sym typeface="Microsoft Yahei"/>
              </a:rPr>
              <a:t>, memiliki tingkat pembatalan yang </a:t>
            </a:r>
            <a:r>
              <a:rPr b="1" lang="en" sz="1050">
                <a:latin typeface="Microsoft Yahei"/>
                <a:ea typeface="Microsoft Yahei"/>
                <a:cs typeface="Microsoft Yahei"/>
                <a:sym typeface="Microsoft Yahei"/>
              </a:rPr>
              <a:t>sangat rendah</a:t>
            </a:r>
            <a:r>
              <a:rPr lang="en" sz="1050">
                <a:latin typeface="Microsoft Yahei"/>
                <a:ea typeface="Microsoft Yahei"/>
                <a:cs typeface="Microsoft Yahei"/>
                <a:sym typeface="Microsoft Yahei"/>
              </a:rPr>
              <a:t>, yaitu </a:t>
            </a:r>
            <a:r>
              <a:rPr b="1" lang="en" sz="1050">
                <a:latin typeface="Microsoft Yahei"/>
                <a:ea typeface="Microsoft Yahei"/>
                <a:cs typeface="Microsoft Yahei"/>
                <a:sym typeface="Microsoft Yahei"/>
              </a:rPr>
              <a:t>11%</a:t>
            </a:r>
            <a:r>
              <a:rPr lang="en" sz="1050">
                <a:latin typeface="Microsoft Yahei"/>
                <a:ea typeface="Microsoft Yahei"/>
                <a:cs typeface="Microsoft Yahei"/>
                <a:sym typeface="Microsoft Yahei"/>
              </a:rPr>
              <a:t>. Sementara itu, pelanggan yang baru, yang merupakan mayoritas, memiliki tingkat pembatalan yang </a:t>
            </a:r>
            <a:r>
              <a:rPr b="1" lang="en" sz="1050">
                <a:latin typeface="Microsoft Yahei"/>
                <a:ea typeface="Microsoft Yahei"/>
                <a:cs typeface="Microsoft Yahei"/>
                <a:sym typeface="Microsoft Yahei"/>
              </a:rPr>
              <a:t>tinggi</a:t>
            </a:r>
            <a:r>
              <a:rPr lang="en" sz="1050">
                <a:latin typeface="Microsoft Yahei"/>
                <a:ea typeface="Microsoft Yahei"/>
                <a:cs typeface="Microsoft Yahei"/>
                <a:sym typeface="Microsoft Yahei"/>
              </a:rPr>
              <a:t>, yaitu </a:t>
            </a:r>
            <a:r>
              <a:rPr b="1" lang="en" sz="1050">
                <a:latin typeface="Microsoft Yahei"/>
                <a:ea typeface="Microsoft Yahei"/>
                <a:cs typeface="Microsoft Yahei"/>
                <a:sym typeface="Microsoft Yahei"/>
              </a:rPr>
              <a:t>38.2%</a:t>
            </a:r>
            <a:r>
              <a:rPr lang="en" sz="1050">
                <a:latin typeface="Microsoft Yahei"/>
                <a:ea typeface="Microsoft Yahei"/>
                <a:cs typeface="Microsoft Yahei"/>
                <a:sym typeface="Microsoft Yahei"/>
              </a:rPr>
              <a:t>. Hal ini menunjukkan bahwa pelanggan yang berulang </a:t>
            </a:r>
            <a:r>
              <a:rPr b="1" lang="en" sz="1050">
                <a:latin typeface="Microsoft Yahei"/>
                <a:ea typeface="Microsoft Yahei"/>
                <a:cs typeface="Microsoft Yahei"/>
                <a:sym typeface="Microsoft Yahei"/>
              </a:rPr>
              <a:t>lebih loyal</a:t>
            </a:r>
            <a:r>
              <a:rPr lang="en" sz="1050">
                <a:latin typeface="Microsoft Yahei"/>
                <a:ea typeface="Microsoft Yahei"/>
                <a:cs typeface="Microsoft Yahei"/>
                <a:sym typeface="Microsoft Yahei"/>
              </a:rPr>
              <a:t> dan </a:t>
            </a:r>
            <a:r>
              <a:rPr b="1" lang="en" sz="1050">
                <a:latin typeface="Microsoft Yahei"/>
                <a:ea typeface="Microsoft Yahei"/>
                <a:cs typeface="Microsoft Yahei"/>
                <a:sym typeface="Microsoft Yahei"/>
              </a:rPr>
              <a:t>tidak mudah berubah pikiran</a:t>
            </a:r>
            <a:r>
              <a:rPr lang="en" sz="1050">
                <a:latin typeface="Microsoft Yahei"/>
                <a:ea typeface="Microsoft Yahei"/>
                <a:cs typeface="Microsoft Yahei"/>
                <a:sym typeface="Microsoft Yahei"/>
              </a:rPr>
              <a:t> dalam pemesanan kamar hotel.</a:t>
            </a:r>
            <a:endParaRPr sz="1200"/>
          </a:p>
        </p:txBody>
      </p:sp>
      <p:pic>
        <p:nvPicPr>
          <p:cNvPr id="344" name="Google Shape;344;p39"/>
          <p:cNvPicPr preferRelativeResize="0"/>
          <p:nvPr/>
        </p:nvPicPr>
        <p:blipFill rotWithShape="1">
          <a:blip r:embed="rId3">
            <a:alphaModFix/>
          </a:blip>
          <a:srcRect b="4168" l="0" r="0" t="0"/>
          <a:stretch/>
        </p:blipFill>
        <p:spPr>
          <a:xfrm>
            <a:off x="469900" y="1216250"/>
            <a:ext cx="4895850" cy="279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0"/>
          <p:cNvPicPr preferRelativeResize="0"/>
          <p:nvPr/>
        </p:nvPicPr>
        <p:blipFill>
          <a:blip r:embed="rId3">
            <a:alphaModFix/>
          </a:blip>
          <a:stretch>
            <a:fillRect/>
          </a:stretch>
        </p:blipFill>
        <p:spPr>
          <a:xfrm>
            <a:off x="978900" y="810475"/>
            <a:ext cx="2891625" cy="2158750"/>
          </a:xfrm>
          <a:prstGeom prst="rect">
            <a:avLst/>
          </a:prstGeom>
          <a:noFill/>
          <a:ln>
            <a:noFill/>
          </a:ln>
        </p:spPr>
      </p:pic>
      <p:sp>
        <p:nvSpPr>
          <p:cNvPr id="350" name="Google Shape;350;p40"/>
          <p:cNvSpPr txBox="1"/>
          <p:nvPr>
            <p:ph type="title"/>
          </p:nvPr>
        </p:nvSpPr>
        <p:spPr>
          <a:xfrm>
            <a:off x="720000" y="576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Successful</a:t>
            </a:r>
            <a:r>
              <a:rPr lang="en"/>
              <a:t> Rate Bookings Historis</a:t>
            </a:r>
            <a:endParaRPr/>
          </a:p>
        </p:txBody>
      </p:sp>
      <p:sp>
        <p:nvSpPr>
          <p:cNvPr id="351" name="Google Shape;351;p40"/>
          <p:cNvSpPr txBox="1"/>
          <p:nvPr/>
        </p:nvSpPr>
        <p:spPr>
          <a:xfrm>
            <a:off x="4261200" y="1069750"/>
            <a:ext cx="3644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Pelanggan yang memiliki </a:t>
            </a:r>
            <a:r>
              <a:rPr b="1" lang="en" sz="1200"/>
              <a:t>Successful Rate Bookings Historis</a:t>
            </a:r>
            <a:r>
              <a:rPr lang="en" sz="1200"/>
              <a:t> yang </a:t>
            </a:r>
            <a:r>
              <a:rPr b="1" lang="en" sz="1200"/>
              <a:t>tinggi</a:t>
            </a:r>
            <a:r>
              <a:rPr lang="en" sz="1200"/>
              <a:t> cenderung tidak membatalkan pesanan mereka, sedangkan pelanggan yang memiliki </a:t>
            </a:r>
            <a:r>
              <a:rPr b="1" lang="en" sz="1200"/>
              <a:t>Successful Rate Bookings</a:t>
            </a:r>
            <a:r>
              <a:rPr lang="en" sz="1200"/>
              <a:t> cenderung membatalkan pesanan mereka kembali.</a:t>
            </a:r>
            <a:endParaRPr sz="1200"/>
          </a:p>
        </p:txBody>
      </p:sp>
      <p:pic>
        <p:nvPicPr>
          <p:cNvPr id="352" name="Google Shape;352;p40"/>
          <p:cNvPicPr preferRelativeResize="0"/>
          <p:nvPr/>
        </p:nvPicPr>
        <p:blipFill>
          <a:blip r:embed="rId4">
            <a:alphaModFix/>
          </a:blip>
          <a:stretch>
            <a:fillRect/>
          </a:stretch>
        </p:blipFill>
        <p:spPr>
          <a:xfrm>
            <a:off x="4378150" y="2802125"/>
            <a:ext cx="2976175" cy="2000225"/>
          </a:xfrm>
          <a:prstGeom prst="rect">
            <a:avLst/>
          </a:prstGeom>
          <a:noFill/>
          <a:ln>
            <a:noFill/>
          </a:ln>
        </p:spPr>
      </p:pic>
      <p:sp>
        <p:nvSpPr>
          <p:cNvPr id="353" name="Google Shape;353;p40"/>
          <p:cNvSpPr txBox="1"/>
          <p:nvPr/>
        </p:nvSpPr>
        <p:spPr>
          <a:xfrm>
            <a:off x="795200" y="3248138"/>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Pelanggan yang memiliki yang </a:t>
            </a:r>
            <a:r>
              <a:rPr b="1" lang="en" sz="1200"/>
              <a:t>tidak memiliki riwayat pemesanan hotel sebelumnya</a:t>
            </a:r>
            <a:r>
              <a:rPr lang="en" sz="1200"/>
              <a:t> (pelanggan baru) memiliki memiliki tingkat pembatalan yang cukup tinggi, yaitu </a:t>
            </a:r>
            <a:r>
              <a:rPr b="1" lang="en" sz="1200"/>
              <a:t>35.2%.</a:t>
            </a:r>
            <a:endParaRPr b="1"/>
          </a:p>
        </p:txBody>
      </p:sp>
      <p:sp>
        <p:nvSpPr>
          <p:cNvPr id="354" name="Google Shape;354;p40"/>
          <p:cNvSpPr/>
          <p:nvPr/>
        </p:nvSpPr>
        <p:spPr>
          <a:xfrm rot="-5400000">
            <a:off x="6010200" y="3518100"/>
            <a:ext cx="1186500" cy="104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txBox="1"/>
          <p:nvPr>
            <p:ph type="title"/>
          </p:nvPr>
        </p:nvSpPr>
        <p:spPr>
          <a:xfrm>
            <a:off x="720000" y="64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Parking Space and Special Request</a:t>
            </a:r>
            <a:endParaRPr/>
          </a:p>
        </p:txBody>
      </p:sp>
      <p:sp>
        <p:nvSpPr>
          <p:cNvPr id="360" name="Google Shape;360;p41"/>
          <p:cNvSpPr txBox="1"/>
          <p:nvPr/>
        </p:nvSpPr>
        <p:spPr>
          <a:xfrm>
            <a:off x="4746000" y="3104450"/>
            <a:ext cx="3678000" cy="140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n" sz="1000"/>
              <a:t>Pelanggan yang tidak memiliki permintaan khusus memiliki tingkat pembatalan yang </a:t>
            </a:r>
            <a:r>
              <a:rPr b="1" lang="en" sz="1000"/>
              <a:t>tinggi</a:t>
            </a:r>
            <a:r>
              <a:rPr lang="en" sz="1000"/>
              <a:t>, yaitu </a:t>
            </a:r>
            <a:r>
              <a:rPr b="1" lang="en" sz="1000"/>
              <a:t>48.4%</a:t>
            </a:r>
            <a:r>
              <a:rPr lang="en" sz="1000"/>
              <a:t>. Sementara itu, pelanggan yang memiliki permintaan khusus memiliki tingkat pembatalan yang </a:t>
            </a:r>
            <a:r>
              <a:rPr b="1" lang="en" sz="1000"/>
              <a:t>rendah</a:t>
            </a:r>
            <a:r>
              <a:rPr lang="en" sz="1000"/>
              <a:t>, yaitu </a:t>
            </a:r>
            <a:r>
              <a:rPr b="1" lang="en" sz="1000"/>
              <a:t>21.9%</a:t>
            </a:r>
            <a:r>
              <a:rPr lang="en" sz="1000"/>
              <a:t>. Hal ini menunjukkan bahwa permintaan khusus dapat meningkatkan kepuasan dan loyalitas pelanggan, sehingga mereka lebih </a:t>
            </a:r>
            <a:r>
              <a:rPr b="1" lang="en" sz="1000"/>
              <a:t>berkomitmen</a:t>
            </a:r>
            <a:r>
              <a:rPr lang="en" sz="1000"/>
              <a:t> untuk melanjutkan pemesanan mereka.</a:t>
            </a:r>
            <a:endParaRPr sz="1000"/>
          </a:p>
        </p:txBody>
      </p:sp>
      <p:pic>
        <p:nvPicPr>
          <p:cNvPr id="361" name="Google Shape;361;p41"/>
          <p:cNvPicPr preferRelativeResize="0"/>
          <p:nvPr/>
        </p:nvPicPr>
        <p:blipFill>
          <a:blip r:embed="rId3">
            <a:alphaModFix/>
          </a:blip>
          <a:stretch>
            <a:fillRect/>
          </a:stretch>
        </p:blipFill>
        <p:spPr>
          <a:xfrm>
            <a:off x="1094700" y="865325"/>
            <a:ext cx="6954606" cy="2079075"/>
          </a:xfrm>
          <a:prstGeom prst="rect">
            <a:avLst/>
          </a:prstGeom>
          <a:noFill/>
          <a:ln>
            <a:noFill/>
          </a:ln>
        </p:spPr>
      </p:pic>
      <p:sp>
        <p:nvSpPr>
          <p:cNvPr id="362" name="Google Shape;362;p41"/>
          <p:cNvSpPr txBox="1"/>
          <p:nvPr/>
        </p:nvSpPr>
        <p:spPr>
          <a:xfrm>
            <a:off x="1094700" y="3096800"/>
            <a:ext cx="34506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t>Pelanggan yang tidak meminta fasilitas </a:t>
            </a:r>
            <a:r>
              <a:rPr b="1" lang="en" sz="1000"/>
              <a:t>parkir kendaraan</a:t>
            </a:r>
            <a:r>
              <a:rPr lang="en" sz="1000"/>
              <a:t> memiliki tingkat pembatalan yang cukup tinggi, yaitu </a:t>
            </a:r>
            <a:r>
              <a:rPr b="1" lang="en" sz="1000"/>
              <a:t>40%</a:t>
            </a:r>
            <a:r>
              <a:rPr lang="en" sz="1000"/>
              <a:t>. Namun, pelanggan yang meminta fasilitas parkir kendaraan memiliki tingkat pembatalan yang sangat rendah, yaitu 0%. Hal ini menunjukkan bahwa </a:t>
            </a:r>
            <a:r>
              <a:rPr lang="en" sz="1000"/>
              <a:t>fasilitas parkir kendaraan</a:t>
            </a:r>
            <a:r>
              <a:rPr lang="en" sz="1000"/>
              <a:t> </a:t>
            </a:r>
            <a:r>
              <a:rPr b="1" lang="en" sz="1000"/>
              <a:t>dapat mempengaruhi</a:t>
            </a:r>
            <a:r>
              <a:rPr lang="en" sz="1000"/>
              <a:t> preferensi dan keputusan pelanggan, terutama bagi mereka yang menggunakan kendaraan pribadi.</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2"/>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Rekomendasi EDA</a:t>
            </a:r>
            <a:endParaRPr i="1">
              <a:solidFill>
                <a:schemeClr val="dk2"/>
              </a:solidFill>
            </a:endParaRPr>
          </a:p>
        </p:txBody>
      </p:sp>
      <p:cxnSp>
        <p:nvCxnSpPr>
          <p:cNvPr id="368" name="Google Shape;368;p42"/>
          <p:cNvCxnSpPr/>
          <p:nvPr/>
        </p:nvCxnSpPr>
        <p:spPr>
          <a:xfrm rot="10800000">
            <a:off x="3213825" y="1261567"/>
            <a:ext cx="0" cy="3035100"/>
          </a:xfrm>
          <a:prstGeom prst="straightConnector1">
            <a:avLst/>
          </a:prstGeom>
          <a:noFill/>
          <a:ln cap="flat" cmpd="sng" w="19050">
            <a:solidFill>
              <a:schemeClr val="lt2"/>
            </a:solidFill>
            <a:prstDash val="solid"/>
            <a:round/>
            <a:headEnd len="med" w="med" type="oval"/>
            <a:tailEnd len="med" w="med" type="oval"/>
          </a:ln>
        </p:spPr>
      </p:cxnSp>
      <p:cxnSp>
        <p:nvCxnSpPr>
          <p:cNvPr id="369" name="Google Shape;369;p42"/>
          <p:cNvCxnSpPr/>
          <p:nvPr/>
        </p:nvCxnSpPr>
        <p:spPr>
          <a:xfrm rot="10800000">
            <a:off x="5921850" y="1261567"/>
            <a:ext cx="0" cy="3035100"/>
          </a:xfrm>
          <a:prstGeom prst="straightConnector1">
            <a:avLst/>
          </a:prstGeom>
          <a:noFill/>
          <a:ln cap="flat" cmpd="sng" w="19050">
            <a:solidFill>
              <a:schemeClr val="lt2"/>
            </a:solidFill>
            <a:prstDash val="solid"/>
            <a:round/>
            <a:headEnd len="med" w="med" type="oval"/>
            <a:tailEnd len="med" w="med" type="oval"/>
          </a:ln>
        </p:spPr>
      </p:cxnSp>
      <p:sp>
        <p:nvSpPr>
          <p:cNvPr id="370" name="Google Shape;370;p42"/>
          <p:cNvSpPr txBox="1"/>
          <p:nvPr/>
        </p:nvSpPr>
        <p:spPr>
          <a:xfrm>
            <a:off x="362850" y="1345200"/>
            <a:ext cx="2855100" cy="221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Peningkatan Monitoring</a:t>
            </a:r>
            <a:endParaRPr b="1" sz="1200"/>
          </a:p>
          <a:p>
            <a:pPr indent="0" lvl="0" marL="0" rtl="0" algn="l">
              <a:spcBef>
                <a:spcPts val="0"/>
              </a:spcBef>
              <a:spcAft>
                <a:spcPts val="0"/>
              </a:spcAft>
              <a:buNone/>
            </a:pPr>
            <a:r>
              <a:t/>
            </a:r>
            <a:endParaRPr b="1" sz="1200"/>
          </a:p>
          <a:p>
            <a:pPr indent="0" lvl="0" marL="0" rtl="0" algn="just">
              <a:spcBef>
                <a:spcPts val="0"/>
              </a:spcBef>
              <a:spcAft>
                <a:spcPts val="0"/>
              </a:spcAft>
              <a:buNone/>
            </a:pPr>
            <a:r>
              <a:rPr lang="en" sz="1200"/>
              <a:t>Hotel disarankan untuk meningkatkan pemantauan terhadap channel pemesanan dan segmen pasar yang memiliki tingkat pembatalan tinggi. Dengan pemantauan yang lebih cermat, hotel dapat mengidentifikasi pola-pola pembatalan dan mengambil langkah-langkah yang sesuai untuk mengurangi tingkat pembatalan.</a:t>
            </a:r>
            <a:endParaRPr sz="1200"/>
          </a:p>
        </p:txBody>
      </p:sp>
      <p:sp>
        <p:nvSpPr>
          <p:cNvPr id="371" name="Google Shape;371;p42"/>
          <p:cNvSpPr txBox="1"/>
          <p:nvPr/>
        </p:nvSpPr>
        <p:spPr>
          <a:xfrm>
            <a:off x="3217950" y="1337700"/>
            <a:ext cx="27081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Penyesuaian Strategi Harga</a:t>
            </a:r>
            <a:endParaRPr b="1" sz="1200"/>
          </a:p>
          <a:p>
            <a:pPr indent="0" lvl="0" marL="0" rtl="0" algn="l">
              <a:spcBef>
                <a:spcPts val="0"/>
              </a:spcBef>
              <a:spcAft>
                <a:spcPts val="0"/>
              </a:spcAft>
              <a:buNone/>
            </a:pPr>
            <a:r>
              <a:t/>
            </a:r>
            <a:endParaRPr b="1" sz="1200"/>
          </a:p>
          <a:p>
            <a:pPr indent="0" lvl="0" marL="0" rtl="0" algn="just">
              <a:spcBef>
                <a:spcPts val="0"/>
              </a:spcBef>
              <a:spcAft>
                <a:spcPts val="0"/>
              </a:spcAft>
              <a:buNone/>
            </a:pPr>
            <a:r>
              <a:rPr lang="en" sz="1200"/>
              <a:t>Berdasarkan analisis terhadap faktor-faktor yang mempengaruhi pembatalan, hotel dapat menyesuaikan strategi harga kamar secara dinamis. Misalnya, dengan menawarkan harga kamar yang lebih rendah untuk pemesanan dengan lead time yang lebih lama atau untuk segmen pasar yang cenderung memiliki tingkat pembatalan tinggi.</a:t>
            </a:r>
            <a:endParaRPr sz="1200"/>
          </a:p>
        </p:txBody>
      </p:sp>
      <p:sp>
        <p:nvSpPr>
          <p:cNvPr id="372" name="Google Shape;372;p42"/>
          <p:cNvSpPr txBox="1"/>
          <p:nvPr/>
        </p:nvSpPr>
        <p:spPr>
          <a:xfrm>
            <a:off x="5930175" y="1337700"/>
            <a:ext cx="28551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Penawaran Khusus untuk Pelanggan Berulang</a:t>
            </a:r>
            <a:endParaRPr b="1" sz="1200"/>
          </a:p>
          <a:p>
            <a:pPr indent="0" lvl="0" marL="0" rtl="0" algn="l">
              <a:spcBef>
                <a:spcPts val="0"/>
              </a:spcBef>
              <a:spcAft>
                <a:spcPts val="0"/>
              </a:spcAft>
              <a:buNone/>
            </a:pPr>
            <a:r>
              <a:t/>
            </a:r>
            <a:endParaRPr b="1" sz="1200"/>
          </a:p>
          <a:p>
            <a:pPr indent="0" lvl="0" marL="0" rtl="0" algn="just">
              <a:spcBef>
                <a:spcPts val="0"/>
              </a:spcBef>
              <a:spcAft>
                <a:spcPts val="0"/>
              </a:spcAft>
              <a:buNone/>
            </a:pPr>
            <a:r>
              <a:rPr lang="en" sz="1200"/>
              <a:t>Hotel dapat memberikan penawaran khusus atau insentif kepada pelanggan yang berulang untuk mendorong mereka tetap setia dan mengurangi kemungkinan pembatalan pemesanan.</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cxnSp>
        <p:nvCxnSpPr>
          <p:cNvPr id="377" name="Google Shape;377;p43"/>
          <p:cNvCxnSpPr/>
          <p:nvPr/>
        </p:nvCxnSpPr>
        <p:spPr>
          <a:xfrm rot="10800000">
            <a:off x="4572000" y="1261567"/>
            <a:ext cx="0" cy="3035100"/>
          </a:xfrm>
          <a:prstGeom prst="straightConnector1">
            <a:avLst/>
          </a:prstGeom>
          <a:noFill/>
          <a:ln cap="flat" cmpd="sng" w="19050">
            <a:solidFill>
              <a:schemeClr val="lt2"/>
            </a:solidFill>
            <a:prstDash val="solid"/>
            <a:round/>
            <a:headEnd len="med" w="med" type="oval"/>
            <a:tailEnd len="med" w="med" type="oval"/>
          </a:ln>
        </p:spPr>
      </p:cxnSp>
      <p:sp>
        <p:nvSpPr>
          <p:cNvPr id="378" name="Google Shape;378;p43"/>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Rekomendasi EDA</a:t>
            </a:r>
            <a:endParaRPr i="1">
              <a:solidFill>
                <a:schemeClr val="dk2"/>
              </a:solidFill>
            </a:endParaRPr>
          </a:p>
        </p:txBody>
      </p:sp>
      <p:sp>
        <p:nvSpPr>
          <p:cNvPr id="379" name="Google Shape;379;p43"/>
          <p:cNvSpPr txBox="1"/>
          <p:nvPr/>
        </p:nvSpPr>
        <p:spPr>
          <a:xfrm>
            <a:off x="810500" y="1670925"/>
            <a:ext cx="31119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Peningkatan Komunikasi dengan Tamu</a:t>
            </a:r>
            <a:endParaRPr b="1" sz="1200"/>
          </a:p>
          <a:p>
            <a:pPr indent="0" lvl="0" marL="0" rtl="0" algn="l">
              <a:spcBef>
                <a:spcPts val="0"/>
              </a:spcBef>
              <a:spcAft>
                <a:spcPts val="0"/>
              </a:spcAft>
              <a:buNone/>
            </a:pPr>
            <a:r>
              <a:t/>
            </a:r>
            <a:endParaRPr b="1" sz="1200"/>
          </a:p>
          <a:p>
            <a:pPr indent="0" lvl="0" marL="0" rtl="0" algn="just">
              <a:spcBef>
                <a:spcPts val="0"/>
              </a:spcBef>
              <a:spcAft>
                <a:spcPts val="0"/>
              </a:spcAft>
              <a:buNone/>
            </a:pPr>
            <a:r>
              <a:rPr lang="en" sz="1200"/>
              <a:t>Hotel dapat meningkatkan komunikasi dengan tamu, terutama sebelum tanggal check-in, untuk mengkonfirmasi pemesanan dan mengurangi kemungkinan pembatalan dekat waktu check-in.</a:t>
            </a:r>
            <a:endParaRPr sz="1200"/>
          </a:p>
        </p:txBody>
      </p:sp>
      <p:sp>
        <p:nvSpPr>
          <p:cNvPr id="380" name="Google Shape;380;p43"/>
          <p:cNvSpPr txBox="1"/>
          <p:nvPr/>
        </p:nvSpPr>
        <p:spPr>
          <a:xfrm>
            <a:off x="5046475" y="1670925"/>
            <a:ext cx="34314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Evaluasi Permintaan Khusus</a:t>
            </a:r>
            <a:endParaRPr b="1" sz="1200"/>
          </a:p>
          <a:p>
            <a:pPr indent="0" lvl="0" marL="0" rtl="0" algn="l">
              <a:spcBef>
                <a:spcPts val="0"/>
              </a:spcBef>
              <a:spcAft>
                <a:spcPts val="0"/>
              </a:spcAft>
              <a:buNone/>
            </a:pPr>
            <a:r>
              <a:t/>
            </a:r>
            <a:endParaRPr b="1" sz="1200"/>
          </a:p>
          <a:p>
            <a:pPr indent="0" lvl="0" marL="0" rtl="0" algn="just">
              <a:spcBef>
                <a:spcPts val="0"/>
              </a:spcBef>
              <a:spcAft>
                <a:spcPts val="0"/>
              </a:spcAft>
              <a:buNone/>
            </a:pPr>
            <a:r>
              <a:rPr lang="en" sz="1200"/>
              <a:t>Hotel dapat mengevaluasi permintaan khusus dari tamu dan mempertimbangkan untuk menyediakan fasilitas atau layanan tambahan yang dapat meningkatkan kepuasan tamu dan mengurangi kemungkinan pembatalan.</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4"/>
          <p:cNvSpPr txBox="1"/>
          <p:nvPr>
            <p:ph type="title"/>
          </p:nvPr>
        </p:nvSpPr>
        <p:spPr>
          <a:xfrm>
            <a:off x="1258825" y="2840775"/>
            <a:ext cx="5934600" cy="132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Modeling</a:t>
            </a:r>
            <a:endParaRPr sz="4000"/>
          </a:p>
          <a:p>
            <a:pPr indent="0" lvl="0" marL="0" rtl="0" algn="ctr">
              <a:spcBef>
                <a:spcPts val="0"/>
              </a:spcBef>
              <a:spcAft>
                <a:spcPts val="0"/>
              </a:spcAft>
              <a:buNone/>
            </a:pPr>
            <a:r>
              <a:rPr lang="en" sz="4000"/>
              <a:t>Machine Learning</a:t>
            </a:r>
            <a:endParaRPr sz="4000"/>
          </a:p>
        </p:txBody>
      </p:sp>
      <p:sp>
        <p:nvSpPr>
          <p:cNvPr id="386" name="Google Shape;386;p44"/>
          <p:cNvSpPr/>
          <p:nvPr/>
        </p:nvSpPr>
        <p:spPr>
          <a:xfrm rot="5400000">
            <a:off x="7702500" y="3706875"/>
            <a:ext cx="25554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4"/>
          <p:cNvSpPr/>
          <p:nvPr/>
        </p:nvSpPr>
        <p:spPr>
          <a:xfrm rot="5400000">
            <a:off x="7678050" y="1133450"/>
            <a:ext cx="26043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44"/>
          <p:cNvGrpSpPr/>
          <p:nvPr/>
        </p:nvGrpSpPr>
        <p:grpSpPr>
          <a:xfrm>
            <a:off x="163020" y="4025124"/>
            <a:ext cx="1009188" cy="942874"/>
            <a:chOff x="155425" y="25929"/>
            <a:chExt cx="633992" cy="607796"/>
          </a:xfrm>
        </p:grpSpPr>
        <p:sp>
          <p:nvSpPr>
            <p:cNvPr id="389" name="Google Shape;389;p44"/>
            <p:cNvSpPr/>
            <p:nvPr/>
          </p:nvSpPr>
          <p:spPr>
            <a:xfrm>
              <a:off x="155425" y="210725"/>
              <a:ext cx="423000" cy="423000"/>
            </a:xfrm>
            <a:prstGeom prst="ellipse">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44"/>
            <p:cNvGrpSpPr/>
            <p:nvPr/>
          </p:nvGrpSpPr>
          <p:grpSpPr>
            <a:xfrm rot="2077044">
              <a:off x="299959" y="102638"/>
              <a:ext cx="403538" cy="428175"/>
              <a:chOff x="2185300" y="3800025"/>
              <a:chExt cx="759600" cy="806100"/>
            </a:xfrm>
          </p:grpSpPr>
          <p:cxnSp>
            <p:nvCxnSpPr>
              <p:cNvPr id="391" name="Google Shape;391;p44"/>
              <p:cNvCxnSpPr/>
              <p:nvPr/>
            </p:nvCxnSpPr>
            <p:spPr>
              <a:xfrm>
                <a:off x="2203250" y="4604000"/>
                <a:ext cx="360900" cy="0"/>
              </a:xfrm>
              <a:prstGeom prst="straightConnector1">
                <a:avLst/>
              </a:prstGeom>
              <a:noFill/>
              <a:ln cap="flat" cmpd="sng" w="19050">
                <a:solidFill>
                  <a:schemeClr val="lt1"/>
                </a:solidFill>
                <a:prstDash val="solid"/>
                <a:round/>
                <a:headEnd len="med" w="med" type="none"/>
                <a:tailEnd len="med" w="med" type="none"/>
              </a:ln>
            </p:spPr>
          </p:cxnSp>
          <p:cxnSp>
            <p:nvCxnSpPr>
              <p:cNvPr id="392" name="Google Shape;392;p44"/>
              <p:cNvCxnSpPr/>
              <p:nvPr/>
            </p:nvCxnSpPr>
            <p:spPr>
              <a:xfrm flipH="1" rot="8722850">
                <a:off x="2329058" y="3876329"/>
                <a:ext cx="472084" cy="653492"/>
              </a:xfrm>
              <a:prstGeom prst="straightConnector1">
                <a:avLst/>
              </a:prstGeom>
              <a:noFill/>
              <a:ln cap="flat" cmpd="sng" w="19050">
                <a:solidFill>
                  <a:schemeClr val="lt1"/>
                </a:solidFill>
                <a:prstDash val="solid"/>
                <a:round/>
                <a:headEnd len="med" w="med" type="none"/>
                <a:tailEnd len="med" w="med" type="none"/>
              </a:ln>
            </p:spPr>
          </p:cxnSp>
        </p:grpSp>
      </p:grpSp>
      <p:cxnSp>
        <p:nvCxnSpPr>
          <p:cNvPr id="393" name="Google Shape;393;p44"/>
          <p:cNvCxnSpPr/>
          <p:nvPr/>
        </p:nvCxnSpPr>
        <p:spPr>
          <a:xfrm rot="10800000">
            <a:off x="269050" y="601492"/>
            <a:ext cx="0" cy="3035100"/>
          </a:xfrm>
          <a:prstGeom prst="straightConnector1">
            <a:avLst/>
          </a:prstGeom>
          <a:noFill/>
          <a:ln cap="flat" cmpd="sng" w="19050">
            <a:solidFill>
              <a:schemeClr val="lt2"/>
            </a:solidFill>
            <a:prstDash val="solid"/>
            <a:round/>
            <a:headEnd len="med" w="med" type="oval"/>
            <a:tailEnd len="med" w="med" type="oval"/>
          </a:ln>
        </p:spPr>
      </p:cxnSp>
      <p:pic>
        <p:nvPicPr>
          <p:cNvPr id="394" name="Google Shape;394;p44"/>
          <p:cNvPicPr preferRelativeResize="0"/>
          <p:nvPr/>
        </p:nvPicPr>
        <p:blipFill rotWithShape="1">
          <a:blip r:embed="rId3">
            <a:alphaModFix/>
          </a:blip>
          <a:srcRect b="14844" l="0" r="0" t="14837"/>
          <a:stretch/>
        </p:blipFill>
        <p:spPr>
          <a:xfrm>
            <a:off x="2143312" y="-4900"/>
            <a:ext cx="4165625" cy="292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Pre-Processing</a:t>
            </a:r>
            <a:endParaRPr i="1">
              <a:solidFill>
                <a:schemeClr val="dk2"/>
              </a:solidFill>
            </a:endParaRPr>
          </a:p>
        </p:txBody>
      </p:sp>
      <p:sp>
        <p:nvSpPr>
          <p:cNvPr id="400" name="Google Shape;400;p45"/>
          <p:cNvSpPr txBox="1"/>
          <p:nvPr>
            <p:ph idx="4" type="subTitle"/>
          </p:nvPr>
        </p:nvSpPr>
        <p:spPr>
          <a:xfrm>
            <a:off x="937625" y="1324000"/>
            <a:ext cx="7434300" cy="2761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Encoding data categorical</a:t>
            </a:r>
            <a:endParaRPr sz="2000"/>
          </a:p>
          <a:p>
            <a:pPr indent="-355600" lvl="0" marL="457200" rtl="0" algn="l">
              <a:spcBef>
                <a:spcPts val="0"/>
              </a:spcBef>
              <a:spcAft>
                <a:spcPts val="0"/>
              </a:spcAft>
              <a:buSzPts val="2000"/>
              <a:buChar char="●"/>
            </a:pPr>
            <a:r>
              <a:rPr lang="en" sz="2000"/>
              <a:t>Feature Selection dengan chi-square contingency (data </a:t>
            </a:r>
            <a:r>
              <a:rPr lang="en" sz="2000"/>
              <a:t>kategorik</a:t>
            </a:r>
            <a:r>
              <a:rPr lang="en" sz="2000"/>
              <a:t>) dan ANOVA satu arah (data numerik)</a:t>
            </a:r>
            <a:endParaRPr sz="2000"/>
          </a:p>
          <a:p>
            <a:pPr indent="0" lvl="0" marL="457200" rtl="0" algn="l">
              <a:spcBef>
                <a:spcPts val="0"/>
              </a:spcBef>
              <a:spcAft>
                <a:spcPts val="0"/>
              </a:spcAft>
              <a:buNone/>
            </a:pPr>
            <a:r>
              <a:rPr lang="en" sz="1600">
                <a:latin typeface="Arial"/>
                <a:ea typeface="Arial"/>
                <a:cs typeface="Arial"/>
                <a:sym typeface="Arial"/>
              </a:rPr>
              <a:t>Setelah dilakukan seleksi fitur, dari total 76 fitur setelah dilakukan proses encoding, hanya 62 fitur yang dipertahankan untuk digunakan.</a:t>
            </a:r>
            <a:endParaRPr sz="1600">
              <a:latin typeface="Arial"/>
              <a:ea typeface="Arial"/>
              <a:cs typeface="Arial"/>
              <a:sym typeface="Arial"/>
            </a:endParaRPr>
          </a:p>
          <a:p>
            <a:pPr indent="-355600" lvl="0" marL="457200" marR="0" rtl="0" algn="l">
              <a:lnSpc>
                <a:spcPct val="100000"/>
              </a:lnSpc>
              <a:spcBef>
                <a:spcPts val="0"/>
              </a:spcBef>
              <a:spcAft>
                <a:spcPts val="0"/>
              </a:spcAft>
              <a:buSzPts val="2000"/>
              <a:buChar char="●"/>
            </a:pPr>
            <a:r>
              <a:rPr lang="en" sz="2000"/>
              <a:t>Membagi dataset menjadi data train dan data test</a:t>
            </a:r>
            <a:endParaRPr sz="2000"/>
          </a:p>
          <a:p>
            <a:pPr indent="-355600" lvl="0" marL="457200" marR="0" rtl="0" algn="l">
              <a:lnSpc>
                <a:spcPct val="100000"/>
              </a:lnSpc>
              <a:spcBef>
                <a:spcPts val="0"/>
              </a:spcBef>
              <a:spcAft>
                <a:spcPts val="0"/>
              </a:spcAft>
              <a:buSzPts val="2000"/>
              <a:buChar char="●"/>
            </a:pPr>
            <a:r>
              <a:rPr lang="en" sz="2000"/>
              <a:t>Melakukan feature </a:t>
            </a:r>
            <a:r>
              <a:rPr lang="en" sz="2000"/>
              <a:t>scaling</a:t>
            </a:r>
            <a:r>
              <a:rPr lang="en" sz="2000"/>
              <a:t> untuk fitur numerical</a:t>
            </a:r>
            <a:endParaRPr sz="2000"/>
          </a:p>
          <a:p>
            <a:pPr indent="-355600" lvl="0" marL="457200" marR="0" rtl="0" algn="l">
              <a:lnSpc>
                <a:spcPct val="100000"/>
              </a:lnSpc>
              <a:spcBef>
                <a:spcPts val="0"/>
              </a:spcBef>
              <a:spcAft>
                <a:spcPts val="0"/>
              </a:spcAft>
              <a:buSzPts val="2000"/>
              <a:buChar char="●"/>
            </a:pPr>
            <a:r>
              <a:rPr lang="en" sz="2000"/>
              <a:t>Melakukan undersampling pada data train untuk menyeimbangkan kelas yang tidak seimbang</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720000" y="140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Latar Belakang Masalah</a:t>
            </a:r>
            <a:endParaRPr i="1">
              <a:solidFill>
                <a:schemeClr val="dk2"/>
              </a:solidFill>
            </a:endParaRPr>
          </a:p>
        </p:txBody>
      </p:sp>
      <p:pic>
        <p:nvPicPr>
          <p:cNvPr id="234" name="Google Shape;234;p28"/>
          <p:cNvPicPr preferRelativeResize="0"/>
          <p:nvPr/>
        </p:nvPicPr>
        <p:blipFill rotWithShape="1">
          <a:blip r:embed="rId3">
            <a:alphaModFix/>
          </a:blip>
          <a:srcRect b="0" l="0" r="0" t="3260"/>
          <a:stretch/>
        </p:blipFill>
        <p:spPr>
          <a:xfrm>
            <a:off x="503925" y="1592350"/>
            <a:ext cx="3845825" cy="2000425"/>
          </a:xfrm>
          <a:prstGeom prst="rect">
            <a:avLst/>
          </a:prstGeom>
          <a:noFill/>
          <a:ln>
            <a:noFill/>
          </a:ln>
        </p:spPr>
      </p:pic>
      <p:sp>
        <p:nvSpPr>
          <p:cNvPr id="235" name="Google Shape;235;p28"/>
          <p:cNvSpPr txBox="1"/>
          <p:nvPr/>
        </p:nvSpPr>
        <p:spPr>
          <a:xfrm>
            <a:off x="4519200" y="1046150"/>
            <a:ext cx="4085700" cy="3324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DM Sans"/>
                <a:ea typeface="DM Sans"/>
                <a:cs typeface="DM Sans"/>
                <a:sym typeface="DM Sans"/>
              </a:rPr>
              <a:t>Tingkat pembatalan pemesanan kamar hotel (cancelation rate) di tahun</a:t>
            </a:r>
            <a:r>
              <a:rPr b="1" lang="en" sz="1200">
                <a:latin typeface="DM Sans"/>
                <a:ea typeface="DM Sans"/>
                <a:cs typeface="DM Sans"/>
                <a:sym typeface="DM Sans"/>
              </a:rPr>
              <a:t> 2017</a:t>
            </a:r>
            <a:r>
              <a:rPr lang="en" sz="1200">
                <a:latin typeface="DM Sans"/>
                <a:ea typeface="DM Sans"/>
                <a:cs typeface="DM Sans"/>
                <a:sym typeface="DM Sans"/>
              </a:rPr>
              <a:t> mencapai angka </a:t>
            </a:r>
            <a:r>
              <a:rPr b="1" lang="en" sz="1200">
                <a:latin typeface="DM Sans"/>
                <a:ea typeface="DM Sans"/>
                <a:cs typeface="DM Sans"/>
                <a:sym typeface="DM Sans"/>
              </a:rPr>
              <a:t>37%</a:t>
            </a:r>
            <a:r>
              <a:rPr lang="en" sz="1200">
                <a:latin typeface="DM Sans"/>
                <a:ea typeface="DM Sans"/>
                <a:cs typeface="DM Sans"/>
                <a:sym typeface="DM Sans"/>
              </a:rPr>
              <a:t>. Kemudian pada tahun </a:t>
            </a:r>
            <a:r>
              <a:rPr b="1" lang="en" sz="1200">
                <a:latin typeface="DM Sans"/>
                <a:ea typeface="DM Sans"/>
                <a:cs typeface="DM Sans"/>
                <a:sym typeface="DM Sans"/>
              </a:rPr>
              <a:t>2018</a:t>
            </a:r>
            <a:r>
              <a:rPr lang="en" sz="1200">
                <a:latin typeface="DM Sans"/>
                <a:ea typeface="DM Sans"/>
                <a:cs typeface="DM Sans"/>
                <a:sym typeface="DM Sans"/>
              </a:rPr>
              <a:t>, tingkat cancelation rate mengalami </a:t>
            </a:r>
            <a:r>
              <a:rPr b="1" lang="en" sz="1200">
                <a:latin typeface="DM Sans"/>
                <a:ea typeface="DM Sans"/>
                <a:cs typeface="DM Sans"/>
                <a:sym typeface="DM Sans"/>
              </a:rPr>
              <a:t>stagnasi</a:t>
            </a:r>
            <a:r>
              <a:rPr lang="en" sz="1200">
                <a:latin typeface="DM Sans"/>
                <a:ea typeface="DM Sans"/>
                <a:cs typeface="DM Sans"/>
                <a:sym typeface="DM Sans"/>
              </a:rPr>
              <a:t> atau sedikit penurunan menjadi </a:t>
            </a:r>
            <a:r>
              <a:rPr b="1" lang="en" sz="1200">
                <a:latin typeface="DM Sans"/>
                <a:ea typeface="DM Sans"/>
                <a:cs typeface="DM Sans"/>
                <a:sym typeface="DM Sans"/>
              </a:rPr>
              <a:t>36,5%</a:t>
            </a:r>
            <a:r>
              <a:rPr lang="en" sz="1200">
                <a:latin typeface="DM Sans"/>
                <a:ea typeface="DM Sans"/>
                <a:cs typeface="DM Sans"/>
                <a:sym typeface="DM Sans"/>
              </a:rPr>
              <a:t> meski tidak signifikan. Namun pada tahun </a:t>
            </a:r>
            <a:r>
              <a:rPr b="1" lang="en" sz="1200">
                <a:latin typeface="DM Sans"/>
                <a:ea typeface="DM Sans"/>
                <a:cs typeface="DM Sans"/>
                <a:sym typeface="DM Sans"/>
              </a:rPr>
              <a:t>2019</a:t>
            </a:r>
            <a:r>
              <a:rPr lang="en" sz="1200">
                <a:latin typeface="DM Sans"/>
                <a:ea typeface="DM Sans"/>
                <a:cs typeface="DM Sans"/>
                <a:sym typeface="DM Sans"/>
              </a:rPr>
              <a:t>, angka cancelation rate booking hotel </a:t>
            </a:r>
            <a:r>
              <a:rPr b="1" lang="en" sz="1200">
                <a:latin typeface="DM Sans"/>
                <a:ea typeface="DM Sans"/>
                <a:cs typeface="DM Sans"/>
                <a:sym typeface="DM Sans"/>
              </a:rPr>
              <a:t>melonjak</a:t>
            </a:r>
            <a:r>
              <a:rPr lang="en" sz="1200">
                <a:latin typeface="DM Sans"/>
                <a:ea typeface="DM Sans"/>
                <a:cs typeface="DM Sans"/>
                <a:sym typeface="DM Sans"/>
              </a:rPr>
              <a:t> cukup tajam menjadi </a:t>
            </a:r>
            <a:r>
              <a:rPr b="1" lang="en" sz="1200">
                <a:latin typeface="DM Sans"/>
                <a:ea typeface="DM Sans"/>
                <a:cs typeface="DM Sans"/>
                <a:sym typeface="DM Sans"/>
              </a:rPr>
              <a:t>39%</a:t>
            </a:r>
            <a:r>
              <a:rPr lang="en" sz="1200">
                <a:latin typeface="DM Sans"/>
                <a:ea typeface="DM Sans"/>
                <a:cs typeface="DM Sans"/>
                <a:sym typeface="DM Sans"/>
              </a:rPr>
              <a:t>, angka tertinggi dalam </a:t>
            </a:r>
            <a:r>
              <a:rPr b="1" lang="en" sz="1200">
                <a:latin typeface="DM Sans"/>
                <a:ea typeface="DM Sans"/>
                <a:cs typeface="DM Sans"/>
                <a:sym typeface="DM Sans"/>
              </a:rPr>
              <a:t>3 tahun terakhir.</a:t>
            </a:r>
            <a:endParaRPr b="1" sz="1200">
              <a:latin typeface="DM Sans"/>
              <a:ea typeface="DM Sans"/>
              <a:cs typeface="DM Sans"/>
              <a:sym typeface="DM Sans"/>
            </a:endParaRPr>
          </a:p>
          <a:p>
            <a:pPr indent="0" lvl="0" marL="0" rtl="0" algn="l">
              <a:spcBef>
                <a:spcPts val="0"/>
              </a:spcBef>
              <a:spcAft>
                <a:spcPts val="0"/>
              </a:spcAft>
              <a:buNone/>
            </a:pPr>
            <a:r>
              <a:t/>
            </a:r>
            <a:endParaRPr sz="1200">
              <a:latin typeface="DM Sans"/>
              <a:ea typeface="DM Sans"/>
              <a:cs typeface="DM Sans"/>
              <a:sym typeface="DM Sans"/>
            </a:endParaRPr>
          </a:p>
          <a:p>
            <a:pPr indent="0" lvl="0" marL="0" rtl="0" algn="just">
              <a:spcBef>
                <a:spcPts val="0"/>
              </a:spcBef>
              <a:spcAft>
                <a:spcPts val="0"/>
              </a:spcAft>
              <a:buNone/>
            </a:pPr>
            <a:r>
              <a:rPr lang="en" sz="1200">
                <a:latin typeface="DM Sans"/>
                <a:ea typeface="DM Sans"/>
                <a:cs typeface="DM Sans"/>
                <a:sym typeface="DM Sans"/>
              </a:rPr>
              <a:t>Data tersebut menunjukkan, meski sempat stagnan dua tahun belakangan, tingkat pembatalan reservasi kamar hotel pada akhirnya meningkat signifikan di tahun 2019, bahkan lebih tinggi dari 2017. Hal ini mengindikasikan tamu hotel semakin mudah untuk membatalkan booking kamar meskipun sudah melakukan pemesanan sebelumnya. Kecenderungan pembatalan ini terus meningkat dari tahun ke tahun.</a:t>
            </a:r>
            <a:endParaRPr sz="1200">
              <a:latin typeface="DM Sans"/>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6"/>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Used</a:t>
            </a:r>
            <a:endParaRPr i="1">
              <a:solidFill>
                <a:schemeClr val="dk2"/>
              </a:solidFill>
            </a:endParaRPr>
          </a:p>
        </p:txBody>
      </p:sp>
      <p:sp>
        <p:nvSpPr>
          <p:cNvPr id="406" name="Google Shape;406;p46"/>
          <p:cNvSpPr txBox="1"/>
          <p:nvPr>
            <p:ph idx="4" type="subTitle"/>
          </p:nvPr>
        </p:nvSpPr>
        <p:spPr>
          <a:xfrm>
            <a:off x="937625" y="1324000"/>
            <a:ext cx="7434300" cy="24192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SzPts val="2000"/>
              <a:buFont typeface="Arial"/>
              <a:buAutoNum type="arabicPeriod"/>
            </a:pPr>
            <a:r>
              <a:rPr b="1" lang="en" sz="2000">
                <a:latin typeface="Arial"/>
                <a:ea typeface="Arial"/>
                <a:cs typeface="Arial"/>
                <a:sym typeface="Arial"/>
              </a:rPr>
              <a:t>Logistic Regression</a:t>
            </a:r>
            <a:endParaRPr b="1" sz="2000">
              <a:latin typeface="Arial"/>
              <a:ea typeface="Arial"/>
              <a:cs typeface="Arial"/>
              <a:sym typeface="Arial"/>
            </a:endParaRPr>
          </a:p>
          <a:p>
            <a:pPr indent="-355600" lvl="0" marL="457200" marR="0" rtl="0" algn="l">
              <a:lnSpc>
                <a:spcPct val="100000"/>
              </a:lnSpc>
              <a:spcBef>
                <a:spcPts val="0"/>
              </a:spcBef>
              <a:spcAft>
                <a:spcPts val="0"/>
              </a:spcAft>
              <a:buSzPts val="2000"/>
              <a:buFont typeface="Arial"/>
              <a:buAutoNum type="arabicPeriod"/>
            </a:pPr>
            <a:r>
              <a:rPr b="1" lang="en" sz="2000">
                <a:latin typeface="Arial"/>
                <a:ea typeface="Arial"/>
                <a:cs typeface="Arial"/>
                <a:sym typeface="Arial"/>
              </a:rPr>
              <a:t>K-Neighbors Classifier</a:t>
            </a:r>
            <a:endParaRPr b="1" sz="2000">
              <a:latin typeface="Arial"/>
              <a:ea typeface="Arial"/>
              <a:cs typeface="Arial"/>
              <a:sym typeface="Arial"/>
            </a:endParaRPr>
          </a:p>
          <a:p>
            <a:pPr indent="-355600" lvl="0" marL="457200" marR="0" rtl="0" algn="l">
              <a:lnSpc>
                <a:spcPct val="100000"/>
              </a:lnSpc>
              <a:spcBef>
                <a:spcPts val="0"/>
              </a:spcBef>
              <a:spcAft>
                <a:spcPts val="0"/>
              </a:spcAft>
              <a:buSzPts val="2000"/>
              <a:buFont typeface="Arial"/>
              <a:buAutoNum type="arabicPeriod"/>
            </a:pPr>
            <a:r>
              <a:rPr b="1" lang="en" sz="2000">
                <a:latin typeface="Arial"/>
                <a:ea typeface="Arial"/>
                <a:cs typeface="Arial"/>
                <a:sym typeface="Arial"/>
              </a:rPr>
              <a:t>Decision Tree Classifier</a:t>
            </a:r>
            <a:endParaRPr b="1" sz="2000">
              <a:latin typeface="Arial"/>
              <a:ea typeface="Arial"/>
              <a:cs typeface="Arial"/>
              <a:sym typeface="Arial"/>
            </a:endParaRPr>
          </a:p>
          <a:p>
            <a:pPr indent="-355600" lvl="0" marL="457200" marR="0" rtl="0" algn="l">
              <a:lnSpc>
                <a:spcPct val="100000"/>
              </a:lnSpc>
              <a:spcBef>
                <a:spcPts val="0"/>
              </a:spcBef>
              <a:spcAft>
                <a:spcPts val="0"/>
              </a:spcAft>
              <a:buSzPts val="2000"/>
              <a:buFont typeface="Arial"/>
              <a:buAutoNum type="arabicPeriod"/>
            </a:pPr>
            <a:r>
              <a:rPr b="1" lang="en" sz="2000">
                <a:latin typeface="Arial"/>
                <a:ea typeface="Arial"/>
                <a:cs typeface="Arial"/>
                <a:sym typeface="Arial"/>
              </a:rPr>
              <a:t>Random Forest Classifier</a:t>
            </a:r>
            <a:endParaRPr b="1" sz="2000">
              <a:latin typeface="Arial"/>
              <a:ea typeface="Arial"/>
              <a:cs typeface="Arial"/>
              <a:sym typeface="Arial"/>
            </a:endParaRPr>
          </a:p>
          <a:p>
            <a:pPr indent="-355600" lvl="0" marL="457200" marR="0" rtl="0" algn="l">
              <a:lnSpc>
                <a:spcPct val="100000"/>
              </a:lnSpc>
              <a:spcBef>
                <a:spcPts val="0"/>
              </a:spcBef>
              <a:spcAft>
                <a:spcPts val="0"/>
              </a:spcAft>
              <a:buSzPts val="2000"/>
              <a:buFont typeface="Arial"/>
              <a:buAutoNum type="arabicPeriod"/>
            </a:pPr>
            <a:r>
              <a:rPr b="1" lang="en" sz="2000">
                <a:latin typeface="Arial"/>
                <a:ea typeface="Arial"/>
                <a:cs typeface="Arial"/>
                <a:sym typeface="Arial"/>
              </a:rPr>
              <a:t>Gradient Boosting Classifier</a:t>
            </a:r>
            <a:endParaRPr b="1" sz="2000">
              <a:latin typeface="Arial"/>
              <a:ea typeface="Arial"/>
              <a:cs typeface="Arial"/>
              <a:sym typeface="Arial"/>
            </a:endParaRPr>
          </a:p>
          <a:p>
            <a:pPr indent="-355600" lvl="0" marL="457200" marR="0" rtl="0" algn="l">
              <a:lnSpc>
                <a:spcPct val="100000"/>
              </a:lnSpc>
              <a:spcBef>
                <a:spcPts val="0"/>
              </a:spcBef>
              <a:spcAft>
                <a:spcPts val="0"/>
              </a:spcAft>
              <a:buSzPts val="2000"/>
              <a:buFont typeface="Arial"/>
              <a:buAutoNum type="arabicPeriod"/>
            </a:pPr>
            <a:r>
              <a:rPr b="1" lang="en" sz="2000">
                <a:latin typeface="Arial"/>
                <a:ea typeface="Arial"/>
                <a:cs typeface="Arial"/>
                <a:sym typeface="Arial"/>
              </a:rPr>
              <a:t>LightGBM Classifier</a:t>
            </a:r>
            <a:endParaRPr b="1" sz="2000">
              <a:latin typeface="Arial"/>
              <a:ea typeface="Arial"/>
              <a:cs typeface="Arial"/>
              <a:sym typeface="Arial"/>
            </a:endParaRPr>
          </a:p>
          <a:p>
            <a:pPr indent="-355600" lvl="0" marL="457200" marR="0" rtl="0" algn="l">
              <a:lnSpc>
                <a:spcPct val="100000"/>
              </a:lnSpc>
              <a:spcBef>
                <a:spcPts val="0"/>
              </a:spcBef>
              <a:spcAft>
                <a:spcPts val="0"/>
              </a:spcAft>
              <a:buSzPts val="2000"/>
              <a:buFont typeface="Arial"/>
              <a:buAutoNum type="arabicPeriod"/>
            </a:pPr>
            <a:r>
              <a:rPr b="1" lang="en" sz="2000">
                <a:latin typeface="Arial"/>
                <a:ea typeface="Arial"/>
                <a:cs typeface="Arial"/>
                <a:sym typeface="Arial"/>
              </a:rPr>
              <a:t>XGBoost Classifier</a:t>
            </a:r>
            <a:endParaRPr b="1" sz="2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txBox="1"/>
          <p:nvPr>
            <p:ph type="title"/>
          </p:nvPr>
        </p:nvSpPr>
        <p:spPr>
          <a:xfrm>
            <a:off x="352375" y="430525"/>
            <a:ext cx="4026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a:t>
            </a:r>
            <a:r>
              <a:rPr lang="en"/>
              <a:t>Result</a:t>
            </a:r>
            <a:endParaRPr i="1">
              <a:solidFill>
                <a:schemeClr val="dk2"/>
              </a:solidFill>
            </a:endParaRPr>
          </a:p>
        </p:txBody>
      </p:sp>
      <p:sp>
        <p:nvSpPr>
          <p:cNvPr id="412" name="Google Shape;412;p47"/>
          <p:cNvSpPr txBox="1"/>
          <p:nvPr/>
        </p:nvSpPr>
        <p:spPr>
          <a:xfrm>
            <a:off x="381025" y="1043825"/>
            <a:ext cx="39972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t>Berdasarkan performa </a:t>
            </a:r>
            <a:r>
              <a:rPr b="1" lang="en"/>
              <a:t>Recall </a:t>
            </a:r>
            <a:r>
              <a:rPr lang="en"/>
              <a:t>model yang terbaik adalah model </a:t>
            </a:r>
            <a:r>
              <a:rPr b="1" lang="en"/>
              <a:t>XGBoost</a:t>
            </a:r>
            <a:r>
              <a:rPr lang="en"/>
              <a:t> yang telah dilakukan </a:t>
            </a:r>
            <a:r>
              <a:rPr b="1" lang="en"/>
              <a:t>hyperparameter tuning</a:t>
            </a:r>
            <a:r>
              <a:rPr lang="en"/>
              <a:t> dengan score </a:t>
            </a:r>
            <a:r>
              <a:rPr b="1" lang="en"/>
              <a:t>92.43%</a:t>
            </a:r>
            <a:r>
              <a:rPr lang="en"/>
              <a:t>. Dengan kata lain, jika ada </a:t>
            </a:r>
            <a:r>
              <a:rPr b="1" lang="en"/>
              <a:t>100 orang</a:t>
            </a:r>
            <a:r>
              <a:rPr lang="en"/>
              <a:t> yang berpotensi membatalkan pemesanan hotel, model ini mampu memprediksi sekitar </a:t>
            </a:r>
            <a:r>
              <a:rPr b="1" lang="en"/>
              <a:t>92 orang</a:t>
            </a:r>
            <a:r>
              <a:rPr lang="en"/>
              <a:t>.</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Selain nilai recall yang tinggi, nilai </a:t>
            </a:r>
            <a:r>
              <a:rPr b="1" lang="en"/>
              <a:t>f1-score</a:t>
            </a:r>
            <a:r>
              <a:rPr lang="en"/>
              <a:t> dari model tersebut juga tinggi, yaitu </a:t>
            </a:r>
            <a:r>
              <a:rPr b="1" lang="en"/>
              <a:t>80.70%</a:t>
            </a:r>
            <a:r>
              <a:rPr lang="en"/>
              <a:t> yang menandakan model tidak hanya dapat memprediksi sebagian besar pelanggan yang berpotensi membatalkan pemesanan kamar hotel dengan akurat, tetapi juga dapat </a:t>
            </a:r>
            <a:r>
              <a:rPr b="1" lang="en"/>
              <a:t>menghindari</a:t>
            </a:r>
            <a:r>
              <a:rPr lang="en"/>
              <a:t> kesalahan dalam memprediksi pelanggan yang tidak membatalkan pemesanan kamar hotel sebagai pembatal. </a:t>
            </a:r>
            <a:endParaRPr/>
          </a:p>
          <a:p>
            <a:pPr indent="0" lvl="0" marL="0" rtl="0" algn="just">
              <a:spcBef>
                <a:spcPts val="0"/>
              </a:spcBef>
              <a:spcAft>
                <a:spcPts val="0"/>
              </a:spcAft>
              <a:buNone/>
            </a:pPr>
            <a:r>
              <a:t/>
            </a:r>
            <a:endParaRPr/>
          </a:p>
        </p:txBody>
      </p:sp>
      <p:grpSp>
        <p:nvGrpSpPr>
          <p:cNvPr id="413" name="Google Shape;413;p47"/>
          <p:cNvGrpSpPr/>
          <p:nvPr/>
        </p:nvGrpSpPr>
        <p:grpSpPr>
          <a:xfrm>
            <a:off x="4462365" y="484608"/>
            <a:ext cx="4344325" cy="4170367"/>
            <a:chOff x="3776575" y="757725"/>
            <a:chExt cx="4085700" cy="3897175"/>
          </a:xfrm>
        </p:grpSpPr>
        <p:pic>
          <p:nvPicPr>
            <p:cNvPr id="414" name="Google Shape;414;p47"/>
            <p:cNvPicPr preferRelativeResize="0"/>
            <p:nvPr/>
          </p:nvPicPr>
          <p:blipFill>
            <a:blip r:embed="rId3">
              <a:alphaModFix/>
            </a:blip>
            <a:stretch>
              <a:fillRect/>
            </a:stretch>
          </p:blipFill>
          <p:spPr>
            <a:xfrm>
              <a:off x="3911400" y="757725"/>
              <a:ext cx="3739858" cy="3897175"/>
            </a:xfrm>
            <a:prstGeom prst="rect">
              <a:avLst/>
            </a:prstGeom>
            <a:noFill/>
            <a:ln>
              <a:noFill/>
            </a:ln>
          </p:spPr>
        </p:pic>
        <p:sp>
          <p:nvSpPr>
            <p:cNvPr id="415" name="Google Shape;415;p47"/>
            <p:cNvSpPr/>
            <p:nvPr/>
          </p:nvSpPr>
          <p:spPr>
            <a:xfrm>
              <a:off x="3776575" y="969800"/>
              <a:ext cx="4085700" cy="192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Strategi Penggunaan Model</a:t>
            </a:r>
            <a:endParaRPr i="1">
              <a:solidFill>
                <a:schemeClr val="dk2"/>
              </a:solidFill>
            </a:endParaRPr>
          </a:p>
        </p:txBody>
      </p:sp>
      <p:cxnSp>
        <p:nvCxnSpPr>
          <p:cNvPr id="421" name="Google Shape;421;p48"/>
          <p:cNvCxnSpPr/>
          <p:nvPr/>
        </p:nvCxnSpPr>
        <p:spPr>
          <a:xfrm rot="10800000">
            <a:off x="4572000" y="1261567"/>
            <a:ext cx="0" cy="3035100"/>
          </a:xfrm>
          <a:prstGeom prst="straightConnector1">
            <a:avLst/>
          </a:prstGeom>
          <a:noFill/>
          <a:ln cap="flat" cmpd="sng" w="19050">
            <a:solidFill>
              <a:schemeClr val="lt2"/>
            </a:solidFill>
            <a:prstDash val="solid"/>
            <a:round/>
            <a:headEnd len="med" w="med" type="oval"/>
            <a:tailEnd len="med" w="med" type="oval"/>
          </a:ln>
        </p:spPr>
      </p:cxnSp>
      <p:sp>
        <p:nvSpPr>
          <p:cNvPr id="422" name="Google Shape;422;p48"/>
          <p:cNvSpPr txBox="1"/>
          <p:nvPr/>
        </p:nvSpPr>
        <p:spPr>
          <a:xfrm>
            <a:off x="279000" y="1308300"/>
            <a:ext cx="42930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Strategi 1: Pengelolaan Overbooking Berbasis Probabilitas Prediksi</a:t>
            </a:r>
            <a:endParaRPr b="1" sz="1200"/>
          </a:p>
          <a:p>
            <a:pPr indent="0" lvl="0" marL="0" rtl="0" algn="just">
              <a:spcBef>
                <a:spcPts val="0"/>
              </a:spcBef>
              <a:spcAft>
                <a:spcPts val="0"/>
              </a:spcAft>
              <a:buNone/>
            </a:pPr>
            <a:r>
              <a:rPr lang="en" sz="1200"/>
              <a:t>Hasil prediksi model, terutama probabilitas pembatalan, dapat menjadi panduan bagi hotel untuk merancang strategi mitigasi seperti overbooking, dengan memperhatikan kemungkinan kesalahan prediksi. </a:t>
            </a:r>
            <a:endParaRPr sz="1200"/>
          </a:p>
          <a:p>
            <a:pPr indent="0" lvl="0" marL="0" rtl="0" algn="just">
              <a:spcBef>
                <a:spcPts val="0"/>
              </a:spcBef>
              <a:spcAft>
                <a:spcPts val="0"/>
              </a:spcAft>
              <a:buNone/>
            </a:pPr>
            <a:r>
              <a:rPr lang="en" sz="1200"/>
              <a:t>Misalnya:</a:t>
            </a:r>
            <a:endParaRPr sz="1200"/>
          </a:p>
          <a:p>
            <a:pPr indent="0" lvl="0" marL="0" rtl="0" algn="just">
              <a:spcBef>
                <a:spcPts val="0"/>
              </a:spcBef>
              <a:spcAft>
                <a:spcPts val="0"/>
              </a:spcAft>
              <a:buNone/>
            </a:pPr>
            <a:r>
              <a:rPr lang="en" sz="1200"/>
              <a:t>Probabilitas &lt; 50%: Monitor status pemesanan dengan cermat.</a:t>
            </a:r>
            <a:endParaRPr sz="1200"/>
          </a:p>
          <a:p>
            <a:pPr indent="0" lvl="0" marL="0" rtl="0" algn="just">
              <a:spcBef>
                <a:spcPts val="0"/>
              </a:spcBef>
              <a:spcAft>
                <a:spcPts val="0"/>
              </a:spcAft>
              <a:buNone/>
            </a:pPr>
            <a:r>
              <a:rPr lang="en" sz="1200"/>
              <a:t>50% ≤ Probabilitas ≤ 75%: Lakukan overbooking secara ringan.</a:t>
            </a:r>
            <a:endParaRPr sz="1200"/>
          </a:p>
          <a:p>
            <a:pPr indent="0" lvl="0" marL="0" rtl="0" algn="just">
              <a:spcBef>
                <a:spcPts val="0"/>
              </a:spcBef>
              <a:spcAft>
                <a:spcPts val="0"/>
              </a:spcAft>
              <a:buNone/>
            </a:pPr>
            <a:r>
              <a:rPr lang="en" sz="1200"/>
              <a:t>Probabilitas &gt; 75%: Lakukan overbooking dengan tegas dan berikan insentif. </a:t>
            </a:r>
            <a:endParaRPr sz="1200"/>
          </a:p>
          <a:p>
            <a:pPr indent="0" lvl="0" marL="0" rtl="0" algn="just">
              <a:spcBef>
                <a:spcPts val="0"/>
              </a:spcBef>
              <a:spcAft>
                <a:spcPts val="0"/>
              </a:spcAft>
              <a:buNone/>
            </a:pPr>
            <a:r>
              <a:rPr lang="en" sz="1200"/>
              <a:t>Insentif ini dapat berupa diskon atau voucher menarik kepada tamu lain yang bersedia melakukan pemesanan (overbooking), dengan risiko harus pindah kamar jika tamu dengan probabilitas pembatalan tinggi ternyata tidak membatalkan.</a:t>
            </a:r>
            <a:endParaRPr sz="1200"/>
          </a:p>
          <a:p>
            <a:pPr indent="0" lvl="0" marL="0" rtl="0" algn="l">
              <a:spcBef>
                <a:spcPts val="0"/>
              </a:spcBef>
              <a:spcAft>
                <a:spcPts val="0"/>
              </a:spcAft>
              <a:buNone/>
            </a:pPr>
            <a:r>
              <a:t/>
            </a:r>
            <a:endParaRPr sz="1200"/>
          </a:p>
        </p:txBody>
      </p:sp>
      <p:sp>
        <p:nvSpPr>
          <p:cNvPr id="423" name="Google Shape;423;p48"/>
          <p:cNvSpPr txBox="1"/>
          <p:nvPr/>
        </p:nvSpPr>
        <p:spPr>
          <a:xfrm>
            <a:off x="4572000" y="1308300"/>
            <a:ext cx="42930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Strategi 2: Kebijakan Pembatalan Dinamis</a:t>
            </a:r>
            <a:endParaRPr b="1" sz="1200"/>
          </a:p>
          <a:p>
            <a:pPr indent="0" lvl="0" marL="0" rtl="0" algn="l">
              <a:spcBef>
                <a:spcPts val="0"/>
              </a:spcBef>
              <a:spcAft>
                <a:spcPts val="0"/>
              </a:spcAft>
              <a:buNone/>
            </a:pPr>
            <a:r>
              <a:t/>
            </a:r>
            <a:endParaRPr b="1" sz="1200"/>
          </a:p>
          <a:p>
            <a:pPr indent="0" lvl="0" marL="0" rtl="0" algn="just">
              <a:spcBef>
                <a:spcPts val="0"/>
              </a:spcBef>
              <a:spcAft>
                <a:spcPts val="0"/>
              </a:spcAft>
              <a:buNone/>
            </a:pPr>
            <a:r>
              <a:rPr lang="en" sz="1200"/>
              <a:t>Penerapan kebijakan pembatalan yang dinamis, berdasarkan prediksi probabilitas pembatalan, memungkinkan hotel untuk menyesuaikan batas waktu pembatalan sesuai dengan risiko pembatalan yang diprediksi. Misalnya, untuk tamu dengan probabilitas pembatalan tinggi, hotel dapat menerapkan batas waktu pembatalan yang lebih ketat. Sebagai contoh, hotel dapat meminta pembatalan dilakukan 72 jam sebelum tanggal check-in, daripada kebijakan standar yang meminta pembatalan dilakukan 24 jam sebelumnya. Pendekatan ini membantu hotel memiliki lebih banyak waktu untuk menyesuaikan inventaris kamar dan meminimalkan dampak pembatalan terhadap pendapatan.</a:t>
            </a:r>
            <a:endParaRPr sz="1200"/>
          </a:p>
          <a:p>
            <a:pPr indent="0" lvl="0" marL="0" rtl="0" algn="l">
              <a:spcBef>
                <a:spcPts val="0"/>
              </a:spcBef>
              <a:spcAft>
                <a:spcPts val="0"/>
              </a:spcAft>
              <a:buNone/>
            </a:pPr>
            <a:r>
              <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9"/>
          <p:cNvSpPr txBox="1"/>
          <p:nvPr>
            <p:ph type="title"/>
          </p:nvPr>
        </p:nvSpPr>
        <p:spPr>
          <a:xfrm>
            <a:off x="3317050" y="540000"/>
            <a:ext cx="4814100" cy="105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429" name="Google Shape;429;p49"/>
          <p:cNvSpPr txBox="1"/>
          <p:nvPr/>
        </p:nvSpPr>
        <p:spPr>
          <a:xfrm>
            <a:off x="3814037" y="4258775"/>
            <a:ext cx="4191000" cy="3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200"/>
              </a:spcAft>
              <a:buNone/>
            </a:pPr>
            <a:r>
              <a:rPr lang="en" sz="1000">
                <a:solidFill>
                  <a:schemeClr val="lt1"/>
                </a:solidFill>
                <a:latin typeface="DM Sans"/>
                <a:ea typeface="DM Sans"/>
                <a:cs typeface="DM Sans"/>
                <a:sym typeface="DM Sans"/>
              </a:rPr>
              <a:t>Please keep this slide for attribution</a:t>
            </a:r>
            <a:endParaRPr sz="1000">
              <a:solidFill>
                <a:schemeClr val="lt1"/>
              </a:solidFill>
              <a:latin typeface="DM Sans"/>
              <a:ea typeface="DM Sans"/>
              <a:cs typeface="DM Sans"/>
              <a:sym typeface="DM Sans"/>
            </a:endParaRPr>
          </a:p>
        </p:txBody>
      </p:sp>
      <p:sp>
        <p:nvSpPr>
          <p:cNvPr id="430" name="Google Shape;430;p49"/>
          <p:cNvSpPr txBox="1"/>
          <p:nvPr>
            <p:ph idx="1" type="subTitle"/>
          </p:nvPr>
        </p:nvSpPr>
        <p:spPr>
          <a:xfrm>
            <a:off x="3241850" y="1598700"/>
            <a:ext cx="5522700" cy="216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DM Serif Text"/>
                <a:ea typeface="DM Serif Text"/>
                <a:cs typeface="DM Serif Text"/>
                <a:sym typeface="DM Serif Text"/>
              </a:rPr>
              <a:t>My github: </a:t>
            </a:r>
            <a:endParaRPr sz="1600">
              <a:latin typeface="DM Serif Text"/>
              <a:ea typeface="DM Serif Text"/>
              <a:cs typeface="DM Serif Text"/>
              <a:sym typeface="DM Serif Text"/>
            </a:endParaRPr>
          </a:p>
          <a:p>
            <a:pPr indent="0" lvl="0" marL="0" rtl="0" algn="l">
              <a:spcBef>
                <a:spcPts val="0"/>
              </a:spcBef>
              <a:spcAft>
                <a:spcPts val="0"/>
              </a:spcAft>
              <a:buNone/>
            </a:pPr>
            <a:r>
              <a:rPr lang="en" sz="1400" u="sng">
                <a:solidFill>
                  <a:schemeClr val="hlink"/>
                </a:solidFill>
                <a:latin typeface="DM Serif Text"/>
                <a:ea typeface="DM Serif Text"/>
                <a:cs typeface="DM Serif Text"/>
                <a:sym typeface="DM Serif Text"/>
                <a:hlinkClick r:id="rId3"/>
              </a:rPr>
              <a:t>https://github.com/hubble99</a:t>
            </a:r>
            <a:r>
              <a:rPr lang="en" sz="1400">
                <a:latin typeface="DM Serif Text"/>
                <a:ea typeface="DM Serif Text"/>
                <a:cs typeface="DM Serif Text"/>
                <a:sym typeface="DM Serif Text"/>
              </a:rPr>
              <a:t> </a:t>
            </a:r>
            <a:endParaRPr sz="1400">
              <a:latin typeface="DM Serif Text"/>
              <a:ea typeface="DM Serif Text"/>
              <a:cs typeface="DM Serif Text"/>
              <a:sym typeface="DM Serif Text"/>
            </a:endParaRPr>
          </a:p>
          <a:p>
            <a:pPr indent="0" lvl="0" marL="0" rtl="0" algn="l">
              <a:spcBef>
                <a:spcPts val="0"/>
              </a:spcBef>
              <a:spcAft>
                <a:spcPts val="0"/>
              </a:spcAft>
              <a:buNone/>
            </a:pPr>
            <a:r>
              <a:t/>
            </a:r>
            <a:endParaRPr sz="1400">
              <a:latin typeface="DM Serif Text"/>
              <a:ea typeface="DM Serif Text"/>
              <a:cs typeface="DM Serif Text"/>
              <a:sym typeface="DM Serif Text"/>
            </a:endParaRPr>
          </a:p>
          <a:p>
            <a:pPr indent="0" lvl="0" marL="0" rtl="0" algn="l">
              <a:spcBef>
                <a:spcPts val="0"/>
              </a:spcBef>
              <a:spcAft>
                <a:spcPts val="0"/>
              </a:spcAft>
              <a:buNone/>
            </a:pPr>
            <a:r>
              <a:rPr lang="en" sz="1400">
                <a:latin typeface="DM Serif Text"/>
                <a:ea typeface="DM Serif Text"/>
                <a:cs typeface="DM Serif Text"/>
                <a:sym typeface="DM Serif Text"/>
              </a:rPr>
              <a:t>My email: </a:t>
            </a:r>
            <a:endParaRPr sz="1400">
              <a:latin typeface="DM Serif Text"/>
              <a:ea typeface="DM Serif Text"/>
              <a:cs typeface="DM Serif Text"/>
              <a:sym typeface="DM Serif Text"/>
            </a:endParaRPr>
          </a:p>
          <a:p>
            <a:pPr indent="0" lvl="0" marL="0" rtl="0" algn="l">
              <a:spcBef>
                <a:spcPts val="0"/>
              </a:spcBef>
              <a:spcAft>
                <a:spcPts val="0"/>
              </a:spcAft>
              <a:buNone/>
            </a:pPr>
            <a:r>
              <a:rPr lang="en" sz="1400" u="sng">
                <a:solidFill>
                  <a:schemeClr val="hlink"/>
                </a:solidFill>
                <a:latin typeface="DM Serif Text"/>
                <a:ea typeface="DM Serif Text"/>
                <a:cs typeface="DM Serif Text"/>
                <a:sym typeface="DM Serif Text"/>
                <a:hlinkClick r:id="rId4"/>
              </a:rPr>
              <a:t>ramadhoninasri09@gmail.com</a:t>
            </a:r>
            <a:r>
              <a:rPr lang="en" sz="1400">
                <a:latin typeface="DM Serif Text"/>
                <a:ea typeface="DM Serif Text"/>
                <a:cs typeface="DM Serif Text"/>
                <a:sym typeface="DM Serif Text"/>
              </a:rPr>
              <a:t> </a:t>
            </a:r>
            <a:endParaRPr sz="1400">
              <a:latin typeface="DM Serif Text"/>
              <a:ea typeface="DM Serif Text"/>
              <a:cs typeface="DM Serif Text"/>
              <a:sym typeface="DM Serif Text"/>
            </a:endParaRPr>
          </a:p>
          <a:p>
            <a:pPr indent="0" lvl="0" marL="0" rtl="0" algn="l">
              <a:spcBef>
                <a:spcPts val="0"/>
              </a:spcBef>
              <a:spcAft>
                <a:spcPts val="0"/>
              </a:spcAft>
              <a:buNone/>
            </a:pPr>
            <a:r>
              <a:t/>
            </a:r>
            <a:endParaRPr sz="1400">
              <a:latin typeface="DM Serif Text"/>
              <a:ea typeface="DM Serif Text"/>
              <a:cs typeface="DM Serif Text"/>
              <a:sym typeface="DM Serif Text"/>
            </a:endParaRPr>
          </a:p>
          <a:p>
            <a:pPr indent="0" lvl="0" marL="0" rtl="0" algn="l">
              <a:spcBef>
                <a:spcPts val="0"/>
              </a:spcBef>
              <a:spcAft>
                <a:spcPts val="0"/>
              </a:spcAft>
              <a:buNone/>
            </a:pPr>
            <a:r>
              <a:rPr lang="en" sz="1400">
                <a:latin typeface="DM Serif Text"/>
                <a:ea typeface="DM Serif Text"/>
                <a:cs typeface="DM Serif Text"/>
                <a:sym typeface="DM Serif Text"/>
              </a:rPr>
              <a:t>My linkedin: </a:t>
            </a:r>
            <a:r>
              <a:rPr lang="en" sz="1400" u="sng">
                <a:solidFill>
                  <a:schemeClr val="hlink"/>
                </a:solidFill>
                <a:latin typeface="DM Serif Text"/>
                <a:ea typeface="DM Serif Text"/>
                <a:cs typeface="DM Serif Text"/>
                <a:sym typeface="DM Serif Text"/>
                <a:hlinkClick r:id="rId5"/>
              </a:rPr>
              <a:t>https://www.linkedin.com/in/ramadhoni-nasri-4b514b220/</a:t>
            </a:r>
            <a:r>
              <a:rPr lang="en" sz="1400">
                <a:latin typeface="DM Serif Text"/>
                <a:ea typeface="DM Serif Text"/>
                <a:cs typeface="DM Serif Text"/>
                <a:sym typeface="DM Serif Text"/>
              </a:rPr>
              <a:t>  </a:t>
            </a:r>
            <a:endParaRPr sz="1400">
              <a:latin typeface="DM Serif Text"/>
              <a:ea typeface="DM Serif Text"/>
              <a:cs typeface="DM Serif Text"/>
              <a:sym typeface="DM Serif Text"/>
            </a:endParaRPr>
          </a:p>
        </p:txBody>
      </p:sp>
      <p:pic>
        <p:nvPicPr>
          <p:cNvPr id="431" name="Google Shape;431;p49"/>
          <p:cNvPicPr preferRelativeResize="0"/>
          <p:nvPr/>
        </p:nvPicPr>
        <p:blipFill>
          <a:blip r:embed="rId6">
            <a:alphaModFix/>
          </a:blip>
          <a:stretch>
            <a:fillRect/>
          </a:stretch>
        </p:blipFill>
        <p:spPr>
          <a:xfrm>
            <a:off x="95350" y="1030138"/>
            <a:ext cx="3146499" cy="32983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Dampak Terhadap Hotel</a:t>
            </a:r>
            <a:endParaRPr/>
          </a:p>
        </p:txBody>
      </p:sp>
      <p:sp>
        <p:nvSpPr>
          <p:cNvPr id="241" name="Google Shape;241;p29"/>
          <p:cNvSpPr txBox="1"/>
          <p:nvPr>
            <p:ph idx="1" type="body"/>
          </p:nvPr>
        </p:nvSpPr>
        <p:spPr>
          <a:xfrm>
            <a:off x="382775" y="1094775"/>
            <a:ext cx="2989800" cy="13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Pendapatan hotel berkurang</a:t>
            </a:r>
            <a:endParaRPr b="1">
              <a:solidFill>
                <a:srgbClr val="000000"/>
              </a:solidFill>
              <a:latin typeface="Arial"/>
              <a:ea typeface="Arial"/>
              <a:cs typeface="Arial"/>
              <a:sym typeface="Arial"/>
            </a:endParaRPr>
          </a:p>
          <a:p>
            <a:pPr indent="0" lvl="0" marL="0" rtl="0" algn="just">
              <a:spcBef>
                <a:spcPts val="0"/>
              </a:spcBef>
              <a:spcAft>
                <a:spcPts val="0"/>
              </a:spcAft>
              <a:buNone/>
            </a:pPr>
            <a:r>
              <a:rPr lang="en">
                <a:solidFill>
                  <a:srgbClr val="000000"/>
                </a:solidFill>
                <a:latin typeface="Arial"/>
                <a:ea typeface="Arial"/>
                <a:cs typeface="Arial"/>
                <a:sym typeface="Arial"/>
              </a:rPr>
              <a:t>Hotel kehilangan kesempatan mendapat tamu dan pendapatan karena kamar yang sudah dibooking dibatalkan</a:t>
            </a:r>
            <a:endParaRPr>
              <a:solidFill>
                <a:srgbClr val="000000"/>
              </a:solidFill>
              <a:latin typeface="Arial"/>
              <a:ea typeface="Arial"/>
              <a:cs typeface="Arial"/>
              <a:sym typeface="Arial"/>
            </a:endParaRPr>
          </a:p>
          <a:p>
            <a:pPr indent="0" lvl="0" marL="0" rtl="0" algn="ctr">
              <a:spcBef>
                <a:spcPts val="0"/>
              </a:spcBef>
              <a:spcAft>
                <a:spcPts val="0"/>
              </a:spcAft>
              <a:buNone/>
            </a:pPr>
            <a:r>
              <a:t/>
            </a:r>
            <a:endParaRPr>
              <a:solidFill>
                <a:srgbClr val="000000"/>
              </a:solidFill>
              <a:latin typeface="Arial"/>
              <a:ea typeface="Arial"/>
              <a:cs typeface="Arial"/>
              <a:sym typeface="Arial"/>
            </a:endParaRPr>
          </a:p>
        </p:txBody>
      </p:sp>
      <p:pic>
        <p:nvPicPr>
          <p:cNvPr id="242" name="Google Shape;242;p29"/>
          <p:cNvPicPr preferRelativeResize="0"/>
          <p:nvPr/>
        </p:nvPicPr>
        <p:blipFill>
          <a:blip r:embed="rId3">
            <a:alphaModFix/>
          </a:blip>
          <a:stretch>
            <a:fillRect/>
          </a:stretch>
        </p:blipFill>
        <p:spPr>
          <a:xfrm>
            <a:off x="3454200" y="1155325"/>
            <a:ext cx="1339925" cy="1172750"/>
          </a:xfrm>
          <a:prstGeom prst="rect">
            <a:avLst/>
          </a:prstGeom>
          <a:noFill/>
          <a:ln>
            <a:noFill/>
          </a:ln>
        </p:spPr>
      </p:pic>
      <p:sp>
        <p:nvSpPr>
          <p:cNvPr id="243" name="Google Shape;243;p29"/>
          <p:cNvSpPr txBox="1"/>
          <p:nvPr>
            <p:ph idx="1" type="body"/>
          </p:nvPr>
        </p:nvSpPr>
        <p:spPr>
          <a:xfrm>
            <a:off x="1673525" y="2753675"/>
            <a:ext cx="3148500" cy="165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Kesulitan Perencanaan</a:t>
            </a:r>
            <a:endParaRPr b="1">
              <a:solidFill>
                <a:srgbClr val="000000"/>
              </a:solidFill>
              <a:latin typeface="Arial"/>
              <a:ea typeface="Arial"/>
              <a:cs typeface="Arial"/>
              <a:sym typeface="Arial"/>
            </a:endParaRPr>
          </a:p>
          <a:p>
            <a:pPr indent="0" lvl="0" marL="0" rtl="0" algn="just">
              <a:spcBef>
                <a:spcPts val="0"/>
              </a:spcBef>
              <a:spcAft>
                <a:spcPts val="0"/>
              </a:spcAft>
              <a:buNone/>
            </a:pPr>
            <a:r>
              <a:rPr lang="en">
                <a:solidFill>
                  <a:srgbClr val="000000"/>
                </a:solidFill>
                <a:latin typeface="Arial"/>
                <a:ea typeface="Arial"/>
                <a:cs typeface="Arial"/>
                <a:sym typeface="Arial"/>
              </a:rPr>
              <a:t>Hotel sudah mempersiapkan sejumlah kamar, makanan, dan fasilitas lain berdasarkan jumlah booking. Pembatalan menyebabkan perencanaan dan persiapan ini sia-sia.</a:t>
            </a:r>
            <a:endParaRPr>
              <a:solidFill>
                <a:srgbClr val="000000"/>
              </a:solidFill>
              <a:latin typeface="Arial"/>
              <a:ea typeface="Arial"/>
              <a:cs typeface="Arial"/>
              <a:sym typeface="Arial"/>
            </a:endParaRPr>
          </a:p>
          <a:p>
            <a:pPr indent="0" lvl="0" marL="0" rtl="0" algn="ctr">
              <a:spcBef>
                <a:spcPts val="0"/>
              </a:spcBef>
              <a:spcAft>
                <a:spcPts val="0"/>
              </a:spcAft>
              <a:buNone/>
            </a:pPr>
            <a:r>
              <a:t/>
            </a:r>
            <a:endParaRPr>
              <a:solidFill>
                <a:srgbClr val="000000"/>
              </a:solidFill>
              <a:latin typeface="Arial"/>
              <a:ea typeface="Arial"/>
              <a:cs typeface="Arial"/>
              <a:sym typeface="Arial"/>
            </a:endParaRPr>
          </a:p>
        </p:txBody>
      </p:sp>
      <p:pic>
        <p:nvPicPr>
          <p:cNvPr id="244" name="Google Shape;244;p29"/>
          <p:cNvPicPr preferRelativeResize="0"/>
          <p:nvPr/>
        </p:nvPicPr>
        <p:blipFill>
          <a:blip r:embed="rId4">
            <a:alphaModFix/>
          </a:blip>
          <a:stretch>
            <a:fillRect/>
          </a:stretch>
        </p:blipFill>
        <p:spPr>
          <a:xfrm>
            <a:off x="456925" y="2862327"/>
            <a:ext cx="1216600" cy="1398450"/>
          </a:xfrm>
          <a:prstGeom prst="rect">
            <a:avLst/>
          </a:prstGeom>
          <a:noFill/>
          <a:ln>
            <a:noFill/>
          </a:ln>
        </p:spPr>
      </p:pic>
      <p:sp>
        <p:nvSpPr>
          <p:cNvPr id="245" name="Google Shape;245;p29"/>
          <p:cNvSpPr txBox="1"/>
          <p:nvPr>
            <p:ph idx="1" type="body"/>
          </p:nvPr>
        </p:nvSpPr>
        <p:spPr>
          <a:xfrm>
            <a:off x="5229475" y="1202600"/>
            <a:ext cx="2989800" cy="13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Kerusakan Reputasi</a:t>
            </a:r>
            <a:endParaRPr b="1">
              <a:solidFill>
                <a:srgbClr val="000000"/>
              </a:solidFill>
              <a:latin typeface="Arial"/>
              <a:ea typeface="Arial"/>
              <a:cs typeface="Arial"/>
              <a:sym typeface="Arial"/>
            </a:endParaRPr>
          </a:p>
          <a:p>
            <a:pPr indent="0" lvl="0" marL="0" rtl="0" algn="just">
              <a:spcBef>
                <a:spcPts val="0"/>
              </a:spcBef>
              <a:spcAft>
                <a:spcPts val="0"/>
              </a:spcAft>
              <a:buNone/>
            </a:pPr>
            <a:r>
              <a:rPr lang="en">
                <a:solidFill>
                  <a:srgbClr val="000000"/>
                </a:solidFill>
                <a:latin typeface="Arial"/>
                <a:ea typeface="Arial"/>
                <a:cs typeface="Arial"/>
                <a:sym typeface="Arial"/>
              </a:rPr>
              <a:t>Banyaknya pembatalan bisa diartikan tamu hotel tidak puas. Reputasi dan citra hotel bisa terpengaruh di mata calon tamu.</a:t>
            </a:r>
            <a:endParaRPr>
              <a:solidFill>
                <a:srgbClr val="000000"/>
              </a:solidFill>
              <a:latin typeface="Arial"/>
              <a:ea typeface="Arial"/>
              <a:cs typeface="Arial"/>
              <a:sym typeface="Arial"/>
            </a:endParaRPr>
          </a:p>
          <a:p>
            <a:pPr indent="0" lvl="0" marL="0" rtl="0" algn="ctr">
              <a:spcBef>
                <a:spcPts val="0"/>
              </a:spcBef>
              <a:spcAft>
                <a:spcPts val="0"/>
              </a:spcAft>
              <a:buNone/>
            </a:pPr>
            <a:r>
              <a:t/>
            </a:r>
            <a:endParaRPr>
              <a:solidFill>
                <a:srgbClr val="000000"/>
              </a:solidFill>
              <a:latin typeface="Arial"/>
              <a:ea typeface="Arial"/>
              <a:cs typeface="Arial"/>
              <a:sym typeface="Arial"/>
            </a:endParaRPr>
          </a:p>
        </p:txBody>
      </p:sp>
      <p:pic>
        <p:nvPicPr>
          <p:cNvPr id="246" name="Google Shape;246;p29"/>
          <p:cNvPicPr preferRelativeResize="0"/>
          <p:nvPr/>
        </p:nvPicPr>
        <p:blipFill>
          <a:blip r:embed="rId5">
            <a:alphaModFix/>
          </a:blip>
          <a:stretch>
            <a:fillRect/>
          </a:stretch>
        </p:blipFill>
        <p:spPr>
          <a:xfrm>
            <a:off x="7160350" y="1029375"/>
            <a:ext cx="1612677" cy="302150"/>
          </a:xfrm>
          <a:prstGeom prst="rect">
            <a:avLst/>
          </a:prstGeom>
          <a:noFill/>
          <a:ln>
            <a:noFill/>
          </a:ln>
        </p:spPr>
      </p:pic>
      <p:sp>
        <p:nvSpPr>
          <p:cNvPr id="247" name="Google Shape;247;p29"/>
          <p:cNvSpPr txBox="1"/>
          <p:nvPr>
            <p:ph idx="1" type="body"/>
          </p:nvPr>
        </p:nvSpPr>
        <p:spPr>
          <a:xfrm>
            <a:off x="5127200" y="2714525"/>
            <a:ext cx="2340300" cy="17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latin typeface="Arial"/>
                <a:ea typeface="Arial"/>
                <a:cs typeface="Arial"/>
                <a:sym typeface="Arial"/>
              </a:rPr>
              <a:t>Biaya tambahan</a:t>
            </a:r>
            <a:endParaRPr b="1">
              <a:solidFill>
                <a:srgbClr val="000000"/>
              </a:solidFill>
              <a:latin typeface="Arial"/>
              <a:ea typeface="Arial"/>
              <a:cs typeface="Arial"/>
              <a:sym typeface="Arial"/>
            </a:endParaRPr>
          </a:p>
          <a:p>
            <a:pPr indent="0" lvl="0" marL="0" rtl="0" algn="just">
              <a:spcBef>
                <a:spcPts val="0"/>
              </a:spcBef>
              <a:spcAft>
                <a:spcPts val="0"/>
              </a:spcAft>
              <a:buNone/>
            </a:pPr>
            <a:r>
              <a:rPr lang="en">
                <a:solidFill>
                  <a:srgbClr val="000000"/>
                </a:solidFill>
                <a:latin typeface="Arial"/>
                <a:ea typeface="Arial"/>
                <a:cs typeface="Arial"/>
                <a:sym typeface="Arial"/>
              </a:rPr>
              <a:t>Hotel harus mengeluarkan usaha lebih besar untuk promosi dan mendapatkan tamu pengganti agar kamar yang dibatalkan tetap terisi.</a:t>
            </a:r>
            <a:endParaRPr>
              <a:solidFill>
                <a:srgbClr val="000000"/>
              </a:solidFill>
              <a:latin typeface="Arial"/>
              <a:ea typeface="Arial"/>
              <a:cs typeface="Arial"/>
              <a:sym typeface="Arial"/>
            </a:endParaRPr>
          </a:p>
          <a:p>
            <a:pPr indent="0" lvl="0" marL="0" rtl="0" algn="ctr">
              <a:spcBef>
                <a:spcPts val="0"/>
              </a:spcBef>
              <a:spcAft>
                <a:spcPts val="0"/>
              </a:spcAft>
              <a:buNone/>
            </a:pPr>
            <a:r>
              <a:t/>
            </a:r>
            <a:endParaRPr>
              <a:solidFill>
                <a:srgbClr val="000000"/>
              </a:solidFill>
              <a:latin typeface="Arial"/>
              <a:ea typeface="Arial"/>
              <a:cs typeface="Arial"/>
              <a:sym typeface="Arial"/>
            </a:endParaRPr>
          </a:p>
        </p:txBody>
      </p:sp>
      <p:pic>
        <p:nvPicPr>
          <p:cNvPr id="248" name="Google Shape;248;p29"/>
          <p:cNvPicPr preferRelativeResize="0"/>
          <p:nvPr/>
        </p:nvPicPr>
        <p:blipFill>
          <a:blip r:embed="rId6">
            <a:alphaModFix/>
          </a:blip>
          <a:stretch>
            <a:fillRect/>
          </a:stretch>
        </p:blipFill>
        <p:spPr>
          <a:xfrm>
            <a:off x="7619900" y="3132650"/>
            <a:ext cx="1261750" cy="8841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0" y="1076900"/>
            <a:ext cx="5608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Objektif</a:t>
            </a:r>
            <a:endParaRPr i="1">
              <a:solidFill>
                <a:schemeClr val="dk2"/>
              </a:solidFill>
            </a:endParaRPr>
          </a:p>
        </p:txBody>
      </p:sp>
      <p:sp>
        <p:nvSpPr>
          <p:cNvPr id="254" name="Google Shape;254;p30"/>
          <p:cNvSpPr txBox="1"/>
          <p:nvPr>
            <p:ph idx="1" type="subTitle"/>
          </p:nvPr>
        </p:nvSpPr>
        <p:spPr>
          <a:xfrm>
            <a:off x="260525" y="1954400"/>
            <a:ext cx="4874400" cy="2298300"/>
          </a:xfrm>
          <a:prstGeom prst="rect">
            <a:avLst/>
          </a:prstGeom>
        </p:spPr>
        <p:txBody>
          <a:bodyPr anchorCtr="0" anchor="t" bIns="91425" lIns="91425" spcFirstLastPara="1" rIns="91425" wrap="square" tIns="91425">
            <a:noAutofit/>
          </a:bodyPr>
          <a:lstStyle/>
          <a:p>
            <a:pPr indent="-317500" lvl="0" marL="228600" rtl="0" algn="just">
              <a:spcBef>
                <a:spcPts val="0"/>
              </a:spcBef>
              <a:spcAft>
                <a:spcPts val="0"/>
              </a:spcAft>
              <a:buSzPts val="1400"/>
              <a:buChar char="●"/>
            </a:pPr>
            <a:r>
              <a:rPr lang="en"/>
              <a:t>Mengetahui karakteristik pelanggan yang melakukan pembatalan dan menemukan pola pembatalan pemesanan dengan melakukan eksplorasi data yang mendalam.</a:t>
            </a:r>
            <a:endParaRPr/>
          </a:p>
          <a:p>
            <a:pPr indent="-317500" lvl="0" marL="228600" rtl="0" algn="just">
              <a:spcBef>
                <a:spcPts val="0"/>
              </a:spcBef>
              <a:spcAft>
                <a:spcPts val="0"/>
              </a:spcAft>
              <a:buSzPts val="1400"/>
              <a:buChar char="●"/>
            </a:pPr>
            <a:r>
              <a:rPr lang="en"/>
              <a:t>Membangun model </a:t>
            </a:r>
            <a:r>
              <a:rPr i="1" lang="en"/>
              <a:t>machine learning</a:t>
            </a:r>
            <a:r>
              <a:rPr lang="en"/>
              <a:t> </a:t>
            </a:r>
            <a:r>
              <a:rPr i="1" lang="en"/>
              <a:t>classifier</a:t>
            </a:r>
            <a:r>
              <a:rPr lang="en"/>
              <a:t> untuk memprediksi pembatalan pemesanan hotel.</a:t>
            </a:r>
            <a:endParaRPr/>
          </a:p>
        </p:txBody>
      </p:sp>
      <p:pic>
        <p:nvPicPr>
          <p:cNvPr id="255" name="Google Shape;255;p30"/>
          <p:cNvPicPr preferRelativeResize="0"/>
          <p:nvPr/>
        </p:nvPicPr>
        <p:blipFill rotWithShape="1">
          <a:blip r:embed="rId3">
            <a:alphaModFix/>
          </a:blip>
          <a:srcRect b="9256" l="0" r="0" t="9256"/>
          <a:stretch/>
        </p:blipFill>
        <p:spPr>
          <a:xfrm>
            <a:off x="5134925" y="659949"/>
            <a:ext cx="4408975" cy="359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720000" y="-12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Understanding</a:t>
            </a:r>
            <a:endParaRPr/>
          </a:p>
          <a:p>
            <a:pPr indent="0" lvl="0" marL="0" rtl="0" algn="l">
              <a:spcBef>
                <a:spcPts val="0"/>
              </a:spcBef>
              <a:spcAft>
                <a:spcPts val="0"/>
              </a:spcAft>
              <a:buNone/>
            </a:pPr>
            <a:r>
              <a:t/>
            </a:r>
            <a:endParaRPr/>
          </a:p>
        </p:txBody>
      </p:sp>
      <p:pic>
        <p:nvPicPr>
          <p:cNvPr id="261" name="Google Shape;261;p31"/>
          <p:cNvPicPr preferRelativeResize="0"/>
          <p:nvPr/>
        </p:nvPicPr>
        <p:blipFill rotWithShape="1">
          <a:blip r:embed="rId3">
            <a:alphaModFix/>
          </a:blip>
          <a:srcRect b="0" l="0" r="36183" t="0"/>
          <a:stretch/>
        </p:blipFill>
        <p:spPr>
          <a:xfrm>
            <a:off x="1230375" y="671225"/>
            <a:ext cx="2707193" cy="2115750"/>
          </a:xfrm>
          <a:prstGeom prst="rect">
            <a:avLst/>
          </a:prstGeom>
          <a:noFill/>
          <a:ln>
            <a:noFill/>
          </a:ln>
        </p:spPr>
      </p:pic>
      <p:pic>
        <p:nvPicPr>
          <p:cNvPr id="262" name="Google Shape;262;p31"/>
          <p:cNvPicPr preferRelativeResize="0"/>
          <p:nvPr/>
        </p:nvPicPr>
        <p:blipFill rotWithShape="1">
          <a:blip r:embed="rId4">
            <a:alphaModFix/>
          </a:blip>
          <a:srcRect b="0" l="0" r="53921" t="0"/>
          <a:stretch/>
        </p:blipFill>
        <p:spPr>
          <a:xfrm>
            <a:off x="1230375" y="2841373"/>
            <a:ext cx="2707199" cy="1888627"/>
          </a:xfrm>
          <a:prstGeom prst="rect">
            <a:avLst/>
          </a:prstGeom>
          <a:noFill/>
          <a:ln>
            <a:noFill/>
          </a:ln>
        </p:spPr>
      </p:pic>
      <p:sp>
        <p:nvSpPr>
          <p:cNvPr id="263" name="Google Shape;263;p31"/>
          <p:cNvSpPr txBox="1"/>
          <p:nvPr/>
        </p:nvSpPr>
        <p:spPr>
          <a:xfrm>
            <a:off x="4298025" y="1550625"/>
            <a:ext cx="3965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terdiri dari 32 kolom dan 83.293 baris.</a:t>
            </a:r>
            <a:endParaRPr/>
          </a:p>
          <a:p>
            <a:pPr indent="-317500" lvl="0" marL="457200" rtl="0" algn="l">
              <a:spcBef>
                <a:spcPts val="0"/>
              </a:spcBef>
              <a:spcAft>
                <a:spcPts val="0"/>
              </a:spcAft>
              <a:buSzPts val="1400"/>
              <a:buChar char="●"/>
            </a:pPr>
            <a:r>
              <a:rPr lang="en"/>
              <a:t>Dari 32 kolom tersebut, 12 kolom berisi data kategorikal, 21 kolom lainnya berisi data </a:t>
            </a:r>
            <a:r>
              <a:rPr lang="en"/>
              <a:t>numerik</a:t>
            </a:r>
            <a:endParaRPr/>
          </a:p>
          <a:p>
            <a:pPr indent="-317500" lvl="0" marL="457200" rtl="0" algn="l">
              <a:spcBef>
                <a:spcPts val="0"/>
              </a:spcBef>
              <a:spcAft>
                <a:spcPts val="0"/>
              </a:spcAft>
              <a:buSzPts val="1400"/>
              <a:buChar char="●"/>
            </a:pPr>
            <a:r>
              <a:rPr lang="en"/>
              <a:t>Variabel Target adalah is_canceled</a:t>
            </a:r>
            <a:endParaRPr/>
          </a:p>
          <a:p>
            <a:pPr indent="-317500" lvl="0" marL="457200" rtl="0" algn="l">
              <a:spcBef>
                <a:spcPts val="0"/>
              </a:spcBef>
              <a:spcAft>
                <a:spcPts val="0"/>
              </a:spcAft>
              <a:buSzPts val="1400"/>
              <a:buChar char="●"/>
            </a:pPr>
            <a:r>
              <a:rPr lang="en"/>
              <a:t>Terdapat 4 kolom yang memiliki missing value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720000" y="-12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a:t>
            </a:r>
            <a:endParaRPr/>
          </a:p>
        </p:txBody>
      </p:sp>
      <p:pic>
        <p:nvPicPr>
          <p:cNvPr id="269" name="Google Shape;269;p32"/>
          <p:cNvPicPr preferRelativeResize="0"/>
          <p:nvPr/>
        </p:nvPicPr>
        <p:blipFill>
          <a:blip r:embed="rId3">
            <a:alphaModFix/>
          </a:blip>
          <a:stretch>
            <a:fillRect/>
          </a:stretch>
        </p:blipFill>
        <p:spPr>
          <a:xfrm>
            <a:off x="553450" y="1322850"/>
            <a:ext cx="2990850" cy="1381125"/>
          </a:xfrm>
          <a:prstGeom prst="rect">
            <a:avLst/>
          </a:prstGeom>
          <a:noFill/>
          <a:ln>
            <a:noFill/>
          </a:ln>
        </p:spPr>
      </p:pic>
      <p:sp>
        <p:nvSpPr>
          <p:cNvPr id="270" name="Google Shape;270;p32"/>
          <p:cNvSpPr txBox="1"/>
          <p:nvPr>
            <p:ph idx="1" type="body"/>
          </p:nvPr>
        </p:nvSpPr>
        <p:spPr>
          <a:xfrm>
            <a:off x="508100" y="885900"/>
            <a:ext cx="29898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0000"/>
                </a:solidFill>
                <a:latin typeface="Arial"/>
                <a:ea typeface="Arial"/>
                <a:cs typeface="Arial"/>
                <a:sym typeface="Arial"/>
              </a:rPr>
              <a:t>Missing value</a:t>
            </a:r>
            <a:endParaRPr i="1">
              <a:solidFill>
                <a:srgbClr val="000000"/>
              </a:solidFill>
              <a:latin typeface="Arial"/>
              <a:ea typeface="Arial"/>
              <a:cs typeface="Arial"/>
              <a:sym typeface="Arial"/>
            </a:endParaRPr>
          </a:p>
        </p:txBody>
      </p:sp>
      <p:sp>
        <p:nvSpPr>
          <p:cNvPr id="271" name="Google Shape;271;p32"/>
          <p:cNvSpPr txBox="1"/>
          <p:nvPr/>
        </p:nvSpPr>
        <p:spPr>
          <a:xfrm>
            <a:off x="3803700" y="1182250"/>
            <a:ext cx="46203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Kolom </a:t>
            </a:r>
            <a:r>
              <a:rPr b="1" lang="en" sz="1200"/>
              <a:t>company</a:t>
            </a:r>
            <a:r>
              <a:rPr lang="en" sz="1200"/>
              <a:t> memiliki nilai yang hilang sebesar 94,31%, oleh karena itu kolom tersebut akan dihapus.</a:t>
            </a:r>
            <a:endParaRPr sz="1200"/>
          </a:p>
          <a:p>
            <a:pPr indent="-304800" lvl="0" marL="457200" rtl="0" algn="l">
              <a:spcBef>
                <a:spcPts val="0"/>
              </a:spcBef>
              <a:spcAft>
                <a:spcPts val="0"/>
              </a:spcAft>
              <a:buSzPts val="1200"/>
              <a:buChar char="-"/>
            </a:pPr>
            <a:r>
              <a:rPr lang="en" sz="1200"/>
              <a:t>Kolom </a:t>
            </a:r>
            <a:r>
              <a:rPr b="1" lang="en" sz="1200"/>
              <a:t>agent</a:t>
            </a:r>
            <a:r>
              <a:rPr lang="en" sz="1200"/>
              <a:t> akan diisi dengan nilai 0 dengan asumsi bahwa reservasi tidak melalui agen.</a:t>
            </a:r>
            <a:endParaRPr sz="1200"/>
          </a:p>
          <a:p>
            <a:pPr indent="-304800" lvl="0" marL="457200" rtl="0" algn="l">
              <a:spcBef>
                <a:spcPts val="0"/>
              </a:spcBef>
              <a:spcAft>
                <a:spcPts val="0"/>
              </a:spcAft>
              <a:buSzPts val="1200"/>
              <a:buChar char="-"/>
            </a:pPr>
            <a:r>
              <a:rPr lang="en" sz="1200"/>
              <a:t>Kolom </a:t>
            </a:r>
            <a:r>
              <a:rPr b="1" lang="en" sz="1200"/>
              <a:t>country dan children</a:t>
            </a:r>
            <a:r>
              <a:rPr lang="en" sz="1200"/>
              <a:t> memiliki persentase nilai yang hilang yang sangat rendah (&lt;1%), oleh karena itu baris-baris yang mengandung nilai yang hilang tersebut akan dihapus.</a:t>
            </a:r>
            <a:endParaRPr sz="1200"/>
          </a:p>
        </p:txBody>
      </p:sp>
      <p:sp>
        <p:nvSpPr>
          <p:cNvPr id="272" name="Google Shape;272;p32"/>
          <p:cNvSpPr txBox="1"/>
          <p:nvPr/>
        </p:nvSpPr>
        <p:spPr>
          <a:xfrm>
            <a:off x="548875" y="29410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t>Change the correct Data type</a:t>
            </a:r>
            <a:endParaRPr b="1" i="1"/>
          </a:p>
        </p:txBody>
      </p:sp>
      <p:pic>
        <p:nvPicPr>
          <p:cNvPr id="273" name="Google Shape;273;p32"/>
          <p:cNvPicPr preferRelativeResize="0"/>
          <p:nvPr/>
        </p:nvPicPr>
        <p:blipFill>
          <a:blip r:embed="rId4">
            <a:alphaModFix/>
          </a:blip>
          <a:stretch>
            <a:fillRect/>
          </a:stretch>
        </p:blipFill>
        <p:spPr>
          <a:xfrm>
            <a:off x="678500" y="3418450"/>
            <a:ext cx="2819400" cy="781050"/>
          </a:xfrm>
          <a:prstGeom prst="rect">
            <a:avLst/>
          </a:prstGeom>
          <a:noFill/>
          <a:ln>
            <a:noFill/>
          </a:ln>
        </p:spPr>
      </p:pic>
      <p:pic>
        <p:nvPicPr>
          <p:cNvPr id="274" name="Google Shape;274;p32"/>
          <p:cNvPicPr preferRelativeResize="0"/>
          <p:nvPr/>
        </p:nvPicPr>
        <p:blipFill>
          <a:blip r:embed="rId5">
            <a:alphaModFix/>
          </a:blip>
          <a:stretch>
            <a:fillRect/>
          </a:stretch>
        </p:blipFill>
        <p:spPr>
          <a:xfrm>
            <a:off x="4093975" y="3376675"/>
            <a:ext cx="3276600" cy="781050"/>
          </a:xfrm>
          <a:prstGeom prst="rect">
            <a:avLst/>
          </a:prstGeom>
          <a:noFill/>
          <a:ln>
            <a:noFill/>
          </a:ln>
        </p:spPr>
      </p:pic>
      <p:sp>
        <p:nvSpPr>
          <p:cNvPr id="275" name="Google Shape;275;p32"/>
          <p:cNvSpPr/>
          <p:nvPr/>
        </p:nvSpPr>
        <p:spPr>
          <a:xfrm>
            <a:off x="3568602" y="3616826"/>
            <a:ext cx="454678" cy="300752"/>
          </a:xfrm>
          <a:custGeom>
            <a:rect b="b" l="l" r="r" t="t"/>
            <a:pathLst>
              <a:path extrusionOk="0" h="1918" w="2756">
                <a:moveTo>
                  <a:pt x="1757" y="0"/>
                </a:moveTo>
                <a:cubicBezTo>
                  <a:pt x="1693" y="0"/>
                  <a:pt x="1630" y="25"/>
                  <a:pt x="1580" y="75"/>
                </a:cubicBezTo>
                <a:cubicBezTo>
                  <a:pt x="1479" y="176"/>
                  <a:pt x="1479" y="335"/>
                  <a:pt x="1580" y="436"/>
                </a:cubicBezTo>
                <a:lnTo>
                  <a:pt x="1768" y="623"/>
                </a:lnTo>
                <a:cubicBezTo>
                  <a:pt x="1797" y="652"/>
                  <a:pt x="1775" y="702"/>
                  <a:pt x="1739" y="702"/>
                </a:cubicBezTo>
                <a:lnTo>
                  <a:pt x="253" y="702"/>
                </a:lnTo>
                <a:cubicBezTo>
                  <a:pt x="116" y="702"/>
                  <a:pt x="1" y="818"/>
                  <a:pt x="1" y="962"/>
                </a:cubicBezTo>
                <a:cubicBezTo>
                  <a:pt x="1" y="1099"/>
                  <a:pt x="116" y="1215"/>
                  <a:pt x="253" y="1215"/>
                </a:cubicBezTo>
                <a:lnTo>
                  <a:pt x="1739" y="1215"/>
                </a:lnTo>
                <a:cubicBezTo>
                  <a:pt x="1775" y="1215"/>
                  <a:pt x="1797" y="1265"/>
                  <a:pt x="1768" y="1294"/>
                </a:cubicBezTo>
                <a:lnTo>
                  <a:pt x="1580" y="1481"/>
                </a:lnTo>
                <a:cubicBezTo>
                  <a:pt x="1479" y="1582"/>
                  <a:pt x="1479" y="1741"/>
                  <a:pt x="1580" y="1842"/>
                </a:cubicBezTo>
                <a:cubicBezTo>
                  <a:pt x="1631" y="1892"/>
                  <a:pt x="1696" y="1918"/>
                  <a:pt x="1760" y="1918"/>
                </a:cubicBezTo>
                <a:cubicBezTo>
                  <a:pt x="1825" y="1918"/>
                  <a:pt x="1890" y="1892"/>
                  <a:pt x="1941" y="1842"/>
                </a:cubicBezTo>
                <a:lnTo>
                  <a:pt x="2676" y="1106"/>
                </a:lnTo>
                <a:cubicBezTo>
                  <a:pt x="2756" y="1027"/>
                  <a:pt x="2756" y="897"/>
                  <a:pt x="2676" y="811"/>
                </a:cubicBezTo>
                <a:lnTo>
                  <a:pt x="1941" y="82"/>
                </a:lnTo>
                <a:cubicBezTo>
                  <a:pt x="1889" y="27"/>
                  <a:pt x="1823" y="0"/>
                  <a:pt x="1757" y="0"/>
                </a:cubicBezTo>
                <a:close/>
              </a:path>
            </a:pathLst>
          </a:custGeom>
          <a:no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3"/>
          <p:cNvSpPr txBox="1"/>
          <p:nvPr>
            <p:ph type="title"/>
          </p:nvPr>
        </p:nvSpPr>
        <p:spPr>
          <a:xfrm>
            <a:off x="720000" y="-121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a:t>
            </a:r>
            <a:endParaRPr/>
          </a:p>
        </p:txBody>
      </p:sp>
      <p:sp>
        <p:nvSpPr>
          <p:cNvPr id="281" name="Google Shape;281;p33"/>
          <p:cNvSpPr txBox="1"/>
          <p:nvPr>
            <p:ph idx="1" type="body"/>
          </p:nvPr>
        </p:nvSpPr>
        <p:spPr>
          <a:xfrm>
            <a:off x="508100" y="657300"/>
            <a:ext cx="29898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a:solidFill>
                  <a:srgbClr val="000000"/>
                </a:solidFill>
                <a:latin typeface="Arial"/>
                <a:ea typeface="Arial"/>
                <a:cs typeface="Arial"/>
                <a:sym typeface="Arial"/>
              </a:rPr>
              <a:t>Removing unreasonable values</a:t>
            </a:r>
            <a:endParaRPr i="1">
              <a:solidFill>
                <a:srgbClr val="000000"/>
              </a:solidFill>
              <a:latin typeface="Arial"/>
              <a:ea typeface="Arial"/>
              <a:cs typeface="Arial"/>
              <a:sym typeface="Arial"/>
            </a:endParaRPr>
          </a:p>
        </p:txBody>
      </p:sp>
      <p:grpSp>
        <p:nvGrpSpPr>
          <p:cNvPr id="282" name="Google Shape;282;p33"/>
          <p:cNvGrpSpPr/>
          <p:nvPr/>
        </p:nvGrpSpPr>
        <p:grpSpPr>
          <a:xfrm>
            <a:off x="837500" y="1445500"/>
            <a:ext cx="2331000" cy="2067325"/>
            <a:chOff x="1567150" y="1123950"/>
            <a:chExt cx="2331000" cy="2067325"/>
          </a:xfrm>
        </p:grpSpPr>
        <p:pic>
          <p:nvPicPr>
            <p:cNvPr id="283" name="Google Shape;283;p33"/>
            <p:cNvPicPr preferRelativeResize="0"/>
            <p:nvPr/>
          </p:nvPicPr>
          <p:blipFill>
            <a:blip r:embed="rId3">
              <a:alphaModFix/>
            </a:blip>
            <a:stretch>
              <a:fillRect/>
            </a:stretch>
          </p:blipFill>
          <p:spPr>
            <a:xfrm>
              <a:off x="1651098" y="1123950"/>
              <a:ext cx="2163100" cy="2067325"/>
            </a:xfrm>
            <a:prstGeom prst="rect">
              <a:avLst/>
            </a:prstGeom>
            <a:noFill/>
            <a:ln>
              <a:noFill/>
            </a:ln>
          </p:spPr>
        </p:pic>
        <p:sp>
          <p:nvSpPr>
            <p:cNvPr id="284" name="Google Shape;284;p33"/>
            <p:cNvSpPr/>
            <p:nvPr/>
          </p:nvSpPr>
          <p:spPr>
            <a:xfrm>
              <a:off x="1567150" y="2007163"/>
              <a:ext cx="2331000" cy="300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285" name="Google Shape;285;p33"/>
          <p:cNvSpPr txBox="1"/>
          <p:nvPr/>
        </p:nvSpPr>
        <p:spPr>
          <a:xfrm>
            <a:off x="3407375" y="1648000"/>
            <a:ext cx="5298900" cy="1662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Angka 0 pada kolom </a:t>
            </a:r>
            <a:r>
              <a:rPr b="1" lang="en" sz="1200"/>
              <a:t>adults</a:t>
            </a:r>
            <a:r>
              <a:rPr lang="en" sz="1200"/>
              <a:t> adalah tidak masuk akal, karena minimal harus ada satu orang dewasa yang memesan hotel. Baris dengan nilai adults sama dengan nol akan dihapus.</a:t>
            </a:r>
            <a:endParaRPr sz="1200"/>
          </a:p>
          <a:p>
            <a:pPr indent="-304800" lvl="0" marL="457200" rtl="0" algn="l">
              <a:spcBef>
                <a:spcPts val="0"/>
              </a:spcBef>
              <a:spcAft>
                <a:spcPts val="0"/>
              </a:spcAft>
              <a:buSzPts val="1200"/>
              <a:buChar char="●"/>
            </a:pPr>
            <a:r>
              <a:rPr lang="en" sz="1200"/>
              <a:t>Angka 0 pada kolom </a:t>
            </a:r>
            <a:r>
              <a:rPr b="1" lang="en" sz="1200"/>
              <a:t>adr</a:t>
            </a:r>
            <a:r>
              <a:rPr lang="en" sz="1200"/>
              <a:t> tidak masuk akal, karena adr mewakili biaya yang harus dibayarkan. Setiap kamar hotel memiliki biaya sewa per malamnya, sehingga seharusnya nilai 'adr' selalu lebih dari 0. Oleh karena itu, baris dengan nilai adr yang sama dengan 0 akan dihapus.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1258825" y="2840775"/>
            <a:ext cx="5934600" cy="132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Exploratory </a:t>
            </a:r>
            <a:r>
              <a:rPr lang="en" sz="4000"/>
              <a:t>Data Analysis</a:t>
            </a:r>
            <a:endParaRPr sz="4000"/>
          </a:p>
        </p:txBody>
      </p:sp>
      <p:sp>
        <p:nvSpPr>
          <p:cNvPr id="291" name="Google Shape;291;p34"/>
          <p:cNvSpPr/>
          <p:nvPr/>
        </p:nvSpPr>
        <p:spPr>
          <a:xfrm rot="5400000">
            <a:off x="7702500" y="3706875"/>
            <a:ext cx="2555400" cy="32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rot="5400000">
            <a:off x="7678050" y="1133450"/>
            <a:ext cx="2604300" cy="32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34"/>
          <p:cNvGrpSpPr/>
          <p:nvPr/>
        </p:nvGrpSpPr>
        <p:grpSpPr>
          <a:xfrm>
            <a:off x="163020" y="4025124"/>
            <a:ext cx="1009188" cy="942874"/>
            <a:chOff x="155425" y="25929"/>
            <a:chExt cx="633992" cy="607796"/>
          </a:xfrm>
        </p:grpSpPr>
        <p:sp>
          <p:nvSpPr>
            <p:cNvPr id="294" name="Google Shape;294;p34"/>
            <p:cNvSpPr/>
            <p:nvPr/>
          </p:nvSpPr>
          <p:spPr>
            <a:xfrm>
              <a:off x="155425" y="210725"/>
              <a:ext cx="423000" cy="423000"/>
            </a:xfrm>
            <a:prstGeom prst="ellipse">
              <a:avLst/>
            </a:prstGeom>
            <a:solidFill>
              <a:schemeClr val="dk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34"/>
            <p:cNvGrpSpPr/>
            <p:nvPr/>
          </p:nvGrpSpPr>
          <p:grpSpPr>
            <a:xfrm rot="2077044">
              <a:off x="299959" y="102638"/>
              <a:ext cx="403538" cy="428175"/>
              <a:chOff x="2185300" y="3800025"/>
              <a:chExt cx="759600" cy="806100"/>
            </a:xfrm>
          </p:grpSpPr>
          <p:cxnSp>
            <p:nvCxnSpPr>
              <p:cNvPr id="296" name="Google Shape;296;p34"/>
              <p:cNvCxnSpPr/>
              <p:nvPr/>
            </p:nvCxnSpPr>
            <p:spPr>
              <a:xfrm>
                <a:off x="2203250" y="4604000"/>
                <a:ext cx="360900" cy="0"/>
              </a:xfrm>
              <a:prstGeom prst="straightConnector1">
                <a:avLst/>
              </a:prstGeom>
              <a:noFill/>
              <a:ln cap="flat" cmpd="sng" w="19050">
                <a:solidFill>
                  <a:schemeClr val="lt1"/>
                </a:solidFill>
                <a:prstDash val="solid"/>
                <a:round/>
                <a:headEnd len="med" w="med" type="none"/>
                <a:tailEnd len="med" w="med" type="none"/>
              </a:ln>
            </p:spPr>
          </p:cxnSp>
          <p:cxnSp>
            <p:nvCxnSpPr>
              <p:cNvPr id="297" name="Google Shape;297;p34"/>
              <p:cNvCxnSpPr/>
              <p:nvPr/>
            </p:nvCxnSpPr>
            <p:spPr>
              <a:xfrm flipH="1" rot="8722850">
                <a:off x="2329058" y="3876329"/>
                <a:ext cx="472084" cy="653492"/>
              </a:xfrm>
              <a:prstGeom prst="straightConnector1">
                <a:avLst/>
              </a:prstGeom>
              <a:noFill/>
              <a:ln cap="flat" cmpd="sng" w="19050">
                <a:solidFill>
                  <a:schemeClr val="lt1"/>
                </a:solidFill>
                <a:prstDash val="solid"/>
                <a:round/>
                <a:headEnd len="med" w="med" type="none"/>
                <a:tailEnd len="med" w="med" type="none"/>
              </a:ln>
            </p:spPr>
          </p:cxnSp>
        </p:grpSp>
      </p:grpSp>
      <p:pic>
        <p:nvPicPr>
          <p:cNvPr id="298" name="Google Shape;298;p34"/>
          <p:cNvPicPr preferRelativeResize="0"/>
          <p:nvPr/>
        </p:nvPicPr>
        <p:blipFill rotWithShape="1">
          <a:blip r:embed="rId3">
            <a:alphaModFix/>
          </a:blip>
          <a:srcRect b="16540" l="0" r="0" t="16547"/>
          <a:stretch/>
        </p:blipFill>
        <p:spPr>
          <a:xfrm>
            <a:off x="2205797" y="-4900"/>
            <a:ext cx="4040650" cy="2703625"/>
          </a:xfrm>
          <a:prstGeom prst="rect">
            <a:avLst/>
          </a:prstGeom>
          <a:noFill/>
          <a:ln>
            <a:noFill/>
          </a:ln>
        </p:spPr>
      </p:pic>
      <p:cxnSp>
        <p:nvCxnSpPr>
          <p:cNvPr id="299" name="Google Shape;299;p34"/>
          <p:cNvCxnSpPr/>
          <p:nvPr/>
        </p:nvCxnSpPr>
        <p:spPr>
          <a:xfrm rot="10800000">
            <a:off x="269050" y="601492"/>
            <a:ext cx="0" cy="3035100"/>
          </a:xfrm>
          <a:prstGeom prst="straightConnector1">
            <a:avLst/>
          </a:prstGeom>
          <a:noFill/>
          <a:ln cap="flat" cmpd="sng" w="19050">
            <a:solidFill>
              <a:schemeClr val="lt2"/>
            </a:solidFill>
            <a:prstDash val="solid"/>
            <a:round/>
            <a:headEnd len="med" w="med" type="oval"/>
            <a:tailEnd len="med" w="med" type="oval"/>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720000" y="21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Proporsi Pembatalan Pemesanan Hotel</a:t>
            </a:r>
            <a:endParaRPr/>
          </a:p>
        </p:txBody>
      </p:sp>
      <p:sp>
        <p:nvSpPr>
          <p:cNvPr id="305" name="Google Shape;305;p35"/>
          <p:cNvSpPr txBox="1"/>
          <p:nvPr/>
        </p:nvSpPr>
        <p:spPr>
          <a:xfrm>
            <a:off x="4963050" y="1305150"/>
            <a:ext cx="34608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t>Pelanggan yang membatalkan pemesanan kamar hotel berjumlah </a:t>
            </a:r>
            <a:r>
              <a:rPr b="1" lang="en" sz="1200"/>
              <a:t>37.5%</a:t>
            </a:r>
            <a:r>
              <a:rPr lang="en" sz="1200"/>
              <a:t>, sedangkan pelanggan yang tidak membatalkan pemesanan kamar hotel berjumlah </a:t>
            </a:r>
            <a:r>
              <a:rPr b="1" lang="en" sz="1200"/>
              <a:t>62.5%</a:t>
            </a:r>
            <a:r>
              <a:rPr lang="en" sz="1200"/>
              <a:t>.</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lang="en" sz="1200"/>
              <a:t>Hal ini dapat menyebabkan </a:t>
            </a:r>
            <a:r>
              <a:rPr b="1" lang="en" sz="1200"/>
              <a:t>kesulitan</a:t>
            </a:r>
            <a:r>
              <a:rPr lang="en" sz="1200"/>
              <a:t> dalam pemodelan, karena model dapat </a:t>
            </a:r>
            <a:r>
              <a:rPr b="1" lang="en" sz="1200"/>
              <a:t>cenderung</a:t>
            </a:r>
            <a:r>
              <a:rPr lang="en" sz="1200"/>
              <a:t> untuk mengklasifikasikan pelanggan sebagai </a:t>
            </a:r>
            <a:r>
              <a:rPr b="1" lang="en" sz="1200"/>
              <a:t>tidak membatalkan</a:t>
            </a:r>
            <a:r>
              <a:rPr lang="en" sz="1200"/>
              <a:t> pemesanan kamar hotel. Oleh karena itu, perlu dilakukan </a:t>
            </a:r>
            <a:r>
              <a:rPr b="1" lang="en" sz="1200"/>
              <a:t>penyeimbangan kelas</a:t>
            </a:r>
            <a:r>
              <a:rPr lang="en" sz="1200"/>
              <a:t> untuk membuat proporsi pelanggan yang membatalkan dan yang tidak membatalkan pemesanan kamar hotel menjadi sama pada saat dilakukan pemodelan.</a:t>
            </a:r>
            <a:endParaRPr sz="1200"/>
          </a:p>
        </p:txBody>
      </p:sp>
      <p:pic>
        <p:nvPicPr>
          <p:cNvPr id="306" name="Google Shape;306;p35"/>
          <p:cNvPicPr preferRelativeResize="0"/>
          <p:nvPr/>
        </p:nvPicPr>
        <p:blipFill rotWithShape="1">
          <a:blip r:embed="rId3">
            <a:alphaModFix/>
          </a:blip>
          <a:srcRect b="0" l="7304" r="0" t="0"/>
          <a:stretch/>
        </p:blipFill>
        <p:spPr>
          <a:xfrm>
            <a:off x="1001625" y="968200"/>
            <a:ext cx="3363875" cy="3629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risis Management in Hospitality Industry Pitch Deck by Slidesgo">
  <a:themeElements>
    <a:clrScheme name="Simple Light">
      <a:dk1>
        <a:srgbClr val="FFEAD8"/>
      </a:dk1>
      <a:lt1>
        <a:srgbClr val="004718"/>
      </a:lt1>
      <a:dk2>
        <a:srgbClr val="FF5400"/>
      </a:dk2>
      <a:lt2>
        <a:srgbClr val="FF8706"/>
      </a:lt2>
      <a:accent1>
        <a:srgbClr val="FFAC53"/>
      </a:accent1>
      <a:accent2>
        <a:srgbClr val="FFFFFF"/>
      </a:accent2>
      <a:accent3>
        <a:srgbClr val="FFFFFF"/>
      </a:accent3>
      <a:accent4>
        <a:srgbClr val="FFFFFF"/>
      </a:accent4>
      <a:accent5>
        <a:srgbClr val="FFFFFF"/>
      </a:accent5>
      <a:accent6>
        <a:srgbClr val="FFFFFF"/>
      </a:accent6>
      <a:hlink>
        <a:srgbClr val="0047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