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5143500" cx="9144000"/>
  <p:notesSz cx="6858000" cy="9144000"/>
  <p:embeddedFontLst>
    <p:embeddedFont>
      <p:font typeface="Proxima Nov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6B342A8-A4CF-4801-AC80-A289537AB33B}">
  <a:tblStyle styleId="{96B342A8-A4CF-4801-AC80-A289537AB33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ProximaNova-bold.fntdata"/><Relationship Id="rId10" Type="http://schemas.openxmlformats.org/officeDocument/2006/relationships/slide" Target="slides/slide3.xml"/><Relationship Id="rId32" Type="http://schemas.openxmlformats.org/officeDocument/2006/relationships/font" Target="fonts/ProximaNova-regular.fntdata"/><Relationship Id="rId13" Type="http://schemas.openxmlformats.org/officeDocument/2006/relationships/slide" Target="slides/slide6.xml"/><Relationship Id="rId35" Type="http://schemas.openxmlformats.org/officeDocument/2006/relationships/font" Target="fonts/ProximaNova-boldItalic.fntdata"/><Relationship Id="rId12" Type="http://schemas.openxmlformats.org/officeDocument/2006/relationships/slide" Target="slides/slide5.xml"/><Relationship Id="rId34" Type="http://schemas.openxmlformats.org/officeDocument/2006/relationships/font" Target="fonts/ProximaNova-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1978938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1978938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12218d12b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12218d12b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2218d12b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12218d12b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12218d12b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12218d12b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12218d12b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12218d12b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12218d12b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12218d12b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119789383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119789383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12218d12b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12218d12b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12218d12b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12218d12b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12218d12b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12218d12b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12218d12b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12218d12b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12218d12b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12218d12bc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12218d12bc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12218d12bc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12218d12bc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12218d12bc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119789383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119789383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9c40d9f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9c40d9f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19789383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119789383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11978938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11978938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2218d12b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12218d12b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2218d12b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2218d12b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2218d12b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2218d12b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2218d12b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2218d12b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17.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5"/>
          <p:cNvPicPr preferRelativeResize="0"/>
          <p:nvPr/>
        </p:nvPicPr>
        <p:blipFill rotWithShape="1">
          <a:blip r:embed="rId3">
            <a:alphaModFix amt="41000"/>
          </a:blip>
          <a:srcRect b="0" l="5555" r="5555" t="0"/>
          <a:stretch/>
        </p:blipFill>
        <p:spPr>
          <a:xfrm>
            <a:off x="0" y="0"/>
            <a:ext cx="9144000" cy="5143500"/>
          </a:xfrm>
          <a:prstGeom prst="rect">
            <a:avLst/>
          </a:prstGeom>
          <a:noFill/>
          <a:ln>
            <a:noFill/>
          </a:ln>
          <a:effectLst>
            <a:outerShdw blurRad="57150" rotWithShape="0" algn="bl" dir="5400000" dist="19050">
              <a:schemeClr val="lt1"/>
            </a:outerShdw>
          </a:effectLst>
        </p:spPr>
      </p:pic>
      <p:sp>
        <p:nvSpPr>
          <p:cNvPr id="105" name="Google Shape;105;p25"/>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Congestion Prediction Kota Bogor</a:t>
            </a:r>
            <a:endParaRPr sz="6000"/>
          </a:p>
        </p:txBody>
      </p:sp>
      <p:sp>
        <p:nvSpPr>
          <p:cNvPr id="106" name="Google Shape;106;p25"/>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 Project Data Science</a:t>
            </a:r>
            <a:endParaRPr/>
          </a:p>
        </p:txBody>
      </p:sp>
      <p:cxnSp>
        <p:nvCxnSpPr>
          <p:cNvPr id="107" name="Google Shape;107;p25"/>
          <p:cNvCxnSpPr/>
          <p:nvPr/>
        </p:nvCxnSpPr>
        <p:spPr>
          <a:xfrm>
            <a:off x="615150" y="2998025"/>
            <a:ext cx="5004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238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Modeling</a:t>
            </a:r>
            <a:endParaRPr sz="3600"/>
          </a:p>
        </p:txBody>
      </p:sp>
      <p:sp>
        <p:nvSpPr>
          <p:cNvPr id="183" name="Google Shape;183;p34"/>
          <p:cNvSpPr txBox="1"/>
          <p:nvPr>
            <p:ph idx="1" type="body"/>
          </p:nvPr>
        </p:nvSpPr>
        <p:spPr>
          <a:xfrm>
            <a:off x="235500" y="933225"/>
            <a:ext cx="8673000" cy="1192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00000"/>
                </a:solidFill>
                <a:latin typeface="Arial"/>
                <a:ea typeface="Arial"/>
                <a:cs typeface="Arial"/>
                <a:sym typeface="Arial"/>
              </a:rPr>
              <a:t>Disini menggunakan 4 model, yaitu</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Regresi Logistik</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Decision Tree</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Random Forest</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XGBoost</a:t>
            </a:r>
            <a:endParaRPr sz="1200">
              <a:solidFill>
                <a:srgbClr val="000000"/>
              </a:solidFill>
              <a:latin typeface="Arial"/>
              <a:ea typeface="Arial"/>
              <a:cs typeface="Arial"/>
              <a:sym typeface="Arial"/>
            </a:endParaRPr>
          </a:p>
        </p:txBody>
      </p:sp>
      <p:sp>
        <p:nvSpPr>
          <p:cNvPr id="184" name="Google Shape;184;p34"/>
          <p:cNvSpPr txBox="1"/>
          <p:nvPr/>
        </p:nvSpPr>
        <p:spPr>
          <a:xfrm>
            <a:off x="311700" y="2417675"/>
            <a:ext cx="8520600" cy="171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rgbClr val="161616"/>
                </a:solidFill>
              </a:rPr>
              <a:t>1. </a:t>
            </a:r>
            <a:r>
              <a:rPr b="1" lang="en">
                <a:solidFill>
                  <a:srgbClr val="161616"/>
                </a:solidFill>
              </a:rPr>
              <a:t>Regresi Logistik</a:t>
            </a:r>
            <a:endParaRPr b="1">
              <a:solidFill>
                <a:srgbClr val="161616"/>
              </a:solidFill>
            </a:endParaRPr>
          </a:p>
          <a:p>
            <a:pPr indent="0" lvl="0" marL="0" rtl="0" algn="l">
              <a:lnSpc>
                <a:spcPct val="115000"/>
              </a:lnSpc>
              <a:spcBef>
                <a:spcPts val="0"/>
              </a:spcBef>
              <a:spcAft>
                <a:spcPts val="0"/>
              </a:spcAft>
              <a:buNone/>
            </a:pPr>
            <a:r>
              <a:t/>
            </a:r>
            <a:endParaRPr b="1">
              <a:solidFill>
                <a:srgbClr val="161616"/>
              </a:solidFill>
            </a:endParaRPr>
          </a:p>
          <a:p>
            <a:pPr indent="0" lvl="0" marL="0" rtl="0" algn="l">
              <a:lnSpc>
                <a:spcPct val="115000"/>
              </a:lnSpc>
              <a:spcBef>
                <a:spcPts val="0"/>
              </a:spcBef>
              <a:spcAft>
                <a:spcPts val="0"/>
              </a:spcAft>
              <a:buNone/>
            </a:pPr>
            <a:r>
              <a:rPr lang="en" sz="1200">
                <a:solidFill>
                  <a:srgbClr val="161616"/>
                </a:solidFill>
              </a:rPr>
              <a:t>Regresi logistik adalah metode terkenal dalam statistik yang digunakan untuk memprediksi peluang hasil, dan populer untuk tugas klasifikasi. Algoritma memprediksi peluang terjadinya suatu peristiwa dengan memasang data ke fungsi logistik.</a:t>
            </a:r>
            <a:endParaRPr sz="1200">
              <a:solidFill>
                <a:srgbClr val="161616"/>
              </a:solidFill>
            </a:endParaRPr>
          </a:p>
          <a:p>
            <a:pPr indent="0" lvl="0" marL="0" rtl="0" algn="l">
              <a:lnSpc>
                <a:spcPct val="115000"/>
              </a:lnSpc>
              <a:spcBef>
                <a:spcPts val="0"/>
              </a:spcBef>
              <a:spcAft>
                <a:spcPts val="0"/>
              </a:spcAft>
              <a:buNone/>
            </a:pPr>
            <a:r>
              <a:rPr lang="en" sz="1200">
                <a:solidFill>
                  <a:srgbClr val="161616"/>
                </a:solidFill>
              </a:rPr>
              <a:t>Model regresi logisitik yang digunakan kali ini tidak menggunakan hyperparameter apapun, hanya menggunakan bawaan parameter bawaan dari scikit learn.</a:t>
            </a:r>
            <a:endParaRPr sz="1200">
              <a:solidFill>
                <a:srgbClr val="16161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nvSpPr>
        <p:spPr>
          <a:xfrm>
            <a:off x="311700" y="312500"/>
            <a:ext cx="8520600" cy="171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rgbClr val="161616"/>
                </a:solidFill>
              </a:rPr>
              <a:t>2. Decision Tree</a:t>
            </a:r>
            <a:endParaRPr b="1">
              <a:solidFill>
                <a:srgbClr val="161616"/>
              </a:solidFill>
            </a:endParaRPr>
          </a:p>
          <a:p>
            <a:pPr indent="0" lvl="0" marL="0" rtl="0" algn="l">
              <a:lnSpc>
                <a:spcPct val="115000"/>
              </a:lnSpc>
              <a:spcBef>
                <a:spcPts val="0"/>
              </a:spcBef>
              <a:spcAft>
                <a:spcPts val="0"/>
              </a:spcAft>
              <a:buNone/>
            </a:pPr>
            <a:r>
              <a:t/>
            </a:r>
            <a:endParaRPr b="1">
              <a:solidFill>
                <a:srgbClr val="161616"/>
              </a:solidFill>
            </a:endParaRPr>
          </a:p>
          <a:p>
            <a:pPr indent="0" lvl="0" marL="0" rtl="0" algn="just">
              <a:lnSpc>
                <a:spcPct val="115000"/>
              </a:lnSpc>
              <a:spcBef>
                <a:spcPts val="0"/>
              </a:spcBef>
              <a:spcAft>
                <a:spcPts val="0"/>
              </a:spcAft>
              <a:buNone/>
            </a:pPr>
            <a:r>
              <a:rPr lang="en" sz="1200">
                <a:solidFill>
                  <a:srgbClr val="161616"/>
                </a:solidFill>
              </a:rPr>
              <a:t>Decision tree merupakan salah satu metode klasifikasi dalam machine learning yang dapat digunakan untuk mengklasifikasikan data berdasarkan sejumlah fitur atau atribut yang dimiliki. Decision tree bekerja dengan membagi dataset menjadi beberapa kelompok berdasarkan serangkaian keputusan atau kondisi yang didasarkan pada nilai-nilai fitur atau atribut yang dimiliki oleh setiap data. Dengan cara ini, decision tree dapat memisahkan data menjadi beberapa kelompok yang saling eksklusif dan dapat diprediksi kelasnya.</a:t>
            </a:r>
            <a:endParaRPr sz="1200">
              <a:solidFill>
                <a:srgbClr val="161616"/>
              </a:solidFill>
            </a:endParaRPr>
          </a:p>
        </p:txBody>
      </p:sp>
      <p:pic>
        <p:nvPicPr>
          <p:cNvPr id="190" name="Google Shape;190;p35"/>
          <p:cNvPicPr preferRelativeResize="0"/>
          <p:nvPr/>
        </p:nvPicPr>
        <p:blipFill>
          <a:blip r:embed="rId3">
            <a:alphaModFix/>
          </a:blip>
          <a:stretch>
            <a:fillRect/>
          </a:stretch>
        </p:blipFill>
        <p:spPr>
          <a:xfrm>
            <a:off x="4210800" y="2027300"/>
            <a:ext cx="4781676" cy="2637900"/>
          </a:xfrm>
          <a:prstGeom prst="rect">
            <a:avLst/>
          </a:prstGeom>
          <a:noFill/>
          <a:ln>
            <a:noFill/>
          </a:ln>
        </p:spPr>
      </p:pic>
      <p:sp>
        <p:nvSpPr>
          <p:cNvPr id="191" name="Google Shape;191;p35"/>
          <p:cNvSpPr txBox="1"/>
          <p:nvPr/>
        </p:nvSpPr>
        <p:spPr>
          <a:xfrm>
            <a:off x="421900" y="2630450"/>
            <a:ext cx="2618400" cy="143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161616"/>
                </a:solidFill>
              </a:rPr>
              <a:t>Model Decision Tree yang digunakan kali ini tidak menggunakan hyperparameter apapun, hanya menggunakan bawaan parameter bawaan dari scikit learn.</a:t>
            </a:r>
            <a:endParaRPr sz="1200">
              <a:solidFill>
                <a:srgbClr val="16161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nvSpPr>
        <p:spPr>
          <a:xfrm>
            <a:off x="311700" y="255150"/>
            <a:ext cx="8520600" cy="231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rgbClr val="161616"/>
                </a:solidFill>
              </a:rPr>
              <a:t>3</a:t>
            </a:r>
            <a:r>
              <a:rPr b="1" lang="en">
                <a:solidFill>
                  <a:srgbClr val="161616"/>
                </a:solidFill>
              </a:rPr>
              <a:t>. Random Forest</a:t>
            </a:r>
            <a:endParaRPr b="1">
              <a:solidFill>
                <a:srgbClr val="161616"/>
              </a:solidFill>
            </a:endParaRPr>
          </a:p>
          <a:p>
            <a:pPr indent="0" lvl="0" marL="0" rtl="0" algn="l">
              <a:lnSpc>
                <a:spcPct val="115000"/>
              </a:lnSpc>
              <a:spcBef>
                <a:spcPts val="0"/>
              </a:spcBef>
              <a:spcAft>
                <a:spcPts val="0"/>
              </a:spcAft>
              <a:buNone/>
            </a:pPr>
            <a:r>
              <a:t/>
            </a:r>
            <a:endParaRPr sz="1200">
              <a:solidFill>
                <a:srgbClr val="161616"/>
              </a:solidFill>
            </a:endParaRPr>
          </a:p>
          <a:p>
            <a:pPr indent="0" lvl="0" marL="0" rtl="0" algn="l">
              <a:lnSpc>
                <a:spcPct val="115000"/>
              </a:lnSpc>
              <a:spcBef>
                <a:spcPts val="0"/>
              </a:spcBef>
              <a:spcAft>
                <a:spcPts val="0"/>
              </a:spcAft>
              <a:buNone/>
            </a:pPr>
            <a:r>
              <a:rPr lang="en" sz="1200">
                <a:solidFill>
                  <a:srgbClr val="161616"/>
                </a:solidFill>
              </a:rPr>
              <a:t>Random forest merupakan salah satu algoritma machine learning yang digunakan untuk melakukan klasifikasi dan regresi. Algoritma ini didasarkan pada konsep ensemble learning, di mana sejumlah model pembelajaran mesin digabungkan untuk meningkatkan akurasi dan keandalan prediksi.</a:t>
            </a:r>
            <a:endParaRPr sz="1200">
              <a:solidFill>
                <a:srgbClr val="161616"/>
              </a:solidFill>
            </a:endParaRPr>
          </a:p>
          <a:p>
            <a:pPr indent="0" lvl="0" marL="0" rtl="0" algn="l">
              <a:lnSpc>
                <a:spcPct val="115000"/>
              </a:lnSpc>
              <a:spcBef>
                <a:spcPts val="0"/>
              </a:spcBef>
              <a:spcAft>
                <a:spcPts val="0"/>
              </a:spcAft>
              <a:buNone/>
            </a:pPr>
            <a:r>
              <a:rPr lang="en" sz="1200">
                <a:solidFill>
                  <a:srgbClr val="161616"/>
                </a:solidFill>
              </a:rPr>
              <a:t>Random forest terdiri dari sejumlah decision tree yang dihasilkan secara acak dari subset data yang diambil dari dataset asli. Setiap decision tree pada random forest melakukan prediksi pada subset data tersebut dan menghasilkan suatu kelas atau nilai regresi. Kemudian, hasil prediksi dari setiap decision tree digunakan untuk menghasilkan prediksi akhir melalui suatu proses voting atau averaging.</a:t>
            </a:r>
            <a:endParaRPr sz="1200">
              <a:solidFill>
                <a:srgbClr val="161616"/>
              </a:solidFill>
            </a:endParaRPr>
          </a:p>
          <a:p>
            <a:pPr indent="0" lvl="0" marL="0" rtl="0" algn="l">
              <a:lnSpc>
                <a:spcPct val="115000"/>
              </a:lnSpc>
              <a:spcBef>
                <a:spcPts val="0"/>
              </a:spcBef>
              <a:spcAft>
                <a:spcPts val="0"/>
              </a:spcAft>
              <a:buNone/>
            </a:pPr>
            <a:r>
              <a:t/>
            </a:r>
            <a:endParaRPr sz="1200">
              <a:solidFill>
                <a:srgbClr val="161616"/>
              </a:solidFill>
            </a:endParaRPr>
          </a:p>
        </p:txBody>
      </p:sp>
      <p:pic>
        <p:nvPicPr>
          <p:cNvPr id="197" name="Google Shape;197;p36"/>
          <p:cNvPicPr preferRelativeResize="0"/>
          <p:nvPr/>
        </p:nvPicPr>
        <p:blipFill>
          <a:blip r:embed="rId3">
            <a:alphaModFix/>
          </a:blip>
          <a:stretch>
            <a:fillRect/>
          </a:stretch>
        </p:blipFill>
        <p:spPr>
          <a:xfrm>
            <a:off x="1637325" y="2371728"/>
            <a:ext cx="6115950" cy="1495425"/>
          </a:xfrm>
          <a:prstGeom prst="rect">
            <a:avLst/>
          </a:prstGeom>
          <a:noFill/>
          <a:ln>
            <a:noFill/>
          </a:ln>
        </p:spPr>
      </p:pic>
      <p:sp>
        <p:nvSpPr>
          <p:cNvPr id="198" name="Google Shape;198;p36"/>
          <p:cNvSpPr txBox="1"/>
          <p:nvPr/>
        </p:nvSpPr>
        <p:spPr>
          <a:xfrm>
            <a:off x="580800" y="4050850"/>
            <a:ext cx="82290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161616"/>
                </a:solidFill>
              </a:rPr>
              <a:t>Pada model random forest digunakan hyper parameter tuning menggunakan gridsearch dengan cross validation sebanyak 5 kali.</a:t>
            </a:r>
            <a:endParaRPr sz="1200">
              <a:solidFill>
                <a:srgbClr val="16161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nvSpPr>
        <p:spPr>
          <a:xfrm>
            <a:off x="452250" y="2813975"/>
            <a:ext cx="82395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161616"/>
                </a:solidFill>
              </a:rPr>
              <a:t>Didapat hyper parameter yang paling baik adalah:</a:t>
            </a:r>
            <a:endParaRPr sz="1200">
              <a:solidFill>
                <a:srgbClr val="161616"/>
              </a:solidFill>
            </a:endParaRPr>
          </a:p>
          <a:p>
            <a:pPr indent="0" lvl="0" marL="0" rtl="0" algn="l">
              <a:lnSpc>
                <a:spcPct val="115000"/>
              </a:lnSpc>
              <a:spcBef>
                <a:spcPts val="0"/>
              </a:spcBef>
              <a:spcAft>
                <a:spcPts val="0"/>
              </a:spcAft>
              <a:buNone/>
            </a:pPr>
            <a:r>
              <a:rPr lang="en" sz="1200">
                <a:solidFill>
                  <a:srgbClr val="161616"/>
                </a:solidFill>
              </a:rPr>
              <a:t>n_estimators: 1000</a:t>
            </a:r>
            <a:endParaRPr sz="1200">
              <a:solidFill>
                <a:srgbClr val="161616"/>
              </a:solidFill>
            </a:endParaRPr>
          </a:p>
          <a:p>
            <a:pPr indent="0" lvl="0" marL="0" rtl="0" algn="l">
              <a:lnSpc>
                <a:spcPct val="115000"/>
              </a:lnSpc>
              <a:spcBef>
                <a:spcPts val="0"/>
              </a:spcBef>
              <a:spcAft>
                <a:spcPts val="0"/>
              </a:spcAft>
              <a:buNone/>
            </a:pPr>
            <a:r>
              <a:rPr lang="en" sz="1200">
                <a:solidFill>
                  <a:srgbClr val="161616"/>
                </a:solidFill>
              </a:rPr>
              <a:t>m</a:t>
            </a:r>
            <a:r>
              <a:rPr lang="en" sz="1200">
                <a:solidFill>
                  <a:srgbClr val="161616"/>
                </a:solidFill>
              </a:rPr>
              <a:t>ax_depth(kedalaman tree): 30</a:t>
            </a:r>
            <a:endParaRPr sz="1200">
              <a:solidFill>
                <a:srgbClr val="161616"/>
              </a:solidFill>
            </a:endParaRPr>
          </a:p>
          <a:p>
            <a:pPr indent="0" lvl="0" marL="0" rtl="0" algn="l">
              <a:lnSpc>
                <a:spcPct val="115000"/>
              </a:lnSpc>
              <a:spcBef>
                <a:spcPts val="0"/>
              </a:spcBef>
              <a:spcAft>
                <a:spcPts val="0"/>
              </a:spcAft>
              <a:buNone/>
            </a:pPr>
            <a:r>
              <a:rPr lang="en" sz="1200">
                <a:solidFill>
                  <a:srgbClr val="161616"/>
                </a:solidFill>
              </a:rPr>
              <a:t>max_features: auto</a:t>
            </a:r>
            <a:endParaRPr sz="1200">
              <a:solidFill>
                <a:srgbClr val="161616"/>
              </a:solidFill>
            </a:endParaRPr>
          </a:p>
          <a:p>
            <a:pPr indent="0" lvl="0" marL="0" rtl="0" algn="l">
              <a:lnSpc>
                <a:spcPct val="115000"/>
              </a:lnSpc>
              <a:spcBef>
                <a:spcPts val="0"/>
              </a:spcBef>
              <a:spcAft>
                <a:spcPts val="0"/>
              </a:spcAft>
              <a:buNone/>
            </a:pPr>
            <a:r>
              <a:rPr lang="en" sz="1200">
                <a:solidFill>
                  <a:srgbClr val="161616"/>
                </a:solidFill>
              </a:rPr>
              <a:t>Criteria: entropy</a:t>
            </a:r>
            <a:endParaRPr sz="1200">
              <a:solidFill>
                <a:srgbClr val="161616"/>
              </a:solidFill>
            </a:endParaRPr>
          </a:p>
        </p:txBody>
      </p:sp>
      <p:pic>
        <p:nvPicPr>
          <p:cNvPr id="204" name="Google Shape;204;p37"/>
          <p:cNvPicPr preferRelativeResize="0"/>
          <p:nvPr/>
        </p:nvPicPr>
        <p:blipFill>
          <a:blip r:embed="rId3">
            <a:alphaModFix/>
          </a:blip>
          <a:stretch>
            <a:fillRect/>
          </a:stretch>
        </p:blipFill>
        <p:spPr>
          <a:xfrm>
            <a:off x="152400" y="1441400"/>
            <a:ext cx="8839199" cy="113034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nvSpPr>
        <p:spPr>
          <a:xfrm>
            <a:off x="311700" y="312500"/>
            <a:ext cx="8520600" cy="189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rgbClr val="161616"/>
                </a:solidFill>
              </a:rPr>
              <a:t>4. XGBoost</a:t>
            </a:r>
            <a:endParaRPr b="1">
              <a:solidFill>
                <a:srgbClr val="161616"/>
              </a:solidFill>
            </a:endParaRPr>
          </a:p>
          <a:p>
            <a:pPr indent="0" lvl="0" marL="0" rtl="0" algn="just">
              <a:lnSpc>
                <a:spcPct val="115000"/>
              </a:lnSpc>
              <a:spcBef>
                <a:spcPts val="0"/>
              </a:spcBef>
              <a:spcAft>
                <a:spcPts val="0"/>
              </a:spcAft>
              <a:buNone/>
            </a:pPr>
            <a:r>
              <a:rPr lang="en" sz="1200">
                <a:solidFill>
                  <a:srgbClr val="161616"/>
                </a:solidFill>
              </a:rPr>
              <a:t>XGBoost (eXtreme Gradient Boosting) merupakan salah satu algoritma machine learning yang digunakan untuk melakukan klasifikasi, regresi, dan prediksi probabilitas. Algoritma ini merupakan salah satu varian dari gradient boosting tree, yang memiliki kemampuan untuk meningkatkan akurasi dan keandalan prediksi melalui serangkaian iterasi.</a:t>
            </a:r>
            <a:endParaRPr sz="1200">
              <a:solidFill>
                <a:srgbClr val="161616"/>
              </a:solidFill>
            </a:endParaRPr>
          </a:p>
          <a:p>
            <a:pPr indent="0" lvl="0" marL="0" rtl="0" algn="just">
              <a:lnSpc>
                <a:spcPct val="115000"/>
              </a:lnSpc>
              <a:spcBef>
                <a:spcPts val="0"/>
              </a:spcBef>
              <a:spcAft>
                <a:spcPts val="0"/>
              </a:spcAft>
              <a:buNone/>
            </a:pPr>
            <a:r>
              <a:rPr lang="en" sz="1200">
                <a:solidFill>
                  <a:srgbClr val="161616"/>
                </a:solidFill>
              </a:rPr>
              <a:t>XGBoost memperbaiki performa dari algoritma gradient boosting tree dengan memperkenalkan beberapa fitur baru, seperti regularisasi L1 dan L2, dan pengoptimalan struktur model menggunakan pruning. Selain itu, XGBoost juga menggunakan beberapa teknik yang efektif dalam meningkatkan akurasi prediksi, seperti histogram-based approximation dan gradient-based one-side sampling.</a:t>
            </a:r>
            <a:endParaRPr sz="1200">
              <a:solidFill>
                <a:srgbClr val="161616"/>
              </a:solidFill>
            </a:endParaRPr>
          </a:p>
        </p:txBody>
      </p:sp>
      <p:sp>
        <p:nvSpPr>
          <p:cNvPr id="210" name="Google Shape;210;p38"/>
          <p:cNvSpPr txBox="1"/>
          <p:nvPr/>
        </p:nvSpPr>
        <p:spPr>
          <a:xfrm>
            <a:off x="5259225" y="2887625"/>
            <a:ext cx="34140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161616"/>
                </a:solidFill>
              </a:rPr>
              <a:t>Pembuatan model XGBoost kali ini diawali dengan menggunakan hyperparamter</a:t>
            </a:r>
            <a:endParaRPr sz="1200">
              <a:solidFill>
                <a:srgbClr val="161616"/>
              </a:solidFill>
            </a:endParaRPr>
          </a:p>
        </p:txBody>
      </p:sp>
      <p:pic>
        <p:nvPicPr>
          <p:cNvPr id="211" name="Google Shape;211;p38"/>
          <p:cNvPicPr preferRelativeResize="0"/>
          <p:nvPr/>
        </p:nvPicPr>
        <p:blipFill>
          <a:blip r:embed="rId3">
            <a:alphaModFix/>
          </a:blip>
          <a:stretch>
            <a:fillRect/>
          </a:stretch>
        </p:blipFill>
        <p:spPr>
          <a:xfrm>
            <a:off x="376025" y="2204300"/>
            <a:ext cx="4433503" cy="2634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9"/>
          <p:cNvPicPr preferRelativeResize="0"/>
          <p:nvPr/>
        </p:nvPicPr>
        <p:blipFill>
          <a:blip r:embed="rId3">
            <a:alphaModFix/>
          </a:blip>
          <a:stretch>
            <a:fillRect/>
          </a:stretch>
        </p:blipFill>
        <p:spPr>
          <a:xfrm>
            <a:off x="152400" y="152400"/>
            <a:ext cx="8839201" cy="2661557"/>
          </a:xfrm>
          <a:prstGeom prst="rect">
            <a:avLst/>
          </a:prstGeom>
          <a:noFill/>
          <a:ln>
            <a:noFill/>
          </a:ln>
        </p:spPr>
      </p:pic>
      <p:sp>
        <p:nvSpPr>
          <p:cNvPr id="217" name="Google Shape;217;p39"/>
          <p:cNvSpPr txBox="1"/>
          <p:nvPr/>
        </p:nvSpPr>
        <p:spPr>
          <a:xfrm>
            <a:off x="788100" y="3340750"/>
            <a:ext cx="75678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161616"/>
                </a:solidFill>
              </a:rPr>
              <a:t>Kemudian setelah itu dilakukan tuning terhadap hyperparamternya, yaitu n estimator dan max depth menggunakan grid search. Didapat hyperparamter terbaik adalah n estimator sebanya 1000 dengan max depth 11</a:t>
            </a:r>
            <a:endParaRPr sz="1200">
              <a:solidFill>
                <a:srgbClr val="16161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0"/>
          <p:cNvSpPr txBox="1"/>
          <p:nvPr>
            <p:ph type="title"/>
          </p:nvPr>
        </p:nvSpPr>
        <p:spPr>
          <a:xfrm>
            <a:off x="311700" y="102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Evaluation</a:t>
            </a:r>
            <a:endParaRPr sz="3600"/>
          </a:p>
        </p:txBody>
      </p:sp>
      <p:sp>
        <p:nvSpPr>
          <p:cNvPr id="223" name="Google Shape;223;p40"/>
          <p:cNvSpPr txBox="1"/>
          <p:nvPr/>
        </p:nvSpPr>
        <p:spPr>
          <a:xfrm>
            <a:off x="311700" y="8572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rgbClr val="161616"/>
                </a:solidFill>
              </a:rPr>
              <a:t>1. Regresi Logistik</a:t>
            </a:r>
            <a:endParaRPr/>
          </a:p>
        </p:txBody>
      </p:sp>
      <p:pic>
        <p:nvPicPr>
          <p:cNvPr id="224" name="Google Shape;224;p40"/>
          <p:cNvPicPr preferRelativeResize="0"/>
          <p:nvPr/>
        </p:nvPicPr>
        <p:blipFill>
          <a:blip r:embed="rId3">
            <a:alphaModFix/>
          </a:blip>
          <a:stretch>
            <a:fillRect/>
          </a:stretch>
        </p:blipFill>
        <p:spPr>
          <a:xfrm>
            <a:off x="1389350" y="1362850"/>
            <a:ext cx="2457950" cy="2066425"/>
          </a:xfrm>
          <a:prstGeom prst="rect">
            <a:avLst/>
          </a:prstGeom>
          <a:noFill/>
          <a:ln>
            <a:noFill/>
          </a:ln>
        </p:spPr>
      </p:pic>
      <p:pic>
        <p:nvPicPr>
          <p:cNvPr id="225" name="Google Shape;225;p40"/>
          <p:cNvPicPr preferRelativeResize="0"/>
          <p:nvPr/>
        </p:nvPicPr>
        <p:blipFill>
          <a:blip r:embed="rId4">
            <a:alphaModFix/>
          </a:blip>
          <a:stretch>
            <a:fillRect/>
          </a:stretch>
        </p:blipFill>
        <p:spPr>
          <a:xfrm>
            <a:off x="4793850" y="1298050"/>
            <a:ext cx="2643050" cy="2196025"/>
          </a:xfrm>
          <a:prstGeom prst="rect">
            <a:avLst/>
          </a:prstGeom>
          <a:noFill/>
          <a:ln>
            <a:noFill/>
          </a:ln>
        </p:spPr>
      </p:pic>
      <p:sp>
        <p:nvSpPr>
          <p:cNvPr id="226" name="Google Shape;226;p40"/>
          <p:cNvSpPr txBox="1"/>
          <p:nvPr/>
        </p:nvSpPr>
        <p:spPr>
          <a:xfrm>
            <a:off x="2147325" y="3534650"/>
            <a:ext cx="942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161616"/>
                </a:solidFill>
              </a:rPr>
              <a:t>Data Train</a:t>
            </a:r>
            <a:endParaRPr sz="1200">
              <a:solidFill>
                <a:srgbClr val="161616"/>
              </a:solidFill>
            </a:endParaRPr>
          </a:p>
        </p:txBody>
      </p:sp>
      <p:sp>
        <p:nvSpPr>
          <p:cNvPr id="227" name="Google Shape;227;p40"/>
          <p:cNvSpPr txBox="1"/>
          <p:nvPr/>
        </p:nvSpPr>
        <p:spPr>
          <a:xfrm>
            <a:off x="5644375" y="3534650"/>
            <a:ext cx="942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161616"/>
                </a:solidFill>
              </a:rPr>
              <a:t>Data Test</a:t>
            </a:r>
            <a:endParaRPr sz="1200">
              <a:solidFill>
                <a:srgbClr val="161616"/>
              </a:solidFill>
            </a:endParaRPr>
          </a:p>
        </p:txBody>
      </p:sp>
      <p:sp>
        <p:nvSpPr>
          <p:cNvPr id="228" name="Google Shape;228;p40"/>
          <p:cNvSpPr txBox="1"/>
          <p:nvPr/>
        </p:nvSpPr>
        <p:spPr>
          <a:xfrm>
            <a:off x="447350" y="4201400"/>
            <a:ext cx="80550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161616"/>
                </a:solidFill>
              </a:rPr>
              <a:t>Didapat akurasi model untuk data train sebesar 76% dan data test 74%. Didapat kesimpulan model regresi logistik ini dapat memprediksi cukup baik dan tidak adanya overfitting pada modelnya</a:t>
            </a:r>
            <a:endParaRPr sz="1200">
              <a:solidFill>
                <a:srgbClr val="16161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nvSpPr>
        <p:spPr>
          <a:xfrm>
            <a:off x="238225" y="19052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rgbClr val="161616"/>
                </a:solidFill>
              </a:rPr>
              <a:t>2. Decision Tree</a:t>
            </a:r>
            <a:endParaRPr/>
          </a:p>
        </p:txBody>
      </p:sp>
      <p:sp>
        <p:nvSpPr>
          <p:cNvPr id="234" name="Google Shape;234;p41"/>
          <p:cNvSpPr txBox="1"/>
          <p:nvPr/>
        </p:nvSpPr>
        <p:spPr>
          <a:xfrm>
            <a:off x="2147325" y="3008050"/>
            <a:ext cx="942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161616"/>
                </a:solidFill>
              </a:rPr>
              <a:t>Data Train</a:t>
            </a:r>
            <a:endParaRPr sz="1200">
              <a:solidFill>
                <a:srgbClr val="161616"/>
              </a:solidFill>
            </a:endParaRPr>
          </a:p>
        </p:txBody>
      </p:sp>
      <p:sp>
        <p:nvSpPr>
          <p:cNvPr id="235" name="Google Shape;235;p41"/>
          <p:cNvSpPr txBox="1"/>
          <p:nvPr/>
        </p:nvSpPr>
        <p:spPr>
          <a:xfrm>
            <a:off x="5644375" y="3008050"/>
            <a:ext cx="942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161616"/>
                </a:solidFill>
              </a:rPr>
              <a:t>Data Test</a:t>
            </a:r>
            <a:endParaRPr sz="1200">
              <a:solidFill>
                <a:srgbClr val="161616"/>
              </a:solidFill>
            </a:endParaRPr>
          </a:p>
        </p:txBody>
      </p:sp>
      <p:sp>
        <p:nvSpPr>
          <p:cNvPr id="236" name="Google Shape;236;p41"/>
          <p:cNvSpPr txBox="1"/>
          <p:nvPr/>
        </p:nvSpPr>
        <p:spPr>
          <a:xfrm>
            <a:off x="544500" y="3557150"/>
            <a:ext cx="80550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161616"/>
                </a:solidFill>
              </a:rPr>
              <a:t>Didapat akurasi model untuk data train sebesar 100% dan data test 77%. Didapat kesimpulan model decision tree kurang bagus dalam meprediksi level congestion karena ada indikasi terjadinya overfitting pada modelnya. Bisa dilihat akurasi pada model data train dan data test yang terlalu jauh berbeda</a:t>
            </a:r>
            <a:endParaRPr sz="1200">
              <a:solidFill>
                <a:srgbClr val="161616"/>
              </a:solidFill>
            </a:endParaRPr>
          </a:p>
        </p:txBody>
      </p:sp>
      <p:pic>
        <p:nvPicPr>
          <p:cNvPr id="237" name="Google Shape;237;p41"/>
          <p:cNvPicPr preferRelativeResize="0"/>
          <p:nvPr/>
        </p:nvPicPr>
        <p:blipFill>
          <a:blip r:embed="rId3">
            <a:alphaModFix/>
          </a:blip>
          <a:stretch>
            <a:fillRect/>
          </a:stretch>
        </p:blipFill>
        <p:spPr>
          <a:xfrm>
            <a:off x="1389350" y="673475"/>
            <a:ext cx="2457950" cy="2154767"/>
          </a:xfrm>
          <a:prstGeom prst="rect">
            <a:avLst/>
          </a:prstGeom>
          <a:noFill/>
          <a:ln>
            <a:noFill/>
          </a:ln>
        </p:spPr>
      </p:pic>
      <p:pic>
        <p:nvPicPr>
          <p:cNvPr id="238" name="Google Shape;238;p41"/>
          <p:cNvPicPr preferRelativeResize="0"/>
          <p:nvPr/>
        </p:nvPicPr>
        <p:blipFill>
          <a:blip r:embed="rId4">
            <a:alphaModFix/>
          </a:blip>
          <a:stretch>
            <a:fillRect/>
          </a:stretch>
        </p:blipFill>
        <p:spPr>
          <a:xfrm>
            <a:off x="4733138" y="673475"/>
            <a:ext cx="2764468" cy="2334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2"/>
          <p:cNvSpPr txBox="1"/>
          <p:nvPr/>
        </p:nvSpPr>
        <p:spPr>
          <a:xfrm>
            <a:off x="238225" y="19052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rgbClr val="161616"/>
                </a:solidFill>
              </a:rPr>
              <a:t>2. Decision Tree</a:t>
            </a:r>
            <a:endParaRPr/>
          </a:p>
        </p:txBody>
      </p:sp>
      <p:sp>
        <p:nvSpPr>
          <p:cNvPr id="244" name="Google Shape;244;p42"/>
          <p:cNvSpPr txBox="1"/>
          <p:nvPr/>
        </p:nvSpPr>
        <p:spPr>
          <a:xfrm>
            <a:off x="544500" y="3936800"/>
            <a:ext cx="80550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161616"/>
                </a:solidFill>
              </a:rPr>
              <a:t>Dari model decision tree ini dapat dilihat 3 feature yang paling berpengaruh terhadap congestion level di kota bogor adalah median speed kmh, median delay dan median length</a:t>
            </a:r>
            <a:endParaRPr sz="1200">
              <a:solidFill>
                <a:srgbClr val="161616"/>
              </a:solidFill>
            </a:endParaRPr>
          </a:p>
        </p:txBody>
      </p:sp>
      <p:pic>
        <p:nvPicPr>
          <p:cNvPr id="245" name="Google Shape;245;p42"/>
          <p:cNvPicPr preferRelativeResize="0"/>
          <p:nvPr/>
        </p:nvPicPr>
        <p:blipFill>
          <a:blip r:embed="rId3">
            <a:alphaModFix/>
          </a:blip>
          <a:stretch>
            <a:fillRect/>
          </a:stretch>
        </p:blipFill>
        <p:spPr>
          <a:xfrm>
            <a:off x="2472150" y="590725"/>
            <a:ext cx="4770831" cy="3252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3"/>
          <p:cNvSpPr txBox="1"/>
          <p:nvPr/>
        </p:nvSpPr>
        <p:spPr>
          <a:xfrm>
            <a:off x="311700" y="8572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rgbClr val="161616"/>
                </a:solidFill>
              </a:rPr>
              <a:t>3</a:t>
            </a:r>
            <a:r>
              <a:rPr b="1" lang="en">
                <a:solidFill>
                  <a:srgbClr val="161616"/>
                </a:solidFill>
              </a:rPr>
              <a:t>. Random Forest</a:t>
            </a:r>
            <a:endParaRPr/>
          </a:p>
        </p:txBody>
      </p:sp>
      <p:sp>
        <p:nvSpPr>
          <p:cNvPr id="251" name="Google Shape;251;p43"/>
          <p:cNvSpPr txBox="1"/>
          <p:nvPr/>
        </p:nvSpPr>
        <p:spPr>
          <a:xfrm>
            <a:off x="311700" y="2646100"/>
            <a:ext cx="80550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161616"/>
                </a:solidFill>
              </a:rPr>
              <a:t>Didapat akurasi model untuk data train sebesar 100% dan data test 83.78%. Didapat kesimpulan model random forest ini dapat memprediksi cukup baik walaupun ada indikasi terjadinya overfitting pada data train saat training modelnya, namun selisihnya tidak sejauh model decision tree sebelumnya</a:t>
            </a:r>
            <a:endParaRPr sz="1200">
              <a:solidFill>
                <a:srgbClr val="161616"/>
              </a:solidFill>
            </a:endParaRPr>
          </a:p>
        </p:txBody>
      </p:sp>
      <p:pic>
        <p:nvPicPr>
          <p:cNvPr id="252" name="Google Shape;252;p43"/>
          <p:cNvPicPr preferRelativeResize="0"/>
          <p:nvPr/>
        </p:nvPicPr>
        <p:blipFill>
          <a:blip r:embed="rId3">
            <a:alphaModFix/>
          </a:blip>
          <a:stretch>
            <a:fillRect/>
          </a:stretch>
        </p:blipFill>
        <p:spPr>
          <a:xfrm>
            <a:off x="311700" y="1348650"/>
            <a:ext cx="3790950" cy="1152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Business Understanding</a:t>
            </a:r>
            <a:endParaRPr sz="3600"/>
          </a:p>
        </p:txBody>
      </p:sp>
      <p:sp>
        <p:nvSpPr>
          <p:cNvPr id="113" name="Google Shape;113;p26"/>
          <p:cNvSpPr txBox="1"/>
          <p:nvPr>
            <p:ph idx="1" type="body"/>
          </p:nvPr>
        </p:nvSpPr>
        <p:spPr>
          <a:xfrm>
            <a:off x="397425" y="1346425"/>
            <a:ext cx="8520600" cy="33174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000000"/>
                </a:solidFill>
                <a:latin typeface="Arial"/>
                <a:ea typeface="Arial"/>
                <a:cs typeface="Arial"/>
                <a:sym typeface="Arial"/>
              </a:rPr>
              <a:t>Kota Bogor adalah kota yang cukup padat penduduknya dan merupakan salah satu kota penting di Jawa Barat, Indonesia. Kemacetan lalu lintas di kota Bogor sangat sering terjadi, terutama pada jam-jam sibuk seperti saat jam kerja pagi dan sore hari. Kemacetan lalu lintas dapat berdampak pada efisiensi transportasi, kualitas udara, produktivitas, dan kesehatan masyarakat, sehingga prediksi tingkat kemacetan yang akurat sangat penting untuk mengambil tindakan yang tepat dalam mengurangi kemacetan.</a:t>
            </a:r>
            <a:endParaRPr sz="12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n" sz="1200">
                <a:solidFill>
                  <a:srgbClr val="000000"/>
                </a:solidFill>
                <a:latin typeface="Arial"/>
                <a:ea typeface="Arial"/>
                <a:cs typeface="Arial"/>
                <a:sym typeface="Arial"/>
              </a:rPr>
              <a:t>Tujuan dari prediksi kemacetan adalah untuk membantu stakeholder dalam membuat keputusan yang lebih baik terkait transportasi, seperti rute yang harus diambil, waktu yang tepat untuk bepergian, dan alternatif transportasi yang dapat digunakan. Dalam hal ini, data yang dapat digunakan mencakup data lalu lintas, data cuaca, data populasi, data jalan, dan data transportasi publik.</a:t>
            </a:r>
            <a:endParaRPr sz="12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n" sz="1200">
                <a:solidFill>
                  <a:srgbClr val="000000"/>
                </a:solidFill>
                <a:latin typeface="Arial"/>
                <a:ea typeface="Arial"/>
                <a:cs typeface="Arial"/>
                <a:sym typeface="Arial"/>
              </a:rPr>
              <a:t>Dalam mengembangkan model prediksi kemacetan, perlu dipertimbangkan faktor-faktor seperti hari kerja atau hari libur,  dan waktu berangkat. Dengan menggunakan model ini, stakeholder dapat merencanakan dan mengelola transportasi dengan lebih efektif dan efisien, sehingga dapat mengurangi tingkat kemacetan, meningkatkan kualitas udara dan kesehatan masyarakat, dan memperbaiki kualitas hidup di kota Bogor.</a:t>
            </a:r>
            <a:endParaRPr sz="120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4"/>
          <p:cNvSpPr txBox="1"/>
          <p:nvPr/>
        </p:nvSpPr>
        <p:spPr>
          <a:xfrm>
            <a:off x="238225" y="19052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rgbClr val="161616"/>
                </a:solidFill>
              </a:rPr>
              <a:t>3</a:t>
            </a:r>
            <a:r>
              <a:rPr b="1" lang="en">
                <a:solidFill>
                  <a:srgbClr val="161616"/>
                </a:solidFill>
              </a:rPr>
              <a:t>. Random Forest</a:t>
            </a:r>
            <a:endParaRPr/>
          </a:p>
        </p:txBody>
      </p:sp>
      <p:sp>
        <p:nvSpPr>
          <p:cNvPr id="258" name="Google Shape;258;p44"/>
          <p:cNvSpPr txBox="1"/>
          <p:nvPr/>
        </p:nvSpPr>
        <p:spPr>
          <a:xfrm>
            <a:off x="544500" y="3936800"/>
            <a:ext cx="80550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161616"/>
                </a:solidFill>
              </a:rPr>
              <a:t>Dari model random forest ini dapat dilihat 3 feature yang paling berpengaruh terhadap congestion level di kota bogor adalah median speed kmh, median delay dan median length</a:t>
            </a:r>
            <a:endParaRPr sz="1200">
              <a:solidFill>
                <a:srgbClr val="161616"/>
              </a:solidFill>
            </a:endParaRPr>
          </a:p>
        </p:txBody>
      </p:sp>
      <p:pic>
        <p:nvPicPr>
          <p:cNvPr id="259" name="Google Shape;259;p44"/>
          <p:cNvPicPr preferRelativeResize="0"/>
          <p:nvPr/>
        </p:nvPicPr>
        <p:blipFill>
          <a:blip r:embed="rId3">
            <a:alphaModFix/>
          </a:blip>
          <a:stretch>
            <a:fillRect/>
          </a:stretch>
        </p:blipFill>
        <p:spPr>
          <a:xfrm>
            <a:off x="2389638" y="789262"/>
            <a:ext cx="4364726" cy="29489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5"/>
          <p:cNvSpPr txBox="1"/>
          <p:nvPr/>
        </p:nvSpPr>
        <p:spPr>
          <a:xfrm>
            <a:off x="311700" y="8572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rgbClr val="161616"/>
                </a:solidFill>
              </a:rPr>
              <a:t>4. XGBoost</a:t>
            </a:r>
            <a:endParaRPr/>
          </a:p>
        </p:txBody>
      </p:sp>
      <p:sp>
        <p:nvSpPr>
          <p:cNvPr id="265" name="Google Shape;265;p45"/>
          <p:cNvSpPr txBox="1"/>
          <p:nvPr/>
        </p:nvSpPr>
        <p:spPr>
          <a:xfrm>
            <a:off x="311700" y="2646100"/>
            <a:ext cx="80550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161616"/>
                </a:solidFill>
              </a:rPr>
              <a:t>Didapat akurasi model untuk data train sebesar 100% dan data test 86.78%.</a:t>
            </a:r>
            <a:endParaRPr sz="1200">
              <a:solidFill>
                <a:srgbClr val="161616"/>
              </a:solidFill>
            </a:endParaRPr>
          </a:p>
          <a:p>
            <a:pPr indent="0" lvl="0" marL="0" rtl="0" algn="l">
              <a:lnSpc>
                <a:spcPct val="115000"/>
              </a:lnSpc>
              <a:spcBef>
                <a:spcPts val="0"/>
              </a:spcBef>
              <a:spcAft>
                <a:spcPts val="0"/>
              </a:spcAft>
              <a:buNone/>
            </a:pPr>
            <a:r>
              <a:rPr lang="en" sz="1200">
                <a:solidFill>
                  <a:srgbClr val="161616"/>
                </a:solidFill>
              </a:rPr>
              <a:t>Model lebih baik dari pada Random Forest dan Decision Tree</a:t>
            </a:r>
            <a:endParaRPr sz="1200">
              <a:solidFill>
                <a:srgbClr val="161616"/>
              </a:solidFill>
            </a:endParaRPr>
          </a:p>
        </p:txBody>
      </p:sp>
      <p:pic>
        <p:nvPicPr>
          <p:cNvPr id="266" name="Google Shape;266;p45"/>
          <p:cNvPicPr preferRelativeResize="0"/>
          <p:nvPr/>
        </p:nvPicPr>
        <p:blipFill>
          <a:blip r:embed="rId3">
            <a:alphaModFix/>
          </a:blip>
          <a:stretch>
            <a:fillRect/>
          </a:stretch>
        </p:blipFill>
        <p:spPr>
          <a:xfrm>
            <a:off x="311700" y="1404100"/>
            <a:ext cx="3228975" cy="1095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6"/>
          <p:cNvSpPr txBox="1"/>
          <p:nvPr/>
        </p:nvSpPr>
        <p:spPr>
          <a:xfrm>
            <a:off x="238225" y="19052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rgbClr val="161616"/>
                </a:solidFill>
              </a:rPr>
              <a:t>4. XGBoost</a:t>
            </a:r>
            <a:endParaRPr/>
          </a:p>
        </p:txBody>
      </p:sp>
      <p:sp>
        <p:nvSpPr>
          <p:cNvPr id="272" name="Google Shape;272;p46"/>
          <p:cNvSpPr txBox="1"/>
          <p:nvPr/>
        </p:nvSpPr>
        <p:spPr>
          <a:xfrm>
            <a:off x="544500" y="3936800"/>
            <a:ext cx="80550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161616"/>
                </a:solidFill>
              </a:rPr>
              <a:t>Dari model XGBoost ini dapat dilihat 3 feature yang paling berpengaruh terhadap congestion level di kota bogor adalah median speed kmh, median delay dan median length</a:t>
            </a:r>
            <a:endParaRPr sz="1200">
              <a:solidFill>
                <a:srgbClr val="161616"/>
              </a:solidFill>
            </a:endParaRPr>
          </a:p>
        </p:txBody>
      </p:sp>
      <p:pic>
        <p:nvPicPr>
          <p:cNvPr id="273" name="Google Shape;273;p46"/>
          <p:cNvPicPr preferRelativeResize="0"/>
          <p:nvPr/>
        </p:nvPicPr>
        <p:blipFill>
          <a:blip r:embed="rId3">
            <a:alphaModFix/>
          </a:blip>
          <a:stretch>
            <a:fillRect/>
          </a:stretch>
        </p:blipFill>
        <p:spPr>
          <a:xfrm>
            <a:off x="2239783" y="590725"/>
            <a:ext cx="4664419" cy="2949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7"/>
          <p:cNvSpPr txBox="1"/>
          <p:nvPr/>
        </p:nvSpPr>
        <p:spPr>
          <a:xfrm>
            <a:off x="336200" y="1072275"/>
            <a:ext cx="30000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a:solidFill>
                  <a:srgbClr val="161616"/>
                </a:solidFill>
              </a:rPr>
              <a:t>Kesimpulan</a:t>
            </a:r>
            <a:endParaRPr sz="2000"/>
          </a:p>
        </p:txBody>
      </p:sp>
      <p:sp>
        <p:nvSpPr>
          <p:cNvPr id="279" name="Google Shape;279;p47"/>
          <p:cNvSpPr txBox="1"/>
          <p:nvPr/>
        </p:nvSpPr>
        <p:spPr>
          <a:xfrm>
            <a:off x="336200" y="1848250"/>
            <a:ext cx="8055000" cy="12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rgbClr val="161616"/>
                </a:solidFill>
              </a:rPr>
              <a:t>Model Terbaik</a:t>
            </a:r>
            <a:r>
              <a:rPr lang="en" sz="1500">
                <a:solidFill>
                  <a:srgbClr val="161616"/>
                </a:solidFill>
              </a:rPr>
              <a:t>: XGBoost dengan akurasi pada</a:t>
            </a:r>
            <a:r>
              <a:rPr lang="en" sz="1500">
                <a:solidFill>
                  <a:srgbClr val="161616"/>
                </a:solidFill>
              </a:rPr>
              <a:t> </a:t>
            </a:r>
            <a:r>
              <a:rPr b="1" lang="en" sz="1500">
                <a:solidFill>
                  <a:srgbClr val="161616"/>
                </a:solidFill>
              </a:rPr>
              <a:t>data train sebesar 100%</a:t>
            </a:r>
            <a:r>
              <a:rPr lang="en" sz="1500">
                <a:solidFill>
                  <a:srgbClr val="161616"/>
                </a:solidFill>
              </a:rPr>
              <a:t> dan </a:t>
            </a:r>
            <a:r>
              <a:rPr b="1" lang="en" sz="1500">
                <a:solidFill>
                  <a:srgbClr val="161616"/>
                </a:solidFill>
              </a:rPr>
              <a:t>data test 86.78%.</a:t>
            </a:r>
            <a:endParaRPr b="1" sz="1500">
              <a:solidFill>
                <a:srgbClr val="161616"/>
              </a:solidFill>
            </a:endParaRPr>
          </a:p>
          <a:p>
            <a:pPr indent="0" lvl="0" marL="0" rtl="0" algn="l">
              <a:lnSpc>
                <a:spcPct val="115000"/>
              </a:lnSpc>
              <a:spcBef>
                <a:spcPts val="0"/>
              </a:spcBef>
              <a:spcAft>
                <a:spcPts val="0"/>
              </a:spcAft>
              <a:buNone/>
            </a:pPr>
            <a:r>
              <a:rPr b="1" lang="en" sz="1500">
                <a:solidFill>
                  <a:srgbClr val="161616"/>
                </a:solidFill>
              </a:rPr>
              <a:t>Tiga feature</a:t>
            </a:r>
            <a:r>
              <a:rPr lang="en" sz="1500">
                <a:solidFill>
                  <a:srgbClr val="161616"/>
                </a:solidFill>
              </a:rPr>
              <a:t> dengan kontribusi terbesar yang mempengaruhi congestion level adalah </a:t>
            </a:r>
            <a:r>
              <a:rPr b="1" lang="en" sz="1500">
                <a:solidFill>
                  <a:srgbClr val="161616"/>
                </a:solidFill>
              </a:rPr>
              <a:t>median speed kmh, median delay dan median length</a:t>
            </a:r>
            <a:endParaRPr b="1" sz="1500">
              <a:solidFill>
                <a:srgbClr val="161616"/>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Referensi</a:t>
            </a:r>
            <a:endParaRPr sz="3600"/>
          </a:p>
        </p:txBody>
      </p:sp>
      <p:sp>
        <p:nvSpPr>
          <p:cNvPr id="285" name="Google Shape;285;p48"/>
          <p:cNvSpPr txBox="1"/>
          <p:nvPr/>
        </p:nvSpPr>
        <p:spPr>
          <a:xfrm>
            <a:off x="390575" y="1293675"/>
            <a:ext cx="8055000" cy="2722200"/>
          </a:xfrm>
          <a:prstGeom prst="rect">
            <a:avLst/>
          </a:prstGeom>
          <a:noFill/>
          <a:ln>
            <a:noFill/>
          </a:ln>
        </p:spPr>
        <p:txBody>
          <a:bodyPr anchorCtr="0" anchor="t" bIns="91425" lIns="91425" spcFirstLastPara="1" rIns="91425" wrap="square" tIns="91425">
            <a:spAutoFit/>
          </a:bodyPr>
          <a:lstStyle/>
          <a:p>
            <a:pPr indent="0" lvl="0" marL="355600" rtl="0" algn="l">
              <a:lnSpc>
                <a:spcPct val="115000"/>
              </a:lnSpc>
              <a:spcBef>
                <a:spcPts val="1200"/>
              </a:spcBef>
              <a:spcAft>
                <a:spcPts val="0"/>
              </a:spcAft>
              <a:buNone/>
            </a:pPr>
            <a:r>
              <a:rPr lang="en" sz="1100"/>
              <a:t>Akhtar, M. and Moridpour, S. (2021) “A review of traffic congestion prediction using Artificial Intelligence,” </a:t>
            </a:r>
            <a:r>
              <a:rPr i="1" lang="en" sz="1100"/>
              <a:t>Journal of Advanced Transportation</a:t>
            </a:r>
            <a:r>
              <a:rPr lang="en" sz="1100"/>
              <a:t>, 2021, pp. 1–18. Available at: https://doi.org/10.1155/2021/8878011.</a:t>
            </a:r>
            <a:endParaRPr sz="1100"/>
          </a:p>
          <a:p>
            <a:pPr indent="0" lvl="0" marL="355600" rtl="0" algn="l">
              <a:lnSpc>
                <a:spcPct val="115000"/>
              </a:lnSpc>
              <a:spcBef>
                <a:spcPts val="1200"/>
              </a:spcBef>
              <a:spcAft>
                <a:spcPts val="0"/>
              </a:spcAft>
              <a:buNone/>
            </a:pPr>
            <a:r>
              <a:rPr lang="en" sz="1100"/>
              <a:t>Hidayat, A. (2018) </a:t>
            </a:r>
            <a:r>
              <a:rPr i="1" lang="en" sz="1100"/>
              <a:t>Penjelasan Berbagai Jenis Regresi Berganda</a:t>
            </a:r>
            <a:r>
              <a:rPr lang="en" sz="1100"/>
              <a:t>, </a:t>
            </a:r>
            <a:r>
              <a:rPr i="1" lang="en" sz="1100"/>
              <a:t>www.statistikian.com</a:t>
            </a:r>
            <a:r>
              <a:rPr lang="en" sz="1100"/>
              <a:t>. Available at: https://www.statistikian.com/2017/06/berbagai-jenis-regresi-berganda.html (Accessed: February 26, 2023).</a:t>
            </a:r>
            <a:endParaRPr sz="1100"/>
          </a:p>
          <a:p>
            <a:pPr indent="0" lvl="0" marL="355600" rtl="0" algn="l">
              <a:lnSpc>
                <a:spcPct val="115000"/>
              </a:lnSpc>
              <a:spcBef>
                <a:spcPts val="1200"/>
              </a:spcBef>
              <a:spcAft>
                <a:spcPts val="0"/>
              </a:spcAft>
              <a:buNone/>
            </a:pPr>
            <a:r>
              <a:rPr lang="en" sz="1100"/>
              <a:t>Setyadi, F. (2020) </a:t>
            </a:r>
            <a:r>
              <a:rPr i="1" lang="en" sz="1100"/>
              <a:t>Metodologi crisp-DM Beserta Contoh kasusnya</a:t>
            </a:r>
            <a:r>
              <a:rPr lang="en" sz="1100"/>
              <a:t>, </a:t>
            </a:r>
            <a:r>
              <a:rPr i="1" lang="en" sz="1100"/>
              <a:t>Metodologi CRISP-DM Beserta Contoh Kasusnya</a:t>
            </a:r>
            <a:r>
              <a:rPr lang="en" sz="1100"/>
              <a:t>. Available at: https://flinsetyadi.com/metodologi-crisp-dm-beserta-contoh-kasusnya/ (Accessed: February 26, 2023).</a:t>
            </a:r>
            <a:endParaRPr sz="1100"/>
          </a:p>
          <a:p>
            <a:pPr indent="0" lvl="0" marL="355600" rtl="0" algn="l">
              <a:lnSpc>
                <a:spcPct val="115000"/>
              </a:lnSpc>
              <a:spcBef>
                <a:spcPts val="1200"/>
              </a:spcBef>
              <a:spcAft>
                <a:spcPts val="0"/>
              </a:spcAft>
              <a:buNone/>
            </a:pPr>
            <a:r>
              <a:rPr lang="en" sz="1100"/>
              <a:t>Tamir, T.S. </a:t>
            </a:r>
            <a:r>
              <a:rPr i="1" lang="en" sz="1100"/>
              <a:t>et al.</a:t>
            </a:r>
            <a:r>
              <a:rPr lang="en" sz="1100"/>
              <a:t> (2020) “Traffic congestion prediction using decision tree, logistic regression and Neural Networks,” </a:t>
            </a:r>
            <a:r>
              <a:rPr i="1" lang="en" sz="1100"/>
              <a:t>IFAC-PapersOnLine</a:t>
            </a:r>
            <a:r>
              <a:rPr lang="en" sz="1100"/>
              <a:t>, 53(5), pp. 512–517. Available at: https://doi.org/10.1016/j.ifacol.2021.04.138.</a:t>
            </a:r>
            <a:endParaRPr sz="1100"/>
          </a:p>
          <a:p>
            <a:pPr indent="0" lvl="0" marL="355600" rtl="0" algn="l">
              <a:lnSpc>
                <a:spcPct val="115000"/>
              </a:lnSpc>
              <a:spcBef>
                <a:spcPts val="1200"/>
              </a:spcBef>
              <a:spcAft>
                <a:spcPts val="1200"/>
              </a:spcAft>
              <a:buNone/>
            </a:pPr>
            <a:r>
              <a:rPr lang="en" sz="1100"/>
              <a:t>Xing, Y. </a:t>
            </a:r>
            <a:r>
              <a:rPr i="1" lang="en" sz="1100"/>
              <a:t>et al.</a:t>
            </a:r>
            <a:r>
              <a:rPr lang="en" sz="1100"/>
              <a:t> (2019) “Large-scale traffic congestion prediction based on the symmetric extreme learning machine cluster fast learning method,” </a:t>
            </a:r>
            <a:r>
              <a:rPr i="1" lang="en" sz="1100"/>
              <a:t>Symmetry</a:t>
            </a:r>
            <a:r>
              <a:rPr lang="en" sz="1100"/>
              <a:t>, 11(6), p. 730. Available at: https://doi.org/10.3390/sym11060730.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7"/>
          <p:cNvSpPr txBox="1"/>
          <p:nvPr>
            <p:ph type="title"/>
          </p:nvPr>
        </p:nvSpPr>
        <p:spPr>
          <a:xfrm>
            <a:off x="311700" y="95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Data Understanding</a:t>
            </a:r>
            <a:endParaRPr sz="3600"/>
          </a:p>
        </p:txBody>
      </p:sp>
      <p:sp>
        <p:nvSpPr>
          <p:cNvPr id="119" name="Google Shape;119;p27"/>
          <p:cNvSpPr txBox="1"/>
          <p:nvPr>
            <p:ph idx="1" type="body"/>
          </p:nvPr>
        </p:nvSpPr>
        <p:spPr>
          <a:xfrm>
            <a:off x="311700" y="857250"/>
            <a:ext cx="8520600" cy="893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000000"/>
                </a:solidFill>
                <a:latin typeface="Arial"/>
                <a:ea typeface="Arial"/>
                <a:cs typeface="Arial"/>
                <a:sym typeface="Arial"/>
              </a:rPr>
              <a:t>Data yang digunakan adalah data dari program Waze for Cities dari Waze. Tabel yang digunakan hanya tabel </a:t>
            </a:r>
            <a:r>
              <a:rPr lang="en" sz="1200">
                <a:solidFill>
                  <a:srgbClr val="000000"/>
                </a:solidFill>
                <a:latin typeface="Courier New"/>
                <a:ea typeface="Courier New"/>
                <a:cs typeface="Courier New"/>
                <a:sym typeface="Courier New"/>
              </a:rPr>
              <a:t>aggregate_median_irregularities </a:t>
            </a:r>
            <a:r>
              <a:rPr lang="en" sz="1200">
                <a:solidFill>
                  <a:srgbClr val="000000"/>
                </a:solidFill>
                <a:latin typeface="Arial"/>
                <a:ea typeface="Arial"/>
                <a:cs typeface="Arial"/>
                <a:sym typeface="Arial"/>
              </a:rPr>
              <a:t>yang mana merupakan hasil agregrat data irregularities. Berikut atribut data yang digunakan</a:t>
            </a:r>
            <a:endParaRPr sz="12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sz="1200">
              <a:solidFill>
                <a:srgbClr val="000000"/>
              </a:solidFill>
              <a:latin typeface="Arial"/>
              <a:ea typeface="Arial"/>
              <a:cs typeface="Arial"/>
              <a:sym typeface="Arial"/>
            </a:endParaRPr>
          </a:p>
        </p:txBody>
      </p:sp>
      <p:graphicFrame>
        <p:nvGraphicFramePr>
          <p:cNvPr id="120" name="Google Shape;120;p27"/>
          <p:cNvGraphicFramePr/>
          <p:nvPr/>
        </p:nvGraphicFramePr>
        <p:xfrm>
          <a:off x="629025" y="1654600"/>
          <a:ext cx="3000000" cy="3000000"/>
        </p:xfrm>
        <a:graphic>
          <a:graphicData uri="http://schemas.openxmlformats.org/drawingml/2006/table">
            <a:tbl>
              <a:tblPr>
                <a:noFill/>
                <a:tableStyleId>{96B342A8-A4CF-4801-AC80-A289537AB33B}</a:tableStyleId>
              </a:tblPr>
              <a:tblGrid>
                <a:gridCol w="2734425"/>
                <a:gridCol w="1622700"/>
                <a:gridCol w="3846150"/>
              </a:tblGrid>
              <a:tr h="244075">
                <a:tc>
                  <a:txBody>
                    <a:bodyPr/>
                    <a:lstStyle/>
                    <a:p>
                      <a:pPr indent="0" lvl="0" marL="0" rtl="0" algn="l">
                        <a:spcBef>
                          <a:spcPts val="0"/>
                        </a:spcBef>
                        <a:spcAft>
                          <a:spcPts val="0"/>
                        </a:spcAft>
                        <a:buNone/>
                      </a:pPr>
                      <a:r>
                        <a:rPr lang="en" sz="1200"/>
                        <a:t>Field Name</a:t>
                      </a:r>
                      <a:endParaRPr sz="1200"/>
                    </a:p>
                  </a:txBody>
                  <a:tcPr marT="91425" marB="91425" marR="91425" marL="91425"/>
                </a:tc>
                <a:tc>
                  <a:txBody>
                    <a:bodyPr/>
                    <a:lstStyle/>
                    <a:p>
                      <a:pPr indent="0" lvl="0" marL="0" rtl="0" algn="l">
                        <a:spcBef>
                          <a:spcPts val="0"/>
                        </a:spcBef>
                        <a:spcAft>
                          <a:spcPts val="0"/>
                        </a:spcAft>
                        <a:buNone/>
                      </a:pPr>
                      <a:r>
                        <a:rPr lang="en" sz="1200"/>
                        <a:t>Type</a:t>
                      </a:r>
                      <a:endParaRPr sz="1200"/>
                    </a:p>
                  </a:txBody>
                  <a:tcPr marT="91425" marB="91425" marR="91425" marL="91425"/>
                </a:tc>
                <a:tc>
                  <a:txBody>
                    <a:bodyPr/>
                    <a:lstStyle/>
                    <a:p>
                      <a:pPr indent="0" lvl="0" marL="0" rtl="0" algn="l">
                        <a:spcBef>
                          <a:spcPts val="0"/>
                        </a:spcBef>
                        <a:spcAft>
                          <a:spcPts val="0"/>
                        </a:spcAft>
                        <a:buNone/>
                      </a:pPr>
                      <a:r>
                        <a:rPr lang="en" sz="1200"/>
                        <a:t>Description</a:t>
                      </a:r>
                      <a:endParaRPr sz="1200"/>
                    </a:p>
                  </a:txBody>
                  <a:tcPr marT="91425" marB="91425" marR="91425" marL="91425"/>
                </a:tc>
              </a:tr>
              <a:tr h="244075">
                <a:tc>
                  <a:txBody>
                    <a:bodyPr/>
                    <a:lstStyle/>
                    <a:p>
                      <a:pPr indent="0" lvl="0" marL="0" rtl="0" algn="l">
                        <a:spcBef>
                          <a:spcPts val="0"/>
                        </a:spcBef>
                        <a:spcAft>
                          <a:spcPts val="0"/>
                        </a:spcAft>
                        <a:buNone/>
                      </a:pPr>
                      <a:r>
                        <a:rPr lang="en" sz="1200"/>
                        <a:t>time</a:t>
                      </a:r>
                      <a:endParaRPr sz="1200"/>
                    </a:p>
                  </a:txBody>
                  <a:tcPr marT="91425" marB="91425" marR="91425" marL="91425"/>
                </a:tc>
                <a:tc>
                  <a:txBody>
                    <a:bodyPr/>
                    <a:lstStyle/>
                    <a:p>
                      <a:pPr indent="0" lvl="0" marL="0" rtl="0" algn="l">
                        <a:spcBef>
                          <a:spcPts val="0"/>
                        </a:spcBef>
                        <a:spcAft>
                          <a:spcPts val="0"/>
                        </a:spcAft>
                        <a:buNone/>
                      </a:pPr>
                      <a:r>
                        <a:rPr lang="en" sz="1200"/>
                        <a:t>timestamp</a:t>
                      </a:r>
                      <a:endParaRPr sz="1200"/>
                    </a:p>
                  </a:txBody>
                  <a:tcPr marT="91425" marB="91425" marR="91425" marL="91425"/>
                </a:tc>
                <a:tc>
                  <a:txBody>
                    <a:bodyPr/>
                    <a:lstStyle/>
                    <a:p>
                      <a:pPr indent="0" lvl="0" marL="0" rtl="0" algn="l">
                        <a:spcBef>
                          <a:spcPts val="0"/>
                        </a:spcBef>
                        <a:spcAft>
                          <a:spcPts val="0"/>
                        </a:spcAft>
                        <a:buNone/>
                      </a:pPr>
                      <a:r>
                        <a:rPr lang="en" sz="1200"/>
                        <a:t>Time (every hour)</a:t>
                      </a:r>
                      <a:endParaRPr sz="1200"/>
                    </a:p>
                  </a:txBody>
                  <a:tcPr marT="91425" marB="91425" marR="91425" marL="91425"/>
                </a:tc>
              </a:tr>
              <a:tr h="244075">
                <a:tc>
                  <a:txBody>
                    <a:bodyPr/>
                    <a:lstStyle/>
                    <a:p>
                      <a:pPr indent="0" lvl="0" marL="0" rtl="0" algn="l">
                        <a:spcBef>
                          <a:spcPts val="0"/>
                        </a:spcBef>
                        <a:spcAft>
                          <a:spcPts val="0"/>
                        </a:spcAft>
                        <a:buNone/>
                      </a:pPr>
                      <a:r>
                        <a:rPr lang="en" sz="1200"/>
                        <a:t>kemendagri_kabupaten_kode</a:t>
                      </a:r>
                      <a:endParaRPr sz="1200"/>
                    </a:p>
                  </a:txBody>
                  <a:tcPr marT="91425" marB="91425" marR="91425" marL="91425"/>
                </a:tc>
                <a:tc>
                  <a:txBody>
                    <a:bodyPr/>
                    <a:lstStyle/>
                    <a:p>
                      <a:pPr indent="0" lvl="0" marL="0" rtl="0" algn="l">
                        <a:spcBef>
                          <a:spcPts val="0"/>
                        </a:spcBef>
                        <a:spcAft>
                          <a:spcPts val="0"/>
                        </a:spcAft>
                        <a:buNone/>
                      </a:pPr>
                      <a:r>
                        <a:rPr lang="en" sz="1200"/>
                        <a:t>varchar</a:t>
                      </a:r>
                      <a:endParaRPr sz="1200"/>
                    </a:p>
                  </a:txBody>
                  <a:tcPr marT="91425" marB="91425" marR="91425" marL="91425"/>
                </a:tc>
                <a:tc>
                  <a:txBody>
                    <a:bodyPr/>
                    <a:lstStyle/>
                    <a:p>
                      <a:pPr indent="0" lvl="0" marL="0" rtl="0" algn="l">
                        <a:spcBef>
                          <a:spcPts val="0"/>
                        </a:spcBef>
                        <a:spcAft>
                          <a:spcPts val="0"/>
                        </a:spcAft>
                        <a:buNone/>
                      </a:pPr>
                      <a:r>
                        <a:rPr lang="en" sz="1200"/>
                        <a:t>Kemendagri code of cities</a:t>
                      </a:r>
                      <a:endParaRPr sz="1200"/>
                    </a:p>
                  </a:txBody>
                  <a:tcPr marT="91425" marB="91425" marR="91425" marL="91425"/>
                </a:tc>
              </a:tr>
              <a:tr h="244075">
                <a:tc>
                  <a:txBody>
                    <a:bodyPr/>
                    <a:lstStyle/>
                    <a:p>
                      <a:pPr indent="0" lvl="0" marL="0" rtl="0" algn="l">
                        <a:spcBef>
                          <a:spcPts val="0"/>
                        </a:spcBef>
                        <a:spcAft>
                          <a:spcPts val="0"/>
                        </a:spcAft>
                        <a:buNone/>
                      </a:pPr>
                      <a:r>
                        <a:rPr lang="en" sz="1200"/>
                        <a:t>kemendagri_kabupaten_nama</a:t>
                      </a:r>
                      <a:endParaRPr sz="1200"/>
                    </a:p>
                  </a:txBody>
                  <a:tcPr marT="91425" marB="91425" marR="91425" marL="91425"/>
                </a:tc>
                <a:tc>
                  <a:txBody>
                    <a:bodyPr/>
                    <a:lstStyle/>
                    <a:p>
                      <a:pPr indent="0" lvl="0" marL="0" rtl="0" algn="l">
                        <a:spcBef>
                          <a:spcPts val="0"/>
                        </a:spcBef>
                        <a:spcAft>
                          <a:spcPts val="0"/>
                        </a:spcAft>
                        <a:buNone/>
                      </a:pPr>
                      <a:r>
                        <a:rPr lang="en" sz="1200"/>
                        <a:t>varchar</a:t>
                      </a:r>
                      <a:endParaRPr sz="1200"/>
                    </a:p>
                  </a:txBody>
                  <a:tcPr marT="91425" marB="91425" marR="91425" marL="91425"/>
                </a:tc>
                <a:tc>
                  <a:txBody>
                    <a:bodyPr/>
                    <a:lstStyle/>
                    <a:p>
                      <a:pPr indent="0" lvl="0" marL="0" rtl="0" algn="l">
                        <a:spcBef>
                          <a:spcPts val="0"/>
                        </a:spcBef>
                        <a:spcAft>
                          <a:spcPts val="0"/>
                        </a:spcAft>
                        <a:buNone/>
                      </a:pPr>
                      <a:r>
                        <a:rPr lang="en" sz="1200"/>
                        <a:t>Kemendagri name of cities</a:t>
                      </a:r>
                      <a:endParaRPr sz="1200"/>
                    </a:p>
                  </a:txBody>
                  <a:tcPr marT="91425" marB="91425" marR="91425" marL="91425"/>
                </a:tc>
              </a:tr>
              <a:tr h="244075">
                <a:tc>
                  <a:txBody>
                    <a:bodyPr/>
                    <a:lstStyle/>
                    <a:p>
                      <a:pPr indent="0" lvl="0" marL="0" rtl="0" algn="l">
                        <a:spcBef>
                          <a:spcPts val="0"/>
                        </a:spcBef>
                        <a:spcAft>
                          <a:spcPts val="0"/>
                        </a:spcAft>
                        <a:buNone/>
                      </a:pPr>
                      <a:r>
                        <a:rPr lang="en" sz="1200"/>
                        <a:t>street</a:t>
                      </a:r>
                      <a:endParaRPr sz="1200"/>
                    </a:p>
                  </a:txBody>
                  <a:tcPr marT="91425" marB="91425" marR="91425" marL="91425"/>
                </a:tc>
                <a:tc>
                  <a:txBody>
                    <a:bodyPr/>
                    <a:lstStyle/>
                    <a:p>
                      <a:pPr indent="0" lvl="0" marL="0" rtl="0" algn="l">
                        <a:spcBef>
                          <a:spcPts val="0"/>
                        </a:spcBef>
                        <a:spcAft>
                          <a:spcPts val="0"/>
                        </a:spcAft>
                        <a:buNone/>
                      </a:pPr>
                      <a:r>
                        <a:rPr lang="en" sz="1200"/>
                        <a:t>text</a:t>
                      </a:r>
                      <a:endParaRPr sz="1200"/>
                    </a:p>
                  </a:txBody>
                  <a:tcPr marT="91425" marB="91425" marR="91425" marL="91425"/>
                </a:tc>
                <a:tc>
                  <a:txBody>
                    <a:bodyPr/>
                    <a:lstStyle/>
                    <a:p>
                      <a:pPr indent="0" lvl="0" marL="0" rtl="0" algn="l">
                        <a:spcBef>
                          <a:spcPts val="0"/>
                        </a:spcBef>
                        <a:spcAft>
                          <a:spcPts val="0"/>
                        </a:spcAft>
                        <a:buNone/>
                      </a:pPr>
                      <a:r>
                        <a:rPr lang="en" sz="1200"/>
                        <a:t>Street name</a:t>
                      </a:r>
                      <a:endParaRPr sz="1200"/>
                    </a:p>
                  </a:txBody>
                  <a:tcPr marT="91425" marB="91425" marR="91425" marL="91425"/>
                </a:tc>
              </a:tr>
              <a:tr h="244075">
                <a:tc>
                  <a:txBody>
                    <a:bodyPr/>
                    <a:lstStyle/>
                    <a:p>
                      <a:pPr indent="0" lvl="0" marL="0" rtl="0" algn="l">
                        <a:spcBef>
                          <a:spcPts val="0"/>
                        </a:spcBef>
                        <a:spcAft>
                          <a:spcPts val="0"/>
                        </a:spcAft>
                        <a:buNone/>
                      </a:pPr>
                      <a:r>
                        <a:rPr lang="en" sz="1200"/>
                        <a:t>jam_level</a:t>
                      </a:r>
                      <a:endParaRPr sz="1200"/>
                    </a:p>
                  </a:txBody>
                  <a:tcPr marT="91425" marB="91425" marR="91425" marL="91425"/>
                </a:tc>
                <a:tc>
                  <a:txBody>
                    <a:bodyPr/>
                    <a:lstStyle/>
                    <a:p>
                      <a:pPr indent="0" lvl="0" marL="0" rtl="0" algn="l">
                        <a:spcBef>
                          <a:spcPts val="0"/>
                        </a:spcBef>
                        <a:spcAft>
                          <a:spcPts val="0"/>
                        </a:spcAft>
                        <a:buNone/>
                      </a:pPr>
                      <a:r>
                        <a:rPr lang="en" sz="1200"/>
                        <a:t>int</a:t>
                      </a:r>
                      <a:endParaRPr sz="1200"/>
                    </a:p>
                  </a:txBody>
                  <a:tcPr marT="91425" marB="91425" marR="91425" marL="91425"/>
                </a:tc>
                <a:tc>
                  <a:txBody>
                    <a:bodyPr/>
                    <a:lstStyle/>
                    <a:p>
                      <a:pPr indent="0" lvl="0" marL="0" rtl="0" algn="l">
                        <a:spcBef>
                          <a:spcPts val="0"/>
                        </a:spcBef>
                        <a:spcAft>
                          <a:spcPts val="0"/>
                        </a:spcAft>
                        <a:buNone/>
                      </a:pPr>
                      <a:r>
                        <a:rPr lang="en" sz="1200"/>
                        <a:t>Median jam level</a:t>
                      </a:r>
                      <a:endParaRPr sz="1200"/>
                    </a:p>
                  </a:txBody>
                  <a:tcPr marT="91425" marB="91425" marR="91425" marL="91425"/>
                </a:tc>
              </a:tr>
              <a:tr h="244075">
                <a:tc>
                  <a:txBody>
                    <a:bodyPr/>
                    <a:lstStyle/>
                    <a:p>
                      <a:pPr indent="0" lvl="0" marL="0" rtl="0" algn="l">
                        <a:spcBef>
                          <a:spcPts val="0"/>
                        </a:spcBef>
                        <a:spcAft>
                          <a:spcPts val="0"/>
                        </a:spcAft>
                        <a:buNone/>
                      </a:pPr>
                      <a:r>
                        <a:rPr lang="en" sz="1200"/>
                        <a:t>median_length</a:t>
                      </a:r>
                      <a:endParaRPr sz="1200"/>
                    </a:p>
                  </a:txBody>
                  <a:tcPr marT="91425" marB="91425" marR="91425" marL="91425"/>
                </a:tc>
                <a:tc>
                  <a:txBody>
                    <a:bodyPr/>
                    <a:lstStyle/>
                    <a:p>
                      <a:pPr indent="0" lvl="0" marL="0" rtl="0" algn="l">
                        <a:spcBef>
                          <a:spcPts val="0"/>
                        </a:spcBef>
                        <a:spcAft>
                          <a:spcPts val="0"/>
                        </a:spcAft>
                        <a:buNone/>
                      </a:pPr>
                      <a:r>
                        <a:rPr lang="en" sz="1200"/>
                        <a:t>float</a:t>
                      </a:r>
                      <a:endParaRPr sz="1200"/>
                    </a:p>
                  </a:txBody>
                  <a:tcPr marT="91425" marB="91425" marR="91425" marL="91425"/>
                </a:tc>
                <a:tc>
                  <a:txBody>
                    <a:bodyPr/>
                    <a:lstStyle/>
                    <a:p>
                      <a:pPr indent="0" lvl="0" marL="0" rtl="0" algn="l">
                        <a:spcBef>
                          <a:spcPts val="0"/>
                        </a:spcBef>
                        <a:spcAft>
                          <a:spcPts val="0"/>
                        </a:spcAft>
                        <a:buNone/>
                      </a:pPr>
                      <a:r>
                        <a:rPr lang="en" sz="1200"/>
                        <a:t>Median irregularities length</a:t>
                      </a:r>
                      <a:endParaRPr sz="1200"/>
                    </a:p>
                  </a:txBody>
                  <a:tcPr marT="91425" marB="91425" marR="91425" marL="91425"/>
                </a:tc>
              </a:tr>
              <a:tr h="244075">
                <a:tc>
                  <a:txBody>
                    <a:bodyPr/>
                    <a:lstStyle/>
                    <a:p>
                      <a:pPr indent="0" lvl="0" marL="0" rtl="0" algn="l">
                        <a:spcBef>
                          <a:spcPts val="0"/>
                        </a:spcBef>
                        <a:spcAft>
                          <a:spcPts val="0"/>
                        </a:spcAft>
                        <a:buNone/>
                      </a:pPr>
                      <a:r>
                        <a:rPr lang="en" sz="1200"/>
                        <a:t>median_delay_second</a:t>
                      </a:r>
                      <a:endParaRPr sz="1200"/>
                    </a:p>
                  </a:txBody>
                  <a:tcPr marT="91425" marB="91425" marR="91425" marL="91425"/>
                </a:tc>
                <a:tc>
                  <a:txBody>
                    <a:bodyPr/>
                    <a:lstStyle/>
                    <a:p>
                      <a:pPr indent="0" lvl="0" marL="0" rtl="0" algn="l">
                        <a:spcBef>
                          <a:spcPts val="0"/>
                        </a:spcBef>
                        <a:spcAft>
                          <a:spcPts val="0"/>
                        </a:spcAft>
                        <a:buNone/>
                      </a:pPr>
                      <a:r>
                        <a:rPr lang="en" sz="1200"/>
                        <a:t>float</a:t>
                      </a:r>
                      <a:endParaRPr sz="1200"/>
                    </a:p>
                  </a:txBody>
                  <a:tcPr marT="91425" marB="91425" marR="91425" marL="91425"/>
                </a:tc>
                <a:tc>
                  <a:txBody>
                    <a:bodyPr/>
                    <a:lstStyle/>
                    <a:p>
                      <a:pPr indent="0" lvl="0" marL="0" rtl="0" algn="l">
                        <a:spcBef>
                          <a:spcPts val="0"/>
                        </a:spcBef>
                        <a:spcAft>
                          <a:spcPts val="0"/>
                        </a:spcAft>
                        <a:buNone/>
                      </a:pPr>
                      <a:r>
                        <a:rPr lang="en" sz="1200"/>
                        <a:t>Median delay seconds from regular speed</a:t>
                      </a:r>
                      <a:endParaRPr sz="1200"/>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graphicFrame>
        <p:nvGraphicFramePr>
          <p:cNvPr id="125" name="Google Shape;125;p28"/>
          <p:cNvGraphicFramePr/>
          <p:nvPr/>
        </p:nvGraphicFramePr>
        <p:xfrm>
          <a:off x="470363" y="651663"/>
          <a:ext cx="3000000" cy="3000000"/>
        </p:xfrm>
        <a:graphic>
          <a:graphicData uri="http://schemas.openxmlformats.org/drawingml/2006/table">
            <a:tbl>
              <a:tblPr>
                <a:noFill/>
                <a:tableStyleId>{96B342A8-A4CF-4801-AC80-A289537AB33B}</a:tableStyleId>
              </a:tblPr>
              <a:tblGrid>
                <a:gridCol w="2734425"/>
                <a:gridCol w="1622700"/>
                <a:gridCol w="3846150"/>
              </a:tblGrid>
              <a:tr h="244075">
                <a:tc>
                  <a:txBody>
                    <a:bodyPr/>
                    <a:lstStyle/>
                    <a:p>
                      <a:pPr indent="0" lvl="0" marL="0" rtl="0" algn="l">
                        <a:spcBef>
                          <a:spcPts val="0"/>
                        </a:spcBef>
                        <a:spcAft>
                          <a:spcPts val="0"/>
                        </a:spcAft>
                        <a:buNone/>
                      </a:pPr>
                      <a:r>
                        <a:rPr lang="en" sz="1200"/>
                        <a:t>Field Name</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Type</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Description</a:t>
                      </a:r>
                      <a:endParaRPr sz="1200"/>
                    </a:p>
                  </a:txBody>
                  <a:tcPr marT="91425" marB="91425" marR="91425" marL="91425">
                    <a:lnB cap="flat" cmpd="sng" w="9525">
                      <a:solidFill>
                        <a:srgbClr val="9E9E9E"/>
                      </a:solidFill>
                      <a:prstDash val="solid"/>
                      <a:round/>
                      <a:headEnd len="sm" w="sm" type="none"/>
                      <a:tailEnd len="sm" w="sm" type="none"/>
                    </a:lnB>
                  </a:tcPr>
                </a:tc>
              </a:tr>
              <a:tr h="244075">
                <a:tc>
                  <a:txBody>
                    <a:bodyPr/>
                    <a:lstStyle/>
                    <a:p>
                      <a:pPr indent="0" lvl="0" marL="0" rtl="0" algn="l">
                        <a:spcBef>
                          <a:spcPts val="0"/>
                        </a:spcBef>
                        <a:spcAft>
                          <a:spcPts val="0"/>
                        </a:spcAft>
                        <a:buNone/>
                      </a:pPr>
                      <a:r>
                        <a:rPr lang="en" sz="1200"/>
                        <a:t>median_regular_speed</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float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Median historical regular speed in kmh</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44075">
                <a:tc>
                  <a:txBody>
                    <a:bodyPr/>
                    <a:lstStyle/>
                    <a:p>
                      <a:pPr indent="0" lvl="0" marL="0" rtl="0" algn="l">
                        <a:spcBef>
                          <a:spcPts val="0"/>
                        </a:spcBef>
                        <a:spcAft>
                          <a:spcPts val="0"/>
                        </a:spcAft>
                        <a:buNone/>
                      </a:pPr>
                      <a:r>
                        <a:rPr lang="en" sz="1200"/>
                        <a:t>total_records</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int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Total data recorded in a given time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44075">
                <a:tc>
                  <a:txBody>
                    <a:bodyPr/>
                    <a:lstStyle/>
                    <a:p>
                      <a:pPr indent="0" lvl="0" marL="0" rtl="0" algn="l">
                        <a:spcBef>
                          <a:spcPts val="0"/>
                        </a:spcBef>
                        <a:spcAft>
                          <a:spcPts val="0"/>
                        </a:spcAft>
                        <a:buNone/>
                      </a:pPr>
                      <a:r>
                        <a:rPr lang="en" sz="1200"/>
                        <a:t>cause_type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text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44075">
                <a:tc>
                  <a:txBody>
                    <a:bodyPr/>
                    <a:lstStyle/>
                    <a:p>
                      <a:pPr indent="0" lvl="0" marL="0" rtl="0" algn="l">
                        <a:spcBef>
                          <a:spcPts val="0"/>
                        </a:spcBef>
                        <a:spcAft>
                          <a:spcPts val="0"/>
                        </a:spcAft>
                        <a:buNone/>
                      </a:pPr>
                      <a:r>
                        <a:rPr lang="en" sz="1200"/>
                        <a:t>median_seconds</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float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Median historical time to travel the jam length minus the free flow time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44075">
                <a:tc>
                  <a:txBody>
                    <a:bodyPr/>
                    <a:lstStyle/>
                    <a:p>
                      <a:pPr indent="0" lvl="0" marL="0" rtl="0" algn="l">
                        <a:spcBef>
                          <a:spcPts val="0"/>
                        </a:spcBef>
                        <a:spcAft>
                          <a:spcPts val="0"/>
                        </a:spcAft>
                        <a:buNone/>
                      </a:pPr>
                      <a:r>
                        <a:rPr lang="en" sz="1200"/>
                        <a:t>median_speed</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float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Median traffic speed in irregularity</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44075">
                <a:tc>
                  <a:txBody>
                    <a:bodyPr/>
                    <a:lstStyle/>
                    <a:p>
                      <a:pPr indent="0" lvl="0" marL="0" rtl="0" algn="l">
                        <a:spcBef>
                          <a:spcPts val="0"/>
                        </a:spcBef>
                        <a:spcAft>
                          <a:spcPts val="0"/>
                        </a:spcAft>
                        <a:buNone/>
                      </a:pPr>
                      <a:r>
                        <a:rPr lang="en" sz="1200"/>
                        <a:t>date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float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Date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44075">
                <a:tc>
                  <a:txBody>
                    <a:bodyPr/>
                    <a:lstStyle/>
                    <a:p>
                      <a:pPr indent="0" lvl="0" marL="0" rtl="0" algn="l">
                        <a:spcBef>
                          <a:spcPts val="0"/>
                        </a:spcBef>
                        <a:spcAft>
                          <a:spcPts val="0"/>
                        </a:spcAft>
                        <a:buNone/>
                      </a:pPr>
                      <a:r>
                        <a:rPr lang="en" sz="1200"/>
                        <a:t>median_jam_level</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float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Median jam level</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44075">
                <a:tc>
                  <a:txBody>
                    <a:bodyPr/>
                    <a:lstStyle/>
                    <a:p>
                      <a:pPr indent="0" lvl="0" marL="0" rtl="0" algn="l">
                        <a:spcBef>
                          <a:spcPts val="0"/>
                        </a:spcBef>
                        <a:spcAft>
                          <a:spcPts val="0"/>
                        </a:spcAft>
                        <a:buNone/>
                      </a:pPr>
                      <a:r>
                        <a:rPr lang="en" sz="1200"/>
                        <a:t>id</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serial</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Row ID</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44075">
                <a:tc>
                  <a:txBody>
                    <a:bodyPr/>
                    <a:lstStyle/>
                    <a:p>
                      <a:pPr indent="0" lvl="0" marL="0" rtl="0" algn="l">
                        <a:spcBef>
                          <a:spcPts val="0"/>
                        </a:spcBef>
                        <a:spcAft>
                          <a:spcPts val="0"/>
                        </a:spcAft>
                        <a:buNone/>
                      </a:pPr>
                      <a:r>
                        <a:rPr lang="en" sz="1200"/>
                        <a:t>geometry</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geometry</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Geometry data type (spatial data)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9"/>
          <p:cNvSpPr txBox="1"/>
          <p:nvPr>
            <p:ph type="title"/>
          </p:nvPr>
        </p:nvSpPr>
        <p:spPr>
          <a:xfrm>
            <a:off x="311700" y="173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Data Preparation</a:t>
            </a:r>
            <a:endParaRPr sz="3600"/>
          </a:p>
        </p:txBody>
      </p:sp>
      <p:sp>
        <p:nvSpPr>
          <p:cNvPr id="131" name="Google Shape;131;p29"/>
          <p:cNvSpPr txBox="1"/>
          <p:nvPr>
            <p:ph idx="1" type="body"/>
          </p:nvPr>
        </p:nvSpPr>
        <p:spPr>
          <a:xfrm>
            <a:off x="311700" y="857250"/>
            <a:ext cx="8520600" cy="893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sz="1200">
              <a:solidFill>
                <a:srgbClr val="000000"/>
              </a:solidFill>
              <a:latin typeface="Arial"/>
              <a:ea typeface="Arial"/>
              <a:cs typeface="Arial"/>
              <a:sym typeface="Arial"/>
            </a:endParaRPr>
          </a:p>
        </p:txBody>
      </p:sp>
      <p:pic>
        <p:nvPicPr>
          <p:cNvPr id="132" name="Google Shape;132;p29"/>
          <p:cNvPicPr preferRelativeResize="0"/>
          <p:nvPr/>
        </p:nvPicPr>
        <p:blipFill>
          <a:blip r:embed="rId3">
            <a:alphaModFix/>
          </a:blip>
          <a:stretch>
            <a:fillRect/>
          </a:stretch>
        </p:blipFill>
        <p:spPr>
          <a:xfrm>
            <a:off x="311700" y="924675"/>
            <a:ext cx="2085975" cy="962025"/>
          </a:xfrm>
          <a:prstGeom prst="rect">
            <a:avLst/>
          </a:prstGeom>
          <a:noFill/>
          <a:ln>
            <a:noFill/>
          </a:ln>
        </p:spPr>
      </p:pic>
      <p:sp>
        <p:nvSpPr>
          <p:cNvPr id="133" name="Google Shape;133;p29"/>
          <p:cNvSpPr txBox="1"/>
          <p:nvPr>
            <p:ph idx="1" type="body"/>
          </p:nvPr>
        </p:nvSpPr>
        <p:spPr>
          <a:xfrm>
            <a:off x="2514600" y="1026900"/>
            <a:ext cx="6629400" cy="46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00000"/>
                </a:solidFill>
                <a:latin typeface="Arial"/>
                <a:ea typeface="Arial"/>
                <a:cs typeface="Arial"/>
                <a:sym typeface="Arial"/>
              </a:rPr>
              <a:t>Terdapat 14 kolom dan 102322 baris data pada tabel </a:t>
            </a:r>
            <a:r>
              <a:rPr lang="en" sz="1200">
                <a:solidFill>
                  <a:srgbClr val="000000"/>
                </a:solidFill>
                <a:latin typeface="Courier New"/>
                <a:ea typeface="Courier New"/>
                <a:cs typeface="Courier New"/>
                <a:sym typeface="Courier New"/>
              </a:rPr>
              <a:t>aggregate_median_irregularities</a:t>
            </a:r>
            <a:endParaRPr sz="1200">
              <a:solidFill>
                <a:srgbClr val="000000"/>
              </a:solidFill>
              <a:latin typeface="Arial"/>
              <a:ea typeface="Arial"/>
              <a:cs typeface="Arial"/>
              <a:sym typeface="Arial"/>
            </a:endParaRPr>
          </a:p>
        </p:txBody>
      </p:sp>
      <p:pic>
        <p:nvPicPr>
          <p:cNvPr id="134" name="Google Shape;134;p29"/>
          <p:cNvPicPr preferRelativeResize="0"/>
          <p:nvPr/>
        </p:nvPicPr>
        <p:blipFill>
          <a:blip r:embed="rId4">
            <a:alphaModFix/>
          </a:blip>
          <a:stretch>
            <a:fillRect/>
          </a:stretch>
        </p:blipFill>
        <p:spPr>
          <a:xfrm>
            <a:off x="4752188" y="2489325"/>
            <a:ext cx="4209324" cy="1547250"/>
          </a:xfrm>
          <a:prstGeom prst="rect">
            <a:avLst/>
          </a:prstGeom>
          <a:noFill/>
          <a:ln>
            <a:noFill/>
          </a:ln>
        </p:spPr>
      </p:pic>
      <p:sp>
        <p:nvSpPr>
          <p:cNvPr id="135" name="Google Shape;135;p29"/>
          <p:cNvSpPr txBox="1"/>
          <p:nvPr>
            <p:ph idx="1" type="body"/>
          </p:nvPr>
        </p:nvSpPr>
        <p:spPr>
          <a:xfrm>
            <a:off x="717800" y="2713613"/>
            <a:ext cx="4034400" cy="80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00000"/>
                </a:solidFill>
                <a:latin typeface="Arial"/>
                <a:ea typeface="Arial"/>
                <a:cs typeface="Arial"/>
                <a:sym typeface="Arial"/>
              </a:rPr>
              <a:t>Terdapat 1.7% missing value pada tabel tersebut. Missing value yang sedikit ini diatasi dengan membuang data missing value tersebut.</a:t>
            </a:r>
            <a:endParaRPr sz="1200">
              <a:solidFill>
                <a:srgbClr val="000000"/>
              </a:solidFill>
              <a:latin typeface="Arial"/>
              <a:ea typeface="Arial"/>
              <a:cs typeface="Arial"/>
              <a:sym typeface="Arial"/>
            </a:endParaRPr>
          </a:p>
        </p:txBody>
      </p:sp>
      <p:pic>
        <p:nvPicPr>
          <p:cNvPr id="136" name="Google Shape;136;p29"/>
          <p:cNvPicPr preferRelativeResize="0"/>
          <p:nvPr/>
        </p:nvPicPr>
        <p:blipFill>
          <a:blip r:embed="rId5">
            <a:alphaModFix/>
          </a:blip>
          <a:stretch>
            <a:fillRect/>
          </a:stretch>
        </p:blipFill>
        <p:spPr>
          <a:xfrm>
            <a:off x="549275" y="3794250"/>
            <a:ext cx="2028825" cy="847725"/>
          </a:xfrm>
          <a:prstGeom prst="rect">
            <a:avLst/>
          </a:prstGeom>
          <a:noFill/>
          <a:ln>
            <a:noFill/>
          </a:ln>
        </p:spPr>
      </p:pic>
      <p:sp>
        <p:nvSpPr>
          <p:cNvPr id="137" name="Google Shape;137;p29"/>
          <p:cNvSpPr txBox="1"/>
          <p:nvPr>
            <p:ph idx="1" type="body"/>
          </p:nvPr>
        </p:nvSpPr>
        <p:spPr>
          <a:xfrm>
            <a:off x="2693100" y="3846860"/>
            <a:ext cx="1597200" cy="742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00000"/>
                </a:solidFill>
                <a:latin typeface="Arial"/>
                <a:ea typeface="Arial"/>
                <a:cs typeface="Arial"/>
                <a:sym typeface="Arial"/>
              </a:rPr>
              <a:t>Setelah diatasi sisa data pada tabel adalah 100529 baris</a:t>
            </a:r>
            <a:endParaRPr sz="1200">
              <a:solidFill>
                <a:srgbClr val="000000"/>
              </a:solidFill>
              <a:latin typeface="Arial"/>
              <a:ea typeface="Arial"/>
              <a:cs typeface="Arial"/>
              <a:sym typeface="Arial"/>
            </a:endParaRPr>
          </a:p>
        </p:txBody>
      </p:sp>
      <p:pic>
        <p:nvPicPr>
          <p:cNvPr id="138" name="Google Shape;138;p29"/>
          <p:cNvPicPr preferRelativeResize="0"/>
          <p:nvPr/>
        </p:nvPicPr>
        <p:blipFill>
          <a:blip r:embed="rId6">
            <a:alphaModFix/>
          </a:blip>
          <a:stretch>
            <a:fillRect/>
          </a:stretch>
        </p:blipFill>
        <p:spPr>
          <a:xfrm>
            <a:off x="311700" y="1989263"/>
            <a:ext cx="6360000" cy="39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0"/>
          <p:cNvSpPr txBox="1"/>
          <p:nvPr>
            <p:ph idx="1" type="body"/>
          </p:nvPr>
        </p:nvSpPr>
        <p:spPr>
          <a:xfrm>
            <a:off x="311700" y="857250"/>
            <a:ext cx="8520600" cy="893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sz="1200">
              <a:solidFill>
                <a:srgbClr val="000000"/>
              </a:solidFill>
              <a:latin typeface="Arial"/>
              <a:ea typeface="Arial"/>
              <a:cs typeface="Arial"/>
              <a:sym typeface="Arial"/>
            </a:endParaRPr>
          </a:p>
        </p:txBody>
      </p:sp>
      <p:pic>
        <p:nvPicPr>
          <p:cNvPr id="144" name="Google Shape;144;p30"/>
          <p:cNvPicPr preferRelativeResize="0"/>
          <p:nvPr/>
        </p:nvPicPr>
        <p:blipFill>
          <a:blip r:embed="rId3">
            <a:alphaModFix/>
          </a:blip>
          <a:stretch>
            <a:fillRect/>
          </a:stretch>
        </p:blipFill>
        <p:spPr>
          <a:xfrm>
            <a:off x="152400" y="300325"/>
            <a:ext cx="8839199" cy="982133"/>
          </a:xfrm>
          <a:prstGeom prst="rect">
            <a:avLst/>
          </a:prstGeom>
          <a:noFill/>
          <a:ln>
            <a:noFill/>
          </a:ln>
        </p:spPr>
      </p:pic>
      <p:pic>
        <p:nvPicPr>
          <p:cNvPr id="145" name="Google Shape;145;p30"/>
          <p:cNvPicPr preferRelativeResize="0"/>
          <p:nvPr/>
        </p:nvPicPr>
        <p:blipFill>
          <a:blip r:embed="rId4">
            <a:alphaModFix/>
          </a:blip>
          <a:stretch>
            <a:fillRect/>
          </a:stretch>
        </p:blipFill>
        <p:spPr>
          <a:xfrm>
            <a:off x="152400" y="1534325"/>
            <a:ext cx="4419600" cy="1529363"/>
          </a:xfrm>
          <a:prstGeom prst="rect">
            <a:avLst/>
          </a:prstGeom>
          <a:noFill/>
          <a:ln>
            <a:noFill/>
          </a:ln>
        </p:spPr>
      </p:pic>
      <p:sp>
        <p:nvSpPr>
          <p:cNvPr id="146" name="Google Shape;146;p30"/>
          <p:cNvSpPr txBox="1"/>
          <p:nvPr>
            <p:ph idx="1" type="body"/>
          </p:nvPr>
        </p:nvSpPr>
        <p:spPr>
          <a:xfrm>
            <a:off x="4850975" y="2059197"/>
            <a:ext cx="4034400" cy="59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00000"/>
                </a:solidFill>
                <a:latin typeface="Arial"/>
                <a:ea typeface="Arial"/>
                <a:cs typeface="Arial"/>
                <a:sym typeface="Arial"/>
              </a:rPr>
              <a:t>Langsung membagi data menjadi data test dan data train. Data train sebesar 80% dan data test sebesar 20%</a:t>
            </a:r>
            <a:endParaRPr sz="1200">
              <a:solidFill>
                <a:srgbClr val="000000"/>
              </a:solidFill>
              <a:latin typeface="Arial"/>
              <a:ea typeface="Arial"/>
              <a:cs typeface="Arial"/>
              <a:sym typeface="Arial"/>
            </a:endParaRPr>
          </a:p>
        </p:txBody>
      </p:sp>
      <p:pic>
        <p:nvPicPr>
          <p:cNvPr id="147" name="Google Shape;147;p30"/>
          <p:cNvPicPr preferRelativeResize="0"/>
          <p:nvPr/>
        </p:nvPicPr>
        <p:blipFill>
          <a:blip r:embed="rId5">
            <a:alphaModFix/>
          </a:blip>
          <a:stretch>
            <a:fillRect/>
          </a:stretch>
        </p:blipFill>
        <p:spPr>
          <a:xfrm>
            <a:off x="4572000" y="3063688"/>
            <a:ext cx="4124789" cy="1775012"/>
          </a:xfrm>
          <a:prstGeom prst="rect">
            <a:avLst/>
          </a:prstGeom>
          <a:noFill/>
          <a:ln>
            <a:noFill/>
          </a:ln>
        </p:spPr>
      </p:pic>
      <p:sp>
        <p:nvSpPr>
          <p:cNvPr id="148" name="Google Shape;148;p30"/>
          <p:cNvSpPr txBox="1"/>
          <p:nvPr>
            <p:ph idx="1" type="body"/>
          </p:nvPr>
        </p:nvSpPr>
        <p:spPr>
          <a:xfrm>
            <a:off x="720100" y="3762350"/>
            <a:ext cx="3484500" cy="59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00000"/>
                </a:solidFill>
                <a:latin typeface="Arial"/>
                <a:ea typeface="Arial"/>
                <a:cs typeface="Arial"/>
                <a:sym typeface="Arial"/>
              </a:rPr>
              <a:t>Kemudian menambahkan feature baru. Terdapat 8 feature yang ditambahkan</a:t>
            </a:r>
            <a:endParaRPr sz="12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ph idx="1" type="body"/>
          </p:nvPr>
        </p:nvSpPr>
        <p:spPr>
          <a:xfrm>
            <a:off x="311700" y="857250"/>
            <a:ext cx="8520600" cy="893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sz="1200">
              <a:solidFill>
                <a:srgbClr val="000000"/>
              </a:solidFill>
              <a:latin typeface="Arial"/>
              <a:ea typeface="Arial"/>
              <a:cs typeface="Arial"/>
              <a:sym typeface="Arial"/>
            </a:endParaRPr>
          </a:p>
        </p:txBody>
      </p:sp>
      <p:sp>
        <p:nvSpPr>
          <p:cNvPr id="154" name="Google Shape;154;p31"/>
          <p:cNvSpPr txBox="1"/>
          <p:nvPr>
            <p:ph idx="1" type="body"/>
          </p:nvPr>
        </p:nvSpPr>
        <p:spPr>
          <a:xfrm>
            <a:off x="1358700" y="3376250"/>
            <a:ext cx="6426600" cy="59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00000"/>
                </a:solidFill>
                <a:latin typeface="Arial"/>
                <a:ea typeface="Arial"/>
                <a:cs typeface="Arial"/>
                <a:sym typeface="Arial"/>
              </a:rPr>
              <a:t>Setelah dibuat feature digabungkan ke tabel yang akan diolah untuk membuat model. Setelah itu data dieksport untuk dibersihkan</a:t>
            </a:r>
            <a:endParaRPr sz="1200">
              <a:solidFill>
                <a:srgbClr val="000000"/>
              </a:solidFill>
              <a:latin typeface="Arial"/>
              <a:ea typeface="Arial"/>
              <a:cs typeface="Arial"/>
              <a:sym typeface="Arial"/>
            </a:endParaRPr>
          </a:p>
        </p:txBody>
      </p:sp>
      <p:pic>
        <p:nvPicPr>
          <p:cNvPr id="155" name="Google Shape;155;p31"/>
          <p:cNvPicPr preferRelativeResize="0"/>
          <p:nvPr/>
        </p:nvPicPr>
        <p:blipFill>
          <a:blip r:embed="rId3">
            <a:alphaModFix/>
          </a:blip>
          <a:stretch>
            <a:fillRect/>
          </a:stretch>
        </p:blipFill>
        <p:spPr>
          <a:xfrm>
            <a:off x="517350" y="272475"/>
            <a:ext cx="7867601" cy="2884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ph idx="1" type="body"/>
          </p:nvPr>
        </p:nvSpPr>
        <p:spPr>
          <a:xfrm>
            <a:off x="311700" y="857250"/>
            <a:ext cx="8520600" cy="893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sz="1200">
              <a:solidFill>
                <a:srgbClr val="000000"/>
              </a:solidFill>
              <a:latin typeface="Arial"/>
              <a:ea typeface="Arial"/>
              <a:cs typeface="Arial"/>
              <a:sym typeface="Arial"/>
            </a:endParaRPr>
          </a:p>
        </p:txBody>
      </p:sp>
      <p:sp>
        <p:nvSpPr>
          <p:cNvPr id="161" name="Google Shape;161;p32"/>
          <p:cNvSpPr txBox="1"/>
          <p:nvPr>
            <p:ph idx="1" type="body"/>
          </p:nvPr>
        </p:nvSpPr>
        <p:spPr>
          <a:xfrm>
            <a:off x="823500" y="3614250"/>
            <a:ext cx="7497000" cy="1111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00000"/>
                </a:solidFill>
                <a:latin typeface="Arial"/>
                <a:ea typeface="Arial"/>
                <a:cs typeface="Arial"/>
                <a:sym typeface="Arial"/>
              </a:rPr>
              <a:t>Karena menambahkan beberapa feature baru membuat ada beberapa baris yang kosong. </a:t>
            </a:r>
            <a:r>
              <a:rPr lang="en" sz="1200">
                <a:solidFill>
                  <a:srgbClr val="000000"/>
                </a:solidFill>
                <a:latin typeface="Arial"/>
                <a:ea typeface="Arial"/>
                <a:cs typeface="Arial"/>
                <a:sym typeface="Arial"/>
              </a:rPr>
              <a:t>Missing</a:t>
            </a:r>
            <a:r>
              <a:rPr lang="en" sz="1200">
                <a:solidFill>
                  <a:srgbClr val="000000"/>
                </a:solidFill>
                <a:latin typeface="Arial"/>
                <a:ea typeface="Arial"/>
                <a:cs typeface="Arial"/>
                <a:sym typeface="Arial"/>
              </a:rPr>
              <a:t> value ini diatasi dengan mengisi data yang kosong tersebut dengan 0 karena feature baru yang ditambahkan merupakan feature yang berkaitan dengan waktu dan 0 itu dimaknai tidak terjadi pencatatan pada waktu tersebut</a:t>
            </a:r>
            <a:endParaRPr sz="1200">
              <a:solidFill>
                <a:srgbClr val="000000"/>
              </a:solidFill>
              <a:latin typeface="Arial"/>
              <a:ea typeface="Arial"/>
              <a:cs typeface="Arial"/>
              <a:sym typeface="Arial"/>
            </a:endParaRPr>
          </a:p>
        </p:txBody>
      </p:sp>
      <p:pic>
        <p:nvPicPr>
          <p:cNvPr id="162" name="Google Shape;162;p32"/>
          <p:cNvPicPr preferRelativeResize="0"/>
          <p:nvPr/>
        </p:nvPicPr>
        <p:blipFill>
          <a:blip r:embed="rId3">
            <a:alphaModFix/>
          </a:blip>
          <a:stretch>
            <a:fillRect/>
          </a:stretch>
        </p:blipFill>
        <p:spPr>
          <a:xfrm>
            <a:off x="536575" y="743100"/>
            <a:ext cx="3533775" cy="2781300"/>
          </a:xfrm>
          <a:prstGeom prst="rect">
            <a:avLst/>
          </a:prstGeom>
          <a:noFill/>
          <a:ln>
            <a:noFill/>
          </a:ln>
        </p:spPr>
      </p:pic>
      <p:sp>
        <p:nvSpPr>
          <p:cNvPr id="163" name="Google Shape;163;p32"/>
          <p:cNvSpPr txBox="1"/>
          <p:nvPr>
            <p:ph idx="1" type="body"/>
          </p:nvPr>
        </p:nvSpPr>
        <p:spPr>
          <a:xfrm>
            <a:off x="210638" y="62550"/>
            <a:ext cx="6426600" cy="59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solidFill>
                  <a:srgbClr val="000000"/>
                </a:solidFill>
                <a:latin typeface="Arial"/>
                <a:ea typeface="Arial"/>
                <a:cs typeface="Arial"/>
                <a:sym typeface="Arial"/>
              </a:rPr>
              <a:t>Missing value</a:t>
            </a:r>
            <a:endParaRPr sz="2300">
              <a:solidFill>
                <a:srgbClr val="000000"/>
              </a:solidFill>
              <a:latin typeface="Arial"/>
              <a:ea typeface="Arial"/>
              <a:cs typeface="Arial"/>
              <a:sym typeface="Arial"/>
            </a:endParaRPr>
          </a:p>
        </p:txBody>
      </p:sp>
      <p:pic>
        <p:nvPicPr>
          <p:cNvPr id="164" name="Google Shape;164;p32"/>
          <p:cNvPicPr preferRelativeResize="0"/>
          <p:nvPr/>
        </p:nvPicPr>
        <p:blipFill>
          <a:blip r:embed="rId4">
            <a:alphaModFix/>
          </a:blip>
          <a:stretch>
            <a:fillRect/>
          </a:stretch>
        </p:blipFill>
        <p:spPr>
          <a:xfrm>
            <a:off x="5783775" y="1695600"/>
            <a:ext cx="2581275" cy="876300"/>
          </a:xfrm>
          <a:prstGeom prst="rect">
            <a:avLst/>
          </a:prstGeom>
          <a:noFill/>
          <a:ln>
            <a:noFill/>
          </a:ln>
        </p:spPr>
      </p:pic>
      <p:sp>
        <p:nvSpPr>
          <p:cNvPr id="165" name="Google Shape;165;p32"/>
          <p:cNvSpPr/>
          <p:nvPr/>
        </p:nvSpPr>
        <p:spPr>
          <a:xfrm>
            <a:off x="4394125" y="1985725"/>
            <a:ext cx="965700" cy="415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3"/>
          <p:cNvSpPr txBox="1"/>
          <p:nvPr>
            <p:ph idx="1" type="body"/>
          </p:nvPr>
        </p:nvSpPr>
        <p:spPr>
          <a:xfrm>
            <a:off x="311700" y="857250"/>
            <a:ext cx="8520600" cy="893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sz="1200">
              <a:solidFill>
                <a:srgbClr val="000000"/>
              </a:solidFill>
              <a:latin typeface="Arial"/>
              <a:ea typeface="Arial"/>
              <a:cs typeface="Arial"/>
              <a:sym typeface="Arial"/>
            </a:endParaRPr>
          </a:p>
        </p:txBody>
      </p:sp>
      <p:sp>
        <p:nvSpPr>
          <p:cNvPr id="171" name="Google Shape;171;p33"/>
          <p:cNvSpPr txBox="1"/>
          <p:nvPr>
            <p:ph idx="1" type="body"/>
          </p:nvPr>
        </p:nvSpPr>
        <p:spPr>
          <a:xfrm>
            <a:off x="311700" y="2984375"/>
            <a:ext cx="8673000" cy="796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00000"/>
                </a:solidFill>
                <a:latin typeface="Arial"/>
                <a:ea typeface="Arial"/>
                <a:cs typeface="Arial"/>
                <a:sym typeface="Arial"/>
              </a:rPr>
              <a:t>Karena menambahkan beberapa feature baru membuat ada beberapa baris yang kosong. Missing value ini diatasi dengan mengisi data yang kosong tersebut dengan 0 karena feature baru yang ditambahkan merupakan feature yang berkaitan dengan waktu dan 0 itu dimaknai tidak terjadi pencatatan pada waktu tersebut.</a:t>
            </a:r>
            <a:endParaRPr sz="1200">
              <a:solidFill>
                <a:srgbClr val="000000"/>
              </a:solidFill>
              <a:latin typeface="Arial"/>
              <a:ea typeface="Arial"/>
              <a:cs typeface="Arial"/>
              <a:sym typeface="Arial"/>
            </a:endParaRPr>
          </a:p>
        </p:txBody>
      </p:sp>
      <p:pic>
        <p:nvPicPr>
          <p:cNvPr id="172" name="Google Shape;172;p33"/>
          <p:cNvPicPr preferRelativeResize="0"/>
          <p:nvPr/>
        </p:nvPicPr>
        <p:blipFill>
          <a:blip r:embed="rId3">
            <a:alphaModFix/>
          </a:blip>
          <a:stretch>
            <a:fillRect/>
          </a:stretch>
        </p:blipFill>
        <p:spPr>
          <a:xfrm>
            <a:off x="746725" y="653250"/>
            <a:ext cx="2961800" cy="2331125"/>
          </a:xfrm>
          <a:prstGeom prst="rect">
            <a:avLst/>
          </a:prstGeom>
          <a:noFill/>
          <a:ln>
            <a:noFill/>
          </a:ln>
        </p:spPr>
      </p:pic>
      <p:sp>
        <p:nvSpPr>
          <p:cNvPr id="173" name="Google Shape;173;p33"/>
          <p:cNvSpPr txBox="1"/>
          <p:nvPr>
            <p:ph idx="1" type="body"/>
          </p:nvPr>
        </p:nvSpPr>
        <p:spPr>
          <a:xfrm>
            <a:off x="210638" y="62550"/>
            <a:ext cx="6426600" cy="59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solidFill>
                  <a:srgbClr val="000000"/>
                </a:solidFill>
                <a:latin typeface="Arial"/>
                <a:ea typeface="Arial"/>
                <a:cs typeface="Arial"/>
                <a:sym typeface="Arial"/>
              </a:rPr>
              <a:t>Missing value</a:t>
            </a:r>
            <a:endParaRPr sz="2300">
              <a:solidFill>
                <a:srgbClr val="000000"/>
              </a:solidFill>
              <a:latin typeface="Arial"/>
              <a:ea typeface="Arial"/>
              <a:cs typeface="Arial"/>
              <a:sym typeface="Arial"/>
            </a:endParaRPr>
          </a:p>
        </p:txBody>
      </p:sp>
      <p:pic>
        <p:nvPicPr>
          <p:cNvPr id="174" name="Google Shape;174;p33"/>
          <p:cNvPicPr preferRelativeResize="0"/>
          <p:nvPr/>
        </p:nvPicPr>
        <p:blipFill>
          <a:blip r:embed="rId4">
            <a:alphaModFix/>
          </a:blip>
          <a:stretch>
            <a:fillRect/>
          </a:stretch>
        </p:blipFill>
        <p:spPr>
          <a:xfrm>
            <a:off x="5684225" y="1191200"/>
            <a:ext cx="2581275" cy="876300"/>
          </a:xfrm>
          <a:prstGeom prst="rect">
            <a:avLst/>
          </a:prstGeom>
          <a:noFill/>
          <a:ln>
            <a:noFill/>
          </a:ln>
        </p:spPr>
      </p:pic>
      <p:sp>
        <p:nvSpPr>
          <p:cNvPr id="175" name="Google Shape;175;p33"/>
          <p:cNvSpPr/>
          <p:nvPr/>
        </p:nvSpPr>
        <p:spPr>
          <a:xfrm>
            <a:off x="4089150" y="1421600"/>
            <a:ext cx="965700" cy="415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6" name="Google Shape;176;p33"/>
          <p:cNvPicPr preferRelativeResize="0"/>
          <p:nvPr/>
        </p:nvPicPr>
        <p:blipFill>
          <a:blip r:embed="rId5">
            <a:alphaModFix/>
          </a:blip>
          <a:stretch>
            <a:fillRect/>
          </a:stretch>
        </p:blipFill>
        <p:spPr>
          <a:xfrm>
            <a:off x="311700" y="3911750"/>
            <a:ext cx="5734050" cy="676275"/>
          </a:xfrm>
          <a:prstGeom prst="rect">
            <a:avLst/>
          </a:prstGeom>
          <a:noFill/>
          <a:ln>
            <a:noFill/>
          </a:ln>
        </p:spPr>
      </p:pic>
      <p:sp>
        <p:nvSpPr>
          <p:cNvPr id="177" name="Google Shape;177;p33"/>
          <p:cNvSpPr txBox="1"/>
          <p:nvPr>
            <p:ph idx="1" type="body"/>
          </p:nvPr>
        </p:nvSpPr>
        <p:spPr>
          <a:xfrm>
            <a:off x="6175500" y="3911788"/>
            <a:ext cx="2656800" cy="676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00000"/>
                </a:solidFill>
                <a:latin typeface="Arial"/>
                <a:ea typeface="Arial"/>
                <a:cs typeface="Arial"/>
                <a:sym typeface="Arial"/>
              </a:rPr>
              <a:t>Setelah itu data di export dan siap digunakan untuk pembuatan model</a:t>
            </a:r>
            <a:endParaRPr sz="12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