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6" r:id="rId2"/>
    <p:sldId id="257" r:id="rId3"/>
    <p:sldId id="258" r:id="rId4"/>
    <p:sldId id="259" r:id="rId5"/>
    <p:sldId id="260" r:id="rId6"/>
    <p:sldId id="264" r:id="rId7"/>
    <p:sldId id="261" r:id="rId8"/>
    <p:sldId id="265" r:id="rId9"/>
    <p:sldId id="262" r:id="rId10"/>
    <p:sldId id="298" r:id="rId11"/>
    <p:sldId id="299" r:id="rId12"/>
    <p:sldId id="266" r:id="rId13"/>
    <p:sldId id="302" r:id="rId14"/>
    <p:sldId id="301" r:id="rId15"/>
    <p:sldId id="300" r:id="rId16"/>
    <p:sldId id="268" r:id="rId17"/>
    <p:sldId id="272" r:id="rId18"/>
    <p:sldId id="270" r:id="rId19"/>
    <p:sldId id="271"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67" r:id="rId34"/>
    <p:sldId id="286" r:id="rId35"/>
    <p:sldId id="287" r:id="rId36"/>
    <p:sldId id="288" r:id="rId37"/>
    <p:sldId id="289" r:id="rId38"/>
    <p:sldId id="290" r:id="rId39"/>
    <p:sldId id="291" r:id="rId40"/>
    <p:sldId id="292" r:id="rId41"/>
    <p:sldId id="293" r:id="rId42"/>
    <p:sldId id="294" r:id="rId43"/>
    <p:sldId id="295" r:id="rId44"/>
    <p:sldId id="297" r:id="rId45"/>
    <p:sldId id="296"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2224" autoAdjust="0"/>
  </p:normalViewPr>
  <p:slideViewPr>
    <p:cSldViewPr snapToGrid="0">
      <p:cViewPr varScale="1">
        <p:scale>
          <a:sx n="64" d="100"/>
          <a:sy n="64" d="100"/>
        </p:scale>
        <p:origin x="150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F41E8A-A472-4682-AAFC-94F0C3BE449D}"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B0DF6D5C-75BF-4527-B6E6-A978DD21C4F1}">
      <dgm:prSet phldrT="[Text]"/>
      <dgm:spPr/>
      <dgm:t>
        <a:bodyPr/>
        <a:lstStyle/>
        <a:p>
          <a:r>
            <a:rPr lang="en-US" dirty="0"/>
            <a:t>Programming Paradigm</a:t>
          </a:r>
        </a:p>
      </dgm:t>
    </dgm:pt>
    <dgm:pt modelId="{D56BF317-E0F5-487F-91FA-B0EA8B50A7B4}" type="parTrans" cxnId="{312947BB-8C10-4B64-BE92-DEF3E95FA99D}">
      <dgm:prSet/>
      <dgm:spPr/>
      <dgm:t>
        <a:bodyPr/>
        <a:lstStyle/>
        <a:p>
          <a:endParaRPr lang="en-US"/>
        </a:p>
      </dgm:t>
    </dgm:pt>
    <dgm:pt modelId="{D6FE8B8E-1430-4535-A39C-DCE67A166D4B}" type="sibTrans" cxnId="{312947BB-8C10-4B64-BE92-DEF3E95FA99D}">
      <dgm:prSet/>
      <dgm:spPr/>
      <dgm:t>
        <a:bodyPr/>
        <a:lstStyle/>
        <a:p>
          <a:endParaRPr lang="en-US"/>
        </a:p>
      </dgm:t>
    </dgm:pt>
    <dgm:pt modelId="{74970C3D-5BBF-41D0-BA27-DEB6D20A9F17}">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US" dirty="0"/>
            <a:t>Imperative</a:t>
          </a:r>
        </a:p>
      </dgm:t>
    </dgm:pt>
    <dgm:pt modelId="{256F0519-9BA2-4289-96C3-00790DFE7F3E}" type="parTrans" cxnId="{8A6E1857-CB03-4A0A-9A7A-1908B8ADDDC6}">
      <dgm:prSet/>
      <dgm:spPr/>
      <dgm:t>
        <a:bodyPr/>
        <a:lstStyle/>
        <a:p>
          <a:endParaRPr lang="en-US"/>
        </a:p>
      </dgm:t>
    </dgm:pt>
    <dgm:pt modelId="{27D00107-D407-4EF5-B69B-167AE4CA4456}" type="sibTrans" cxnId="{8A6E1857-CB03-4A0A-9A7A-1908B8ADDDC6}">
      <dgm:prSet/>
      <dgm:spPr/>
      <dgm:t>
        <a:bodyPr/>
        <a:lstStyle/>
        <a:p>
          <a:endParaRPr lang="en-US"/>
        </a:p>
      </dgm:t>
    </dgm:pt>
    <dgm:pt modelId="{5EB7307F-ABB8-4CBC-9AE3-012D693B0505}">
      <dgm:prSet phldrT="[Text]"/>
      <dgm:spPr/>
      <dgm:t>
        <a:bodyPr/>
        <a:lstStyle/>
        <a:p>
          <a:r>
            <a:rPr lang="en-US" dirty="0"/>
            <a:t>procedural</a:t>
          </a:r>
        </a:p>
      </dgm:t>
    </dgm:pt>
    <dgm:pt modelId="{BDCD27BB-618E-4111-98D1-2E63D75009B6}" type="parTrans" cxnId="{A8DCAF56-CAAC-4D62-A2D6-D862794681B9}">
      <dgm:prSet/>
      <dgm:spPr/>
      <dgm:t>
        <a:bodyPr/>
        <a:lstStyle/>
        <a:p>
          <a:endParaRPr lang="en-US"/>
        </a:p>
      </dgm:t>
    </dgm:pt>
    <dgm:pt modelId="{5C7CF00B-E900-44CD-B5C0-51BB7E5D615C}" type="sibTrans" cxnId="{A8DCAF56-CAAC-4D62-A2D6-D862794681B9}">
      <dgm:prSet/>
      <dgm:spPr/>
      <dgm:t>
        <a:bodyPr/>
        <a:lstStyle/>
        <a:p>
          <a:endParaRPr lang="en-US"/>
        </a:p>
      </dgm:t>
    </dgm:pt>
    <dgm:pt modelId="{E7D6B06D-8762-4EC3-849B-C532062FFFF3}">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US" dirty="0"/>
            <a:t>Object-Oriented</a:t>
          </a:r>
        </a:p>
      </dgm:t>
    </dgm:pt>
    <dgm:pt modelId="{DC190091-494C-4539-80B8-2C1AB3EC374D}" type="parTrans" cxnId="{6B703038-A056-4C3A-A07F-514A5514411C}">
      <dgm:prSet/>
      <dgm:spPr/>
      <dgm:t>
        <a:bodyPr/>
        <a:lstStyle/>
        <a:p>
          <a:endParaRPr lang="en-US"/>
        </a:p>
      </dgm:t>
    </dgm:pt>
    <dgm:pt modelId="{CC9D537B-3D7E-4D0C-B681-FCB7230284D4}" type="sibTrans" cxnId="{6B703038-A056-4C3A-A07F-514A5514411C}">
      <dgm:prSet/>
      <dgm:spPr/>
      <dgm:t>
        <a:bodyPr/>
        <a:lstStyle/>
        <a:p>
          <a:endParaRPr lang="en-US"/>
        </a:p>
      </dgm:t>
    </dgm:pt>
    <dgm:pt modelId="{6D1C7B8F-C91C-4FC0-B1A5-C64BC90BBCB5}">
      <dgm:prSet phldrT="[Text]"/>
      <dgm:spPr/>
      <dgm:t>
        <a:bodyPr/>
        <a:lstStyle/>
        <a:p>
          <a:r>
            <a:rPr lang="en-US" dirty="0"/>
            <a:t>Declarative</a:t>
          </a:r>
        </a:p>
      </dgm:t>
    </dgm:pt>
    <dgm:pt modelId="{66E56F3B-ABCD-4782-A0D0-43ECC345A9E8}" type="parTrans" cxnId="{5418D062-51C3-4B45-88AB-1815DFB5B662}">
      <dgm:prSet/>
      <dgm:spPr/>
      <dgm:t>
        <a:bodyPr/>
        <a:lstStyle/>
        <a:p>
          <a:endParaRPr lang="en-US"/>
        </a:p>
      </dgm:t>
    </dgm:pt>
    <dgm:pt modelId="{26D169DC-75E0-4327-BEF4-4D53E85CB67F}" type="sibTrans" cxnId="{5418D062-51C3-4B45-88AB-1815DFB5B662}">
      <dgm:prSet/>
      <dgm:spPr/>
      <dgm:t>
        <a:bodyPr/>
        <a:lstStyle/>
        <a:p>
          <a:endParaRPr lang="en-US"/>
        </a:p>
      </dgm:t>
    </dgm:pt>
    <dgm:pt modelId="{0D0F343C-BDF9-4EDD-990B-067A45F0892B}">
      <dgm:prSet phldrT="[Text]"/>
      <dgm:spPr/>
      <dgm:t>
        <a:bodyPr/>
        <a:lstStyle/>
        <a:p>
          <a:r>
            <a:rPr lang="en-US" dirty="0"/>
            <a:t>Functional</a:t>
          </a:r>
        </a:p>
      </dgm:t>
    </dgm:pt>
    <dgm:pt modelId="{933AE109-256A-452D-8B30-B880F1B2D1DD}" type="parTrans" cxnId="{ECD3E274-C1B2-4333-B93E-CA285FD1601B}">
      <dgm:prSet/>
      <dgm:spPr/>
      <dgm:t>
        <a:bodyPr/>
        <a:lstStyle/>
        <a:p>
          <a:endParaRPr lang="en-US"/>
        </a:p>
      </dgm:t>
    </dgm:pt>
    <dgm:pt modelId="{F56F74AE-E154-4DD6-A94E-0269FC6844B3}" type="sibTrans" cxnId="{ECD3E274-C1B2-4333-B93E-CA285FD1601B}">
      <dgm:prSet/>
      <dgm:spPr/>
      <dgm:t>
        <a:bodyPr/>
        <a:lstStyle/>
        <a:p>
          <a:endParaRPr lang="en-US"/>
        </a:p>
      </dgm:t>
    </dgm:pt>
    <dgm:pt modelId="{C48D4FCE-2627-44DF-862A-DBBB9A9C8DF4}">
      <dgm:prSet phldrT="[Text]"/>
      <dgm:spPr/>
      <dgm:t>
        <a:bodyPr/>
        <a:lstStyle/>
        <a:p>
          <a:r>
            <a:rPr lang="en-US" dirty="0"/>
            <a:t>Logic</a:t>
          </a:r>
        </a:p>
      </dgm:t>
    </dgm:pt>
    <dgm:pt modelId="{FA5D5C25-A234-4F9A-AE19-8781830F3D1F}" type="parTrans" cxnId="{6965687F-3D92-406E-B268-9C86778F8D98}">
      <dgm:prSet/>
      <dgm:spPr/>
      <dgm:t>
        <a:bodyPr/>
        <a:lstStyle/>
        <a:p>
          <a:endParaRPr lang="en-US"/>
        </a:p>
      </dgm:t>
    </dgm:pt>
    <dgm:pt modelId="{C167A1B8-AFB6-4CAB-AE1A-10D4047CA0AD}" type="sibTrans" cxnId="{6965687F-3D92-406E-B268-9C86778F8D98}">
      <dgm:prSet/>
      <dgm:spPr/>
      <dgm:t>
        <a:bodyPr/>
        <a:lstStyle/>
        <a:p>
          <a:endParaRPr lang="en-US"/>
        </a:p>
      </dgm:t>
    </dgm:pt>
    <dgm:pt modelId="{B7EFD24E-11CF-45C3-837D-DFE35C0CF1BF}">
      <dgm:prSet phldrT="[Text]"/>
      <dgm:spPr/>
      <dgm:t>
        <a:bodyPr/>
        <a:lstStyle/>
        <a:p>
          <a:r>
            <a:rPr lang="en-US" dirty="0"/>
            <a:t>Mathematical</a:t>
          </a:r>
        </a:p>
      </dgm:t>
    </dgm:pt>
    <dgm:pt modelId="{71FB75B1-0623-49FD-BAA6-FE781F18E917}" type="parTrans" cxnId="{57BEDAB4-BC86-41E5-83E4-F5F2DD37FB1E}">
      <dgm:prSet/>
      <dgm:spPr/>
      <dgm:t>
        <a:bodyPr/>
        <a:lstStyle/>
        <a:p>
          <a:endParaRPr lang="en-US"/>
        </a:p>
      </dgm:t>
    </dgm:pt>
    <dgm:pt modelId="{96A60057-1CEF-481E-ABDD-7B7BD46E9051}" type="sibTrans" cxnId="{57BEDAB4-BC86-41E5-83E4-F5F2DD37FB1E}">
      <dgm:prSet/>
      <dgm:spPr/>
      <dgm:t>
        <a:bodyPr/>
        <a:lstStyle/>
        <a:p>
          <a:endParaRPr lang="en-US"/>
        </a:p>
      </dgm:t>
    </dgm:pt>
    <dgm:pt modelId="{B913CF1E-5725-45EC-9F9A-8AE9B199EC6A}" type="pres">
      <dgm:prSet presAssocID="{A8F41E8A-A472-4682-AAFC-94F0C3BE449D}" presName="diagram" presStyleCnt="0">
        <dgm:presLayoutVars>
          <dgm:chPref val="1"/>
          <dgm:dir/>
          <dgm:animOne val="branch"/>
          <dgm:animLvl val="lvl"/>
          <dgm:resizeHandles val="exact"/>
        </dgm:presLayoutVars>
      </dgm:prSet>
      <dgm:spPr/>
    </dgm:pt>
    <dgm:pt modelId="{2B3D0700-90E0-4CB9-89A1-FD9CC910E14A}" type="pres">
      <dgm:prSet presAssocID="{B0DF6D5C-75BF-4527-B6E6-A978DD21C4F1}" presName="root1" presStyleCnt="0"/>
      <dgm:spPr/>
    </dgm:pt>
    <dgm:pt modelId="{26ABC9C1-47F8-4E61-83C3-C0D7FB649E46}" type="pres">
      <dgm:prSet presAssocID="{B0DF6D5C-75BF-4527-B6E6-A978DD21C4F1}" presName="LevelOneTextNode" presStyleLbl="node0" presStyleIdx="0" presStyleCnt="1">
        <dgm:presLayoutVars>
          <dgm:chPref val="3"/>
        </dgm:presLayoutVars>
      </dgm:prSet>
      <dgm:spPr/>
    </dgm:pt>
    <dgm:pt modelId="{0E719614-7A0A-47E0-9827-386515B4C8F3}" type="pres">
      <dgm:prSet presAssocID="{B0DF6D5C-75BF-4527-B6E6-A978DD21C4F1}" presName="level2hierChild" presStyleCnt="0"/>
      <dgm:spPr/>
    </dgm:pt>
    <dgm:pt modelId="{27B8D458-FA8D-472E-8024-94A3ADE9CCB9}" type="pres">
      <dgm:prSet presAssocID="{256F0519-9BA2-4289-96C3-00790DFE7F3E}" presName="conn2-1" presStyleLbl="parChTrans1D2" presStyleIdx="0" presStyleCnt="2"/>
      <dgm:spPr/>
    </dgm:pt>
    <dgm:pt modelId="{224182D8-830A-40B4-AB15-3E26319BA4A0}" type="pres">
      <dgm:prSet presAssocID="{256F0519-9BA2-4289-96C3-00790DFE7F3E}" presName="connTx" presStyleLbl="parChTrans1D2" presStyleIdx="0" presStyleCnt="2"/>
      <dgm:spPr/>
    </dgm:pt>
    <dgm:pt modelId="{30F03F0A-9041-495A-8379-8D46B1AD6AAD}" type="pres">
      <dgm:prSet presAssocID="{74970C3D-5BBF-41D0-BA27-DEB6D20A9F17}" presName="root2" presStyleCnt="0"/>
      <dgm:spPr/>
    </dgm:pt>
    <dgm:pt modelId="{DBCCEA8F-09FA-45C8-8726-287471DA58C6}" type="pres">
      <dgm:prSet presAssocID="{74970C3D-5BBF-41D0-BA27-DEB6D20A9F17}" presName="LevelTwoTextNode" presStyleLbl="node2" presStyleIdx="0" presStyleCnt="2">
        <dgm:presLayoutVars>
          <dgm:chPref val="3"/>
        </dgm:presLayoutVars>
      </dgm:prSet>
      <dgm:spPr/>
    </dgm:pt>
    <dgm:pt modelId="{321A747F-90AE-4DE0-9AF1-1C0D38FAC7DC}" type="pres">
      <dgm:prSet presAssocID="{74970C3D-5BBF-41D0-BA27-DEB6D20A9F17}" presName="level3hierChild" presStyleCnt="0"/>
      <dgm:spPr/>
    </dgm:pt>
    <dgm:pt modelId="{9E8384C2-7F4A-46C0-800F-CC8DB73CC4B5}" type="pres">
      <dgm:prSet presAssocID="{BDCD27BB-618E-4111-98D1-2E63D75009B6}" presName="conn2-1" presStyleLbl="parChTrans1D3" presStyleIdx="0" presStyleCnt="5"/>
      <dgm:spPr/>
    </dgm:pt>
    <dgm:pt modelId="{AE606B08-C1E9-4E1D-8DA1-AE1492E88501}" type="pres">
      <dgm:prSet presAssocID="{BDCD27BB-618E-4111-98D1-2E63D75009B6}" presName="connTx" presStyleLbl="parChTrans1D3" presStyleIdx="0" presStyleCnt="5"/>
      <dgm:spPr/>
    </dgm:pt>
    <dgm:pt modelId="{DD409082-65E2-4D53-826B-DF96594CBD38}" type="pres">
      <dgm:prSet presAssocID="{5EB7307F-ABB8-4CBC-9AE3-012D693B0505}" presName="root2" presStyleCnt="0"/>
      <dgm:spPr/>
    </dgm:pt>
    <dgm:pt modelId="{68D94875-1AF7-4356-BE84-6451C4EC8976}" type="pres">
      <dgm:prSet presAssocID="{5EB7307F-ABB8-4CBC-9AE3-012D693B0505}" presName="LevelTwoTextNode" presStyleLbl="node3" presStyleIdx="0" presStyleCnt="5">
        <dgm:presLayoutVars>
          <dgm:chPref val="3"/>
        </dgm:presLayoutVars>
      </dgm:prSet>
      <dgm:spPr/>
    </dgm:pt>
    <dgm:pt modelId="{BD41CD83-5579-45AA-B614-933E32D450D6}" type="pres">
      <dgm:prSet presAssocID="{5EB7307F-ABB8-4CBC-9AE3-012D693B0505}" presName="level3hierChild" presStyleCnt="0"/>
      <dgm:spPr/>
    </dgm:pt>
    <dgm:pt modelId="{153DA4D3-D4FA-4268-A6F6-468C3785399A}" type="pres">
      <dgm:prSet presAssocID="{DC190091-494C-4539-80B8-2C1AB3EC374D}" presName="conn2-1" presStyleLbl="parChTrans1D3" presStyleIdx="1" presStyleCnt="5"/>
      <dgm:spPr/>
    </dgm:pt>
    <dgm:pt modelId="{CAEFC243-2326-4F18-84A8-E74C6D7CC0F2}" type="pres">
      <dgm:prSet presAssocID="{DC190091-494C-4539-80B8-2C1AB3EC374D}" presName="connTx" presStyleLbl="parChTrans1D3" presStyleIdx="1" presStyleCnt="5"/>
      <dgm:spPr/>
    </dgm:pt>
    <dgm:pt modelId="{83EC684F-9734-4501-80BE-6EAD1DFEA979}" type="pres">
      <dgm:prSet presAssocID="{E7D6B06D-8762-4EC3-849B-C532062FFFF3}" presName="root2" presStyleCnt="0"/>
      <dgm:spPr/>
    </dgm:pt>
    <dgm:pt modelId="{786FC014-0BC3-4C27-979C-ACB587EA0A7E}" type="pres">
      <dgm:prSet presAssocID="{E7D6B06D-8762-4EC3-849B-C532062FFFF3}" presName="LevelTwoTextNode" presStyleLbl="node3" presStyleIdx="1" presStyleCnt="5" custScaleX="103233">
        <dgm:presLayoutVars>
          <dgm:chPref val="3"/>
        </dgm:presLayoutVars>
      </dgm:prSet>
      <dgm:spPr/>
    </dgm:pt>
    <dgm:pt modelId="{8D1971E3-8FA6-4CE8-87A9-BB331F9CCD3D}" type="pres">
      <dgm:prSet presAssocID="{E7D6B06D-8762-4EC3-849B-C532062FFFF3}" presName="level3hierChild" presStyleCnt="0"/>
      <dgm:spPr/>
    </dgm:pt>
    <dgm:pt modelId="{CB8CCE63-CAA4-4269-804C-947A63A5261B}" type="pres">
      <dgm:prSet presAssocID="{66E56F3B-ABCD-4782-A0D0-43ECC345A9E8}" presName="conn2-1" presStyleLbl="parChTrans1D2" presStyleIdx="1" presStyleCnt="2"/>
      <dgm:spPr/>
    </dgm:pt>
    <dgm:pt modelId="{40893B71-DF1C-49C5-AD6B-0D5A413F7BC3}" type="pres">
      <dgm:prSet presAssocID="{66E56F3B-ABCD-4782-A0D0-43ECC345A9E8}" presName="connTx" presStyleLbl="parChTrans1D2" presStyleIdx="1" presStyleCnt="2"/>
      <dgm:spPr/>
    </dgm:pt>
    <dgm:pt modelId="{0F657B1B-61C8-472C-A28B-D1558D29314B}" type="pres">
      <dgm:prSet presAssocID="{6D1C7B8F-C91C-4FC0-B1A5-C64BC90BBCB5}" presName="root2" presStyleCnt="0"/>
      <dgm:spPr/>
    </dgm:pt>
    <dgm:pt modelId="{EDA48B3A-9ED2-4B83-B720-4428F72B748B}" type="pres">
      <dgm:prSet presAssocID="{6D1C7B8F-C91C-4FC0-B1A5-C64BC90BBCB5}" presName="LevelTwoTextNode" presStyleLbl="node2" presStyleIdx="1" presStyleCnt="2">
        <dgm:presLayoutVars>
          <dgm:chPref val="3"/>
        </dgm:presLayoutVars>
      </dgm:prSet>
      <dgm:spPr/>
    </dgm:pt>
    <dgm:pt modelId="{D3C14672-4F79-4F3E-8EB9-E801F934E7CC}" type="pres">
      <dgm:prSet presAssocID="{6D1C7B8F-C91C-4FC0-B1A5-C64BC90BBCB5}" presName="level3hierChild" presStyleCnt="0"/>
      <dgm:spPr/>
    </dgm:pt>
    <dgm:pt modelId="{43087F14-C306-47D4-95EA-ED914B758742}" type="pres">
      <dgm:prSet presAssocID="{933AE109-256A-452D-8B30-B880F1B2D1DD}" presName="conn2-1" presStyleLbl="parChTrans1D3" presStyleIdx="2" presStyleCnt="5"/>
      <dgm:spPr/>
    </dgm:pt>
    <dgm:pt modelId="{BC7FAB39-1FAC-4497-A742-1728FD1B3770}" type="pres">
      <dgm:prSet presAssocID="{933AE109-256A-452D-8B30-B880F1B2D1DD}" presName="connTx" presStyleLbl="parChTrans1D3" presStyleIdx="2" presStyleCnt="5"/>
      <dgm:spPr/>
    </dgm:pt>
    <dgm:pt modelId="{F71DC7C2-751F-4661-9223-B6D02B3DA90A}" type="pres">
      <dgm:prSet presAssocID="{0D0F343C-BDF9-4EDD-990B-067A45F0892B}" presName="root2" presStyleCnt="0"/>
      <dgm:spPr/>
    </dgm:pt>
    <dgm:pt modelId="{D4F09EEB-69FC-4FE1-A80F-28A3009582FC}" type="pres">
      <dgm:prSet presAssocID="{0D0F343C-BDF9-4EDD-990B-067A45F0892B}" presName="LevelTwoTextNode" presStyleLbl="node3" presStyleIdx="2" presStyleCnt="5">
        <dgm:presLayoutVars>
          <dgm:chPref val="3"/>
        </dgm:presLayoutVars>
      </dgm:prSet>
      <dgm:spPr/>
    </dgm:pt>
    <dgm:pt modelId="{DFFA9F2B-E2D6-4E46-B7B9-AD4F72A92015}" type="pres">
      <dgm:prSet presAssocID="{0D0F343C-BDF9-4EDD-990B-067A45F0892B}" presName="level3hierChild" presStyleCnt="0"/>
      <dgm:spPr/>
    </dgm:pt>
    <dgm:pt modelId="{2A7B2CA7-0C9C-419F-AB4A-8F43E861F475}" type="pres">
      <dgm:prSet presAssocID="{FA5D5C25-A234-4F9A-AE19-8781830F3D1F}" presName="conn2-1" presStyleLbl="parChTrans1D3" presStyleIdx="3" presStyleCnt="5"/>
      <dgm:spPr/>
    </dgm:pt>
    <dgm:pt modelId="{155755F9-5EF1-4630-96D5-D6789C337D00}" type="pres">
      <dgm:prSet presAssocID="{FA5D5C25-A234-4F9A-AE19-8781830F3D1F}" presName="connTx" presStyleLbl="parChTrans1D3" presStyleIdx="3" presStyleCnt="5"/>
      <dgm:spPr/>
    </dgm:pt>
    <dgm:pt modelId="{6B7B1A9C-4858-4902-8F4C-BFE603EC30A5}" type="pres">
      <dgm:prSet presAssocID="{C48D4FCE-2627-44DF-862A-DBBB9A9C8DF4}" presName="root2" presStyleCnt="0"/>
      <dgm:spPr/>
    </dgm:pt>
    <dgm:pt modelId="{BF3CD57F-9C6D-4DC3-B167-23ABB8A0FE7C}" type="pres">
      <dgm:prSet presAssocID="{C48D4FCE-2627-44DF-862A-DBBB9A9C8DF4}" presName="LevelTwoTextNode" presStyleLbl="node3" presStyleIdx="3" presStyleCnt="5">
        <dgm:presLayoutVars>
          <dgm:chPref val="3"/>
        </dgm:presLayoutVars>
      </dgm:prSet>
      <dgm:spPr/>
    </dgm:pt>
    <dgm:pt modelId="{05E207AA-AA62-42C0-86E8-18E3B964487A}" type="pres">
      <dgm:prSet presAssocID="{C48D4FCE-2627-44DF-862A-DBBB9A9C8DF4}" presName="level3hierChild" presStyleCnt="0"/>
      <dgm:spPr/>
    </dgm:pt>
    <dgm:pt modelId="{BF8C84E9-4A15-4FF9-A991-F24F556E7785}" type="pres">
      <dgm:prSet presAssocID="{71FB75B1-0623-49FD-BAA6-FE781F18E917}" presName="conn2-1" presStyleLbl="parChTrans1D3" presStyleIdx="4" presStyleCnt="5"/>
      <dgm:spPr/>
    </dgm:pt>
    <dgm:pt modelId="{6EB48047-5AC2-43DE-B368-086151043B21}" type="pres">
      <dgm:prSet presAssocID="{71FB75B1-0623-49FD-BAA6-FE781F18E917}" presName="connTx" presStyleLbl="parChTrans1D3" presStyleIdx="4" presStyleCnt="5"/>
      <dgm:spPr/>
    </dgm:pt>
    <dgm:pt modelId="{1620726D-1338-4DF7-A793-00B7B1DA617B}" type="pres">
      <dgm:prSet presAssocID="{B7EFD24E-11CF-45C3-837D-DFE35C0CF1BF}" presName="root2" presStyleCnt="0"/>
      <dgm:spPr/>
    </dgm:pt>
    <dgm:pt modelId="{F8DC1606-2E3B-4821-9F22-3BAA72E043BB}" type="pres">
      <dgm:prSet presAssocID="{B7EFD24E-11CF-45C3-837D-DFE35C0CF1BF}" presName="LevelTwoTextNode" presStyleLbl="node3" presStyleIdx="4" presStyleCnt="5">
        <dgm:presLayoutVars>
          <dgm:chPref val="3"/>
        </dgm:presLayoutVars>
      </dgm:prSet>
      <dgm:spPr/>
    </dgm:pt>
    <dgm:pt modelId="{02D06EFE-DC70-4CD4-B1BA-16C2C07A16B5}" type="pres">
      <dgm:prSet presAssocID="{B7EFD24E-11CF-45C3-837D-DFE35C0CF1BF}" presName="level3hierChild" presStyleCnt="0"/>
      <dgm:spPr/>
    </dgm:pt>
  </dgm:ptLst>
  <dgm:cxnLst>
    <dgm:cxn modelId="{C260661B-CE48-4A98-B93B-3506527CA352}" type="presOf" srcId="{FA5D5C25-A234-4F9A-AE19-8781830F3D1F}" destId="{155755F9-5EF1-4630-96D5-D6789C337D00}" srcOrd="1" destOrd="0" presId="urn:microsoft.com/office/officeart/2005/8/layout/hierarchy2"/>
    <dgm:cxn modelId="{33FE721F-AEBE-47E8-BCA2-660EB43D89BF}" type="presOf" srcId="{BDCD27BB-618E-4111-98D1-2E63D75009B6}" destId="{9E8384C2-7F4A-46C0-800F-CC8DB73CC4B5}" srcOrd="0" destOrd="0" presId="urn:microsoft.com/office/officeart/2005/8/layout/hierarchy2"/>
    <dgm:cxn modelId="{A54B5B23-1A77-4357-B3C2-2750FAC38728}" type="presOf" srcId="{A8F41E8A-A472-4682-AAFC-94F0C3BE449D}" destId="{B913CF1E-5725-45EC-9F9A-8AE9B199EC6A}" srcOrd="0" destOrd="0" presId="urn:microsoft.com/office/officeart/2005/8/layout/hierarchy2"/>
    <dgm:cxn modelId="{21F2C734-4058-442B-89B9-5EFE87BCA609}" type="presOf" srcId="{6D1C7B8F-C91C-4FC0-B1A5-C64BC90BBCB5}" destId="{EDA48B3A-9ED2-4B83-B720-4428F72B748B}" srcOrd="0" destOrd="0" presId="urn:microsoft.com/office/officeart/2005/8/layout/hierarchy2"/>
    <dgm:cxn modelId="{6B703038-A056-4C3A-A07F-514A5514411C}" srcId="{74970C3D-5BBF-41D0-BA27-DEB6D20A9F17}" destId="{E7D6B06D-8762-4EC3-849B-C532062FFFF3}" srcOrd="1" destOrd="0" parTransId="{DC190091-494C-4539-80B8-2C1AB3EC374D}" sibTransId="{CC9D537B-3D7E-4D0C-B681-FCB7230284D4}"/>
    <dgm:cxn modelId="{4EB6E93D-B0C8-4E6B-9A75-C653C6C81692}" type="presOf" srcId="{71FB75B1-0623-49FD-BAA6-FE781F18E917}" destId="{6EB48047-5AC2-43DE-B368-086151043B21}" srcOrd="1" destOrd="0" presId="urn:microsoft.com/office/officeart/2005/8/layout/hierarchy2"/>
    <dgm:cxn modelId="{3532635B-5164-4B70-9151-DDCD4EF21DC4}" type="presOf" srcId="{B7EFD24E-11CF-45C3-837D-DFE35C0CF1BF}" destId="{F8DC1606-2E3B-4821-9F22-3BAA72E043BB}" srcOrd="0" destOrd="0" presId="urn:microsoft.com/office/officeart/2005/8/layout/hierarchy2"/>
    <dgm:cxn modelId="{05375C42-E0D0-43B4-8D7B-1645464F86E3}" type="presOf" srcId="{66E56F3B-ABCD-4782-A0D0-43ECC345A9E8}" destId="{40893B71-DF1C-49C5-AD6B-0D5A413F7BC3}" srcOrd="1" destOrd="0" presId="urn:microsoft.com/office/officeart/2005/8/layout/hierarchy2"/>
    <dgm:cxn modelId="{5418D062-51C3-4B45-88AB-1815DFB5B662}" srcId="{B0DF6D5C-75BF-4527-B6E6-A978DD21C4F1}" destId="{6D1C7B8F-C91C-4FC0-B1A5-C64BC90BBCB5}" srcOrd="1" destOrd="0" parTransId="{66E56F3B-ABCD-4782-A0D0-43ECC345A9E8}" sibTransId="{26D169DC-75E0-4327-BEF4-4D53E85CB67F}"/>
    <dgm:cxn modelId="{1FC9B243-3F5B-45E6-838C-F138F9493228}" type="presOf" srcId="{DC190091-494C-4539-80B8-2C1AB3EC374D}" destId="{CAEFC243-2326-4F18-84A8-E74C6D7CC0F2}" srcOrd="1" destOrd="0" presId="urn:microsoft.com/office/officeart/2005/8/layout/hierarchy2"/>
    <dgm:cxn modelId="{043BFB6D-3FFE-48FA-8965-419DB1E828D6}" type="presOf" srcId="{71FB75B1-0623-49FD-BAA6-FE781F18E917}" destId="{BF8C84E9-4A15-4FF9-A991-F24F556E7785}" srcOrd="0" destOrd="0" presId="urn:microsoft.com/office/officeart/2005/8/layout/hierarchy2"/>
    <dgm:cxn modelId="{D572624F-03D9-4F3F-8FC1-5667D0D1CCE0}" type="presOf" srcId="{66E56F3B-ABCD-4782-A0D0-43ECC345A9E8}" destId="{CB8CCE63-CAA4-4269-804C-947A63A5261B}" srcOrd="0" destOrd="0" presId="urn:microsoft.com/office/officeart/2005/8/layout/hierarchy2"/>
    <dgm:cxn modelId="{996F1771-3E11-4A72-8A3E-7B148CB3A815}" type="presOf" srcId="{E7D6B06D-8762-4EC3-849B-C532062FFFF3}" destId="{786FC014-0BC3-4C27-979C-ACB587EA0A7E}" srcOrd="0" destOrd="0" presId="urn:microsoft.com/office/officeart/2005/8/layout/hierarchy2"/>
    <dgm:cxn modelId="{6814B153-4666-47BE-AE35-FC49980F7D82}" type="presOf" srcId="{933AE109-256A-452D-8B30-B880F1B2D1DD}" destId="{43087F14-C306-47D4-95EA-ED914B758742}" srcOrd="0" destOrd="0" presId="urn:microsoft.com/office/officeart/2005/8/layout/hierarchy2"/>
    <dgm:cxn modelId="{ECD3E274-C1B2-4333-B93E-CA285FD1601B}" srcId="{6D1C7B8F-C91C-4FC0-B1A5-C64BC90BBCB5}" destId="{0D0F343C-BDF9-4EDD-990B-067A45F0892B}" srcOrd="0" destOrd="0" parTransId="{933AE109-256A-452D-8B30-B880F1B2D1DD}" sibTransId="{F56F74AE-E154-4DD6-A94E-0269FC6844B3}"/>
    <dgm:cxn modelId="{A8DCAF56-CAAC-4D62-A2D6-D862794681B9}" srcId="{74970C3D-5BBF-41D0-BA27-DEB6D20A9F17}" destId="{5EB7307F-ABB8-4CBC-9AE3-012D693B0505}" srcOrd="0" destOrd="0" parTransId="{BDCD27BB-618E-4111-98D1-2E63D75009B6}" sibTransId="{5C7CF00B-E900-44CD-B5C0-51BB7E5D615C}"/>
    <dgm:cxn modelId="{8A6E1857-CB03-4A0A-9A7A-1908B8ADDDC6}" srcId="{B0DF6D5C-75BF-4527-B6E6-A978DD21C4F1}" destId="{74970C3D-5BBF-41D0-BA27-DEB6D20A9F17}" srcOrd="0" destOrd="0" parTransId="{256F0519-9BA2-4289-96C3-00790DFE7F3E}" sibTransId="{27D00107-D407-4EF5-B69B-167AE4CA4456}"/>
    <dgm:cxn modelId="{6965687F-3D92-406E-B268-9C86778F8D98}" srcId="{6D1C7B8F-C91C-4FC0-B1A5-C64BC90BBCB5}" destId="{C48D4FCE-2627-44DF-862A-DBBB9A9C8DF4}" srcOrd="1" destOrd="0" parTransId="{FA5D5C25-A234-4F9A-AE19-8781830F3D1F}" sibTransId="{C167A1B8-AFB6-4CAB-AE1A-10D4047CA0AD}"/>
    <dgm:cxn modelId="{DB17F187-72F7-4E4A-A0BD-97165BC7D0EF}" type="presOf" srcId="{B0DF6D5C-75BF-4527-B6E6-A978DD21C4F1}" destId="{26ABC9C1-47F8-4E61-83C3-C0D7FB649E46}" srcOrd="0" destOrd="0" presId="urn:microsoft.com/office/officeart/2005/8/layout/hierarchy2"/>
    <dgm:cxn modelId="{35FFA88C-EEF4-48A9-9C47-FBA3C42B6318}" type="presOf" srcId="{FA5D5C25-A234-4F9A-AE19-8781830F3D1F}" destId="{2A7B2CA7-0C9C-419F-AB4A-8F43E861F475}" srcOrd="0" destOrd="0" presId="urn:microsoft.com/office/officeart/2005/8/layout/hierarchy2"/>
    <dgm:cxn modelId="{8FEEC78C-B569-47BF-87CC-6CDF798EF775}" type="presOf" srcId="{BDCD27BB-618E-4111-98D1-2E63D75009B6}" destId="{AE606B08-C1E9-4E1D-8DA1-AE1492E88501}" srcOrd="1" destOrd="0" presId="urn:microsoft.com/office/officeart/2005/8/layout/hierarchy2"/>
    <dgm:cxn modelId="{3DAF8391-C248-4C2C-B153-D95FD2C8F6BE}" type="presOf" srcId="{256F0519-9BA2-4289-96C3-00790DFE7F3E}" destId="{224182D8-830A-40B4-AB15-3E26319BA4A0}" srcOrd="1" destOrd="0" presId="urn:microsoft.com/office/officeart/2005/8/layout/hierarchy2"/>
    <dgm:cxn modelId="{6800D2A9-2D2A-499E-8074-53D64C3C6CC0}" type="presOf" srcId="{74970C3D-5BBF-41D0-BA27-DEB6D20A9F17}" destId="{DBCCEA8F-09FA-45C8-8726-287471DA58C6}" srcOrd="0" destOrd="0" presId="urn:microsoft.com/office/officeart/2005/8/layout/hierarchy2"/>
    <dgm:cxn modelId="{05A5D9B1-375B-4F97-82CA-1025D9EB9279}" type="presOf" srcId="{256F0519-9BA2-4289-96C3-00790DFE7F3E}" destId="{27B8D458-FA8D-472E-8024-94A3ADE9CCB9}" srcOrd="0" destOrd="0" presId="urn:microsoft.com/office/officeart/2005/8/layout/hierarchy2"/>
    <dgm:cxn modelId="{57BEDAB4-BC86-41E5-83E4-F5F2DD37FB1E}" srcId="{6D1C7B8F-C91C-4FC0-B1A5-C64BC90BBCB5}" destId="{B7EFD24E-11CF-45C3-837D-DFE35C0CF1BF}" srcOrd="2" destOrd="0" parTransId="{71FB75B1-0623-49FD-BAA6-FE781F18E917}" sibTransId="{96A60057-1CEF-481E-ABDD-7B7BD46E9051}"/>
    <dgm:cxn modelId="{312947BB-8C10-4B64-BE92-DEF3E95FA99D}" srcId="{A8F41E8A-A472-4682-AAFC-94F0C3BE449D}" destId="{B0DF6D5C-75BF-4527-B6E6-A978DD21C4F1}" srcOrd="0" destOrd="0" parTransId="{D56BF317-E0F5-487F-91FA-B0EA8B50A7B4}" sibTransId="{D6FE8B8E-1430-4535-A39C-DCE67A166D4B}"/>
    <dgm:cxn modelId="{445877CA-D6D3-44EF-8582-A0D62FD2D73C}" type="presOf" srcId="{0D0F343C-BDF9-4EDD-990B-067A45F0892B}" destId="{D4F09EEB-69FC-4FE1-A80F-28A3009582FC}" srcOrd="0" destOrd="0" presId="urn:microsoft.com/office/officeart/2005/8/layout/hierarchy2"/>
    <dgm:cxn modelId="{A10992D6-1092-465A-85E3-794BA6C38802}" type="presOf" srcId="{DC190091-494C-4539-80B8-2C1AB3EC374D}" destId="{153DA4D3-D4FA-4268-A6F6-468C3785399A}" srcOrd="0" destOrd="0" presId="urn:microsoft.com/office/officeart/2005/8/layout/hierarchy2"/>
    <dgm:cxn modelId="{3D62AFE2-CEC3-48AC-A94C-68C352D73C12}" type="presOf" srcId="{933AE109-256A-452D-8B30-B880F1B2D1DD}" destId="{BC7FAB39-1FAC-4497-A742-1728FD1B3770}" srcOrd="1" destOrd="0" presId="urn:microsoft.com/office/officeart/2005/8/layout/hierarchy2"/>
    <dgm:cxn modelId="{4E3EA6EC-6201-43C3-A75D-1D21B8E17F95}" type="presOf" srcId="{5EB7307F-ABB8-4CBC-9AE3-012D693B0505}" destId="{68D94875-1AF7-4356-BE84-6451C4EC8976}" srcOrd="0" destOrd="0" presId="urn:microsoft.com/office/officeart/2005/8/layout/hierarchy2"/>
    <dgm:cxn modelId="{41B815F1-5A2C-490A-8538-CD3D217B67F4}" type="presOf" srcId="{C48D4FCE-2627-44DF-862A-DBBB9A9C8DF4}" destId="{BF3CD57F-9C6D-4DC3-B167-23ABB8A0FE7C}" srcOrd="0" destOrd="0" presId="urn:microsoft.com/office/officeart/2005/8/layout/hierarchy2"/>
    <dgm:cxn modelId="{00DD19E8-FE83-4D19-8ACF-C5B85307BBC5}" type="presParOf" srcId="{B913CF1E-5725-45EC-9F9A-8AE9B199EC6A}" destId="{2B3D0700-90E0-4CB9-89A1-FD9CC910E14A}" srcOrd="0" destOrd="0" presId="urn:microsoft.com/office/officeart/2005/8/layout/hierarchy2"/>
    <dgm:cxn modelId="{65E87C0D-09FB-4352-96A2-6BBEE47C64E3}" type="presParOf" srcId="{2B3D0700-90E0-4CB9-89A1-FD9CC910E14A}" destId="{26ABC9C1-47F8-4E61-83C3-C0D7FB649E46}" srcOrd="0" destOrd="0" presId="urn:microsoft.com/office/officeart/2005/8/layout/hierarchy2"/>
    <dgm:cxn modelId="{FC121DBF-F5EA-4B66-8EC6-D78B102F08B7}" type="presParOf" srcId="{2B3D0700-90E0-4CB9-89A1-FD9CC910E14A}" destId="{0E719614-7A0A-47E0-9827-386515B4C8F3}" srcOrd="1" destOrd="0" presId="urn:microsoft.com/office/officeart/2005/8/layout/hierarchy2"/>
    <dgm:cxn modelId="{72E78A56-CB50-4300-A1D7-C721A05D628E}" type="presParOf" srcId="{0E719614-7A0A-47E0-9827-386515B4C8F3}" destId="{27B8D458-FA8D-472E-8024-94A3ADE9CCB9}" srcOrd="0" destOrd="0" presId="urn:microsoft.com/office/officeart/2005/8/layout/hierarchy2"/>
    <dgm:cxn modelId="{9DB85201-6FBF-4265-A2EA-58F9C5942309}" type="presParOf" srcId="{27B8D458-FA8D-472E-8024-94A3ADE9CCB9}" destId="{224182D8-830A-40B4-AB15-3E26319BA4A0}" srcOrd="0" destOrd="0" presId="urn:microsoft.com/office/officeart/2005/8/layout/hierarchy2"/>
    <dgm:cxn modelId="{9209BFE8-CCC3-40AC-8F16-E3DCFD46414B}" type="presParOf" srcId="{0E719614-7A0A-47E0-9827-386515B4C8F3}" destId="{30F03F0A-9041-495A-8379-8D46B1AD6AAD}" srcOrd="1" destOrd="0" presId="urn:microsoft.com/office/officeart/2005/8/layout/hierarchy2"/>
    <dgm:cxn modelId="{25C855F0-9530-4183-8876-DD9294A02D6A}" type="presParOf" srcId="{30F03F0A-9041-495A-8379-8D46B1AD6AAD}" destId="{DBCCEA8F-09FA-45C8-8726-287471DA58C6}" srcOrd="0" destOrd="0" presId="urn:microsoft.com/office/officeart/2005/8/layout/hierarchy2"/>
    <dgm:cxn modelId="{E82B97A8-9078-4E71-AA2C-141C19AC67C4}" type="presParOf" srcId="{30F03F0A-9041-495A-8379-8D46B1AD6AAD}" destId="{321A747F-90AE-4DE0-9AF1-1C0D38FAC7DC}" srcOrd="1" destOrd="0" presId="urn:microsoft.com/office/officeart/2005/8/layout/hierarchy2"/>
    <dgm:cxn modelId="{05400ADB-1872-440D-BEFE-F5D50CDED0AC}" type="presParOf" srcId="{321A747F-90AE-4DE0-9AF1-1C0D38FAC7DC}" destId="{9E8384C2-7F4A-46C0-800F-CC8DB73CC4B5}" srcOrd="0" destOrd="0" presId="urn:microsoft.com/office/officeart/2005/8/layout/hierarchy2"/>
    <dgm:cxn modelId="{53C657E7-23A9-47CD-A2A2-4D551A15B72B}" type="presParOf" srcId="{9E8384C2-7F4A-46C0-800F-CC8DB73CC4B5}" destId="{AE606B08-C1E9-4E1D-8DA1-AE1492E88501}" srcOrd="0" destOrd="0" presId="urn:microsoft.com/office/officeart/2005/8/layout/hierarchy2"/>
    <dgm:cxn modelId="{EAE06A1C-1474-4535-9402-4856A55C19F6}" type="presParOf" srcId="{321A747F-90AE-4DE0-9AF1-1C0D38FAC7DC}" destId="{DD409082-65E2-4D53-826B-DF96594CBD38}" srcOrd="1" destOrd="0" presId="urn:microsoft.com/office/officeart/2005/8/layout/hierarchy2"/>
    <dgm:cxn modelId="{881653EB-BF4C-4109-8C9A-704B00CB0029}" type="presParOf" srcId="{DD409082-65E2-4D53-826B-DF96594CBD38}" destId="{68D94875-1AF7-4356-BE84-6451C4EC8976}" srcOrd="0" destOrd="0" presId="urn:microsoft.com/office/officeart/2005/8/layout/hierarchy2"/>
    <dgm:cxn modelId="{7CB71D2D-FA7E-4280-BCED-8640A1F94859}" type="presParOf" srcId="{DD409082-65E2-4D53-826B-DF96594CBD38}" destId="{BD41CD83-5579-45AA-B614-933E32D450D6}" srcOrd="1" destOrd="0" presId="urn:microsoft.com/office/officeart/2005/8/layout/hierarchy2"/>
    <dgm:cxn modelId="{02DF0358-EE5F-4326-9C53-53A621CBC5F9}" type="presParOf" srcId="{321A747F-90AE-4DE0-9AF1-1C0D38FAC7DC}" destId="{153DA4D3-D4FA-4268-A6F6-468C3785399A}" srcOrd="2" destOrd="0" presId="urn:microsoft.com/office/officeart/2005/8/layout/hierarchy2"/>
    <dgm:cxn modelId="{9588C5F9-11CB-4D0F-8000-2CBD31EDE680}" type="presParOf" srcId="{153DA4D3-D4FA-4268-A6F6-468C3785399A}" destId="{CAEFC243-2326-4F18-84A8-E74C6D7CC0F2}" srcOrd="0" destOrd="0" presId="urn:microsoft.com/office/officeart/2005/8/layout/hierarchy2"/>
    <dgm:cxn modelId="{CB07E65A-2C79-4CD8-A6D8-728C7B38581A}" type="presParOf" srcId="{321A747F-90AE-4DE0-9AF1-1C0D38FAC7DC}" destId="{83EC684F-9734-4501-80BE-6EAD1DFEA979}" srcOrd="3" destOrd="0" presId="urn:microsoft.com/office/officeart/2005/8/layout/hierarchy2"/>
    <dgm:cxn modelId="{7A58E302-AF3D-484E-A644-7C0D5E6CA0BB}" type="presParOf" srcId="{83EC684F-9734-4501-80BE-6EAD1DFEA979}" destId="{786FC014-0BC3-4C27-979C-ACB587EA0A7E}" srcOrd="0" destOrd="0" presId="urn:microsoft.com/office/officeart/2005/8/layout/hierarchy2"/>
    <dgm:cxn modelId="{F0BA77B6-06FD-4A5C-BDE9-C0B6C621DFC7}" type="presParOf" srcId="{83EC684F-9734-4501-80BE-6EAD1DFEA979}" destId="{8D1971E3-8FA6-4CE8-87A9-BB331F9CCD3D}" srcOrd="1" destOrd="0" presId="urn:microsoft.com/office/officeart/2005/8/layout/hierarchy2"/>
    <dgm:cxn modelId="{057A3161-AEB7-40A7-BDF0-653E045246DF}" type="presParOf" srcId="{0E719614-7A0A-47E0-9827-386515B4C8F3}" destId="{CB8CCE63-CAA4-4269-804C-947A63A5261B}" srcOrd="2" destOrd="0" presId="urn:microsoft.com/office/officeart/2005/8/layout/hierarchy2"/>
    <dgm:cxn modelId="{A8ED99B8-C066-4E0A-9382-EF25D1D841F8}" type="presParOf" srcId="{CB8CCE63-CAA4-4269-804C-947A63A5261B}" destId="{40893B71-DF1C-49C5-AD6B-0D5A413F7BC3}" srcOrd="0" destOrd="0" presId="urn:microsoft.com/office/officeart/2005/8/layout/hierarchy2"/>
    <dgm:cxn modelId="{1716C33D-3F66-4AC8-AC10-6ADED9ABC4BD}" type="presParOf" srcId="{0E719614-7A0A-47E0-9827-386515B4C8F3}" destId="{0F657B1B-61C8-472C-A28B-D1558D29314B}" srcOrd="3" destOrd="0" presId="urn:microsoft.com/office/officeart/2005/8/layout/hierarchy2"/>
    <dgm:cxn modelId="{B3548CA4-54CE-44A4-96B7-56739E67578D}" type="presParOf" srcId="{0F657B1B-61C8-472C-A28B-D1558D29314B}" destId="{EDA48B3A-9ED2-4B83-B720-4428F72B748B}" srcOrd="0" destOrd="0" presId="urn:microsoft.com/office/officeart/2005/8/layout/hierarchy2"/>
    <dgm:cxn modelId="{CA7A27D6-517A-4B44-9771-4F0D463E112D}" type="presParOf" srcId="{0F657B1B-61C8-472C-A28B-D1558D29314B}" destId="{D3C14672-4F79-4F3E-8EB9-E801F934E7CC}" srcOrd="1" destOrd="0" presId="urn:microsoft.com/office/officeart/2005/8/layout/hierarchy2"/>
    <dgm:cxn modelId="{46EC103C-3792-4C2A-ACDE-EC77E2FCDFBA}" type="presParOf" srcId="{D3C14672-4F79-4F3E-8EB9-E801F934E7CC}" destId="{43087F14-C306-47D4-95EA-ED914B758742}" srcOrd="0" destOrd="0" presId="urn:microsoft.com/office/officeart/2005/8/layout/hierarchy2"/>
    <dgm:cxn modelId="{7A6134BC-FBE7-434E-A826-2417022647F9}" type="presParOf" srcId="{43087F14-C306-47D4-95EA-ED914B758742}" destId="{BC7FAB39-1FAC-4497-A742-1728FD1B3770}" srcOrd="0" destOrd="0" presId="urn:microsoft.com/office/officeart/2005/8/layout/hierarchy2"/>
    <dgm:cxn modelId="{1C9117F8-3D46-4FEF-9910-05CDD62F7060}" type="presParOf" srcId="{D3C14672-4F79-4F3E-8EB9-E801F934E7CC}" destId="{F71DC7C2-751F-4661-9223-B6D02B3DA90A}" srcOrd="1" destOrd="0" presId="urn:microsoft.com/office/officeart/2005/8/layout/hierarchy2"/>
    <dgm:cxn modelId="{9F4DA36C-9641-49AA-A913-A735B45BE3B9}" type="presParOf" srcId="{F71DC7C2-751F-4661-9223-B6D02B3DA90A}" destId="{D4F09EEB-69FC-4FE1-A80F-28A3009582FC}" srcOrd="0" destOrd="0" presId="urn:microsoft.com/office/officeart/2005/8/layout/hierarchy2"/>
    <dgm:cxn modelId="{453752CC-513D-4471-804F-405F7F7E0B10}" type="presParOf" srcId="{F71DC7C2-751F-4661-9223-B6D02B3DA90A}" destId="{DFFA9F2B-E2D6-4E46-B7B9-AD4F72A92015}" srcOrd="1" destOrd="0" presId="urn:microsoft.com/office/officeart/2005/8/layout/hierarchy2"/>
    <dgm:cxn modelId="{3C71B6F7-D0A6-4906-A675-79FE0AABF071}" type="presParOf" srcId="{D3C14672-4F79-4F3E-8EB9-E801F934E7CC}" destId="{2A7B2CA7-0C9C-419F-AB4A-8F43E861F475}" srcOrd="2" destOrd="0" presId="urn:microsoft.com/office/officeart/2005/8/layout/hierarchy2"/>
    <dgm:cxn modelId="{63D531FE-4DD1-44F7-9F1C-9E3669BA55D0}" type="presParOf" srcId="{2A7B2CA7-0C9C-419F-AB4A-8F43E861F475}" destId="{155755F9-5EF1-4630-96D5-D6789C337D00}" srcOrd="0" destOrd="0" presId="urn:microsoft.com/office/officeart/2005/8/layout/hierarchy2"/>
    <dgm:cxn modelId="{D44BA52F-6314-489A-BB4E-AA2B95628988}" type="presParOf" srcId="{D3C14672-4F79-4F3E-8EB9-E801F934E7CC}" destId="{6B7B1A9C-4858-4902-8F4C-BFE603EC30A5}" srcOrd="3" destOrd="0" presId="urn:microsoft.com/office/officeart/2005/8/layout/hierarchy2"/>
    <dgm:cxn modelId="{0B9A2396-4464-4499-8D9F-49ADEA388738}" type="presParOf" srcId="{6B7B1A9C-4858-4902-8F4C-BFE603EC30A5}" destId="{BF3CD57F-9C6D-4DC3-B167-23ABB8A0FE7C}" srcOrd="0" destOrd="0" presId="urn:microsoft.com/office/officeart/2005/8/layout/hierarchy2"/>
    <dgm:cxn modelId="{9E097CB1-3779-401D-9877-FDC8E148B35A}" type="presParOf" srcId="{6B7B1A9C-4858-4902-8F4C-BFE603EC30A5}" destId="{05E207AA-AA62-42C0-86E8-18E3B964487A}" srcOrd="1" destOrd="0" presId="urn:microsoft.com/office/officeart/2005/8/layout/hierarchy2"/>
    <dgm:cxn modelId="{737EF617-DCF5-4D2C-B333-32D5A2420CA7}" type="presParOf" srcId="{D3C14672-4F79-4F3E-8EB9-E801F934E7CC}" destId="{BF8C84E9-4A15-4FF9-A991-F24F556E7785}" srcOrd="4" destOrd="0" presId="urn:microsoft.com/office/officeart/2005/8/layout/hierarchy2"/>
    <dgm:cxn modelId="{EB6D501F-DC1B-4549-9608-EAF97374F3BC}" type="presParOf" srcId="{BF8C84E9-4A15-4FF9-A991-F24F556E7785}" destId="{6EB48047-5AC2-43DE-B368-086151043B21}" srcOrd="0" destOrd="0" presId="urn:microsoft.com/office/officeart/2005/8/layout/hierarchy2"/>
    <dgm:cxn modelId="{95A21FE3-F820-42EA-93A8-B1DE393F0FCA}" type="presParOf" srcId="{D3C14672-4F79-4F3E-8EB9-E801F934E7CC}" destId="{1620726D-1338-4DF7-A793-00B7B1DA617B}" srcOrd="5" destOrd="0" presId="urn:microsoft.com/office/officeart/2005/8/layout/hierarchy2"/>
    <dgm:cxn modelId="{EB8B33B2-F4EF-48F8-A9F4-8A37826CD678}" type="presParOf" srcId="{1620726D-1338-4DF7-A793-00B7B1DA617B}" destId="{F8DC1606-2E3B-4821-9F22-3BAA72E043BB}" srcOrd="0" destOrd="0" presId="urn:microsoft.com/office/officeart/2005/8/layout/hierarchy2"/>
    <dgm:cxn modelId="{A990FE06-F01C-4809-B1D6-20FBD4883EBD}" type="presParOf" srcId="{1620726D-1338-4DF7-A793-00B7B1DA617B}" destId="{02D06EFE-DC70-4CD4-B1BA-16C2C07A16B5}"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ABC9C1-47F8-4E61-83C3-C0D7FB649E46}">
      <dsp:nvSpPr>
        <dsp:cNvPr id="0" name=""/>
        <dsp:cNvSpPr/>
      </dsp:nvSpPr>
      <dsp:spPr>
        <a:xfrm>
          <a:off x="967279" y="1564120"/>
          <a:ext cx="1553138" cy="7765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Programming Paradigm</a:t>
          </a:r>
        </a:p>
      </dsp:txBody>
      <dsp:txXfrm>
        <a:off x="990024" y="1586865"/>
        <a:ext cx="1507648" cy="731079"/>
      </dsp:txXfrm>
    </dsp:sp>
    <dsp:sp modelId="{27B8D458-FA8D-472E-8024-94A3ADE9CCB9}">
      <dsp:nvSpPr>
        <dsp:cNvPr id="0" name=""/>
        <dsp:cNvSpPr/>
      </dsp:nvSpPr>
      <dsp:spPr>
        <a:xfrm rot="17945813">
          <a:off x="2192273" y="1378184"/>
          <a:ext cx="1277546" cy="32124"/>
        </a:xfrm>
        <a:custGeom>
          <a:avLst/>
          <a:gdLst/>
          <a:ahLst/>
          <a:cxnLst/>
          <a:rect l="0" t="0" r="0" b="0"/>
          <a:pathLst>
            <a:path>
              <a:moveTo>
                <a:pt x="0" y="16062"/>
              </a:moveTo>
              <a:lnTo>
                <a:pt x="1277546"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99107" y="1362307"/>
        <a:ext cx="63877" cy="63877"/>
      </dsp:txXfrm>
    </dsp:sp>
    <dsp:sp modelId="{DBCCEA8F-09FA-45C8-8726-287471DA58C6}">
      <dsp:nvSpPr>
        <dsp:cNvPr id="0" name=""/>
        <dsp:cNvSpPr/>
      </dsp:nvSpPr>
      <dsp:spPr>
        <a:xfrm>
          <a:off x="3141674" y="447802"/>
          <a:ext cx="1553138" cy="776569"/>
        </a:xfrm>
        <a:prstGeom prst="roundRect">
          <a:avLst>
            <a:gd name="adj" fmla="val 10000"/>
          </a:avLst>
        </a:prstGeom>
        <a:solidFill>
          <a:schemeClr val="accent2"/>
        </a:solidFill>
        <a:ln w="12700" cap="flat" cmpd="sng" algn="ctr">
          <a:solidFill>
            <a:schemeClr val="accent2">
              <a:shade val="50000"/>
            </a:schemeClr>
          </a:solidFill>
          <a:prstDash val="solid"/>
          <a:miter lim="800000"/>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Imperative</a:t>
          </a:r>
        </a:p>
      </dsp:txBody>
      <dsp:txXfrm>
        <a:off x="3164419" y="470547"/>
        <a:ext cx="1507648" cy="731079"/>
      </dsp:txXfrm>
    </dsp:sp>
    <dsp:sp modelId="{9E8384C2-7F4A-46C0-800F-CC8DB73CC4B5}">
      <dsp:nvSpPr>
        <dsp:cNvPr id="0" name=""/>
        <dsp:cNvSpPr/>
      </dsp:nvSpPr>
      <dsp:spPr>
        <a:xfrm rot="19457599">
          <a:off x="4622901" y="596761"/>
          <a:ext cx="765078" cy="32124"/>
        </a:xfrm>
        <a:custGeom>
          <a:avLst/>
          <a:gdLst/>
          <a:ahLst/>
          <a:cxnLst/>
          <a:rect l="0" t="0" r="0" b="0"/>
          <a:pathLst>
            <a:path>
              <a:moveTo>
                <a:pt x="0" y="16062"/>
              </a:moveTo>
              <a:lnTo>
                <a:pt x="765078"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86313" y="593696"/>
        <a:ext cx="38253" cy="38253"/>
      </dsp:txXfrm>
    </dsp:sp>
    <dsp:sp modelId="{68D94875-1AF7-4356-BE84-6451C4EC8976}">
      <dsp:nvSpPr>
        <dsp:cNvPr id="0" name=""/>
        <dsp:cNvSpPr/>
      </dsp:nvSpPr>
      <dsp:spPr>
        <a:xfrm>
          <a:off x="5316068" y="1274"/>
          <a:ext cx="1553138" cy="7765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procedural</a:t>
          </a:r>
        </a:p>
      </dsp:txBody>
      <dsp:txXfrm>
        <a:off x="5338813" y="24019"/>
        <a:ext cx="1507648" cy="731079"/>
      </dsp:txXfrm>
    </dsp:sp>
    <dsp:sp modelId="{153DA4D3-D4FA-4268-A6F6-468C3785399A}">
      <dsp:nvSpPr>
        <dsp:cNvPr id="0" name=""/>
        <dsp:cNvSpPr/>
      </dsp:nvSpPr>
      <dsp:spPr>
        <a:xfrm rot="2142401">
          <a:off x="4622901" y="1043288"/>
          <a:ext cx="765078" cy="32124"/>
        </a:xfrm>
        <a:custGeom>
          <a:avLst/>
          <a:gdLst/>
          <a:ahLst/>
          <a:cxnLst/>
          <a:rect l="0" t="0" r="0" b="0"/>
          <a:pathLst>
            <a:path>
              <a:moveTo>
                <a:pt x="0" y="16062"/>
              </a:moveTo>
              <a:lnTo>
                <a:pt x="765078"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86313" y="1040223"/>
        <a:ext cx="38253" cy="38253"/>
      </dsp:txXfrm>
    </dsp:sp>
    <dsp:sp modelId="{786FC014-0BC3-4C27-979C-ACB587EA0A7E}">
      <dsp:nvSpPr>
        <dsp:cNvPr id="0" name=""/>
        <dsp:cNvSpPr/>
      </dsp:nvSpPr>
      <dsp:spPr>
        <a:xfrm>
          <a:off x="5316068" y="894329"/>
          <a:ext cx="1603351" cy="776569"/>
        </a:xfrm>
        <a:prstGeom prst="roundRect">
          <a:avLst>
            <a:gd name="adj" fmla="val 10000"/>
          </a:avLst>
        </a:prstGeom>
        <a:solidFill>
          <a:schemeClr val="accent2"/>
        </a:solidFill>
        <a:ln w="12700" cap="flat" cmpd="sng" algn="ctr">
          <a:solidFill>
            <a:schemeClr val="accent2">
              <a:shade val="50000"/>
            </a:schemeClr>
          </a:solidFill>
          <a:prstDash val="solid"/>
          <a:miter lim="800000"/>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Object-Oriented</a:t>
          </a:r>
        </a:p>
      </dsp:txBody>
      <dsp:txXfrm>
        <a:off x="5338813" y="917074"/>
        <a:ext cx="1557861" cy="731079"/>
      </dsp:txXfrm>
    </dsp:sp>
    <dsp:sp modelId="{CB8CCE63-CAA4-4269-804C-947A63A5261B}">
      <dsp:nvSpPr>
        <dsp:cNvPr id="0" name=""/>
        <dsp:cNvSpPr/>
      </dsp:nvSpPr>
      <dsp:spPr>
        <a:xfrm rot="3654187">
          <a:off x="2192273" y="2494502"/>
          <a:ext cx="1277546" cy="32124"/>
        </a:xfrm>
        <a:custGeom>
          <a:avLst/>
          <a:gdLst/>
          <a:ahLst/>
          <a:cxnLst/>
          <a:rect l="0" t="0" r="0" b="0"/>
          <a:pathLst>
            <a:path>
              <a:moveTo>
                <a:pt x="0" y="16062"/>
              </a:moveTo>
              <a:lnTo>
                <a:pt x="1277546"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99107" y="2478625"/>
        <a:ext cx="63877" cy="63877"/>
      </dsp:txXfrm>
    </dsp:sp>
    <dsp:sp modelId="{EDA48B3A-9ED2-4B83-B720-4428F72B748B}">
      <dsp:nvSpPr>
        <dsp:cNvPr id="0" name=""/>
        <dsp:cNvSpPr/>
      </dsp:nvSpPr>
      <dsp:spPr>
        <a:xfrm>
          <a:off x="3141674" y="2680439"/>
          <a:ext cx="1553138" cy="7765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Declarative</a:t>
          </a:r>
        </a:p>
      </dsp:txBody>
      <dsp:txXfrm>
        <a:off x="3164419" y="2703184"/>
        <a:ext cx="1507648" cy="731079"/>
      </dsp:txXfrm>
    </dsp:sp>
    <dsp:sp modelId="{43087F14-C306-47D4-95EA-ED914B758742}">
      <dsp:nvSpPr>
        <dsp:cNvPr id="0" name=""/>
        <dsp:cNvSpPr/>
      </dsp:nvSpPr>
      <dsp:spPr>
        <a:xfrm rot="18289469">
          <a:off x="4461495" y="2606134"/>
          <a:ext cx="1087890" cy="32124"/>
        </a:xfrm>
        <a:custGeom>
          <a:avLst/>
          <a:gdLst/>
          <a:ahLst/>
          <a:cxnLst/>
          <a:rect l="0" t="0" r="0" b="0"/>
          <a:pathLst>
            <a:path>
              <a:moveTo>
                <a:pt x="0" y="16062"/>
              </a:moveTo>
              <a:lnTo>
                <a:pt x="1087890"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78243" y="2594999"/>
        <a:ext cx="54394" cy="54394"/>
      </dsp:txXfrm>
    </dsp:sp>
    <dsp:sp modelId="{D4F09EEB-69FC-4FE1-A80F-28A3009582FC}">
      <dsp:nvSpPr>
        <dsp:cNvPr id="0" name=""/>
        <dsp:cNvSpPr/>
      </dsp:nvSpPr>
      <dsp:spPr>
        <a:xfrm>
          <a:off x="5316068" y="1787384"/>
          <a:ext cx="1553138" cy="7765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Functional</a:t>
          </a:r>
        </a:p>
      </dsp:txBody>
      <dsp:txXfrm>
        <a:off x="5338813" y="1810129"/>
        <a:ext cx="1507648" cy="731079"/>
      </dsp:txXfrm>
    </dsp:sp>
    <dsp:sp modelId="{2A7B2CA7-0C9C-419F-AB4A-8F43E861F475}">
      <dsp:nvSpPr>
        <dsp:cNvPr id="0" name=""/>
        <dsp:cNvSpPr/>
      </dsp:nvSpPr>
      <dsp:spPr>
        <a:xfrm>
          <a:off x="4694812" y="3052661"/>
          <a:ext cx="621255" cy="32124"/>
        </a:xfrm>
        <a:custGeom>
          <a:avLst/>
          <a:gdLst/>
          <a:ahLst/>
          <a:cxnLst/>
          <a:rect l="0" t="0" r="0" b="0"/>
          <a:pathLst>
            <a:path>
              <a:moveTo>
                <a:pt x="0" y="16062"/>
              </a:moveTo>
              <a:lnTo>
                <a:pt x="621255"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89909" y="3053192"/>
        <a:ext cx="31062" cy="31062"/>
      </dsp:txXfrm>
    </dsp:sp>
    <dsp:sp modelId="{BF3CD57F-9C6D-4DC3-B167-23ABB8A0FE7C}">
      <dsp:nvSpPr>
        <dsp:cNvPr id="0" name=""/>
        <dsp:cNvSpPr/>
      </dsp:nvSpPr>
      <dsp:spPr>
        <a:xfrm>
          <a:off x="5316068" y="2680439"/>
          <a:ext cx="1553138" cy="7765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Logic</a:t>
          </a:r>
        </a:p>
      </dsp:txBody>
      <dsp:txXfrm>
        <a:off x="5338813" y="2703184"/>
        <a:ext cx="1507648" cy="731079"/>
      </dsp:txXfrm>
    </dsp:sp>
    <dsp:sp modelId="{BF8C84E9-4A15-4FF9-A991-F24F556E7785}">
      <dsp:nvSpPr>
        <dsp:cNvPr id="0" name=""/>
        <dsp:cNvSpPr/>
      </dsp:nvSpPr>
      <dsp:spPr>
        <a:xfrm rot="3310531">
          <a:off x="4461495" y="3499189"/>
          <a:ext cx="1087890" cy="32124"/>
        </a:xfrm>
        <a:custGeom>
          <a:avLst/>
          <a:gdLst/>
          <a:ahLst/>
          <a:cxnLst/>
          <a:rect l="0" t="0" r="0" b="0"/>
          <a:pathLst>
            <a:path>
              <a:moveTo>
                <a:pt x="0" y="16062"/>
              </a:moveTo>
              <a:lnTo>
                <a:pt x="1087890"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78243" y="3488053"/>
        <a:ext cx="54394" cy="54394"/>
      </dsp:txXfrm>
    </dsp:sp>
    <dsp:sp modelId="{F8DC1606-2E3B-4821-9F22-3BAA72E043BB}">
      <dsp:nvSpPr>
        <dsp:cNvPr id="0" name=""/>
        <dsp:cNvSpPr/>
      </dsp:nvSpPr>
      <dsp:spPr>
        <a:xfrm>
          <a:off x="5316068" y="3573493"/>
          <a:ext cx="1553138" cy="7765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Mathematical</a:t>
          </a:r>
        </a:p>
      </dsp:txBody>
      <dsp:txXfrm>
        <a:off x="5338813" y="3596238"/>
        <a:ext cx="1507648" cy="73107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E54F26-B53D-41DB-A626-BE98FBFB4EAA}" type="datetimeFigureOut">
              <a:rPr lang="en-US" smtClean="0"/>
              <a:t>1/30/2019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336BD8-69DC-49D4-A8C0-322CFD1CA496}" type="slidenum">
              <a:rPr lang="en-US" smtClean="0"/>
              <a:t>‹#›</a:t>
            </a:fld>
            <a:endParaRPr lang="en-US"/>
          </a:p>
        </p:txBody>
      </p:sp>
    </p:spTree>
    <p:extLst>
      <p:ext uri="{BB962C8B-B14F-4D97-AF65-F5344CB8AC3E}">
        <p14:creationId xmlns:p14="http://schemas.microsoft.com/office/powerpoint/2010/main" val="3853292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Contoh</a:t>
            </a:r>
            <a:r>
              <a:rPr lang="en-US" dirty="0"/>
              <a:t> kata:</a:t>
            </a:r>
          </a:p>
          <a:p>
            <a:r>
              <a:rPr lang="en-US" dirty="0" err="1"/>
              <a:t>Paradigma</a:t>
            </a:r>
            <a:r>
              <a:rPr lang="en-US" dirty="0"/>
              <a:t> di </a:t>
            </a:r>
            <a:r>
              <a:rPr lang="en-US" dirty="0" err="1"/>
              <a:t>masyarakat</a:t>
            </a:r>
            <a:r>
              <a:rPr lang="en-US" dirty="0"/>
              <a:t>,</a:t>
            </a:r>
          </a:p>
          <a:p>
            <a:r>
              <a:rPr lang="en-US" dirty="0" err="1"/>
              <a:t>Paradigma</a:t>
            </a:r>
            <a:r>
              <a:rPr lang="en-US" dirty="0"/>
              <a:t> di </a:t>
            </a:r>
            <a:r>
              <a:rPr lang="en-US" dirty="0" err="1"/>
              <a:t>masyarakat</a:t>
            </a:r>
            <a:r>
              <a:rPr lang="en-US" dirty="0"/>
              <a:t> </a:t>
            </a:r>
            <a:r>
              <a:rPr lang="en-US" dirty="0" err="1"/>
              <a:t>tentang</a:t>
            </a:r>
            <a:r>
              <a:rPr lang="en-US" dirty="0"/>
              <a:t> </a:t>
            </a:r>
            <a:r>
              <a:rPr lang="en-US" dirty="0" err="1"/>
              <a:t>makanan</a:t>
            </a:r>
            <a:r>
              <a:rPr lang="en-US" dirty="0"/>
              <a:t> </a:t>
            </a:r>
            <a:r>
              <a:rPr lang="en-US" dirty="0" err="1"/>
              <a:t>pokok</a:t>
            </a:r>
            <a:r>
              <a:rPr lang="en-US" dirty="0"/>
              <a:t>,</a:t>
            </a:r>
          </a:p>
          <a:p>
            <a:r>
              <a:rPr lang="en-US" dirty="0" err="1"/>
              <a:t>Paradigma</a:t>
            </a:r>
            <a:r>
              <a:rPr lang="en-US" dirty="0"/>
              <a:t> di programming = </a:t>
            </a:r>
            <a:r>
              <a:rPr lang="en-US" dirty="0" err="1"/>
              <a:t>cara</a:t>
            </a:r>
            <a:r>
              <a:rPr lang="en-US" dirty="0"/>
              <a:t> </a:t>
            </a:r>
            <a:r>
              <a:rPr lang="en-US" dirty="0" err="1"/>
              <a:t>pandang</a:t>
            </a:r>
            <a:r>
              <a:rPr lang="en-US" dirty="0"/>
              <a:t> </a:t>
            </a:r>
            <a:r>
              <a:rPr lang="en-US" dirty="0" err="1"/>
              <a:t>ketika</a:t>
            </a:r>
            <a:r>
              <a:rPr lang="en-US" dirty="0"/>
              <a:t> </a:t>
            </a:r>
            <a:r>
              <a:rPr lang="en-US" dirty="0" err="1"/>
              <a:t>mengkoding</a:t>
            </a:r>
            <a:endParaRPr lang="en-US" dirty="0"/>
          </a:p>
        </p:txBody>
      </p:sp>
      <p:sp>
        <p:nvSpPr>
          <p:cNvPr id="4" name="Slide Number Placeholder 3"/>
          <p:cNvSpPr>
            <a:spLocks noGrp="1"/>
          </p:cNvSpPr>
          <p:nvPr>
            <p:ph type="sldNum" sz="quarter" idx="5"/>
          </p:nvPr>
        </p:nvSpPr>
        <p:spPr/>
        <p:txBody>
          <a:bodyPr/>
          <a:lstStyle/>
          <a:p>
            <a:fld id="{59336BD8-69DC-49D4-A8C0-322CFD1CA496}" type="slidenum">
              <a:rPr lang="en-US" smtClean="0"/>
              <a:t>3</a:t>
            </a:fld>
            <a:endParaRPr lang="en-US"/>
          </a:p>
        </p:txBody>
      </p:sp>
    </p:spTree>
    <p:extLst>
      <p:ext uri="{BB962C8B-B14F-4D97-AF65-F5344CB8AC3E}">
        <p14:creationId xmlns:p14="http://schemas.microsoft.com/office/powerpoint/2010/main" val="1497707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BDD5AD9-453C-4CAD-969E-2EFCECB34B1B}"/>
              </a:ext>
            </a:extLst>
          </p:cNvPr>
          <p:cNvSpPr>
            <a:spLocks noGrp="1" noChangeArrowheads="1"/>
          </p:cNvSpPr>
          <p:nvPr>
            <p:ph type="sldNum" sz="quarter" idx="5"/>
          </p:nvPr>
        </p:nvSpPr>
        <p:spPr>
          <a:ln/>
        </p:spPr>
        <p:txBody>
          <a:bodyPr/>
          <a:lstStyle/>
          <a:p>
            <a:fld id="{9200F9DB-6166-4E98-A296-7614AC9A58E5}" type="slidenum">
              <a:rPr lang="en-GB" altLang="en-US"/>
              <a:pPr/>
              <a:t>30</a:t>
            </a:fld>
            <a:endParaRPr lang="en-GB" altLang="en-US"/>
          </a:p>
        </p:txBody>
      </p:sp>
      <p:sp>
        <p:nvSpPr>
          <p:cNvPr id="112642" name="Rectangle 2">
            <a:extLst>
              <a:ext uri="{FF2B5EF4-FFF2-40B4-BE49-F238E27FC236}">
                <a16:creationId xmlns:a16="http://schemas.microsoft.com/office/drawing/2014/main" id="{AEF1F36D-5412-46CE-A573-5AC465ABB4E2}"/>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333B353-0C9E-4D40-8F56-D22E0EB3377C}"/>
              </a:ext>
            </a:extLst>
          </p:cNvPr>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4280831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499D6DB-CD2B-4B87-8C3F-DDC86C9B7A5A}"/>
              </a:ext>
            </a:extLst>
          </p:cNvPr>
          <p:cNvSpPr>
            <a:spLocks noGrp="1" noChangeArrowheads="1"/>
          </p:cNvSpPr>
          <p:nvPr>
            <p:ph type="sldNum" sz="quarter" idx="5"/>
          </p:nvPr>
        </p:nvSpPr>
        <p:spPr>
          <a:ln/>
        </p:spPr>
        <p:txBody>
          <a:bodyPr/>
          <a:lstStyle/>
          <a:p>
            <a:fld id="{0ED067FD-991F-4D82-AB81-19986362DE80}" type="slidenum">
              <a:rPr lang="en-GB" altLang="en-US"/>
              <a:pPr/>
              <a:t>31</a:t>
            </a:fld>
            <a:endParaRPr lang="en-GB" altLang="en-US"/>
          </a:p>
        </p:txBody>
      </p:sp>
      <p:sp>
        <p:nvSpPr>
          <p:cNvPr id="113666" name="Rectangle 2">
            <a:extLst>
              <a:ext uri="{FF2B5EF4-FFF2-40B4-BE49-F238E27FC236}">
                <a16:creationId xmlns:a16="http://schemas.microsoft.com/office/drawing/2014/main" id="{9A46E104-3A0C-4423-AFA0-8056A7551A11}"/>
              </a:ext>
            </a:extLst>
          </p:cNvPr>
          <p:cNvSpPr>
            <a:spLocks noGrp="1" noRot="1" noChangeAspect="1" noChangeArrowheads="1" noTextEdit="1"/>
          </p:cNvSpPr>
          <p:nvPr>
            <p:ph type="sldImg"/>
          </p:nvPr>
        </p:nvSpPr>
        <p:spPr>
          <a:ln/>
        </p:spPr>
      </p:sp>
      <p:sp>
        <p:nvSpPr>
          <p:cNvPr id="113667" name="Rectangle 3">
            <a:extLst>
              <a:ext uri="{FF2B5EF4-FFF2-40B4-BE49-F238E27FC236}">
                <a16:creationId xmlns:a16="http://schemas.microsoft.com/office/drawing/2014/main" id="{15DD9761-70EE-4593-9264-F69BBD6E5B3E}"/>
              </a:ext>
            </a:extLst>
          </p:cNvPr>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332810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4A3C79B-5008-447E-8597-5D5FB851D959}"/>
              </a:ext>
            </a:extLst>
          </p:cNvPr>
          <p:cNvSpPr>
            <a:spLocks noGrp="1" noChangeArrowheads="1"/>
          </p:cNvSpPr>
          <p:nvPr>
            <p:ph type="sldNum" sz="quarter" idx="5"/>
          </p:nvPr>
        </p:nvSpPr>
        <p:spPr>
          <a:ln/>
        </p:spPr>
        <p:txBody>
          <a:bodyPr/>
          <a:lstStyle/>
          <a:p>
            <a:fld id="{F9A98710-7BAB-40D1-BED0-7BE5E710A50B}" type="slidenum">
              <a:rPr lang="en-GB" altLang="en-US"/>
              <a:pPr/>
              <a:t>32</a:t>
            </a:fld>
            <a:endParaRPr lang="en-GB" altLang="en-US"/>
          </a:p>
        </p:txBody>
      </p:sp>
      <p:sp>
        <p:nvSpPr>
          <p:cNvPr id="114690" name="Rectangle 2">
            <a:extLst>
              <a:ext uri="{FF2B5EF4-FFF2-40B4-BE49-F238E27FC236}">
                <a16:creationId xmlns:a16="http://schemas.microsoft.com/office/drawing/2014/main" id="{37386411-3603-42FF-A090-4476ACB255F1}"/>
              </a:ext>
            </a:extLst>
          </p:cNvPr>
          <p:cNvSpPr>
            <a:spLocks noGrp="1" noRot="1" noChangeAspect="1" noChangeArrowheads="1" noTextEdit="1"/>
          </p:cNvSpPr>
          <p:nvPr>
            <p:ph type="sldImg"/>
          </p:nvPr>
        </p:nvSpPr>
        <p:spPr>
          <a:ln/>
        </p:spPr>
      </p:sp>
      <p:sp>
        <p:nvSpPr>
          <p:cNvPr id="114691" name="Rectangle 3">
            <a:extLst>
              <a:ext uri="{FF2B5EF4-FFF2-40B4-BE49-F238E27FC236}">
                <a16:creationId xmlns:a16="http://schemas.microsoft.com/office/drawing/2014/main" id="{2311C547-EC58-421C-8434-108AA98C0A44}"/>
              </a:ext>
            </a:extLst>
          </p:cNvPr>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3577374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imperative</a:t>
            </a:r>
            <a:r>
              <a:rPr lang="en-US" dirty="0"/>
              <a:t> in which the programmer instructs the machine how to change its state, </a:t>
            </a:r>
            <a:r>
              <a:rPr lang="en-US" dirty="0" err="1"/>
              <a:t>dimana</a:t>
            </a:r>
            <a:r>
              <a:rPr lang="en-US" dirty="0"/>
              <a:t> programmer </a:t>
            </a:r>
            <a:r>
              <a:rPr lang="en-US" dirty="0" err="1"/>
              <a:t>memberikan</a:t>
            </a:r>
            <a:r>
              <a:rPr lang="en-US" dirty="0"/>
              <a:t> </a:t>
            </a:r>
            <a:r>
              <a:rPr lang="en-US" dirty="0" err="1"/>
              <a:t>instruksi</a:t>
            </a:r>
            <a:r>
              <a:rPr lang="en-US" dirty="0"/>
              <a:t> </a:t>
            </a:r>
            <a:r>
              <a:rPr lang="en-US" dirty="0" err="1"/>
              <a:t>ke</a:t>
            </a:r>
            <a:r>
              <a:rPr lang="en-US" dirty="0"/>
              <a:t> </a:t>
            </a:r>
            <a:r>
              <a:rPr lang="en-US" dirty="0" err="1"/>
              <a:t>mesin</a:t>
            </a:r>
            <a:r>
              <a:rPr lang="en-US" dirty="0"/>
              <a:t>/computer </a:t>
            </a:r>
            <a:r>
              <a:rPr lang="en-US" dirty="0" err="1"/>
              <a:t>bagaimana</a:t>
            </a:r>
            <a:r>
              <a:rPr lang="en-US" dirty="0"/>
              <a:t> </a:t>
            </a:r>
            <a:r>
              <a:rPr lang="en-US" dirty="0" err="1"/>
              <a:t>cara</a:t>
            </a:r>
            <a:r>
              <a:rPr lang="en-US" dirty="0"/>
              <a:t> </a:t>
            </a:r>
            <a:r>
              <a:rPr lang="en-US" dirty="0" err="1"/>
              <a:t>mengubah</a:t>
            </a:r>
            <a:r>
              <a:rPr lang="en-US" dirty="0"/>
              <a:t> state </a:t>
            </a:r>
            <a:r>
              <a:rPr lang="en-US" dirty="0" err="1"/>
              <a:t>dr</a:t>
            </a:r>
            <a:r>
              <a:rPr lang="en-US" dirty="0"/>
              <a:t> </a:t>
            </a:r>
            <a:r>
              <a:rPr lang="en-US" dirty="0" err="1"/>
              <a:t>mesin</a:t>
            </a:r>
            <a:r>
              <a:rPr lang="en-US" dirty="0"/>
              <a:t>/computer </a:t>
            </a:r>
            <a:r>
              <a:rPr lang="en-US" dirty="0" err="1"/>
              <a:t>tsb</a:t>
            </a:r>
            <a:r>
              <a:rPr lang="en-US" dirty="0"/>
              <a:t>.</a:t>
            </a:r>
          </a:p>
          <a:p>
            <a:pPr lvl="1"/>
            <a:r>
              <a:rPr lang="en-US" sz="2800" b="1" dirty="0">
                <a:solidFill>
                  <a:srgbClr val="FF0000"/>
                </a:solidFill>
              </a:rPr>
              <a:t>procedural</a:t>
            </a:r>
            <a:r>
              <a:rPr lang="en-US" sz="2800" dirty="0">
                <a:solidFill>
                  <a:srgbClr val="FF0000"/>
                </a:solidFill>
              </a:rPr>
              <a:t> </a:t>
            </a:r>
            <a:r>
              <a:rPr lang="en-US" sz="2800" dirty="0"/>
              <a:t>which groups instructions into procedures,</a:t>
            </a:r>
          </a:p>
          <a:p>
            <a:pPr lvl="1"/>
            <a:r>
              <a:rPr lang="en-US" sz="2800" b="1" dirty="0">
                <a:solidFill>
                  <a:srgbClr val="FF0000"/>
                </a:solidFill>
              </a:rPr>
              <a:t>object-oriented</a:t>
            </a:r>
            <a:r>
              <a:rPr lang="en-US" sz="2800" dirty="0"/>
              <a:t> which groups instructions together with the part of the state they operate on</a:t>
            </a:r>
          </a:p>
          <a:p>
            <a:endParaRPr lang="en-US" dirty="0"/>
          </a:p>
        </p:txBody>
      </p:sp>
      <p:sp>
        <p:nvSpPr>
          <p:cNvPr id="4" name="Slide Number Placeholder 3"/>
          <p:cNvSpPr>
            <a:spLocks noGrp="1"/>
          </p:cNvSpPr>
          <p:nvPr>
            <p:ph type="sldNum" sz="quarter" idx="5"/>
          </p:nvPr>
        </p:nvSpPr>
        <p:spPr/>
        <p:txBody>
          <a:bodyPr/>
          <a:lstStyle/>
          <a:p>
            <a:fld id="{59336BD8-69DC-49D4-A8C0-322CFD1CA496}" type="slidenum">
              <a:rPr lang="en-US" smtClean="0"/>
              <a:t>5</a:t>
            </a:fld>
            <a:endParaRPr lang="en-US"/>
          </a:p>
        </p:txBody>
      </p:sp>
    </p:spTree>
    <p:extLst>
      <p:ext uri="{BB962C8B-B14F-4D97-AF65-F5344CB8AC3E}">
        <p14:creationId xmlns:p14="http://schemas.microsoft.com/office/powerpoint/2010/main" val="1349341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Programs are made up of modules, which are parts of a program that can be coded and tested separately, and then assembled to form a complete program.  In procedural languages (i.e. C) these modules are procedures, where a procedure is a sequence of statements.  In C for example, procedures are a sequence of imperative statements, such as assignments, tests, loops and invocations of sub procedures.  These procedures are functions, which map arguments to return statements.</a:t>
            </a:r>
          </a:p>
          <a:p>
            <a:r>
              <a:rPr lang="en-US" dirty="0"/>
              <a:t>The design method used in procedural programming is called Top Down Design.  This is where you start with a problem (procedure) and then systematically break the problem down into sub problems (sub procedures).  This is called functional decomposition, which continues until a sub problem is straightforward enough to be solved by the corresponding sub procedure.  The difficulties with this type of programming, is that software maintenance can be difficult and time consuming.  When changes are made to the main procedure (top), those changes can cascade to the sub procedures of main, and the sub-sub procedures and so on, where the change may impact all procedures in the pyramid.</a:t>
            </a:r>
          </a:p>
          <a:p>
            <a:r>
              <a:rPr lang="en-US" dirty="0"/>
              <a:t>One alternative to procedural programming is object oriented programming. Object oriented programming is meant to address the difficulties with procedural programming.  In object oriented programming, the main modules in a program are classes, rather than procedures.  The object-oriented approach lets you create classes and objects that model real world objects.</a:t>
            </a:r>
          </a:p>
          <a:p>
            <a:endParaRPr lang="en-US" dirty="0"/>
          </a:p>
        </p:txBody>
      </p:sp>
      <p:sp>
        <p:nvSpPr>
          <p:cNvPr id="4" name="Slide Number Placeholder 3"/>
          <p:cNvSpPr>
            <a:spLocks noGrp="1"/>
          </p:cNvSpPr>
          <p:nvPr>
            <p:ph type="sldNum" sz="quarter" idx="5"/>
          </p:nvPr>
        </p:nvSpPr>
        <p:spPr/>
        <p:txBody>
          <a:bodyPr/>
          <a:lstStyle/>
          <a:p>
            <a:fld id="{59336BD8-69DC-49D4-A8C0-322CFD1CA496}" type="slidenum">
              <a:rPr lang="en-US" smtClean="0"/>
              <a:t>9</a:t>
            </a:fld>
            <a:endParaRPr lang="en-US"/>
          </a:p>
        </p:txBody>
      </p:sp>
    </p:spTree>
    <p:extLst>
      <p:ext uri="{BB962C8B-B14F-4D97-AF65-F5344CB8AC3E}">
        <p14:creationId xmlns:p14="http://schemas.microsoft.com/office/powerpoint/2010/main" val="2634937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ACC24F9-7B7F-4991-B1F4-2A3817D2479F}"/>
              </a:ext>
            </a:extLst>
          </p:cNvPr>
          <p:cNvSpPr>
            <a:spLocks noGrp="1" noChangeArrowheads="1"/>
          </p:cNvSpPr>
          <p:nvPr>
            <p:ph type="sldNum" sz="quarter" idx="5"/>
          </p:nvPr>
        </p:nvSpPr>
        <p:spPr>
          <a:ln/>
        </p:spPr>
        <p:txBody>
          <a:bodyPr/>
          <a:lstStyle/>
          <a:p>
            <a:fld id="{C7F54B43-2C41-480C-BD03-B1BA327D4FA4}" type="slidenum">
              <a:rPr lang="en-GB" altLang="en-US"/>
              <a:pPr/>
              <a:t>24</a:t>
            </a:fld>
            <a:endParaRPr lang="en-GB" altLang="en-US"/>
          </a:p>
        </p:txBody>
      </p:sp>
      <p:sp>
        <p:nvSpPr>
          <p:cNvPr id="105474" name="Rectangle 2">
            <a:extLst>
              <a:ext uri="{FF2B5EF4-FFF2-40B4-BE49-F238E27FC236}">
                <a16:creationId xmlns:a16="http://schemas.microsoft.com/office/drawing/2014/main" id="{F5C8B953-34E2-4CFF-AF4D-ED48E66ED6B5}"/>
              </a:ext>
            </a:extLst>
          </p:cNvPr>
          <p:cNvSpPr>
            <a:spLocks noGrp="1" noRot="1" noChangeAspect="1" noChangeArrowheads="1" noTextEdit="1"/>
          </p:cNvSpPr>
          <p:nvPr>
            <p:ph type="sldImg"/>
          </p:nvPr>
        </p:nvSpPr>
        <p:spPr>
          <a:ln/>
        </p:spPr>
      </p:sp>
      <p:sp>
        <p:nvSpPr>
          <p:cNvPr id="105475" name="Rectangle 3">
            <a:extLst>
              <a:ext uri="{FF2B5EF4-FFF2-40B4-BE49-F238E27FC236}">
                <a16:creationId xmlns:a16="http://schemas.microsoft.com/office/drawing/2014/main" id="{AF6E1F8D-584C-4C07-8CD2-6DA118BAEED7}"/>
              </a:ext>
            </a:extLst>
          </p:cNvPr>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472917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99519EA-68B8-443D-9159-8D894932801B}"/>
              </a:ext>
            </a:extLst>
          </p:cNvPr>
          <p:cNvSpPr>
            <a:spLocks noGrp="1" noChangeArrowheads="1"/>
          </p:cNvSpPr>
          <p:nvPr>
            <p:ph type="sldNum" sz="quarter" idx="5"/>
          </p:nvPr>
        </p:nvSpPr>
        <p:spPr>
          <a:ln/>
        </p:spPr>
        <p:txBody>
          <a:bodyPr/>
          <a:lstStyle/>
          <a:p>
            <a:fld id="{2BD65C9C-6FD4-45E3-A23D-270A7ACD3057}" type="slidenum">
              <a:rPr lang="en-GB" altLang="en-US"/>
              <a:pPr/>
              <a:t>25</a:t>
            </a:fld>
            <a:endParaRPr lang="en-GB" altLang="en-US"/>
          </a:p>
        </p:txBody>
      </p:sp>
      <p:sp>
        <p:nvSpPr>
          <p:cNvPr id="106498" name="Rectangle 2">
            <a:extLst>
              <a:ext uri="{FF2B5EF4-FFF2-40B4-BE49-F238E27FC236}">
                <a16:creationId xmlns:a16="http://schemas.microsoft.com/office/drawing/2014/main" id="{F87B104F-F725-427C-8BF2-2B921807D432}"/>
              </a:ext>
            </a:extLst>
          </p:cNvPr>
          <p:cNvSpPr>
            <a:spLocks noGrp="1" noRot="1" noChangeAspect="1" noChangeArrowheads="1" noTextEdit="1"/>
          </p:cNvSpPr>
          <p:nvPr>
            <p:ph type="sldImg"/>
          </p:nvPr>
        </p:nvSpPr>
        <p:spPr>
          <a:ln/>
        </p:spPr>
      </p:sp>
      <p:sp>
        <p:nvSpPr>
          <p:cNvPr id="106499" name="Rectangle 3">
            <a:extLst>
              <a:ext uri="{FF2B5EF4-FFF2-40B4-BE49-F238E27FC236}">
                <a16:creationId xmlns:a16="http://schemas.microsoft.com/office/drawing/2014/main" id="{1981B32B-563A-45DD-AC21-1E47F9818AA4}"/>
              </a:ext>
            </a:extLst>
          </p:cNvPr>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76981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55465DB-5CD6-4FDE-A333-FE0158D8134B}"/>
              </a:ext>
            </a:extLst>
          </p:cNvPr>
          <p:cNvSpPr>
            <a:spLocks noGrp="1" noChangeArrowheads="1"/>
          </p:cNvSpPr>
          <p:nvPr>
            <p:ph type="sldNum" sz="quarter" idx="5"/>
          </p:nvPr>
        </p:nvSpPr>
        <p:spPr>
          <a:ln/>
        </p:spPr>
        <p:txBody>
          <a:bodyPr/>
          <a:lstStyle/>
          <a:p>
            <a:fld id="{BE5096F4-71FE-49D5-9D71-4251D5DAB0F3}" type="slidenum">
              <a:rPr lang="en-GB" altLang="en-US"/>
              <a:pPr/>
              <a:t>26</a:t>
            </a:fld>
            <a:endParaRPr lang="en-GB" altLang="en-US"/>
          </a:p>
        </p:txBody>
      </p:sp>
      <p:sp>
        <p:nvSpPr>
          <p:cNvPr id="107522" name="Rectangle 2">
            <a:extLst>
              <a:ext uri="{FF2B5EF4-FFF2-40B4-BE49-F238E27FC236}">
                <a16:creationId xmlns:a16="http://schemas.microsoft.com/office/drawing/2014/main" id="{2E2C846E-C7A1-4F0D-9767-6AE7B6BAECAC}"/>
              </a:ext>
            </a:extLst>
          </p:cNvPr>
          <p:cNvSpPr>
            <a:spLocks noGrp="1" noRot="1" noChangeAspect="1" noChangeArrowheads="1" noTextEdit="1"/>
          </p:cNvSpPr>
          <p:nvPr>
            <p:ph type="sldImg"/>
          </p:nvPr>
        </p:nvSpPr>
        <p:spPr>
          <a:ln/>
        </p:spPr>
      </p:sp>
      <p:sp>
        <p:nvSpPr>
          <p:cNvPr id="107523" name="Rectangle 3">
            <a:extLst>
              <a:ext uri="{FF2B5EF4-FFF2-40B4-BE49-F238E27FC236}">
                <a16:creationId xmlns:a16="http://schemas.microsoft.com/office/drawing/2014/main" id="{0BE056AE-87F6-49B3-9026-018D12F6F125}"/>
              </a:ext>
            </a:extLst>
          </p:cNvPr>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349597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4BFDF99-0B91-4E9A-8312-DD2F51FD830B}"/>
              </a:ext>
            </a:extLst>
          </p:cNvPr>
          <p:cNvSpPr>
            <a:spLocks noGrp="1" noChangeArrowheads="1"/>
          </p:cNvSpPr>
          <p:nvPr>
            <p:ph type="sldNum" sz="quarter" idx="5"/>
          </p:nvPr>
        </p:nvSpPr>
        <p:spPr>
          <a:ln/>
        </p:spPr>
        <p:txBody>
          <a:bodyPr/>
          <a:lstStyle/>
          <a:p>
            <a:fld id="{FC839194-16E2-40A6-A967-63D4F9240DD9}" type="slidenum">
              <a:rPr lang="en-GB" altLang="en-US"/>
              <a:pPr/>
              <a:t>27</a:t>
            </a:fld>
            <a:endParaRPr lang="en-GB" altLang="en-US"/>
          </a:p>
        </p:txBody>
      </p:sp>
      <p:sp>
        <p:nvSpPr>
          <p:cNvPr id="108546" name="Rectangle 2">
            <a:extLst>
              <a:ext uri="{FF2B5EF4-FFF2-40B4-BE49-F238E27FC236}">
                <a16:creationId xmlns:a16="http://schemas.microsoft.com/office/drawing/2014/main" id="{03A8B06D-F01B-4A8F-9A03-F4B3ECCC7C56}"/>
              </a:ext>
            </a:extLst>
          </p:cNvPr>
          <p:cNvSpPr>
            <a:spLocks noGrp="1" noRot="1" noChangeAspect="1" noChangeArrowheads="1" noTextEdit="1"/>
          </p:cNvSpPr>
          <p:nvPr>
            <p:ph type="sldImg"/>
          </p:nvPr>
        </p:nvSpPr>
        <p:spPr>
          <a:ln/>
        </p:spPr>
      </p:sp>
      <p:sp>
        <p:nvSpPr>
          <p:cNvPr id="108547" name="Rectangle 3">
            <a:extLst>
              <a:ext uri="{FF2B5EF4-FFF2-40B4-BE49-F238E27FC236}">
                <a16:creationId xmlns:a16="http://schemas.microsoft.com/office/drawing/2014/main" id="{698E8C16-B024-490C-845A-CBC5AB41A068}"/>
              </a:ext>
            </a:extLst>
          </p:cNvPr>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926624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A176A3C-3EF2-4117-A476-0A61D9987925}"/>
              </a:ext>
            </a:extLst>
          </p:cNvPr>
          <p:cNvSpPr>
            <a:spLocks noGrp="1" noChangeArrowheads="1"/>
          </p:cNvSpPr>
          <p:nvPr>
            <p:ph type="sldNum" sz="quarter" idx="5"/>
          </p:nvPr>
        </p:nvSpPr>
        <p:spPr>
          <a:ln/>
        </p:spPr>
        <p:txBody>
          <a:bodyPr/>
          <a:lstStyle/>
          <a:p>
            <a:fld id="{7B25763E-1E62-492A-8823-730323CD1B8A}" type="slidenum">
              <a:rPr lang="en-GB" altLang="en-US"/>
              <a:pPr/>
              <a:t>28</a:t>
            </a:fld>
            <a:endParaRPr lang="en-GB" altLang="en-US"/>
          </a:p>
        </p:txBody>
      </p:sp>
      <p:sp>
        <p:nvSpPr>
          <p:cNvPr id="110594" name="Rectangle 2">
            <a:extLst>
              <a:ext uri="{FF2B5EF4-FFF2-40B4-BE49-F238E27FC236}">
                <a16:creationId xmlns:a16="http://schemas.microsoft.com/office/drawing/2014/main" id="{ACCCECBA-78FF-4AAF-94DB-B18604400184}"/>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35DF8B40-7BB2-4A03-A6DA-7CB9E08E52EB}"/>
              </a:ext>
            </a:extLst>
          </p:cNvPr>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3117541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3BA30A9-B2B1-4C27-889C-AD552F81AB94}"/>
              </a:ext>
            </a:extLst>
          </p:cNvPr>
          <p:cNvSpPr>
            <a:spLocks noGrp="1" noChangeArrowheads="1"/>
          </p:cNvSpPr>
          <p:nvPr>
            <p:ph type="sldNum" sz="quarter" idx="5"/>
          </p:nvPr>
        </p:nvSpPr>
        <p:spPr>
          <a:ln/>
        </p:spPr>
        <p:txBody>
          <a:bodyPr/>
          <a:lstStyle/>
          <a:p>
            <a:fld id="{C9ECCC2F-35E8-411F-ADD0-75B6D48A5327}" type="slidenum">
              <a:rPr lang="en-GB" altLang="en-US"/>
              <a:pPr/>
              <a:t>29</a:t>
            </a:fld>
            <a:endParaRPr lang="en-GB" altLang="en-US"/>
          </a:p>
        </p:txBody>
      </p:sp>
      <p:sp>
        <p:nvSpPr>
          <p:cNvPr id="111618" name="Rectangle 2">
            <a:extLst>
              <a:ext uri="{FF2B5EF4-FFF2-40B4-BE49-F238E27FC236}">
                <a16:creationId xmlns:a16="http://schemas.microsoft.com/office/drawing/2014/main" id="{41830847-3C60-4805-BE11-793EAF2217C3}"/>
              </a:ext>
            </a:extLst>
          </p:cNvPr>
          <p:cNvSpPr>
            <a:spLocks noGrp="1" noRot="1" noChangeAspect="1" noChangeArrowheads="1" noTextEdit="1"/>
          </p:cNvSpPr>
          <p:nvPr>
            <p:ph type="sldImg"/>
          </p:nvPr>
        </p:nvSpPr>
        <p:spPr>
          <a:ln/>
        </p:spPr>
      </p:sp>
      <p:sp>
        <p:nvSpPr>
          <p:cNvPr id="111619" name="Rectangle 3">
            <a:extLst>
              <a:ext uri="{FF2B5EF4-FFF2-40B4-BE49-F238E27FC236}">
                <a16:creationId xmlns:a16="http://schemas.microsoft.com/office/drawing/2014/main" id="{5A365E49-0564-4FF9-83DC-4E1E66CD9B30}"/>
              </a:ext>
            </a:extLst>
          </p:cNvPr>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983370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FDC590-A521-4FEE-94A8-3610B5155674}" type="datetimeFigureOut">
              <a:rPr lang="en-US" smtClean="0"/>
              <a:t>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37A9B-A1DA-4F0C-B838-61BC88B22FBA}" type="slidenum">
              <a:rPr lang="en-US" smtClean="0"/>
              <a:t>‹#›</a:t>
            </a:fld>
            <a:endParaRPr lang="en-US"/>
          </a:p>
        </p:txBody>
      </p:sp>
    </p:spTree>
    <p:extLst>
      <p:ext uri="{BB962C8B-B14F-4D97-AF65-F5344CB8AC3E}">
        <p14:creationId xmlns:p14="http://schemas.microsoft.com/office/powerpoint/2010/main" val="3248752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FDC590-A521-4FEE-94A8-3610B5155674}" type="datetimeFigureOut">
              <a:rPr lang="en-US" smtClean="0"/>
              <a:t>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37A9B-A1DA-4F0C-B838-61BC88B22FBA}" type="slidenum">
              <a:rPr lang="en-US" smtClean="0"/>
              <a:t>‹#›</a:t>
            </a:fld>
            <a:endParaRPr lang="en-US"/>
          </a:p>
        </p:txBody>
      </p:sp>
    </p:spTree>
    <p:extLst>
      <p:ext uri="{BB962C8B-B14F-4D97-AF65-F5344CB8AC3E}">
        <p14:creationId xmlns:p14="http://schemas.microsoft.com/office/powerpoint/2010/main" val="3565308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FDC590-A521-4FEE-94A8-3610B5155674}" type="datetimeFigureOut">
              <a:rPr lang="en-US" smtClean="0"/>
              <a:t>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37A9B-A1DA-4F0C-B838-61BC88B22FBA}" type="slidenum">
              <a:rPr lang="en-US" smtClean="0"/>
              <a:t>‹#›</a:t>
            </a:fld>
            <a:endParaRPr lang="en-US"/>
          </a:p>
        </p:txBody>
      </p:sp>
    </p:spTree>
    <p:extLst>
      <p:ext uri="{BB962C8B-B14F-4D97-AF65-F5344CB8AC3E}">
        <p14:creationId xmlns:p14="http://schemas.microsoft.com/office/powerpoint/2010/main" val="1370054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FDC590-A521-4FEE-94A8-3610B5155674}" type="datetimeFigureOut">
              <a:rPr lang="en-US" smtClean="0"/>
              <a:t>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37A9B-A1DA-4F0C-B838-61BC88B22FBA}" type="slidenum">
              <a:rPr lang="en-US" smtClean="0"/>
              <a:t>‹#›</a:t>
            </a:fld>
            <a:endParaRPr lang="en-US"/>
          </a:p>
        </p:txBody>
      </p:sp>
    </p:spTree>
    <p:extLst>
      <p:ext uri="{BB962C8B-B14F-4D97-AF65-F5344CB8AC3E}">
        <p14:creationId xmlns:p14="http://schemas.microsoft.com/office/powerpoint/2010/main" val="1292012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FDC590-A521-4FEE-94A8-3610B5155674}" type="datetimeFigureOut">
              <a:rPr lang="en-US" smtClean="0"/>
              <a:t>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37A9B-A1DA-4F0C-B838-61BC88B22FBA}" type="slidenum">
              <a:rPr lang="en-US" smtClean="0"/>
              <a:t>‹#›</a:t>
            </a:fld>
            <a:endParaRPr lang="en-US"/>
          </a:p>
        </p:txBody>
      </p:sp>
    </p:spTree>
    <p:extLst>
      <p:ext uri="{BB962C8B-B14F-4D97-AF65-F5344CB8AC3E}">
        <p14:creationId xmlns:p14="http://schemas.microsoft.com/office/powerpoint/2010/main" val="1351425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FDC590-A521-4FEE-94A8-3610B5155674}" type="datetimeFigureOut">
              <a:rPr lang="en-US" smtClean="0"/>
              <a:t>1/30/2019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E37A9B-A1DA-4F0C-B838-61BC88B22FBA}" type="slidenum">
              <a:rPr lang="en-US" smtClean="0"/>
              <a:t>‹#›</a:t>
            </a:fld>
            <a:endParaRPr lang="en-US"/>
          </a:p>
        </p:txBody>
      </p:sp>
    </p:spTree>
    <p:extLst>
      <p:ext uri="{BB962C8B-B14F-4D97-AF65-F5344CB8AC3E}">
        <p14:creationId xmlns:p14="http://schemas.microsoft.com/office/powerpoint/2010/main" val="1309050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FDC590-A521-4FEE-94A8-3610B5155674}" type="datetimeFigureOut">
              <a:rPr lang="en-US" smtClean="0"/>
              <a:t>1/30/2019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E37A9B-A1DA-4F0C-B838-61BC88B22FBA}" type="slidenum">
              <a:rPr lang="en-US" smtClean="0"/>
              <a:t>‹#›</a:t>
            </a:fld>
            <a:endParaRPr lang="en-US"/>
          </a:p>
        </p:txBody>
      </p:sp>
    </p:spTree>
    <p:extLst>
      <p:ext uri="{BB962C8B-B14F-4D97-AF65-F5344CB8AC3E}">
        <p14:creationId xmlns:p14="http://schemas.microsoft.com/office/powerpoint/2010/main" val="1865697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FDC590-A521-4FEE-94A8-3610B5155674}" type="datetimeFigureOut">
              <a:rPr lang="en-US" smtClean="0"/>
              <a:t>1/30/2019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E37A9B-A1DA-4F0C-B838-61BC88B22FBA}" type="slidenum">
              <a:rPr lang="en-US" smtClean="0"/>
              <a:t>‹#›</a:t>
            </a:fld>
            <a:endParaRPr lang="en-US"/>
          </a:p>
        </p:txBody>
      </p:sp>
    </p:spTree>
    <p:extLst>
      <p:ext uri="{BB962C8B-B14F-4D97-AF65-F5344CB8AC3E}">
        <p14:creationId xmlns:p14="http://schemas.microsoft.com/office/powerpoint/2010/main" val="3334660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FDC590-A521-4FEE-94A8-3610B5155674}" type="datetimeFigureOut">
              <a:rPr lang="en-US" smtClean="0"/>
              <a:t>1/30/2019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E37A9B-A1DA-4F0C-B838-61BC88B22FBA}" type="slidenum">
              <a:rPr lang="en-US" smtClean="0"/>
              <a:t>‹#›</a:t>
            </a:fld>
            <a:endParaRPr lang="en-US"/>
          </a:p>
        </p:txBody>
      </p:sp>
    </p:spTree>
    <p:extLst>
      <p:ext uri="{BB962C8B-B14F-4D97-AF65-F5344CB8AC3E}">
        <p14:creationId xmlns:p14="http://schemas.microsoft.com/office/powerpoint/2010/main" val="1180525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0FDC590-A521-4FEE-94A8-3610B5155674}" type="datetimeFigureOut">
              <a:rPr lang="en-US" smtClean="0"/>
              <a:t>1/30/2019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E37A9B-A1DA-4F0C-B838-61BC88B22FBA}" type="slidenum">
              <a:rPr lang="en-US" smtClean="0"/>
              <a:t>‹#›</a:t>
            </a:fld>
            <a:endParaRPr lang="en-US"/>
          </a:p>
        </p:txBody>
      </p:sp>
    </p:spTree>
    <p:extLst>
      <p:ext uri="{BB962C8B-B14F-4D97-AF65-F5344CB8AC3E}">
        <p14:creationId xmlns:p14="http://schemas.microsoft.com/office/powerpoint/2010/main" val="4209818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0FDC590-A521-4FEE-94A8-3610B5155674}" type="datetimeFigureOut">
              <a:rPr lang="en-US" smtClean="0"/>
              <a:t>1/30/2019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E37A9B-A1DA-4F0C-B838-61BC88B22FBA}" type="slidenum">
              <a:rPr lang="en-US" smtClean="0"/>
              <a:t>‹#›</a:t>
            </a:fld>
            <a:endParaRPr lang="en-US"/>
          </a:p>
        </p:txBody>
      </p:sp>
    </p:spTree>
    <p:extLst>
      <p:ext uri="{BB962C8B-B14F-4D97-AF65-F5344CB8AC3E}">
        <p14:creationId xmlns:p14="http://schemas.microsoft.com/office/powerpoint/2010/main" val="2722040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0000">
              <a:schemeClr val="accent1">
                <a:lumMod val="5000"/>
                <a:lumOff val="95000"/>
              </a:schemeClr>
            </a:gs>
            <a:gs pos="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FDC590-A521-4FEE-94A8-3610B5155674}" type="datetimeFigureOut">
              <a:rPr lang="en-US" smtClean="0"/>
              <a:t>1/30/2019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E37A9B-A1DA-4F0C-B838-61BC88B22FBA}" type="slidenum">
              <a:rPr lang="en-US" smtClean="0"/>
              <a:t>‹#›</a:t>
            </a:fld>
            <a:endParaRPr lang="en-US"/>
          </a:p>
        </p:txBody>
      </p:sp>
      <p:sp>
        <p:nvSpPr>
          <p:cNvPr id="7" name="Rectangle 6">
            <a:extLst>
              <a:ext uri="{FF2B5EF4-FFF2-40B4-BE49-F238E27FC236}">
                <a16:creationId xmlns:a16="http://schemas.microsoft.com/office/drawing/2014/main" id="{AC511DD0-184E-4BB7-9F65-29B3E55E73BB}"/>
              </a:ext>
            </a:extLst>
          </p:cNvPr>
          <p:cNvSpPr/>
          <p:nvPr userDrawn="1"/>
        </p:nvSpPr>
        <p:spPr>
          <a:xfrm>
            <a:off x="0" y="0"/>
            <a:ext cx="9144000" cy="3651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97637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lumMod val="50000"/>
            </a:schemeClr>
          </a:solidFill>
          <a:latin typeface="Rockwell" panose="020606030202050204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FCC7F-B39D-4073-99FB-B3D057A17354}"/>
              </a:ext>
            </a:extLst>
          </p:cNvPr>
          <p:cNvSpPr>
            <a:spLocks noGrp="1"/>
          </p:cNvSpPr>
          <p:nvPr>
            <p:ph type="ctrTitle"/>
          </p:nvPr>
        </p:nvSpPr>
        <p:spPr>
          <a:xfrm>
            <a:off x="685800" y="3725982"/>
            <a:ext cx="7772400" cy="1554919"/>
          </a:xfrm>
        </p:spPr>
        <p:txBody>
          <a:bodyPr>
            <a:normAutofit fontScale="90000"/>
          </a:bodyPr>
          <a:lstStyle/>
          <a:p>
            <a:r>
              <a:rPr lang="en-US" sz="5400" dirty="0" err="1"/>
              <a:t>Pemrograman</a:t>
            </a:r>
            <a:r>
              <a:rPr lang="en-US" sz="5400" dirty="0"/>
              <a:t> </a:t>
            </a:r>
            <a:br>
              <a:rPr lang="en-US" sz="5400" dirty="0"/>
            </a:br>
            <a:r>
              <a:rPr lang="en-US" sz="5400" dirty="0" err="1"/>
              <a:t>Berorientasi</a:t>
            </a:r>
            <a:r>
              <a:rPr lang="en-US" sz="5400" dirty="0"/>
              <a:t> Object</a:t>
            </a:r>
          </a:p>
        </p:txBody>
      </p:sp>
      <p:sp>
        <p:nvSpPr>
          <p:cNvPr id="3" name="Subtitle 2">
            <a:extLst>
              <a:ext uri="{FF2B5EF4-FFF2-40B4-BE49-F238E27FC236}">
                <a16:creationId xmlns:a16="http://schemas.microsoft.com/office/drawing/2014/main" id="{20308BAF-2853-4AC8-B0F3-9CECDCB00167}"/>
              </a:ext>
            </a:extLst>
          </p:cNvPr>
          <p:cNvSpPr>
            <a:spLocks noGrp="1"/>
          </p:cNvSpPr>
          <p:nvPr>
            <p:ph type="subTitle" idx="1"/>
          </p:nvPr>
        </p:nvSpPr>
        <p:spPr>
          <a:xfrm>
            <a:off x="1047466" y="5403731"/>
            <a:ext cx="6858000" cy="590266"/>
          </a:xfrm>
        </p:spPr>
        <p:txBody>
          <a:bodyPr/>
          <a:lstStyle/>
          <a:p>
            <a:r>
              <a:rPr lang="en-US" dirty="0"/>
              <a:t>Fawwaz Ali Akbar, </a:t>
            </a:r>
            <a:r>
              <a:rPr lang="en-US" dirty="0" err="1"/>
              <a:t>S.Kom</a:t>
            </a:r>
            <a:r>
              <a:rPr lang="en-US" dirty="0"/>
              <a:t>., </a:t>
            </a:r>
            <a:r>
              <a:rPr lang="en-US" dirty="0" err="1"/>
              <a:t>M.Kom</a:t>
            </a:r>
            <a:r>
              <a:rPr lang="en-US" dirty="0"/>
              <a:t>.</a:t>
            </a:r>
          </a:p>
        </p:txBody>
      </p:sp>
      <p:pic>
        <p:nvPicPr>
          <p:cNvPr id="5" name="Picture 4">
            <a:extLst>
              <a:ext uri="{FF2B5EF4-FFF2-40B4-BE49-F238E27FC236}">
                <a16:creationId xmlns:a16="http://schemas.microsoft.com/office/drawing/2014/main" id="{E8C5D794-D55B-4204-80F8-9F40B0A8DD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715" y="1221902"/>
            <a:ext cx="2857500" cy="2381250"/>
          </a:xfrm>
          <a:prstGeom prst="rect">
            <a:avLst/>
          </a:prstGeom>
        </p:spPr>
      </p:pic>
    </p:spTree>
    <p:extLst>
      <p:ext uri="{BB962C8B-B14F-4D97-AF65-F5344CB8AC3E}">
        <p14:creationId xmlns:p14="http://schemas.microsoft.com/office/powerpoint/2010/main" val="673547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D6D5D-147C-466F-8E69-20E7690A12E2}"/>
              </a:ext>
            </a:extLst>
          </p:cNvPr>
          <p:cNvSpPr>
            <a:spLocks noGrp="1"/>
          </p:cNvSpPr>
          <p:nvPr>
            <p:ph type="title"/>
          </p:nvPr>
        </p:nvSpPr>
        <p:spPr/>
        <p:txBody>
          <a:bodyPr/>
          <a:lstStyle/>
          <a:p>
            <a:r>
              <a:rPr lang="en-US" dirty="0"/>
              <a:t>Procedural vs OOP</a:t>
            </a:r>
          </a:p>
        </p:txBody>
      </p:sp>
      <p:sp>
        <p:nvSpPr>
          <p:cNvPr id="3" name="Content Placeholder 2">
            <a:extLst>
              <a:ext uri="{FF2B5EF4-FFF2-40B4-BE49-F238E27FC236}">
                <a16:creationId xmlns:a16="http://schemas.microsoft.com/office/drawing/2014/main" id="{B900B438-2E96-47D0-81CB-436E114274D0}"/>
              </a:ext>
            </a:extLst>
          </p:cNvPr>
          <p:cNvSpPr>
            <a:spLocks noGrp="1"/>
          </p:cNvSpPr>
          <p:nvPr>
            <p:ph idx="1"/>
          </p:nvPr>
        </p:nvSpPr>
        <p:spPr/>
        <p:txBody>
          <a:bodyPr>
            <a:normAutofit fontScale="92500"/>
          </a:bodyPr>
          <a:lstStyle/>
          <a:p>
            <a:r>
              <a:rPr lang="en-US" b="1" dirty="0">
                <a:solidFill>
                  <a:srgbClr val="FF0000"/>
                </a:solidFill>
              </a:rPr>
              <a:t>The design method used in procedural programming is called Top Down Design.</a:t>
            </a:r>
          </a:p>
          <a:p>
            <a:pPr lvl="1"/>
            <a:r>
              <a:rPr lang="en-US" dirty="0"/>
              <a:t>start with a problem (procedure) and then systematically break the problem down into sub problems (sub procedures).</a:t>
            </a:r>
          </a:p>
          <a:p>
            <a:pPr lvl="1"/>
            <a:endParaRPr lang="en-US" dirty="0"/>
          </a:p>
          <a:p>
            <a:r>
              <a:rPr lang="en-US" b="1" dirty="0">
                <a:solidFill>
                  <a:srgbClr val="FF0000"/>
                </a:solidFill>
              </a:rPr>
              <a:t>The difficulties </a:t>
            </a:r>
            <a:r>
              <a:rPr lang="en-US" dirty="0"/>
              <a:t>with this type of programming, is that </a:t>
            </a:r>
            <a:r>
              <a:rPr lang="en-US" b="1" dirty="0">
                <a:solidFill>
                  <a:srgbClr val="FF0000"/>
                </a:solidFill>
              </a:rPr>
              <a:t>software maintenance can be difficult and time consuming.</a:t>
            </a:r>
            <a:r>
              <a:rPr lang="en-US" dirty="0"/>
              <a:t>  </a:t>
            </a:r>
          </a:p>
          <a:p>
            <a:pPr lvl="1"/>
            <a:r>
              <a:rPr lang="en-US" dirty="0"/>
              <a:t>When changes are made to the main procedure (top), those changes can cascade to the sub procedures of main, and the sub-sub procedures and so on, where the change may impact all procedures in the pyramid.</a:t>
            </a:r>
          </a:p>
          <a:p>
            <a:endParaRPr lang="en-US" dirty="0"/>
          </a:p>
          <a:p>
            <a:endParaRPr lang="en-US" dirty="0"/>
          </a:p>
          <a:p>
            <a:endParaRPr lang="en-US" dirty="0"/>
          </a:p>
        </p:txBody>
      </p:sp>
    </p:spTree>
    <p:extLst>
      <p:ext uri="{BB962C8B-B14F-4D97-AF65-F5344CB8AC3E}">
        <p14:creationId xmlns:p14="http://schemas.microsoft.com/office/powerpoint/2010/main" val="1970093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D6D5D-147C-466F-8E69-20E7690A12E2}"/>
              </a:ext>
            </a:extLst>
          </p:cNvPr>
          <p:cNvSpPr>
            <a:spLocks noGrp="1"/>
          </p:cNvSpPr>
          <p:nvPr>
            <p:ph type="title"/>
          </p:nvPr>
        </p:nvSpPr>
        <p:spPr/>
        <p:txBody>
          <a:bodyPr/>
          <a:lstStyle/>
          <a:p>
            <a:r>
              <a:rPr lang="en-US" dirty="0"/>
              <a:t>Procedural vs OOP</a:t>
            </a:r>
          </a:p>
        </p:txBody>
      </p:sp>
      <p:sp>
        <p:nvSpPr>
          <p:cNvPr id="3" name="Content Placeholder 2">
            <a:extLst>
              <a:ext uri="{FF2B5EF4-FFF2-40B4-BE49-F238E27FC236}">
                <a16:creationId xmlns:a16="http://schemas.microsoft.com/office/drawing/2014/main" id="{B900B438-2E96-47D0-81CB-436E114274D0}"/>
              </a:ext>
            </a:extLst>
          </p:cNvPr>
          <p:cNvSpPr>
            <a:spLocks noGrp="1"/>
          </p:cNvSpPr>
          <p:nvPr>
            <p:ph idx="1"/>
          </p:nvPr>
        </p:nvSpPr>
        <p:spPr/>
        <p:txBody>
          <a:bodyPr>
            <a:normAutofit/>
          </a:bodyPr>
          <a:lstStyle/>
          <a:p>
            <a:r>
              <a:rPr lang="en-US" dirty="0"/>
              <a:t>One alternative to procedural programming is object oriented programming. Object oriented programming is meant to address the difficulties with procedural programming.  In object oriented programming, the main modules in a program are classes, rather than procedures.  The object-oriented approach lets you create classes and objects that model real world objects.</a:t>
            </a:r>
          </a:p>
          <a:p>
            <a:endParaRPr lang="en-US" dirty="0"/>
          </a:p>
          <a:p>
            <a:endParaRPr lang="en-US" dirty="0"/>
          </a:p>
          <a:p>
            <a:endParaRPr lang="en-US" dirty="0"/>
          </a:p>
        </p:txBody>
      </p:sp>
    </p:spTree>
    <p:extLst>
      <p:ext uri="{BB962C8B-B14F-4D97-AF65-F5344CB8AC3E}">
        <p14:creationId xmlns:p14="http://schemas.microsoft.com/office/powerpoint/2010/main" val="2785010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86A65-347C-46C5-8D3A-786015C8169B}"/>
              </a:ext>
            </a:extLst>
          </p:cNvPr>
          <p:cNvSpPr>
            <a:spLocks noGrp="1"/>
          </p:cNvSpPr>
          <p:nvPr>
            <p:ph type="title"/>
          </p:nvPr>
        </p:nvSpPr>
        <p:spPr/>
        <p:txBody>
          <a:bodyPr/>
          <a:lstStyle/>
          <a:p>
            <a:r>
              <a:rPr lang="en-US" dirty="0"/>
              <a:t>OOP Paradigm</a:t>
            </a:r>
          </a:p>
        </p:txBody>
      </p:sp>
      <p:sp>
        <p:nvSpPr>
          <p:cNvPr id="3" name="Content Placeholder 2">
            <a:extLst>
              <a:ext uri="{FF2B5EF4-FFF2-40B4-BE49-F238E27FC236}">
                <a16:creationId xmlns:a16="http://schemas.microsoft.com/office/drawing/2014/main" id="{F5090CFE-5690-4191-B706-BE0387FA77B5}"/>
              </a:ext>
            </a:extLst>
          </p:cNvPr>
          <p:cNvSpPr>
            <a:spLocks noGrp="1"/>
          </p:cNvSpPr>
          <p:nvPr>
            <p:ph idx="1"/>
          </p:nvPr>
        </p:nvSpPr>
        <p:spPr>
          <a:xfrm>
            <a:off x="628650" y="1795645"/>
            <a:ext cx="7886700" cy="4351338"/>
          </a:xfrm>
        </p:spPr>
        <p:txBody>
          <a:bodyPr>
            <a:normAutofit/>
          </a:bodyPr>
          <a:lstStyle/>
          <a:p>
            <a:r>
              <a:rPr lang="en-US" dirty="0"/>
              <a:t>Object Oriented Paradigm</a:t>
            </a:r>
          </a:p>
          <a:p>
            <a:pPr lvl="1"/>
            <a:r>
              <a:rPr lang="en-US" dirty="0"/>
              <a:t>Object Oriented</a:t>
            </a:r>
          </a:p>
          <a:p>
            <a:pPr lvl="2"/>
            <a:r>
              <a:rPr lang="en-US" b="1" dirty="0">
                <a:solidFill>
                  <a:srgbClr val="FF0000"/>
                </a:solidFill>
              </a:rPr>
              <a:t>Object</a:t>
            </a:r>
          </a:p>
          <a:p>
            <a:pPr marL="914400" lvl="2" indent="0">
              <a:buNone/>
            </a:pPr>
            <a:endParaRPr lang="en-US" b="1" dirty="0">
              <a:solidFill>
                <a:srgbClr val="FF0000"/>
              </a:solidFill>
            </a:endParaRPr>
          </a:p>
          <a:p>
            <a:r>
              <a:rPr lang="en-US" dirty="0"/>
              <a:t>Main focus: </a:t>
            </a:r>
            <a:r>
              <a:rPr lang="en-US" b="1" dirty="0"/>
              <a:t>Object</a:t>
            </a:r>
          </a:p>
          <a:p>
            <a:pPr lvl="1"/>
            <a:r>
              <a:rPr lang="en-US" b="1" dirty="0"/>
              <a:t>Object Everywhere!</a:t>
            </a:r>
          </a:p>
          <a:p>
            <a:pPr lvl="1"/>
            <a:r>
              <a:rPr lang="en-US" dirty="0"/>
              <a:t>Objects are everywhere, and therefore, it is very important to recognize elements, known as objects, from real-world situations. It is also important to understand how they can easily be translated into object-oriented code.</a:t>
            </a:r>
          </a:p>
          <a:p>
            <a:pPr lvl="1"/>
            <a:endParaRPr lang="en-US" b="1" dirty="0"/>
          </a:p>
          <a:p>
            <a:pPr marL="457200" lvl="1" indent="0">
              <a:buNone/>
            </a:pPr>
            <a:endParaRPr lang="en-US" b="1" dirty="0"/>
          </a:p>
        </p:txBody>
      </p:sp>
    </p:spTree>
    <p:extLst>
      <p:ext uri="{BB962C8B-B14F-4D97-AF65-F5344CB8AC3E}">
        <p14:creationId xmlns:p14="http://schemas.microsoft.com/office/powerpoint/2010/main" val="327573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DF12-5F7D-4AC0-8441-6BB9F8149DA6}"/>
              </a:ext>
            </a:extLst>
          </p:cNvPr>
          <p:cNvSpPr>
            <a:spLocks noGrp="1"/>
          </p:cNvSpPr>
          <p:nvPr>
            <p:ph type="title"/>
          </p:nvPr>
        </p:nvSpPr>
        <p:spPr/>
        <p:txBody>
          <a:bodyPr/>
          <a:lstStyle/>
          <a:p>
            <a:r>
              <a:rPr lang="en-US" dirty="0"/>
              <a:t>Advantages of OOP </a:t>
            </a:r>
          </a:p>
        </p:txBody>
      </p:sp>
      <p:sp>
        <p:nvSpPr>
          <p:cNvPr id="3" name="Content Placeholder 2">
            <a:extLst>
              <a:ext uri="{FF2B5EF4-FFF2-40B4-BE49-F238E27FC236}">
                <a16:creationId xmlns:a16="http://schemas.microsoft.com/office/drawing/2014/main" id="{765D9CC5-DE6B-4EF4-9187-74C767088220}"/>
              </a:ext>
            </a:extLst>
          </p:cNvPr>
          <p:cNvSpPr>
            <a:spLocks noGrp="1"/>
          </p:cNvSpPr>
          <p:nvPr>
            <p:ph idx="1"/>
          </p:nvPr>
        </p:nvSpPr>
        <p:spPr>
          <a:xfrm>
            <a:off x="628650" y="1558977"/>
            <a:ext cx="7886700" cy="5126636"/>
          </a:xfrm>
        </p:spPr>
        <p:txBody>
          <a:bodyPr>
            <a:normAutofit fontScale="92500" lnSpcReduction="10000"/>
          </a:bodyPr>
          <a:lstStyle/>
          <a:p>
            <a:r>
              <a:rPr lang="en-US" sz="1800" b="1" dirty="0"/>
              <a:t>Simplicity</a:t>
            </a:r>
            <a:endParaRPr lang="id-ID" sz="1800" b="1" dirty="0"/>
          </a:p>
          <a:p>
            <a:pPr lvl="1"/>
            <a:r>
              <a:rPr lang="en-US" sz="1800" dirty="0"/>
              <a:t>software objects model real world objects, so the complexity is reduced and the program structure is very clear</a:t>
            </a:r>
          </a:p>
          <a:p>
            <a:r>
              <a:rPr lang="en-US" sz="1800" b="1" dirty="0"/>
              <a:t>Modularity</a:t>
            </a:r>
            <a:endParaRPr lang="id-ID" sz="1800" b="1" dirty="0"/>
          </a:p>
          <a:p>
            <a:pPr lvl="1"/>
            <a:r>
              <a:rPr lang="en-US" sz="1800" dirty="0"/>
              <a:t>each object forms a separate entity whose internal workings are decoupled from other parts of the system</a:t>
            </a:r>
          </a:p>
          <a:p>
            <a:r>
              <a:rPr lang="en-US" sz="1800" b="1" dirty="0"/>
              <a:t>Modifiability</a:t>
            </a:r>
            <a:endParaRPr lang="id-ID" sz="1800" b="1" dirty="0"/>
          </a:p>
          <a:p>
            <a:pPr lvl="1"/>
            <a:r>
              <a:rPr lang="en-US" sz="1800" dirty="0"/>
              <a:t>it is easy to make minor changes in the data representation or the procedures in an OO program. Changes inside a class do not affect any other part of a program, since the only public interface that the external world has to a class is through the use of methods</a:t>
            </a:r>
          </a:p>
          <a:p>
            <a:r>
              <a:rPr lang="en-US" sz="1800" b="1" dirty="0"/>
              <a:t>Extensibility</a:t>
            </a:r>
            <a:endParaRPr lang="id-ID" sz="1800" b="1" dirty="0"/>
          </a:p>
          <a:p>
            <a:pPr lvl="1"/>
            <a:r>
              <a:rPr lang="en-US" sz="1800" dirty="0"/>
              <a:t>adding new features or responding to changing operating environments can be solved by introducing a few new objects and modifying some existing ones</a:t>
            </a:r>
          </a:p>
          <a:p>
            <a:r>
              <a:rPr lang="en-US" sz="1800" b="1" dirty="0"/>
              <a:t>Maintainability</a:t>
            </a:r>
            <a:endParaRPr lang="id-ID" sz="1800" b="1" dirty="0"/>
          </a:p>
          <a:p>
            <a:pPr lvl="1"/>
            <a:r>
              <a:rPr lang="en-US" sz="1800" dirty="0"/>
              <a:t>objects can be maintained separately, making locating and fixing problems easier</a:t>
            </a:r>
            <a:endParaRPr lang="en-US" sz="1800" b="1" dirty="0"/>
          </a:p>
          <a:p>
            <a:r>
              <a:rPr lang="id-ID" sz="1800" b="1" dirty="0"/>
              <a:t>R</a:t>
            </a:r>
            <a:r>
              <a:rPr lang="en-US" sz="1800" b="1" dirty="0"/>
              <a:t>e-usability</a:t>
            </a:r>
            <a:endParaRPr lang="id-ID" sz="1800" b="1" dirty="0"/>
          </a:p>
          <a:p>
            <a:pPr lvl="1"/>
            <a:r>
              <a:rPr lang="en-US" sz="1800" dirty="0"/>
              <a:t>objects can be reused in different programs</a:t>
            </a:r>
          </a:p>
          <a:p>
            <a:endParaRPr lang="en-US" sz="900" dirty="0"/>
          </a:p>
        </p:txBody>
      </p:sp>
    </p:spTree>
    <p:extLst>
      <p:ext uri="{BB962C8B-B14F-4D97-AF65-F5344CB8AC3E}">
        <p14:creationId xmlns:p14="http://schemas.microsoft.com/office/powerpoint/2010/main" val="146440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86A65-347C-46C5-8D3A-786015C8169B}"/>
              </a:ext>
            </a:extLst>
          </p:cNvPr>
          <p:cNvSpPr>
            <a:spLocks noGrp="1"/>
          </p:cNvSpPr>
          <p:nvPr>
            <p:ph type="title"/>
          </p:nvPr>
        </p:nvSpPr>
        <p:spPr/>
        <p:txBody>
          <a:bodyPr/>
          <a:lstStyle/>
          <a:p>
            <a:r>
              <a:rPr lang="en-US" dirty="0"/>
              <a:t>OOP Paradigm</a:t>
            </a:r>
          </a:p>
        </p:txBody>
      </p:sp>
      <p:sp>
        <p:nvSpPr>
          <p:cNvPr id="3" name="Content Placeholder 2">
            <a:extLst>
              <a:ext uri="{FF2B5EF4-FFF2-40B4-BE49-F238E27FC236}">
                <a16:creationId xmlns:a16="http://schemas.microsoft.com/office/drawing/2014/main" id="{F5090CFE-5690-4191-B706-BE0387FA77B5}"/>
              </a:ext>
            </a:extLst>
          </p:cNvPr>
          <p:cNvSpPr>
            <a:spLocks noGrp="1"/>
          </p:cNvSpPr>
          <p:nvPr>
            <p:ph idx="1"/>
          </p:nvPr>
        </p:nvSpPr>
        <p:spPr>
          <a:xfrm>
            <a:off x="628650" y="1795645"/>
            <a:ext cx="7886700" cy="4351338"/>
          </a:xfrm>
        </p:spPr>
        <p:txBody>
          <a:bodyPr>
            <a:normAutofit/>
          </a:bodyPr>
          <a:lstStyle/>
          <a:p>
            <a:r>
              <a:rPr lang="en-US" altLang="en-US" dirty="0" err="1"/>
              <a:t>Semua</a:t>
            </a:r>
            <a:r>
              <a:rPr lang="en-US" altLang="en-US" dirty="0"/>
              <a:t> </a:t>
            </a:r>
            <a:r>
              <a:rPr lang="en-US" altLang="en-US" dirty="0" err="1"/>
              <a:t>benda</a:t>
            </a:r>
            <a:r>
              <a:rPr lang="en-US" altLang="en-US" dirty="0"/>
              <a:t> yang </a:t>
            </a:r>
            <a:r>
              <a:rPr lang="en-US" altLang="en-US" dirty="0" err="1"/>
              <a:t>ada</a:t>
            </a:r>
            <a:r>
              <a:rPr lang="en-US" altLang="en-US" dirty="0"/>
              <a:t> di dunia </a:t>
            </a:r>
            <a:r>
              <a:rPr lang="en-US" altLang="en-US" dirty="0" err="1"/>
              <a:t>nyata</a:t>
            </a:r>
            <a:r>
              <a:rPr lang="en-US" altLang="en-US" dirty="0"/>
              <a:t> </a:t>
            </a:r>
            <a:r>
              <a:rPr lang="en-US" altLang="en-US" dirty="0" err="1"/>
              <a:t>dapat</a:t>
            </a:r>
            <a:r>
              <a:rPr lang="en-US" altLang="en-US" dirty="0"/>
              <a:t> </a:t>
            </a:r>
            <a:r>
              <a:rPr lang="en-US" altLang="en-US" dirty="0" err="1"/>
              <a:t>dianggap</a:t>
            </a:r>
            <a:r>
              <a:rPr lang="en-US" altLang="en-US" dirty="0"/>
              <a:t> </a:t>
            </a:r>
            <a:r>
              <a:rPr lang="en-US" altLang="en-US" dirty="0" err="1"/>
              <a:t>sebagai</a:t>
            </a:r>
            <a:r>
              <a:rPr lang="en-US" altLang="en-US" dirty="0"/>
              <a:t> </a:t>
            </a:r>
            <a:r>
              <a:rPr lang="en-US" altLang="en-US" dirty="0" err="1"/>
              <a:t>obyek</a:t>
            </a:r>
            <a:r>
              <a:rPr lang="en-US" altLang="en-US" dirty="0"/>
              <a:t>.</a:t>
            </a:r>
          </a:p>
          <a:p>
            <a:r>
              <a:rPr lang="en-US" altLang="en-US" dirty="0" err="1"/>
              <a:t>Contoh</a:t>
            </a:r>
            <a:r>
              <a:rPr lang="en-US" altLang="en-US" dirty="0"/>
              <a:t> : </a:t>
            </a:r>
            <a:r>
              <a:rPr lang="en-US" altLang="en-US" dirty="0" err="1"/>
              <a:t>rumah</a:t>
            </a:r>
            <a:r>
              <a:rPr lang="en-US" altLang="en-US" dirty="0"/>
              <a:t>, </a:t>
            </a:r>
            <a:r>
              <a:rPr lang="en-US" altLang="en-US" dirty="0" err="1"/>
              <a:t>mobil</a:t>
            </a:r>
            <a:r>
              <a:rPr lang="en-US" altLang="en-US" dirty="0"/>
              <a:t>, </a:t>
            </a:r>
            <a:r>
              <a:rPr lang="en-US" altLang="en-US" dirty="0" err="1"/>
              <a:t>sepeda</a:t>
            </a:r>
            <a:r>
              <a:rPr lang="en-US" altLang="en-US" dirty="0"/>
              <a:t> motor, </a:t>
            </a:r>
            <a:r>
              <a:rPr lang="en-US" altLang="en-US" dirty="0" err="1"/>
              <a:t>gelas</a:t>
            </a:r>
            <a:r>
              <a:rPr lang="en-US" altLang="en-US" dirty="0"/>
              <a:t>, </a:t>
            </a:r>
            <a:r>
              <a:rPr lang="en-US" altLang="en-US" dirty="0" err="1"/>
              <a:t>komputer</a:t>
            </a:r>
            <a:r>
              <a:rPr lang="en-US" altLang="en-US" dirty="0"/>
              <a:t>, </a:t>
            </a:r>
            <a:r>
              <a:rPr lang="en-US" altLang="en-US" dirty="0" err="1"/>
              <a:t>meja</a:t>
            </a:r>
            <a:r>
              <a:rPr lang="en-US" altLang="en-US" dirty="0"/>
              <a:t> </a:t>
            </a:r>
            <a:r>
              <a:rPr lang="en-US" altLang="en-US" dirty="0" err="1"/>
              <a:t>dll</a:t>
            </a:r>
            <a:r>
              <a:rPr lang="en-US" altLang="en-US" dirty="0"/>
              <a:t>. </a:t>
            </a:r>
          </a:p>
          <a:p>
            <a:pPr lvl="1"/>
            <a:endParaRPr lang="en-US" b="1" dirty="0"/>
          </a:p>
          <a:p>
            <a:pPr marL="457200" lvl="1" indent="0">
              <a:buNone/>
            </a:pPr>
            <a:endParaRPr lang="en-US" b="1" dirty="0"/>
          </a:p>
        </p:txBody>
      </p:sp>
    </p:spTree>
    <p:extLst>
      <p:ext uri="{BB962C8B-B14F-4D97-AF65-F5344CB8AC3E}">
        <p14:creationId xmlns:p14="http://schemas.microsoft.com/office/powerpoint/2010/main" val="701547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EAF7B-EFCB-42B4-A828-968A2D3C009E}"/>
              </a:ext>
            </a:extLst>
          </p:cNvPr>
          <p:cNvSpPr>
            <a:spLocks noGrp="1"/>
          </p:cNvSpPr>
          <p:nvPr>
            <p:ph type="title"/>
          </p:nvPr>
        </p:nvSpPr>
        <p:spPr>
          <a:xfrm>
            <a:off x="1078355" y="3429000"/>
            <a:ext cx="7886700" cy="1325563"/>
          </a:xfrm>
        </p:spPr>
        <p:txBody>
          <a:bodyPr/>
          <a:lstStyle/>
          <a:p>
            <a:r>
              <a:rPr lang="en-US" dirty="0"/>
              <a:t>Object Oriented Programming</a:t>
            </a:r>
          </a:p>
        </p:txBody>
      </p:sp>
      <p:sp>
        <p:nvSpPr>
          <p:cNvPr id="4" name="Rectangle 3">
            <a:extLst>
              <a:ext uri="{FF2B5EF4-FFF2-40B4-BE49-F238E27FC236}">
                <a16:creationId xmlns:a16="http://schemas.microsoft.com/office/drawing/2014/main" id="{32B3FA6A-0696-4B8E-9D10-2BC6A693452C}"/>
              </a:ext>
            </a:extLst>
          </p:cNvPr>
          <p:cNvSpPr/>
          <p:nvPr/>
        </p:nvSpPr>
        <p:spPr>
          <a:xfrm>
            <a:off x="0" y="3429000"/>
            <a:ext cx="628650" cy="13255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0653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41859-62EA-44A3-BE04-B23C6AEC32AB}"/>
              </a:ext>
            </a:extLst>
          </p:cNvPr>
          <p:cNvSpPr>
            <a:spLocks noGrp="1"/>
          </p:cNvSpPr>
          <p:nvPr>
            <p:ph type="title"/>
          </p:nvPr>
        </p:nvSpPr>
        <p:spPr/>
        <p:txBody>
          <a:bodyPr/>
          <a:lstStyle/>
          <a:p>
            <a:r>
              <a:rPr lang="en-US" dirty="0"/>
              <a:t>OOP Terms</a:t>
            </a:r>
          </a:p>
        </p:txBody>
      </p:sp>
      <p:sp>
        <p:nvSpPr>
          <p:cNvPr id="3" name="Content Placeholder 2">
            <a:extLst>
              <a:ext uri="{FF2B5EF4-FFF2-40B4-BE49-F238E27FC236}">
                <a16:creationId xmlns:a16="http://schemas.microsoft.com/office/drawing/2014/main" id="{596EFDCF-DA34-41A8-AB3A-AD628C315C33}"/>
              </a:ext>
            </a:extLst>
          </p:cNvPr>
          <p:cNvSpPr>
            <a:spLocks noGrp="1"/>
          </p:cNvSpPr>
          <p:nvPr>
            <p:ph idx="1"/>
          </p:nvPr>
        </p:nvSpPr>
        <p:spPr/>
        <p:txBody>
          <a:bodyPr>
            <a:normAutofit fontScale="92500" lnSpcReduction="10000"/>
          </a:bodyPr>
          <a:lstStyle/>
          <a:p>
            <a:r>
              <a:rPr lang="en-US" altLang="en-US" b="1" dirty="0">
                <a:solidFill>
                  <a:srgbClr val="FF0000"/>
                </a:solidFill>
              </a:rPr>
              <a:t>Class </a:t>
            </a:r>
            <a:r>
              <a:rPr lang="en-US" altLang="en-US" b="1" dirty="0">
                <a:solidFill>
                  <a:srgbClr val="FF0000"/>
                </a:solidFill>
                <a:sym typeface="Wingdings" panose="05000000000000000000" pitchFamily="2" charset="2"/>
              </a:rPr>
              <a:t>:</a:t>
            </a:r>
            <a:r>
              <a:rPr lang="en-US" altLang="en-US" b="1" dirty="0">
                <a:sym typeface="Wingdings" panose="05000000000000000000" pitchFamily="2" charset="2"/>
              </a:rPr>
              <a:t> </a:t>
            </a:r>
            <a:r>
              <a:rPr lang="en-US" altLang="en-US" dirty="0">
                <a:sym typeface="Wingdings" panose="05000000000000000000" pitchFamily="2" charset="2"/>
              </a:rPr>
              <a:t>template/blueprint/</a:t>
            </a:r>
            <a:r>
              <a:rPr lang="en-US" altLang="en-US" dirty="0" err="1">
                <a:sym typeface="Wingdings" panose="05000000000000000000" pitchFamily="2" charset="2"/>
              </a:rPr>
              <a:t>cetakan</a:t>
            </a:r>
            <a:r>
              <a:rPr lang="en-US" altLang="en-US" dirty="0">
                <a:sym typeface="Wingdings" panose="05000000000000000000" pitchFamily="2" charset="2"/>
              </a:rPr>
              <a:t> </a:t>
            </a:r>
            <a:r>
              <a:rPr lang="en-US" altLang="en-US" dirty="0" err="1">
                <a:sym typeface="Wingdings" panose="05000000000000000000" pitchFamily="2" charset="2"/>
              </a:rPr>
              <a:t>untuk</a:t>
            </a:r>
            <a:r>
              <a:rPr lang="en-US" altLang="en-US" dirty="0">
                <a:sym typeface="Wingdings" panose="05000000000000000000" pitchFamily="2" charset="2"/>
              </a:rPr>
              <a:t> </a:t>
            </a:r>
            <a:r>
              <a:rPr lang="en-US" altLang="en-US" dirty="0" err="1">
                <a:sym typeface="Wingdings" panose="05000000000000000000" pitchFamily="2" charset="2"/>
              </a:rPr>
              <a:t>membuat</a:t>
            </a:r>
            <a:r>
              <a:rPr lang="en-US" altLang="en-US" dirty="0">
                <a:sym typeface="Wingdings" panose="05000000000000000000" pitchFamily="2" charset="2"/>
              </a:rPr>
              <a:t> </a:t>
            </a:r>
            <a:r>
              <a:rPr lang="en-US" altLang="en-US" dirty="0" err="1">
                <a:sym typeface="Wingdings" panose="05000000000000000000" pitchFamily="2" charset="2"/>
              </a:rPr>
              <a:t>obyek</a:t>
            </a:r>
            <a:r>
              <a:rPr lang="en-US" altLang="en-US" b="1" dirty="0">
                <a:sym typeface="Wingdings" panose="05000000000000000000" pitchFamily="2" charset="2"/>
              </a:rPr>
              <a:t>.</a:t>
            </a:r>
          </a:p>
          <a:p>
            <a:r>
              <a:rPr lang="en-US" altLang="en-US" b="1" dirty="0">
                <a:solidFill>
                  <a:srgbClr val="FF0000"/>
                </a:solidFill>
              </a:rPr>
              <a:t>Object : </a:t>
            </a:r>
            <a:r>
              <a:rPr lang="en-US" altLang="en-US" dirty="0" err="1"/>
              <a:t>instansiasi</a:t>
            </a:r>
            <a:r>
              <a:rPr lang="en-US" altLang="en-US" dirty="0"/>
              <a:t> </a:t>
            </a:r>
            <a:r>
              <a:rPr lang="en-US" altLang="en-US" dirty="0" err="1"/>
              <a:t>dari</a:t>
            </a:r>
            <a:r>
              <a:rPr lang="en-US" altLang="en-US" dirty="0"/>
              <a:t> </a:t>
            </a:r>
            <a:r>
              <a:rPr lang="en-US" altLang="en-US" dirty="0" err="1"/>
              <a:t>sebuah</a:t>
            </a:r>
            <a:r>
              <a:rPr lang="en-US" altLang="en-US" dirty="0"/>
              <a:t> Class</a:t>
            </a:r>
            <a:endParaRPr lang="en-US" altLang="en-US" b="1" dirty="0"/>
          </a:p>
          <a:p>
            <a:r>
              <a:rPr lang="en-US" altLang="en-US" b="1" dirty="0" err="1">
                <a:solidFill>
                  <a:srgbClr val="FF0000"/>
                </a:solidFill>
              </a:rPr>
              <a:t>Atribut</a:t>
            </a:r>
            <a:r>
              <a:rPr lang="en-US" altLang="en-US" dirty="0">
                <a:solidFill>
                  <a:srgbClr val="FF0000"/>
                </a:solidFill>
              </a:rPr>
              <a:t> </a:t>
            </a:r>
            <a:r>
              <a:rPr lang="en-US" altLang="en-US" dirty="0">
                <a:solidFill>
                  <a:srgbClr val="FF0000"/>
                </a:solidFill>
                <a:sym typeface="Wingdings" panose="05000000000000000000" pitchFamily="2" charset="2"/>
              </a:rPr>
              <a:t>:</a:t>
            </a:r>
            <a:r>
              <a:rPr lang="en-US" altLang="en-US" dirty="0">
                <a:sym typeface="Wingdings" panose="05000000000000000000" pitchFamily="2" charset="2"/>
              </a:rPr>
              <a:t> </a:t>
            </a:r>
            <a:r>
              <a:rPr lang="en-US" altLang="en-US" dirty="0" err="1">
                <a:sym typeface="Wingdings" panose="05000000000000000000" pitchFamily="2" charset="2"/>
              </a:rPr>
              <a:t>identitas</a:t>
            </a:r>
            <a:r>
              <a:rPr lang="en-US" altLang="en-US" dirty="0">
                <a:sym typeface="Wingdings" panose="05000000000000000000" pitchFamily="2" charset="2"/>
              </a:rPr>
              <a:t> </a:t>
            </a:r>
            <a:r>
              <a:rPr lang="en-US" altLang="en-US" dirty="0" err="1">
                <a:sym typeface="Wingdings" panose="05000000000000000000" pitchFamily="2" charset="2"/>
              </a:rPr>
              <a:t>unik</a:t>
            </a:r>
            <a:r>
              <a:rPr lang="en-US" altLang="en-US" dirty="0">
                <a:sym typeface="Wingdings" panose="05000000000000000000" pitchFamily="2" charset="2"/>
              </a:rPr>
              <a:t> </a:t>
            </a:r>
            <a:r>
              <a:rPr lang="en-US" altLang="en-US" dirty="0" err="1">
                <a:sym typeface="Wingdings" panose="05000000000000000000" pitchFamily="2" charset="2"/>
              </a:rPr>
              <a:t>dari</a:t>
            </a:r>
            <a:r>
              <a:rPr lang="en-US" altLang="en-US" dirty="0">
                <a:sym typeface="Wingdings" panose="05000000000000000000" pitchFamily="2" charset="2"/>
              </a:rPr>
              <a:t> </a:t>
            </a:r>
            <a:r>
              <a:rPr lang="en-US" altLang="en-US" dirty="0" err="1">
                <a:sym typeface="Wingdings" panose="05000000000000000000" pitchFamily="2" charset="2"/>
              </a:rPr>
              <a:t>obyek</a:t>
            </a:r>
            <a:r>
              <a:rPr lang="en-US" altLang="en-US" dirty="0">
                <a:sym typeface="Wingdings" panose="05000000000000000000" pitchFamily="2" charset="2"/>
              </a:rPr>
              <a:t>/ class variable</a:t>
            </a:r>
          </a:p>
          <a:p>
            <a:r>
              <a:rPr lang="en-US" altLang="en-US" b="1" dirty="0" err="1">
                <a:solidFill>
                  <a:srgbClr val="FF0000"/>
                </a:solidFill>
              </a:rPr>
              <a:t>Metode</a:t>
            </a:r>
            <a:r>
              <a:rPr lang="en-US" altLang="en-US" dirty="0">
                <a:solidFill>
                  <a:srgbClr val="FF0000"/>
                </a:solidFill>
              </a:rPr>
              <a:t> </a:t>
            </a:r>
            <a:r>
              <a:rPr lang="en-US" altLang="en-US" dirty="0">
                <a:solidFill>
                  <a:srgbClr val="FF0000"/>
                </a:solidFill>
                <a:sym typeface="Wingdings" panose="05000000000000000000" pitchFamily="2" charset="2"/>
              </a:rPr>
              <a:t>:</a:t>
            </a:r>
            <a:r>
              <a:rPr lang="en-US" altLang="en-US" dirty="0">
                <a:sym typeface="Wingdings" panose="05000000000000000000" pitchFamily="2" charset="2"/>
              </a:rPr>
              <a:t> </a:t>
            </a:r>
            <a:r>
              <a:rPr lang="en-US" altLang="en-US" dirty="0" err="1">
                <a:sym typeface="Wingdings" panose="05000000000000000000" pitchFamily="2" charset="2"/>
              </a:rPr>
              <a:t>fungsi</a:t>
            </a:r>
            <a:r>
              <a:rPr lang="en-US" altLang="en-US" dirty="0">
                <a:sym typeface="Wingdings" panose="05000000000000000000" pitchFamily="2" charset="2"/>
              </a:rPr>
              <a:t>/behavior </a:t>
            </a:r>
            <a:r>
              <a:rPr lang="en-US" altLang="en-US" dirty="0" err="1">
                <a:sym typeface="Wingdings" panose="05000000000000000000" pitchFamily="2" charset="2"/>
              </a:rPr>
              <a:t>dari</a:t>
            </a:r>
            <a:r>
              <a:rPr lang="en-US" altLang="en-US" dirty="0">
                <a:sym typeface="Wingdings" panose="05000000000000000000" pitchFamily="2" charset="2"/>
              </a:rPr>
              <a:t> </a:t>
            </a:r>
            <a:r>
              <a:rPr lang="en-US" altLang="en-US" dirty="0" err="1">
                <a:sym typeface="Wingdings" panose="05000000000000000000" pitchFamily="2" charset="2"/>
              </a:rPr>
              <a:t>sebuah</a:t>
            </a:r>
            <a:r>
              <a:rPr lang="en-US" altLang="en-US" dirty="0">
                <a:sym typeface="Wingdings" panose="05000000000000000000" pitchFamily="2" charset="2"/>
              </a:rPr>
              <a:t> object</a:t>
            </a:r>
          </a:p>
          <a:p>
            <a:r>
              <a:rPr lang="en-US" altLang="en-US" b="1" dirty="0" err="1">
                <a:solidFill>
                  <a:srgbClr val="FF0000"/>
                </a:solidFill>
                <a:sym typeface="Wingdings" panose="05000000000000000000" pitchFamily="2" charset="2"/>
              </a:rPr>
              <a:t>Enkapsulasi</a:t>
            </a:r>
            <a:r>
              <a:rPr lang="en-US" altLang="en-US" dirty="0">
                <a:solidFill>
                  <a:srgbClr val="FF0000"/>
                </a:solidFill>
                <a:sym typeface="Wingdings" panose="05000000000000000000" pitchFamily="2" charset="2"/>
              </a:rPr>
              <a:t> :</a:t>
            </a:r>
            <a:r>
              <a:rPr lang="en-US" altLang="en-US" dirty="0">
                <a:sym typeface="Wingdings" panose="05000000000000000000" pitchFamily="2" charset="2"/>
              </a:rPr>
              <a:t> </a:t>
            </a:r>
            <a:r>
              <a:rPr lang="en-US" altLang="en-US" dirty="0" err="1">
                <a:sym typeface="Wingdings" panose="05000000000000000000" pitchFamily="2" charset="2"/>
              </a:rPr>
              <a:t>menyembunyikan</a:t>
            </a:r>
            <a:r>
              <a:rPr lang="en-US" altLang="en-US" dirty="0">
                <a:sym typeface="Wingdings" panose="05000000000000000000" pitchFamily="2" charset="2"/>
              </a:rPr>
              <a:t> </a:t>
            </a:r>
            <a:r>
              <a:rPr lang="en-US" altLang="en-US" dirty="0" err="1">
                <a:sym typeface="Wingdings" panose="05000000000000000000" pitchFamily="2" charset="2"/>
              </a:rPr>
              <a:t>struktur</a:t>
            </a:r>
            <a:r>
              <a:rPr lang="en-US" altLang="en-US" dirty="0">
                <a:sym typeface="Wingdings" panose="05000000000000000000" pitchFamily="2" charset="2"/>
              </a:rPr>
              <a:t> data dan </a:t>
            </a:r>
            <a:r>
              <a:rPr lang="en-US" altLang="en-US" dirty="0" err="1">
                <a:sym typeface="Wingdings" panose="05000000000000000000" pitchFamily="2" charset="2"/>
              </a:rPr>
              <a:t>implementasi</a:t>
            </a:r>
            <a:r>
              <a:rPr lang="en-US" altLang="en-US" dirty="0">
                <a:sym typeface="Wingdings" panose="05000000000000000000" pitchFamily="2" charset="2"/>
              </a:rPr>
              <a:t> </a:t>
            </a:r>
            <a:r>
              <a:rPr lang="en-US" altLang="en-US" dirty="0" err="1">
                <a:sym typeface="Wingdings" panose="05000000000000000000" pitchFamily="2" charset="2"/>
              </a:rPr>
              <a:t>suatu</a:t>
            </a:r>
            <a:r>
              <a:rPr lang="en-US" altLang="en-US" dirty="0">
                <a:sym typeface="Wingdings" panose="05000000000000000000" pitchFamily="2" charset="2"/>
              </a:rPr>
              <a:t> class.</a:t>
            </a:r>
          </a:p>
          <a:p>
            <a:r>
              <a:rPr lang="en-US" altLang="en-US" b="1" dirty="0" err="1">
                <a:solidFill>
                  <a:srgbClr val="FF0000"/>
                </a:solidFill>
              </a:rPr>
              <a:t>Inheritansi</a:t>
            </a:r>
            <a:r>
              <a:rPr lang="en-US" altLang="en-US" dirty="0">
                <a:solidFill>
                  <a:srgbClr val="FF0000"/>
                </a:solidFill>
              </a:rPr>
              <a:t> </a:t>
            </a:r>
            <a:r>
              <a:rPr lang="en-US" altLang="en-US" dirty="0">
                <a:solidFill>
                  <a:srgbClr val="FF0000"/>
                </a:solidFill>
                <a:sym typeface="Wingdings" panose="05000000000000000000" pitchFamily="2" charset="2"/>
              </a:rPr>
              <a:t>:</a:t>
            </a:r>
            <a:r>
              <a:rPr lang="en-US" altLang="en-US" dirty="0">
                <a:sym typeface="Wingdings" panose="05000000000000000000" pitchFamily="2" charset="2"/>
              </a:rPr>
              <a:t> </a:t>
            </a:r>
            <a:r>
              <a:rPr lang="en-US" altLang="en-US" dirty="0" err="1">
                <a:sym typeface="Wingdings" panose="05000000000000000000" pitchFamily="2" charset="2"/>
              </a:rPr>
              <a:t>merepresentasikan</a:t>
            </a:r>
            <a:r>
              <a:rPr lang="en-US" altLang="en-US" dirty="0">
                <a:sym typeface="Wingdings" panose="05000000000000000000" pitchFamily="2" charset="2"/>
              </a:rPr>
              <a:t> </a:t>
            </a:r>
            <a:r>
              <a:rPr lang="en-US" altLang="en-US" dirty="0" err="1">
                <a:sym typeface="Wingdings" panose="05000000000000000000" pitchFamily="2" charset="2"/>
              </a:rPr>
              <a:t>keterhubungan</a:t>
            </a:r>
            <a:r>
              <a:rPr lang="en-US" altLang="en-US" dirty="0">
                <a:sym typeface="Wingdings" panose="05000000000000000000" pitchFamily="2" charset="2"/>
              </a:rPr>
              <a:t> </a:t>
            </a:r>
            <a:r>
              <a:rPr lang="en-US" altLang="en-US" dirty="0" err="1">
                <a:sym typeface="Wingdings" panose="05000000000000000000" pitchFamily="2" charset="2"/>
              </a:rPr>
              <a:t>struktural</a:t>
            </a:r>
            <a:r>
              <a:rPr lang="en-US" altLang="en-US" dirty="0">
                <a:sym typeface="Wingdings" panose="05000000000000000000" pitchFamily="2" charset="2"/>
              </a:rPr>
              <a:t> </a:t>
            </a:r>
            <a:r>
              <a:rPr lang="en-US" altLang="en-US" dirty="0" err="1">
                <a:sym typeface="Wingdings" panose="05000000000000000000" pitchFamily="2" charset="2"/>
              </a:rPr>
              <a:t>antar</a:t>
            </a:r>
            <a:r>
              <a:rPr lang="en-US" altLang="en-US" dirty="0">
                <a:sym typeface="Wingdings" panose="05000000000000000000" pitchFamily="2" charset="2"/>
              </a:rPr>
              <a:t> class</a:t>
            </a:r>
          </a:p>
          <a:p>
            <a:r>
              <a:rPr lang="en-US" altLang="en-US" b="1" dirty="0">
                <a:solidFill>
                  <a:srgbClr val="FF0000"/>
                </a:solidFill>
                <a:sym typeface="Wingdings" panose="05000000000000000000" pitchFamily="2" charset="2"/>
              </a:rPr>
              <a:t>Polymorphism</a:t>
            </a:r>
            <a:r>
              <a:rPr lang="en-US" altLang="en-US" dirty="0">
                <a:solidFill>
                  <a:srgbClr val="FF0000"/>
                </a:solidFill>
                <a:sym typeface="Wingdings" panose="05000000000000000000" pitchFamily="2" charset="2"/>
              </a:rPr>
              <a:t> :</a:t>
            </a:r>
            <a:r>
              <a:rPr lang="en-US" altLang="en-US" dirty="0">
                <a:sym typeface="Wingdings" panose="05000000000000000000" pitchFamily="2" charset="2"/>
              </a:rPr>
              <a:t> </a:t>
            </a:r>
            <a:r>
              <a:rPr lang="en-US" altLang="en-US" dirty="0" err="1">
                <a:sym typeface="Wingdings" panose="05000000000000000000" pitchFamily="2" charset="2"/>
              </a:rPr>
              <a:t>kemampuan</a:t>
            </a:r>
            <a:r>
              <a:rPr lang="en-US" altLang="en-US" dirty="0">
                <a:sym typeface="Wingdings" panose="05000000000000000000" pitchFamily="2" charset="2"/>
              </a:rPr>
              <a:t> </a:t>
            </a:r>
            <a:r>
              <a:rPr lang="en-US" altLang="en-US" dirty="0" err="1">
                <a:sym typeface="Wingdings" panose="05000000000000000000" pitchFamily="2" charset="2"/>
              </a:rPr>
              <a:t>untuk</a:t>
            </a:r>
            <a:r>
              <a:rPr lang="en-US" altLang="en-US" dirty="0">
                <a:sym typeface="Wingdings" panose="05000000000000000000" pitchFamily="2" charset="2"/>
              </a:rPr>
              <a:t> </a:t>
            </a:r>
            <a:r>
              <a:rPr lang="en-US" altLang="en-US" dirty="0" err="1">
                <a:sym typeface="Wingdings" panose="05000000000000000000" pitchFamily="2" charset="2"/>
              </a:rPr>
              <a:t>merepresentasikan</a:t>
            </a:r>
            <a:r>
              <a:rPr lang="en-US" altLang="en-US" dirty="0">
                <a:sym typeface="Wingdings" panose="05000000000000000000" pitchFamily="2" charset="2"/>
              </a:rPr>
              <a:t> 2 </a:t>
            </a:r>
            <a:r>
              <a:rPr lang="en-US" altLang="en-US" dirty="0" err="1">
                <a:sym typeface="Wingdings" panose="05000000000000000000" pitchFamily="2" charset="2"/>
              </a:rPr>
              <a:t>bentuk</a:t>
            </a:r>
            <a:r>
              <a:rPr lang="en-US" altLang="en-US" dirty="0">
                <a:sym typeface="Wingdings" panose="05000000000000000000" pitchFamily="2" charset="2"/>
              </a:rPr>
              <a:t> </a:t>
            </a:r>
            <a:r>
              <a:rPr lang="en-US" altLang="en-US" dirty="0" err="1">
                <a:sym typeface="Wingdings" panose="05000000000000000000" pitchFamily="2" charset="2"/>
              </a:rPr>
              <a:t>obyek</a:t>
            </a:r>
            <a:r>
              <a:rPr lang="en-US" altLang="en-US" dirty="0">
                <a:sym typeface="Wingdings" panose="05000000000000000000" pitchFamily="2" charset="2"/>
              </a:rPr>
              <a:t> yang </a:t>
            </a:r>
            <a:r>
              <a:rPr lang="en-US" altLang="en-US" dirty="0" err="1">
                <a:sym typeface="Wingdings" panose="05000000000000000000" pitchFamily="2" charset="2"/>
              </a:rPr>
              <a:t>berbeda</a:t>
            </a:r>
            <a:endParaRPr lang="en-US" altLang="en-US" dirty="0">
              <a:sym typeface="Wingdings" panose="05000000000000000000" pitchFamily="2" charset="2"/>
            </a:endParaRPr>
          </a:p>
          <a:p>
            <a:endParaRPr lang="en-US" dirty="0"/>
          </a:p>
        </p:txBody>
      </p:sp>
    </p:spTree>
    <p:extLst>
      <p:ext uri="{BB962C8B-B14F-4D97-AF65-F5344CB8AC3E}">
        <p14:creationId xmlns:p14="http://schemas.microsoft.com/office/powerpoint/2010/main" val="3050770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0509B-380E-455A-A531-B4CC162DCE87}"/>
              </a:ext>
            </a:extLst>
          </p:cNvPr>
          <p:cNvSpPr>
            <a:spLocks noGrp="1"/>
          </p:cNvSpPr>
          <p:nvPr>
            <p:ph type="title"/>
          </p:nvPr>
        </p:nvSpPr>
        <p:spPr/>
        <p:txBody>
          <a:bodyPr/>
          <a:lstStyle/>
          <a:p>
            <a:r>
              <a:rPr lang="en-US" altLang="en-US" dirty="0" err="1"/>
              <a:t>Apakah</a:t>
            </a:r>
            <a:r>
              <a:rPr lang="en-US" altLang="en-US" dirty="0"/>
              <a:t> Class?</a:t>
            </a:r>
            <a:endParaRPr lang="en-US" dirty="0"/>
          </a:p>
        </p:txBody>
      </p:sp>
      <p:sp>
        <p:nvSpPr>
          <p:cNvPr id="3" name="Content Placeholder 2">
            <a:extLst>
              <a:ext uri="{FF2B5EF4-FFF2-40B4-BE49-F238E27FC236}">
                <a16:creationId xmlns:a16="http://schemas.microsoft.com/office/drawing/2014/main" id="{4036BB59-1C8A-4949-B3DE-ECAFC2E5F9B5}"/>
              </a:ext>
            </a:extLst>
          </p:cNvPr>
          <p:cNvSpPr>
            <a:spLocks noGrp="1"/>
          </p:cNvSpPr>
          <p:nvPr>
            <p:ph idx="1"/>
          </p:nvPr>
        </p:nvSpPr>
        <p:spPr/>
        <p:txBody>
          <a:bodyPr/>
          <a:lstStyle/>
          <a:p>
            <a:r>
              <a:rPr lang="en-US" altLang="en-US" dirty="0" err="1"/>
              <a:t>Definisi</a:t>
            </a:r>
            <a:r>
              <a:rPr lang="en-US" altLang="en-US" dirty="0"/>
              <a:t> class: </a:t>
            </a:r>
            <a:r>
              <a:rPr lang="en-US" altLang="en-US" dirty="0" err="1"/>
              <a:t>merupakan</a:t>
            </a:r>
            <a:r>
              <a:rPr lang="en-US" altLang="en-US" dirty="0"/>
              <a:t> template </a:t>
            </a:r>
            <a:r>
              <a:rPr lang="en-US" altLang="en-US" dirty="0" err="1"/>
              <a:t>untuk</a:t>
            </a:r>
            <a:r>
              <a:rPr lang="en-US" altLang="en-US" dirty="0"/>
              <a:t> </a:t>
            </a:r>
            <a:r>
              <a:rPr lang="en-US" altLang="en-US" dirty="0" err="1"/>
              <a:t>membuat</a:t>
            </a:r>
            <a:r>
              <a:rPr lang="en-US" altLang="en-US" dirty="0"/>
              <a:t> </a:t>
            </a:r>
            <a:r>
              <a:rPr lang="en-US" altLang="en-US" dirty="0" err="1"/>
              <a:t>obyek</a:t>
            </a:r>
            <a:r>
              <a:rPr lang="en-US" altLang="en-US" dirty="0"/>
              <a:t>.</a:t>
            </a:r>
          </a:p>
          <a:p>
            <a:r>
              <a:rPr lang="en-US" altLang="en-US" dirty="0" err="1"/>
              <a:t>Definisi</a:t>
            </a:r>
            <a:r>
              <a:rPr lang="en-US" altLang="en-US" dirty="0"/>
              <a:t> class: </a:t>
            </a:r>
            <a:r>
              <a:rPr lang="en-US" altLang="en-US" dirty="0" err="1"/>
              <a:t>merupakan</a:t>
            </a:r>
            <a:r>
              <a:rPr lang="en-US" altLang="en-US" dirty="0"/>
              <a:t> </a:t>
            </a:r>
            <a:r>
              <a:rPr lang="en-US" altLang="en-US" dirty="0" err="1"/>
              <a:t>prototipe</a:t>
            </a:r>
            <a:r>
              <a:rPr lang="en-US" altLang="en-US" dirty="0"/>
              <a:t> / blue prints yang </a:t>
            </a:r>
            <a:r>
              <a:rPr lang="en-US" altLang="en-US" dirty="0" err="1"/>
              <a:t>mendefinisikan</a:t>
            </a:r>
            <a:r>
              <a:rPr lang="en-US" altLang="en-US" dirty="0"/>
              <a:t> </a:t>
            </a:r>
            <a:r>
              <a:rPr lang="en-US" altLang="en-US" dirty="0" err="1"/>
              <a:t>variabel</a:t>
            </a:r>
            <a:r>
              <a:rPr lang="en-US" altLang="en-US" dirty="0"/>
              <a:t> – </a:t>
            </a:r>
            <a:r>
              <a:rPr lang="en-US" altLang="en-US" dirty="0" err="1"/>
              <a:t>variabel</a:t>
            </a:r>
            <a:r>
              <a:rPr lang="en-US" altLang="en-US" dirty="0"/>
              <a:t> dan method – method </a:t>
            </a:r>
            <a:r>
              <a:rPr lang="en-US" altLang="en-US" dirty="0" err="1"/>
              <a:t>secara</a:t>
            </a:r>
            <a:r>
              <a:rPr lang="en-US" altLang="en-US" dirty="0"/>
              <a:t> </a:t>
            </a:r>
            <a:r>
              <a:rPr lang="en-US" altLang="en-US" dirty="0" err="1"/>
              <a:t>umum</a:t>
            </a:r>
            <a:r>
              <a:rPr lang="en-US" altLang="en-US" dirty="0"/>
              <a:t>.</a:t>
            </a:r>
          </a:p>
          <a:p>
            <a:r>
              <a:rPr lang="en-US" altLang="en-US" dirty="0" err="1"/>
              <a:t>Obyek</a:t>
            </a:r>
            <a:r>
              <a:rPr lang="en-US" altLang="en-US" dirty="0"/>
              <a:t> </a:t>
            </a:r>
            <a:r>
              <a:rPr lang="en-US" altLang="en-US" dirty="0" err="1"/>
              <a:t>merupakan</a:t>
            </a:r>
            <a:r>
              <a:rPr lang="en-US" altLang="en-US" dirty="0"/>
              <a:t> </a:t>
            </a:r>
            <a:r>
              <a:rPr lang="en-US" altLang="en-US" dirty="0" err="1"/>
              <a:t>hasil</a:t>
            </a:r>
            <a:r>
              <a:rPr lang="en-US" altLang="en-US" dirty="0"/>
              <a:t> </a:t>
            </a:r>
            <a:r>
              <a:rPr lang="en-US" altLang="en-US" dirty="0" err="1"/>
              <a:t>instansiasi</a:t>
            </a:r>
            <a:r>
              <a:rPr lang="en-US" altLang="en-US" dirty="0"/>
              <a:t> </a:t>
            </a:r>
            <a:r>
              <a:rPr lang="en-US" altLang="en-US" dirty="0" err="1"/>
              <a:t>dari</a:t>
            </a:r>
            <a:r>
              <a:rPr lang="en-US" altLang="en-US" dirty="0"/>
              <a:t> </a:t>
            </a:r>
            <a:r>
              <a:rPr lang="en-US" altLang="en-US" dirty="0" err="1"/>
              <a:t>suatu</a:t>
            </a:r>
            <a:r>
              <a:rPr lang="en-US" altLang="en-US" dirty="0"/>
              <a:t> </a:t>
            </a:r>
            <a:r>
              <a:rPr lang="en-US" altLang="en-US" dirty="0" err="1"/>
              <a:t>kelas</a:t>
            </a:r>
            <a:r>
              <a:rPr lang="en-US" altLang="en-US" dirty="0"/>
              <a:t>.</a:t>
            </a:r>
          </a:p>
          <a:p>
            <a:r>
              <a:rPr lang="en-US" altLang="en-US" dirty="0"/>
              <a:t>Proses </a:t>
            </a:r>
            <a:r>
              <a:rPr lang="en-US" altLang="en-US" dirty="0" err="1"/>
              <a:t>pembentukan</a:t>
            </a:r>
            <a:r>
              <a:rPr lang="en-US" altLang="en-US" dirty="0"/>
              <a:t> </a:t>
            </a:r>
            <a:r>
              <a:rPr lang="en-US" altLang="en-US" dirty="0" err="1"/>
              <a:t>obyek</a:t>
            </a:r>
            <a:r>
              <a:rPr lang="en-US" altLang="en-US" dirty="0"/>
              <a:t> </a:t>
            </a:r>
            <a:r>
              <a:rPr lang="en-US" altLang="en-US" dirty="0" err="1"/>
              <a:t>dari</a:t>
            </a:r>
            <a:r>
              <a:rPr lang="en-US" altLang="en-US" dirty="0"/>
              <a:t> </a:t>
            </a:r>
            <a:r>
              <a:rPr lang="en-US" altLang="en-US" dirty="0" err="1"/>
              <a:t>suatu</a:t>
            </a:r>
            <a:r>
              <a:rPr lang="en-US" altLang="en-US" dirty="0"/>
              <a:t> class </a:t>
            </a:r>
            <a:r>
              <a:rPr lang="en-US" altLang="en-US" dirty="0" err="1"/>
              <a:t>disebut</a:t>
            </a:r>
            <a:r>
              <a:rPr lang="en-US" altLang="en-US" dirty="0"/>
              <a:t> </a:t>
            </a:r>
            <a:r>
              <a:rPr lang="en-US" altLang="en-US" dirty="0" err="1"/>
              <a:t>dengan</a:t>
            </a:r>
            <a:r>
              <a:rPr lang="en-US" altLang="en-US" dirty="0"/>
              <a:t> </a:t>
            </a:r>
            <a:r>
              <a:rPr lang="en-US" altLang="en-US" b="1" i="1" dirty="0"/>
              <a:t>instantiation</a:t>
            </a:r>
            <a:r>
              <a:rPr lang="en-US" altLang="en-US" dirty="0"/>
              <a:t>.</a:t>
            </a:r>
          </a:p>
          <a:p>
            <a:r>
              <a:rPr lang="en-US" altLang="en-US" dirty="0" err="1"/>
              <a:t>Obyek</a:t>
            </a:r>
            <a:r>
              <a:rPr lang="en-US" altLang="en-US" dirty="0"/>
              <a:t> </a:t>
            </a:r>
            <a:r>
              <a:rPr lang="en-US" altLang="en-US" dirty="0" err="1"/>
              <a:t>disebut</a:t>
            </a:r>
            <a:r>
              <a:rPr lang="en-US" altLang="en-US" dirty="0"/>
              <a:t> juga </a:t>
            </a:r>
            <a:r>
              <a:rPr lang="en-US" altLang="en-US" b="1" i="1" dirty="0"/>
              <a:t>instances.</a:t>
            </a:r>
            <a:endParaRPr lang="en-US" dirty="0"/>
          </a:p>
        </p:txBody>
      </p:sp>
    </p:spTree>
    <p:extLst>
      <p:ext uri="{BB962C8B-B14F-4D97-AF65-F5344CB8AC3E}">
        <p14:creationId xmlns:p14="http://schemas.microsoft.com/office/powerpoint/2010/main" val="1056641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469F6-B471-47EC-8F42-C080012CA9AB}"/>
              </a:ext>
            </a:extLst>
          </p:cNvPr>
          <p:cNvSpPr>
            <a:spLocks noGrp="1"/>
          </p:cNvSpPr>
          <p:nvPr>
            <p:ph type="title"/>
          </p:nvPr>
        </p:nvSpPr>
        <p:spPr/>
        <p:txBody>
          <a:bodyPr/>
          <a:lstStyle/>
          <a:p>
            <a:r>
              <a:rPr lang="en-US" altLang="en-US" dirty="0"/>
              <a:t>Object</a:t>
            </a:r>
            <a:endParaRPr lang="en-US" dirty="0"/>
          </a:p>
        </p:txBody>
      </p:sp>
      <p:sp>
        <p:nvSpPr>
          <p:cNvPr id="3" name="Content Placeholder 2">
            <a:extLst>
              <a:ext uri="{FF2B5EF4-FFF2-40B4-BE49-F238E27FC236}">
                <a16:creationId xmlns:a16="http://schemas.microsoft.com/office/drawing/2014/main" id="{7183CCC3-7887-4FE3-991B-E202660B9485}"/>
              </a:ext>
            </a:extLst>
          </p:cNvPr>
          <p:cNvSpPr>
            <a:spLocks noGrp="1"/>
          </p:cNvSpPr>
          <p:nvPr>
            <p:ph idx="1"/>
          </p:nvPr>
        </p:nvSpPr>
        <p:spPr/>
        <p:txBody>
          <a:bodyPr/>
          <a:lstStyle/>
          <a:p>
            <a:r>
              <a:rPr lang="en-US" altLang="en-US" dirty="0" err="1"/>
              <a:t>instansiasi</a:t>
            </a:r>
            <a:r>
              <a:rPr lang="en-US" altLang="en-US" dirty="0"/>
              <a:t> </a:t>
            </a:r>
            <a:r>
              <a:rPr lang="en-US" altLang="en-US" dirty="0" err="1"/>
              <a:t>dari</a:t>
            </a:r>
            <a:r>
              <a:rPr lang="en-US" altLang="en-US" dirty="0"/>
              <a:t> </a:t>
            </a:r>
            <a:r>
              <a:rPr lang="en-US" altLang="en-US" dirty="0" err="1"/>
              <a:t>sebuah</a:t>
            </a:r>
            <a:r>
              <a:rPr lang="en-US" altLang="en-US" dirty="0"/>
              <a:t> Class</a:t>
            </a:r>
          </a:p>
          <a:p>
            <a:r>
              <a:rPr lang="en-US" altLang="en-US" dirty="0" err="1"/>
              <a:t>Setiap</a:t>
            </a:r>
            <a:r>
              <a:rPr lang="en-US" altLang="en-US" dirty="0"/>
              <a:t> </a:t>
            </a:r>
            <a:r>
              <a:rPr lang="en-US" altLang="en-US" dirty="0" err="1"/>
              <a:t>obyek</a:t>
            </a:r>
            <a:r>
              <a:rPr lang="en-US" altLang="en-US" dirty="0"/>
              <a:t> </a:t>
            </a:r>
            <a:r>
              <a:rPr lang="en-US" altLang="en-US" dirty="0" err="1"/>
              <a:t>memiliki</a:t>
            </a:r>
            <a:r>
              <a:rPr lang="en-US" altLang="en-US" dirty="0"/>
              <a:t> state </a:t>
            </a:r>
            <a:r>
              <a:rPr lang="en-US" altLang="en-US" dirty="0" err="1"/>
              <a:t>sebagai</a:t>
            </a:r>
            <a:r>
              <a:rPr lang="en-US" altLang="en-US" dirty="0"/>
              <a:t> status (</a:t>
            </a:r>
            <a:r>
              <a:rPr lang="en-US" altLang="en-US" dirty="0" err="1"/>
              <a:t>atribut</a:t>
            </a:r>
            <a:r>
              <a:rPr lang="en-US" altLang="en-US" dirty="0"/>
              <a:t>).</a:t>
            </a:r>
          </a:p>
          <a:p>
            <a:r>
              <a:rPr lang="en-US" altLang="en-US" dirty="0" err="1"/>
              <a:t>Setiap</a:t>
            </a:r>
            <a:r>
              <a:rPr lang="en-US" altLang="en-US" dirty="0"/>
              <a:t> </a:t>
            </a:r>
            <a:r>
              <a:rPr lang="en-US" altLang="en-US" dirty="0" err="1"/>
              <a:t>obyek</a:t>
            </a:r>
            <a:r>
              <a:rPr lang="en-US" altLang="en-US" dirty="0"/>
              <a:t> </a:t>
            </a:r>
            <a:r>
              <a:rPr lang="en-US" altLang="en-US" dirty="0" err="1"/>
              <a:t>memiliki</a:t>
            </a:r>
            <a:r>
              <a:rPr lang="en-US" altLang="en-US" dirty="0"/>
              <a:t> </a:t>
            </a:r>
            <a:r>
              <a:rPr lang="en-US" altLang="en-US" dirty="0" err="1"/>
              <a:t>tingkah</a:t>
            </a:r>
            <a:r>
              <a:rPr lang="en-US" altLang="en-US" dirty="0"/>
              <a:t> </a:t>
            </a:r>
            <a:r>
              <a:rPr lang="en-US" altLang="en-US" dirty="0" err="1"/>
              <a:t>laku</a:t>
            </a:r>
            <a:r>
              <a:rPr lang="en-US" altLang="en-US" dirty="0"/>
              <a:t> (method) </a:t>
            </a:r>
          </a:p>
          <a:p>
            <a:r>
              <a:rPr lang="en-US" altLang="en-US" dirty="0" err="1"/>
              <a:t>Contoh</a:t>
            </a:r>
            <a:r>
              <a:rPr lang="en-US" altLang="en-US" dirty="0"/>
              <a:t>: object </a:t>
            </a:r>
            <a:r>
              <a:rPr lang="en-US" altLang="en-US" dirty="0" err="1"/>
              <a:t>sepeda</a:t>
            </a:r>
            <a:endParaRPr lang="en-US" altLang="en-US" dirty="0"/>
          </a:p>
          <a:p>
            <a:pPr lvl="1"/>
            <a:r>
              <a:rPr lang="en-US" altLang="en-US" dirty="0" err="1"/>
              <a:t>Memiliki</a:t>
            </a:r>
            <a:r>
              <a:rPr lang="en-US" altLang="en-US" dirty="0"/>
              <a:t> </a:t>
            </a:r>
            <a:r>
              <a:rPr lang="en-US" altLang="en-US" dirty="0" err="1"/>
              <a:t>atribut</a:t>
            </a:r>
            <a:r>
              <a:rPr lang="en-US" altLang="en-US" dirty="0"/>
              <a:t>  </a:t>
            </a:r>
            <a:r>
              <a:rPr lang="en-US" altLang="en-US" dirty="0">
                <a:sym typeface="Wingdings" panose="05000000000000000000" pitchFamily="2" charset="2"/>
              </a:rPr>
              <a:t>: pedal, </a:t>
            </a:r>
            <a:r>
              <a:rPr lang="en-US" altLang="en-US" dirty="0" err="1">
                <a:sym typeface="Wingdings" panose="05000000000000000000" pitchFamily="2" charset="2"/>
              </a:rPr>
              <a:t>roda</a:t>
            </a:r>
            <a:r>
              <a:rPr lang="en-US" altLang="en-US" dirty="0">
                <a:sym typeface="Wingdings" panose="05000000000000000000" pitchFamily="2" charset="2"/>
              </a:rPr>
              <a:t>, </a:t>
            </a:r>
            <a:r>
              <a:rPr lang="en-US" altLang="en-US" dirty="0" err="1">
                <a:sym typeface="Wingdings" panose="05000000000000000000" pitchFamily="2" charset="2"/>
              </a:rPr>
              <a:t>jeruji</a:t>
            </a:r>
            <a:r>
              <a:rPr lang="en-US" altLang="en-US" dirty="0">
                <a:sym typeface="Wingdings" panose="05000000000000000000" pitchFamily="2" charset="2"/>
              </a:rPr>
              <a:t>, </a:t>
            </a:r>
            <a:r>
              <a:rPr lang="en-US" altLang="en-US" dirty="0" err="1">
                <a:sym typeface="Wingdings" panose="05000000000000000000" pitchFamily="2" charset="2"/>
              </a:rPr>
              <a:t>warna</a:t>
            </a:r>
            <a:r>
              <a:rPr lang="en-US" altLang="en-US" dirty="0">
                <a:sym typeface="Wingdings" panose="05000000000000000000" pitchFamily="2" charset="2"/>
              </a:rPr>
              <a:t>, </a:t>
            </a:r>
            <a:r>
              <a:rPr lang="en-US" altLang="en-US" dirty="0" err="1">
                <a:sym typeface="Wingdings" panose="05000000000000000000" pitchFamily="2" charset="2"/>
              </a:rPr>
              <a:t>jumlah</a:t>
            </a:r>
            <a:r>
              <a:rPr lang="en-US" altLang="en-US" dirty="0">
                <a:sym typeface="Wingdings" panose="05000000000000000000" pitchFamily="2" charset="2"/>
              </a:rPr>
              <a:t> </a:t>
            </a:r>
            <a:r>
              <a:rPr lang="en-US" altLang="en-US" dirty="0" err="1">
                <a:sym typeface="Wingdings" panose="05000000000000000000" pitchFamily="2" charset="2"/>
              </a:rPr>
              <a:t>roda</a:t>
            </a:r>
            <a:r>
              <a:rPr lang="en-US" altLang="en-US" dirty="0">
                <a:sym typeface="Wingdings" panose="05000000000000000000" pitchFamily="2" charset="2"/>
              </a:rPr>
              <a:t>.</a:t>
            </a:r>
          </a:p>
          <a:p>
            <a:pPr lvl="1"/>
            <a:r>
              <a:rPr lang="en-US" altLang="en-US" dirty="0" err="1">
                <a:sym typeface="Wingdings" panose="05000000000000000000" pitchFamily="2" charset="2"/>
              </a:rPr>
              <a:t>Memiliki</a:t>
            </a:r>
            <a:r>
              <a:rPr lang="en-US" altLang="en-US" dirty="0">
                <a:sym typeface="Wingdings" panose="05000000000000000000" pitchFamily="2" charset="2"/>
              </a:rPr>
              <a:t> method  : </a:t>
            </a:r>
            <a:r>
              <a:rPr lang="en-US" altLang="en-US" dirty="0" err="1">
                <a:sym typeface="Wingdings" panose="05000000000000000000" pitchFamily="2" charset="2"/>
              </a:rPr>
              <a:t>kecepatanya</a:t>
            </a:r>
            <a:r>
              <a:rPr lang="en-US" altLang="en-US" dirty="0">
                <a:sym typeface="Wingdings" panose="05000000000000000000" pitchFamily="2" charset="2"/>
              </a:rPr>
              <a:t> </a:t>
            </a:r>
            <a:r>
              <a:rPr lang="en-US" altLang="en-US" dirty="0" err="1">
                <a:sym typeface="Wingdings" panose="05000000000000000000" pitchFamily="2" charset="2"/>
              </a:rPr>
              <a:t>menaik</a:t>
            </a:r>
            <a:r>
              <a:rPr lang="en-US" altLang="en-US" dirty="0">
                <a:sym typeface="Wingdings" panose="05000000000000000000" pitchFamily="2" charset="2"/>
              </a:rPr>
              <a:t>, </a:t>
            </a:r>
            <a:r>
              <a:rPr lang="en-US" altLang="en-US" dirty="0" err="1">
                <a:sym typeface="Wingdings" panose="05000000000000000000" pitchFamily="2" charset="2"/>
              </a:rPr>
              <a:t>kecepatannya</a:t>
            </a:r>
            <a:r>
              <a:rPr lang="en-US" altLang="en-US" dirty="0">
                <a:sym typeface="Wingdings" panose="05000000000000000000" pitchFamily="2" charset="2"/>
              </a:rPr>
              <a:t> </a:t>
            </a:r>
            <a:r>
              <a:rPr lang="en-US" altLang="en-US" dirty="0" err="1">
                <a:sym typeface="Wingdings" panose="05000000000000000000" pitchFamily="2" charset="2"/>
              </a:rPr>
              <a:t>menurun</a:t>
            </a:r>
            <a:r>
              <a:rPr lang="en-US" altLang="en-US" dirty="0">
                <a:sym typeface="Wingdings" panose="05000000000000000000" pitchFamily="2" charset="2"/>
              </a:rPr>
              <a:t>, </a:t>
            </a:r>
            <a:r>
              <a:rPr lang="en-US" altLang="en-US" dirty="0" err="1">
                <a:sym typeface="Wingdings" panose="05000000000000000000" pitchFamily="2" charset="2"/>
              </a:rPr>
              <a:t>perpindahan</a:t>
            </a:r>
            <a:r>
              <a:rPr lang="en-US" altLang="en-US" dirty="0">
                <a:sym typeface="Wingdings" panose="05000000000000000000" pitchFamily="2" charset="2"/>
              </a:rPr>
              <a:t> </a:t>
            </a:r>
            <a:r>
              <a:rPr lang="en-US" altLang="en-US" dirty="0" err="1">
                <a:sym typeface="Wingdings" panose="05000000000000000000" pitchFamily="2" charset="2"/>
              </a:rPr>
              <a:t>gigi</a:t>
            </a:r>
            <a:r>
              <a:rPr lang="en-US" altLang="en-US" dirty="0">
                <a:sym typeface="Wingdings" panose="05000000000000000000" pitchFamily="2" charset="2"/>
              </a:rPr>
              <a:t> </a:t>
            </a:r>
            <a:r>
              <a:rPr lang="en-US" altLang="en-US" dirty="0" err="1">
                <a:sym typeface="Wingdings" panose="05000000000000000000" pitchFamily="2" charset="2"/>
              </a:rPr>
              <a:t>sepeda</a:t>
            </a:r>
            <a:r>
              <a:rPr lang="en-US" altLang="en-US" dirty="0">
                <a:sym typeface="Wingdings" panose="05000000000000000000" pitchFamily="2" charset="2"/>
              </a:rPr>
              <a:t>.</a:t>
            </a:r>
          </a:p>
          <a:p>
            <a:endParaRPr lang="en-US" dirty="0"/>
          </a:p>
        </p:txBody>
      </p:sp>
    </p:spTree>
    <p:extLst>
      <p:ext uri="{BB962C8B-B14F-4D97-AF65-F5344CB8AC3E}">
        <p14:creationId xmlns:p14="http://schemas.microsoft.com/office/powerpoint/2010/main" val="925347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CB2F-5A8F-456F-869B-7EB0CCB0C423}"/>
              </a:ext>
            </a:extLst>
          </p:cNvPr>
          <p:cNvSpPr>
            <a:spLocks noGrp="1"/>
          </p:cNvSpPr>
          <p:nvPr>
            <p:ph type="title"/>
          </p:nvPr>
        </p:nvSpPr>
        <p:spPr/>
        <p:txBody>
          <a:bodyPr/>
          <a:lstStyle/>
          <a:p>
            <a:r>
              <a:rPr lang="en-US" altLang="en-US" dirty="0" err="1"/>
              <a:t>Karakteristik</a:t>
            </a:r>
            <a:r>
              <a:rPr lang="en-US" altLang="en-US" dirty="0"/>
              <a:t> </a:t>
            </a:r>
            <a:r>
              <a:rPr lang="en-US" altLang="en-US" dirty="0" err="1"/>
              <a:t>Obyek</a:t>
            </a:r>
            <a:endParaRPr lang="en-US" dirty="0"/>
          </a:p>
        </p:txBody>
      </p:sp>
      <p:sp>
        <p:nvSpPr>
          <p:cNvPr id="3" name="Content Placeholder 2">
            <a:extLst>
              <a:ext uri="{FF2B5EF4-FFF2-40B4-BE49-F238E27FC236}">
                <a16:creationId xmlns:a16="http://schemas.microsoft.com/office/drawing/2014/main" id="{7F43FB49-78FF-4D37-9F80-C4D60B99D4D5}"/>
              </a:ext>
            </a:extLst>
          </p:cNvPr>
          <p:cNvSpPr>
            <a:spLocks noGrp="1"/>
          </p:cNvSpPr>
          <p:nvPr>
            <p:ph idx="1"/>
          </p:nvPr>
        </p:nvSpPr>
        <p:spPr/>
        <p:txBody>
          <a:bodyPr/>
          <a:lstStyle/>
          <a:p>
            <a:r>
              <a:rPr lang="en-US" altLang="en-US" dirty="0" err="1"/>
              <a:t>Penggambaran</a:t>
            </a:r>
            <a:r>
              <a:rPr lang="en-US" altLang="en-US" dirty="0"/>
              <a:t> </a:t>
            </a:r>
            <a:r>
              <a:rPr lang="en-US" altLang="en-US" dirty="0" err="1"/>
              <a:t>pemrograman</a:t>
            </a:r>
            <a:r>
              <a:rPr lang="en-US" altLang="en-US" dirty="0"/>
              <a:t> </a:t>
            </a:r>
            <a:r>
              <a:rPr lang="en-US" altLang="en-US" dirty="0" err="1"/>
              <a:t>berorientasi</a:t>
            </a:r>
            <a:r>
              <a:rPr lang="en-US" altLang="en-US" dirty="0"/>
              <a:t> </a:t>
            </a:r>
            <a:r>
              <a:rPr lang="en-US" altLang="en-US" dirty="0" err="1"/>
              <a:t>obyek</a:t>
            </a:r>
            <a:r>
              <a:rPr lang="en-US" altLang="en-US" dirty="0"/>
              <a:t> = </a:t>
            </a:r>
            <a:r>
              <a:rPr lang="en-US" altLang="en-US" dirty="0" err="1"/>
              <a:t>penggambaran</a:t>
            </a:r>
            <a:r>
              <a:rPr lang="en-US" altLang="en-US" dirty="0"/>
              <a:t> pada dunia </a:t>
            </a:r>
            <a:r>
              <a:rPr lang="en-US" altLang="en-US" dirty="0" err="1"/>
              <a:t>nyata</a:t>
            </a:r>
            <a:r>
              <a:rPr lang="en-US" altLang="en-US" dirty="0"/>
              <a:t>.</a:t>
            </a:r>
          </a:p>
          <a:p>
            <a:r>
              <a:rPr lang="en-US" altLang="en-US" dirty="0"/>
              <a:t>Pada </a:t>
            </a:r>
            <a:r>
              <a:rPr lang="en-US" altLang="en-US" dirty="0" err="1"/>
              <a:t>pemrograman</a:t>
            </a:r>
            <a:r>
              <a:rPr lang="en-US" altLang="en-US" dirty="0"/>
              <a:t> </a:t>
            </a:r>
            <a:r>
              <a:rPr lang="en-US" altLang="en-US" dirty="0" err="1"/>
              <a:t>berorientasi</a:t>
            </a:r>
            <a:r>
              <a:rPr lang="en-US" altLang="en-US" dirty="0"/>
              <a:t> </a:t>
            </a:r>
            <a:r>
              <a:rPr lang="en-US" altLang="en-US" dirty="0" err="1"/>
              <a:t>obyek</a:t>
            </a:r>
            <a:r>
              <a:rPr lang="en-US" altLang="en-US" dirty="0"/>
              <a:t>:</a:t>
            </a:r>
          </a:p>
          <a:p>
            <a:pPr lvl="1"/>
            <a:r>
              <a:rPr lang="en-US" altLang="en-US" dirty="0"/>
              <a:t>State </a:t>
            </a:r>
            <a:r>
              <a:rPr lang="en-US" altLang="en-US" dirty="0" err="1"/>
              <a:t>disimpan</a:t>
            </a:r>
            <a:r>
              <a:rPr lang="en-US" altLang="en-US" dirty="0"/>
              <a:t> pada </a:t>
            </a:r>
            <a:r>
              <a:rPr lang="en-US" altLang="en-US" dirty="0">
                <a:sym typeface="Wingdings" panose="05000000000000000000" pitchFamily="2" charset="2"/>
              </a:rPr>
              <a:t> </a:t>
            </a:r>
            <a:r>
              <a:rPr lang="en-US" altLang="en-US" dirty="0" err="1">
                <a:sym typeface="Wingdings" panose="05000000000000000000" pitchFamily="2" charset="2"/>
              </a:rPr>
              <a:t>variabel</a:t>
            </a:r>
            <a:r>
              <a:rPr lang="en-US" altLang="en-US" dirty="0"/>
              <a:t> </a:t>
            </a:r>
          </a:p>
          <a:p>
            <a:pPr lvl="1"/>
            <a:r>
              <a:rPr lang="en-US" altLang="en-US" dirty="0" err="1"/>
              <a:t>Tingkah</a:t>
            </a:r>
            <a:r>
              <a:rPr lang="en-US" altLang="en-US" dirty="0"/>
              <a:t> </a:t>
            </a:r>
            <a:r>
              <a:rPr lang="en-US" altLang="en-US" dirty="0" err="1"/>
              <a:t>laku</a:t>
            </a:r>
            <a:r>
              <a:rPr lang="en-US" altLang="en-US" dirty="0"/>
              <a:t> </a:t>
            </a:r>
            <a:r>
              <a:rPr lang="en-US" altLang="en-US" dirty="0" err="1"/>
              <a:t>disimpan</a:t>
            </a:r>
            <a:r>
              <a:rPr lang="en-US" altLang="en-US" dirty="0"/>
              <a:t> pada </a:t>
            </a:r>
            <a:r>
              <a:rPr lang="en-US" altLang="en-US" dirty="0">
                <a:sym typeface="Wingdings" panose="05000000000000000000" pitchFamily="2" charset="2"/>
              </a:rPr>
              <a:t> method</a:t>
            </a:r>
            <a:endParaRPr lang="en-US" dirty="0"/>
          </a:p>
        </p:txBody>
      </p:sp>
    </p:spTree>
    <p:extLst>
      <p:ext uri="{BB962C8B-B14F-4D97-AF65-F5344CB8AC3E}">
        <p14:creationId xmlns:p14="http://schemas.microsoft.com/office/powerpoint/2010/main" val="1632591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78F24-DA83-41AC-AF6F-E4E377E3D2F2}"/>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0F08BEB9-758B-4F57-B14D-173E7DC0D3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65127"/>
            <a:ext cx="9144000" cy="6080760"/>
          </a:xfrm>
        </p:spPr>
      </p:pic>
      <p:sp>
        <p:nvSpPr>
          <p:cNvPr id="6" name="Rectangle 5">
            <a:extLst>
              <a:ext uri="{FF2B5EF4-FFF2-40B4-BE49-F238E27FC236}">
                <a16:creationId xmlns:a16="http://schemas.microsoft.com/office/drawing/2014/main" id="{E7C8B894-C73E-40B8-AA28-14B9CD37936C}"/>
              </a:ext>
            </a:extLst>
          </p:cNvPr>
          <p:cNvSpPr/>
          <p:nvPr/>
        </p:nvSpPr>
        <p:spPr>
          <a:xfrm>
            <a:off x="0" y="6445887"/>
            <a:ext cx="9144000" cy="412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2929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87824-E4E6-4710-B8EA-39043547B276}"/>
              </a:ext>
            </a:extLst>
          </p:cNvPr>
          <p:cNvSpPr>
            <a:spLocks noGrp="1"/>
          </p:cNvSpPr>
          <p:nvPr>
            <p:ph type="title"/>
          </p:nvPr>
        </p:nvSpPr>
        <p:spPr/>
        <p:txBody>
          <a:bodyPr/>
          <a:lstStyle/>
          <a:p>
            <a:r>
              <a:rPr lang="en-US" altLang="en-US" dirty="0" err="1"/>
              <a:t>Atribut</a:t>
            </a:r>
            <a:endParaRPr lang="en-US" dirty="0"/>
          </a:p>
        </p:txBody>
      </p:sp>
      <p:sp>
        <p:nvSpPr>
          <p:cNvPr id="3" name="Content Placeholder 2">
            <a:extLst>
              <a:ext uri="{FF2B5EF4-FFF2-40B4-BE49-F238E27FC236}">
                <a16:creationId xmlns:a16="http://schemas.microsoft.com/office/drawing/2014/main" id="{419FBF9A-8B9E-4160-826F-93C54EB13390}"/>
              </a:ext>
            </a:extLst>
          </p:cNvPr>
          <p:cNvSpPr>
            <a:spLocks noGrp="1"/>
          </p:cNvSpPr>
          <p:nvPr>
            <p:ph idx="1"/>
          </p:nvPr>
        </p:nvSpPr>
        <p:spPr/>
        <p:txBody>
          <a:bodyPr/>
          <a:lstStyle/>
          <a:p>
            <a:r>
              <a:rPr lang="en-US" altLang="en-US" dirty="0" err="1"/>
              <a:t>Definisi</a:t>
            </a:r>
            <a:r>
              <a:rPr lang="en-US" altLang="en-US" dirty="0"/>
              <a:t> </a:t>
            </a:r>
            <a:r>
              <a:rPr lang="en-US" altLang="en-US" dirty="0" err="1"/>
              <a:t>atribut</a:t>
            </a:r>
            <a:r>
              <a:rPr lang="en-US" altLang="en-US" dirty="0"/>
              <a:t> :  </a:t>
            </a:r>
            <a:r>
              <a:rPr lang="en-US" altLang="en-US" dirty="0" err="1"/>
              <a:t>adalah</a:t>
            </a:r>
            <a:r>
              <a:rPr lang="en-US" altLang="en-US" dirty="0"/>
              <a:t> </a:t>
            </a:r>
            <a:r>
              <a:rPr lang="en-US" altLang="en-US" b="1" dirty="0"/>
              <a:t>data</a:t>
            </a:r>
            <a:r>
              <a:rPr lang="en-US" altLang="en-US" dirty="0"/>
              <a:t> yang </a:t>
            </a:r>
            <a:r>
              <a:rPr lang="en-US" altLang="en-US" dirty="0" err="1"/>
              <a:t>membedakan</a:t>
            </a:r>
            <a:r>
              <a:rPr lang="en-US" altLang="en-US" dirty="0"/>
              <a:t> </a:t>
            </a:r>
            <a:r>
              <a:rPr lang="en-US" altLang="en-US" dirty="0" err="1"/>
              <a:t>antara</a:t>
            </a:r>
            <a:r>
              <a:rPr lang="en-US" altLang="en-US" dirty="0"/>
              <a:t> </a:t>
            </a:r>
            <a:r>
              <a:rPr lang="en-US" altLang="en-US" dirty="0" err="1"/>
              <a:t>obyek</a:t>
            </a:r>
            <a:r>
              <a:rPr lang="en-US" altLang="en-US" dirty="0"/>
              <a:t> </a:t>
            </a:r>
            <a:r>
              <a:rPr lang="en-US" altLang="en-US" dirty="0" err="1"/>
              <a:t>satu</a:t>
            </a:r>
            <a:r>
              <a:rPr lang="en-US" altLang="en-US" dirty="0"/>
              <a:t> </a:t>
            </a:r>
            <a:r>
              <a:rPr lang="en-US" altLang="en-US" dirty="0" err="1"/>
              <a:t>dengan</a:t>
            </a:r>
            <a:r>
              <a:rPr lang="en-US" altLang="en-US" dirty="0"/>
              <a:t> yang lain.</a:t>
            </a:r>
          </a:p>
          <a:p>
            <a:r>
              <a:rPr lang="en-US" altLang="en-US" dirty="0" err="1"/>
              <a:t>Contoh</a:t>
            </a:r>
            <a:r>
              <a:rPr lang="en-US" altLang="en-US" dirty="0"/>
              <a:t>: </a:t>
            </a:r>
            <a:r>
              <a:rPr lang="en-US" altLang="en-US" dirty="0" err="1"/>
              <a:t>VolcanoRobot</a:t>
            </a:r>
            <a:r>
              <a:rPr lang="en-US" altLang="en-US" dirty="0"/>
              <a:t> </a:t>
            </a:r>
            <a:r>
              <a:rPr lang="en-US" altLang="en-US" dirty="0">
                <a:sym typeface="Wingdings" panose="05000000000000000000" pitchFamily="2" charset="2"/>
              </a:rPr>
              <a:t> A volcanic exploration vehicle, </a:t>
            </a:r>
            <a:r>
              <a:rPr lang="en-US" altLang="en-US" dirty="0" err="1">
                <a:sym typeface="Wingdings" panose="05000000000000000000" pitchFamily="2" charset="2"/>
              </a:rPr>
              <a:t>mempunyai</a:t>
            </a:r>
            <a:r>
              <a:rPr lang="en-US" altLang="en-US" dirty="0">
                <a:sym typeface="Wingdings" panose="05000000000000000000" pitchFamily="2" charset="2"/>
              </a:rPr>
              <a:t> </a:t>
            </a:r>
            <a:r>
              <a:rPr lang="en-US" altLang="en-US" dirty="0" err="1">
                <a:sym typeface="Wingdings" panose="05000000000000000000" pitchFamily="2" charset="2"/>
              </a:rPr>
              <a:t>atribut</a:t>
            </a:r>
            <a:r>
              <a:rPr lang="en-US" altLang="en-US" dirty="0">
                <a:sym typeface="Wingdings" panose="05000000000000000000" pitchFamily="2" charset="2"/>
              </a:rPr>
              <a:t> </a:t>
            </a:r>
            <a:r>
              <a:rPr lang="en-US" altLang="en-US" dirty="0" err="1">
                <a:sym typeface="Wingdings" panose="05000000000000000000" pitchFamily="2" charset="2"/>
              </a:rPr>
              <a:t>sebagai</a:t>
            </a:r>
            <a:r>
              <a:rPr lang="en-US" altLang="en-US" dirty="0">
                <a:sym typeface="Wingdings" panose="05000000000000000000" pitchFamily="2" charset="2"/>
              </a:rPr>
              <a:t> </a:t>
            </a:r>
            <a:r>
              <a:rPr lang="en-US" altLang="en-US" dirty="0" err="1">
                <a:sym typeface="Wingdings" panose="05000000000000000000" pitchFamily="2" charset="2"/>
              </a:rPr>
              <a:t>berikut</a:t>
            </a:r>
            <a:r>
              <a:rPr lang="en-US" altLang="en-US" dirty="0">
                <a:sym typeface="Wingdings" panose="05000000000000000000" pitchFamily="2" charset="2"/>
              </a:rPr>
              <a:t>:</a:t>
            </a:r>
          </a:p>
          <a:p>
            <a:pPr lvl="1"/>
            <a:r>
              <a:rPr lang="en-US" altLang="en-US" dirty="0"/>
              <a:t>Status </a:t>
            </a:r>
            <a:r>
              <a:rPr lang="en-US" altLang="en-US" dirty="0">
                <a:sym typeface="Wingdings" panose="05000000000000000000" pitchFamily="2" charset="2"/>
              </a:rPr>
              <a:t> exploring, moving, returning home</a:t>
            </a:r>
          </a:p>
          <a:p>
            <a:pPr lvl="1"/>
            <a:r>
              <a:rPr lang="en-US" altLang="en-US" dirty="0">
                <a:sym typeface="Wingdings" panose="05000000000000000000" pitchFamily="2" charset="2"/>
              </a:rPr>
              <a:t>Speed 1, 2, 3 </a:t>
            </a:r>
            <a:r>
              <a:rPr lang="en-US" altLang="en-US" dirty="0" err="1">
                <a:sym typeface="Wingdings" panose="05000000000000000000" pitchFamily="2" charset="2"/>
              </a:rPr>
              <a:t>dll</a:t>
            </a:r>
            <a:r>
              <a:rPr lang="en-US" altLang="en-US" dirty="0">
                <a:sym typeface="Wingdings" panose="05000000000000000000" pitchFamily="2" charset="2"/>
              </a:rPr>
              <a:t>  in miles per hour)</a:t>
            </a:r>
          </a:p>
          <a:p>
            <a:pPr lvl="1"/>
            <a:r>
              <a:rPr lang="en-US" altLang="en-US" dirty="0">
                <a:sym typeface="Wingdings" panose="05000000000000000000" pitchFamily="2" charset="2"/>
              </a:rPr>
              <a:t>Temperature  100, 120, 130 </a:t>
            </a:r>
            <a:r>
              <a:rPr lang="en-US" altLang="en-US" dirty="0" err="1">
                <a:sym typeface="Wingdings" panose="05000000000000000000" pitchFamily="2" charset="2"/>
              </a:rPr>
              <a:t>dll</a:t>
            </a:r>
            <a:r>
              <a:rPr lang="en-US" altLang="en-US" dirty="0">
                <a:sym typeface="Wingdings" panose="05000000000000000000" pitchFamily="2" charset="2"/>
              </a:rPr>
              <a:t> (in Fahrenheit degrees)</a:t>
            </a:r>
            <a:endParaRPr lang="en-US" altLang="en-US" dirty="0"/>
          </a:p>
          <a:p>
            <a:r>
              <a:rPr lang="en-US" altLang="en-US" dirty="0" err="1"/>
              <a:t>Dalam</a:t>
            </a:r>
            <a:r>
              <a:rPr lang="en-US" altLang="en-US" dirty="0"/>
              <a:t> class </a:t>
            </a:r>
            <a:r>
              <a:rPr lang="en-US" altLang="en-US" dirty="0" err="1"/>
              <a:t>atribut</a:t>
            </a:r>
            <a:r>
              <a:rPr lang="en-US" altLang="en-US" dirty="0"/>
              <a:t> </a:t>
            </a:r>
            <a:r>
              <a:rPr lang="en-US" altLang="en-US" dirty="0" err="1"/>
              <a:t>disebut</a:t>
            </a:r>
            <a:r>
              <a:rPr lang="en-US" altLang="en-US" dirty="0"/>
              <a:t> juga </a:t>
            </a:r>
            <a:r>
              <a:rPr lang="en-US" altLang="en-US" dirty="0" err="1"/>
              <a:t>dengan</a:t>
            </a:r>
            <a:r>
              <a:rPr lang="en-US" altLang="en-US" dirty="0"/>
              <a:t> </a:t>
            </a:r>
            <a:r>
              <a:rPr lang="en-US" altLang="en-US" b="1" dirty="0" err="1">
                <a:solidFill>
                  <a:srgbClr val="A50021"/>
                </a:solidFill>
              </a:rPr>
              <a:t>variabel</a:t>
            </a:r>
            <a:r>
              <a:rPr lang="en-US" altLang="en-US" dirty="0"/>
              <a:t>.</a:t>
            </a:r>
          </a:p>
          <a:p>
            <a:endParaRPr lang="en-US" dirty="0"/>
          </a:p>
        </p:txBody>
      </p:sp>
    </p:spTree>
    <p:extLst>
      <p:ext uri="{BB962C8B-B14F-4D97-AF65-F5344CB8AC3E}">
        <p14:creationId xmlns:p14="http://schemas.microsoft.com/office/powerpoint/2010/main" val="2252461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5CE42-DC66-42DE-96A2-A4989AB757D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2267593-A9D8-44DD-910A-BEE33FFDAAAD}"/>
              </a:ext>
            </a:extLst>
          </p:cNvPr>
          <p:cNvSpPr>
            <a:spLocks noGrp="1"/>
          </p:cNvSpPr>
          <p:nvPr>
            <p:ph idx="1"/>
          </p:nvPr>
        </p:nvSpPr>
        <p:spPr/>
        <p:txBody>
          <a:bodyPr>
            <a:normAutofit fontScale="92500" lnSpcReduction="20000"/>
          </a:bodyPr>
          <a:lstStyle/>
          <a:p>
            <a:r>
              <a:rPr lang="en-US" altLang="en-US" dirty="0">
                <a:solidFill>
                  <a:srgbClr val="A50021"/>
                </a:solidFill>
              </a:rPr>
              <a:t>Instance variable</a:t>
            </a:r>
            <a:r>
              <a:rPr lang="en-US" altLang="en-US" dirty="0"/>
              <a:t>: </a:t>
            </a:r>
            <a:r>
              <a:rPr lang="en-US" altLang="en-US" dirty="0" err="1"/>
              <a:t>adalah</a:t>
            </a:r>
            <a:r>
              <a:rPr lang="en-US" altLang="en-US" dirty="0"/>
              <a:t> </a:t>
            </a:r>
            <a:r>
              <a:rPr lang="en-US" altLang="en-US" dirty="0" err="1"/>
              <a:t>atribut</a:t>
            </a:r>
            <a:r>
              <a:rPr lang="en-US" altLang="en-US" dirty="0"/>
              <a:t> </a:t>
            </a:r>
            <a:r>
              <a:rPr lang="en-US" altLang="en-US" dirty="0" err="1"/>
              <a:t>untuk</a:t>
            </a:r>
            <a:r>
              <a:rPr lang="en-US" altLang="en-US" dirty="0"/>
              <a:t> </a:t>
            </a:r>
            <a:r>
              <a:rPr lang="en-US" altLang="en-US" dirty="0" err="1"/>
              <a:t>tiap</a:t>
            </a:r>
            <a:r>
              <a:rPr lang="en-US" altLang="en-US" dirty="0"/>
              <a:t> </a:t>
            </a:r>
            <a:r>
              <a:rPr lang="en-US" altLang="en-US" dirty="0" err="1"/>
              <a:t>obyek</a:t>
            </a:r>
            <a:r>
              <a:rPr lang="en-US" altLang="en-US" dirty="0"/>
              <a:t> </a:t>
            </a:r>
            <a:r>
              <a:rPr lang="en-US" altLang="en-US" dirty="0" err="1"/>
              <a:t>dari</a:t>
            </a:r>
            <a:r>
              <a:rPr lang="en-US" altLang="en-US" dirty="0"/>
              <a:t> class yang </a:t>
            </a:r>
            <a:r>
              <a:rPr lang="en-US" altLang="en-US" dirty="0" err="1"/>
              <a:t>sama</a:t>
            </a:r>
            <a:r>
              <a:rPr lang="en-US" altLang="en-US" dirty="0"/>
              <a:t>.</a:t>
            </a:r>
          </a:p>
          <a:p>
            <a:r>
              <a:rPr lang="en-US" altLang="en-US" dirty="0" err="1"/>
              <a:t>Tiap</a:t>
            </a:r>
            <a:r>
              <a:rPr lang="en-US" altLang="en-US" dirty="0"/>
              <a:t> </a:t>
            </a:r>
            <a:r>
              <a:rPr lang="en-US" altLang="en-US" dirty="0" err="1"/>
              <a:t>obyek</a:t>
            </a:r>
            <a:r>
              <a:rPr lang="en-US" altLang="en-US" dirty="0"/>
              <a:t> </a:t>
            </a:r>
            <a:r>
              <a:rPr lang="en-US" altLang="en-US" dirty="0" err="1"/>
              <a:t>mempunyai</a:t>
            </a:r>
            <a:r>
              <a:rPr lang="en-US" altLang="en-US" dirty="0"/>
              <a:t> dan </a:t>
            </a:r>
            <a:r>
              <a:rPr lang="en-US" altLang="en-US" dirty="0" err="1"/>
              <a:t>menyimpan</a:t>
            </a:r>
            <a:r>
              <a:rPr lang="en-US" altLang="en-US" dirty="0"/>
              <a:t> </a:t>
            </a:r>
            <a:r>
              <a:rPr lang="en-US" altLang="en-US" dirty="0" err="1"/>
              <a:t>nilai</a:t>
            </a:r>
            <a:r>
              <a:rPr lang="en-US" altLang="en-US" dirty="0"/>
              <a:t> </a:t>
            </a:r>
            <a:r>
              <a:rPr lang="en-US" altLang="en-US" dirty="0" err="1"/>
              <a:t>atributnya</a:t>
            </a:r>
            <a:r>
              <a:rPr lang="en-US" altLang="en-US" dirty="0"/>
              <a:t> </a:t>
            </a:r>
            <a:r>
              <a:rPr lang="en-US" altLang="en-US" dirty="0" err="1"/>
              <a:t>sendiri</a:t>
            </a:r>
            <a:r>
              <a:rPr lang="en-US" altLang="en-US" dirty="0"/>
              <a:t>.</a:t>
            </a:r>
          </a:p>
          <a:p>
            <a:r>
              <a:rPr lang="en-US" altLang="en-US" dirty="0" err="1"/>
              <a:t>Jadi</a:t>
            </a:r>
            <a:r>
              <a:rPr lang="en-US" altLang="en-US" dirty="0"/>
              <a:t> </a:t>
            </a:r>
            <a:r>
              <a:rPr lang="en-US" altLang="en-US" dirty="0" err="1"/>
              <a:t>tiap</a:t>
            </a:r>
            <a:r>
              <a:rPr lang="en-US" altLang="en-US" dirty="0"/>
              <a:t> </a:t>
            </a:r>
            <a:r>
              <a:rPr lang="en-US" altLang="en-US" dirty="0" err="1"/>
              <a:t>obyek</a:t>
            </a:r>
            <a:r>
              <a:rPr lang="en-US" altLang="en-US" dirty="0"/>
              <a:t> </a:t>
            </a:r>
            <a:r>
              <a:rPr lang="en-US" altLang="en-US" dirty="0" err="1"/>
              <a:t>dari</a:t>
            </a:r>
            <a:r>
              <a:rPr lang="en-US" altLang="en-US" dirty="0"/>
              <a:t> class yang </a:t>
            </a:r>
            <a:r>
              <a:rPr lang="en-US" altLang="en-US" dirty="0" err="1"/>
              <a:t>sama</a:t>
            </a:r>
            <a:r>
              <a:rPr lang="en-US" altLang="en-US" dirty="0"/>
              <a:t> </a:t>
            </a:r>
            <a:r>
              <a:rPr lang="en-US" altLang="en-US" dirty="0" err="1"/>
              <a:t>boleh</a:t>
            </a:r>
            <a:r>
              <a:rPr lang="en-US" altLang="en-US" dirty="0"/>
              <a:t> </a:t>
            </a:r>
            <a:r>
              <a:rPr lang="en-US" altLang="en-US" dirty="0" err="1"/>
              <a:t>mempunyai</a:t>
            </a:r>
            <a:r>
              <a:rPr lang="en-US" altLang="en-US" dirty="0"/>
              <a:t> </a:t>
            </a:r>
            <a:r>
              <a:rPr lang="en-US" altLang="en-US" dirty="0" err="1"/>
              <a:t>nilai</a:t>
            </a:r>
            <a:r>
              <a:rPr lang="en-US" altLang="en-US" dirty="0"/>
              <a:t> yang </a:t>
            </a:r>
            <a:r>
              <a:rPr lang="en-US" altLang="en-US" dirty="0" err="1"/>
              <a:t>sama</a:t>
            </a:r>
            <a:r>
              <a:rPr lang="en-US" altLang="en-US" dirty="0"/>
              <a:t> </a:t>
            </a:r>
            <a:r>
              <a:rPr lang="en-US" altLang="en-US" dirty="0" err="1"/>
              <a:t>atau</a:t>
            </a:r>
            <a:r>
              <a:rPr lang="en-US" altLang="en-US" dirty="0"/>
              <a:t> </a:t>
            </a:r>
            <a:r>
              <a:rPr lang="en-US" altLang="en-US" dirty="0" err="1"/>
              <a:t>beda</a:t>
            </a:r>
            <a:r>
              <a:rPr lang="en-US" altLang="en-US" dirty="0"/>
              <a:t>.</a:t>
            </a:r>
          </a:p>
          <a:p>
            <a:endParaRPr lang="en-US" altLang="en-US" dirty="0"/>
          </a:p>
          <a:p>
            <a:r>
              <a:rPr lang="en-US" altLang="en-US" dirty="0">
                <a:solidFill>
                  <a:srgbClr val="A50021"/>
                </a:solidFill>
              </a:rPr>
              <a:t>Class variable</a:t>
            </a:r>
            <a:r>
              <a:rPr lang="en-US" altLang="en-US" dirty="0"/>
              <a:t>: </a:t>
            </a:r>
            <a:r>
              <a:rPr lang="en-US" altLang="en-US" dirty="0" err="1"/>
              <a:t>adalah</a:t>
            </a:r>
            <a:r>
              <a:rPr lang="en-US" altLang="en-US" dirty="0"/>
              <a:t> </a:t>
            </a:r>
            <a:r>
              <a:rPr lang="en-US" altLang="en-US" dirty="0" err="1"/>
              <a:t>atribut</a:t>
            </a:r>
            <a:r>
              <a:rPr lang="en-US" altLang="en-US" dirty="0"/>
              <a:t> </a:t>
            </a:r>
            <a:r>
              <a:rPr lang="en-US" altLang="en-US" dirty="0" err="1"/>
              <a:t>untuk</a:t>
            </a:r>
            <a:r>
              <a:rPr lang="en-US" altLang="en-US" dirty="0"/>
              <a:t> </a:t>
            </a:r>
            <a:r>
              <a:rPr lang="en-US" altLang="en-US" dirty="0" err="1"/>
              <a:t>semua</a:t>
            </a:r>
            <a:r>
              <a:rPr lang="en-US" altLang="en-US" dirty="0"/>
              <a:t> </a:t>
            </a:r>
            <a:r>
              <a:rPr lang="en-US" altLang="en-US" dirty="0" err="1"/>
              <a:t>obyek</a:t>
            </a:r>
            <a:r>
              <a:rPr lang="en-US" altLang="en-US" dirty="0"/>
              <a:t> yang </a:t>
            </a:r>
            <a:r>
              <a:rPr lang="en-US" altLang="en-US" dirty="0" err="1"/>
              <a:t>dibuat</a:t>
            </a:r>
            <a:r>
              <a:rPr lang="en-US" altLang="en-US" dirty="0"/>
              <a:t> </a:t>
            </a:r>
            <a:r>
              <a:rPr lang="en-US" altLang="en-US" dirty="0" err="1"/>
              <a:t>dari</a:t>
            </a:r>
            <a:r>
              <a:rPr lang="en-US" altLang="en-US" dirty="0"/>
              <a:t> class yang </a:t>
            </a:r>
            <a:r>
              <a:rPr lang="en-US" altLang="en-US" dirty="0" err="1"/>
              <a:t>sama</a:t>
            </a:r>
            <a:r>
              <a:rPr lang="en-US" altLang="en-US" dirty="0"/>
              <a:t>.</a:t>
            </a:r>
          </a:p>
          <a:p>
            <a:r>
              <a:rPr lang="en-US" altLang="en-US" dirty="0" err="1"/>
              <a:t>Semua</a:t>
            </a:r>
            <a:r>
              <a:rPr lang="en-US" altLang="en-US" dirty="0"/>
              <a:t> </a:t>
            </a:r>
            <a:r>
              <a:rPr lang="en-US" altLang="en-US" dirty="0" err="1"/>
              <a:t>obyek</a:t>
            </a:r>
            <a:r>
              <a:rPr lang="en-US" altLang="en-US" dirty="0"/>
              <a:t> </a:t>
            </a:r>
            <a:r>
              <a:rPr lang="en-US" altLang="en-US" dirty="0" err="1"/>
              <a:t>mempunyai</a:t>
            </a:r>
            <a:r>
              <a:rPr lang="en-US" altLang="en-US" dirty="0"/>
              <a:t> </a:t>
            </a:r>
            <a:r>
              <a:rPr lang="en-US" altLang="en-US" dirty="0" err="1"/>
              <a:t>nilai</a:t>
            </a:r>
            <a:r>
              <a:rPr lang="en-US" altLang="en-US" dirty="0"/>
              <a:t> </a:t>
            </a:r>
            <a:r>
              <a:rPr lang="en-US" altLang="en-US" dirty="0" err="1"/>
              <a:t>atribut</a:t>
            </a:r>
            <a:r>
              <a:rPr lang="en-US" altLang="en-US" dirty="0"/>
              <a:t> yang </a:t>
            </a:r>
            <a:r>
              <a:rPr lang="en-US" altLang="en-US" dirty="0" err="1"/>
              <a:t>sama</a:t>
            </a:r>
            <a:r>
              <a:rPr lang="en-US" altLang="en-US" dirty="0"/>
              <a:t>.</a:t>
            </a:r>
          </a:p>
          <a:p>
            <a:r>
              <a:rPr lang="en-US" altLang="en-US" dirty="0" err="1"/>
              <a:t>Jadi</a:t>
            </a:r>
            <a:r>
              <a:rPr lang="en-US" altLang="en-US" dirty="0"/>
              <a:t> </a:t>
            </a:r>
            <a:r>
              <a:rPr lang="en-US" altLang="en-US" dirty="0" err="1"/>
              <a:t>semua</a:t>
            </a:r>
            <a:r>
              <a:rPr lang="en-US" altLang="en-US" dirty="0"/>
              <a:t> </a:t>
            </a:r>
            <a:r>
              <a:rPr lang="en-US" altLang="en-US" dirty="0" err="1"/>
              <a:t>obyek</a:t>
            </a:r>
            <a:r>
              <a:rPr lang="en-US" altLang="en-US" dirty="0"/>
              <a:t> </a:t>
            </a:r>
            <a:r>
              <a:rPr lang="en-US" altLang="en-US" dirty="0" err="1"/>
              <a:t>dari</a:t>
            </a:r>
            <a:r>
              <a:rPr lang="en-US" altLang="en-US" dirty="0"/>
              <a:t> class yang </a:t>
            </a:r>
            <a:r>
              <a:rPr lang="en-US" altLang="en-US" dirty="0" err="1"/>
              <a:t>sama</a:t>
            </a:r>
            <a:r>
              <a:rPr lang="en-US" altLang="en-US" dirty="0"/>
              <a:t> </a:t>
            </a:r>
            <a:r>
              <a:rPr lang="en-US" altLang="en-US" dirty="0" err="1"/>
              <a:t>mempunyai</a:t>
            </a:r>
            <a:r>
              <a:rPr lang="en-US" altLang="en-US" dirty="0"/>
              <a:t> </a:t>
            </a:r>
            <a:r>
              <a:rPr lang="en-US" altLang="en-US" dirty="0" err="1"/>
              <a:t>hanya</a:t>
            </a:r>
            <a:r>
              <a:rPr lang="en-US" altLang="en-US" dirty="0"/>
              <a:t> </a:t>
            </a:r>
            <a:r>
              <a:rPr lang="en-US" altLang="en-US" dirty="0" err="1"/>
              <a:t>satu</a:t>
            </a:r>
            <a:r>
              <a:rPr lang="en-US" altLang="en-US" dirty="0"/>
              <a:t> </a:t>
            </a:r>
            <a:r>
              <a:rPr lang="en-US" altLang="en-US" dirty="0" err="1"/>
              <a:t>nilai</a:t>
            </a:r>
            <a:r>
              <a:rPr lang="en-US" altLang="en-US" dirty="0"/>
              <a:t> yang value </a:t>
            </a:r>
            <a:r>
              <a:rPr lang="en-US" altLang="en-US" dirty="0" err="1"/>
              <a:t>nya</a:t>
            </a:r>
            <a:r>
              <a:rPr lang="en-US" altLang="en-US" dirty="0"/>
              <a:t> </a:t>
            </a:r>
            <a:r>
              <a:rPr lang="en-US" altLang="en-US" dirty="0" err="1"/>
              <a:t>sama</a:t>
            </a:r>
            <a:r>
              <a:rPr lang="en-US" altLang="en-US" dirty="0"/>
              <a:t>.</a:t>
            </a:r>
          </a:p>
          <a:p>
            <a:endParaRPr lang="en-US" dirty="0"/>
          </a:p>
        </p:txBody>
      </p:sp>
    </p:spTree>
    <p:extLst>
      <p:ext uri="{BB962C8B-B14F-4D97-AF65-F5344CB8AC3E}">
        <p14:creationId xmlns:p14="http://schemas.microsoft.com/office/powerpoint/2010/main" val="3815353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AD7F2-8745-43BF-9B0E-4927DBF6DB4A}"/>
              </a:ext>
            </a:extLst>
          </p:cNvPr>
          <p:cNvSpPr>
            <a:spLocks noGrp="1"/>
          </p:cNvSpPr>
          <p:nvPr>
            <p:ph type="title"/>
          </p:nvPr>
        </p:nvSpPr>
        <p:spPr/>
        <p:txBody>
          <a:bodyPr/>
          <a:lstStyle/>
          <a:p>
            <a:r>
              <a:rPr lang="en-US" altLang="en-US" dirty="0" err="1"/>
              <a:t>Tingkah</a:t>
            </a:r>
            <a:r>
              <a:rPr lang="en-US" altLang="en-US" dirty="0"/>
              <a:t> </a:t>
            </a:r>
            <a:r>
              <a:rPr lang="en-US" altLang="en-US" dirty="0" err="1"/>
              <a:t>Laku</a:t>
            </a:r>
            <a:endParaRPr lang="en-US" dirty="0"/>
          </a:p>
        </p:txBody>
      </p:sp>
      <p:sp>
        <p:nvSpPr>
          <p:cNvPr id="3" name="Content Placeholder 2">
            <a:extLst>
              <a:ext uri="{FF2B5EF4-FFF2-40B4-BE49-F238E27FC236}">
                <a16:creationId xmlns:a16="http://schemas.microsoft.com/office/drawing/2014/main" id="{33FCF157-66BD-4017-B7CB-9549D8B9671A}"/>
              </a:ext>
            </a:extLst>
          </p:cNvPr>
          <p:cNvSpPr>
            <a:spLocks noGrp="1"/>
          </p:cNvSpPr>
          <p:nvPr>
            <p:ph idx="1"/>
          </p:nvPr>
        </p:nvSpPr>
        <p:spPr/>
        <p:txBody>
          <a:bodyPr>
            <a:normAutofit lnSpcReduction="10000"/>
          </a:bodyPr>
          <a:lstStyle/>
          <a:p>
            <a:pPr>
              <a:lnSpc>
                <a:spcPct val="80000"/>
              </a:lnSpc>
            </a:pPr>
            <a:r>
              <a:rPr lang="en-US" altLang="en-US" dirty="0" err="1"/>
              <a:t>Tingkah</a:t>
            </a:r>
            <a:r>
              <a:rPr lang="en-US" altLang="en-US" dirty="0"/>
              <a:t> </a:t>
            </a:r>
            <a:r>
              <a:rPr lang="en-US" altLang="en-US" dirty="0" err="1"/>
              <a:t>laku</a:t>
            </a:r>
            <a:r>
              <a:rPr lang="en-US" altLang="en-US" dirty="0"/>
              <a:t> </a:t>
            </a:r>
            <a:r>
              <a:rPr lang="en-US" altLang="en-US" dirty="0" err="1"/>
              <a:t>adalah</a:t>
            </a:r>
            <a:r>
              <a:rPr lang="en-US" altLang="en-US" dirty="0"/>
              <a:t> </a:t>
            </a:r>
            <a:r>
              <a:rPr lang="en-US" altLang="en-US" dirty="0" err="1"/>
              <a:t>hal</a:t>
            </a:r>
            <a:r>
              <a:rPr lang="en-US" altLang="en-US" dirty="0"/>
              <a:t> – </a:t>
            </a:r>
            <a:r>
              <a:rPr lang="en-US" altLang="en-US" dirty="0" err="1"/>
              <a:t>hal</a:t>
            </a:r>
            <a:r>
              <a:rPr lang="en-US" altLang="en-US" dirty="0"/>
              <a:t> yang </a:t>
            </a:r>
            <a:r>
              <a:rPr lang="en-US" altLang="en-US" dirty="0" err="1"/>
              <a:t>bisa</a:t>
            </a:r>
            <a:r>
              <a:rPr lang="en-US" altLang="en-US" dirty="0"/>
              <a:t> </a:t>
            </a:r>
            <a:r>
              <a:rPr lang="en-US" altLang="en-US" dirty="0" err="1"/>
              <a:t>dilakukan</a:t>
            </a:r>
            <a:r>
              <a:rPr lang="en-US" altLang="en-US" dirty="0"/>
              <a:t> oleh </a:t>
            </a:r>
            <a:r>
              <a:rPr lang="en-US" altLang="en-US" dirty="0" err="1"/>
              <a:t>obyek</a:t>
            </a:r>
            <a:r>
              <a:rPr lang="en-US" altLang="en-US" dirty="0"/>
              <a:t> </a:t>
            </a:r>
            <a:r>
              <a:rPr lang="en-US" altLang="en-US" dirty="0" err="1"/>
              <a:t>dari</a:t>
            </a:r>
            <a:r>
              <a:rPr lang="en-US" altLang="en-US" dirty="0"/>
              <a:t> </a:t>
            </a:r>
            <a:r>
              <a:rPr lang="en-US" altLang="en-US" dirty="0" err="1"/>
              <a:t>suatu</a:t>
            </a:r>
            <a:r>
              <a:rPr lang="en-US" altLang="en-US" dirty="0"/>
              <a:t> class.</a:t>
            </a:r>
          </a:p>
          <a:p>
            <a:pPr>
              <a:lnSpc>
                <a:spcPct val="80000"/>
              </a:lnSpc>
            </a:pPr>
            <a:r>
              <a:rPr lang="en-US" altLang="en-US" dirty="0" err="1"/>
              <a:t>Tingkah</a:t>
            </a:r>
            <a:r>
              <a:rPr lang="en-US" altLang="en-US" dirty="0"/>
              <a:t> </a:t>
            </a:r>
            <a:r>
              <a:rPr lang="en-US" altLang="en-US" dirty="0" err="1"/>
              <a:t>laku</a:t>
            </a:r>
            <a:r>
              <a:rPr lang="en-US" altLang="en-US" dirty="0"/>
              <a:t> </a:t>
            </a:r>
            <a:r>
              <a:rPr lang="en-US" altLang="en-US" dirty="0" err="1"/>
              <a:t>dapat</a:t>
            </a:r>
            <a:r>
              <a:rPr lang="en-US" altLang="en-US" dirty="0"/>
              <a:t> </a:t>
            </a:r>
            <a:r>
              <a:rPr lang="en-US" altLang="en-US" dirty="0" err="1"/>
              <a:t>digunakan</a:t>
            </a:r>
            <a:r>
              <a:rPr lang="en-US" altLang="en-US" dirty="0"/>
              <a:t> </a:t>
            </a:r>
            <a:r>
              <a:rPr lang="en-US" altLang="en-US" dirty="0" err="1"/>
              <a:t>untuk</a:t>
            </a:r>
            <a:r>
              <a:rPr lang="en-US" altLang="en-US" dirty="0"/>
              <a:t> </a:t>
            </a:r>
            <a:r>
              <a:rPr lang="en-US" altLang="en-US" dirty="0" err="1"/>
              <a:t>mengubah</a:t>
            </a:r>
            <a:r>
              <a:rPr lang="en-US" altLang="en-US" dirty="0"/>
              <a:t> </a:t>
            </a:r>
            <a:r>
              <a:rPr lang="en-US" altLang="en-US" dirty="0" err="1"/>
              <a:t>nilai</a:t>
            </a:r>
            <a:r>
              <a:rPr lang="en-US" altLang="en-US" dirty="0"/>
              <a:t> </a:t>
            </a:r>
            <a:r>
              <a:rPr lang="en-US" altLang="en-US" dirty="0" err="1"/>
              <a:t>atribut</a:t>
            </a:r>
            <a:r>
              <a:rPr lang="en-US" altLang="en-US" dirty="0"/>
              <a:t> </a:t>
            </a:r>
            <a:r>
              <a:rPr lang="en-US" altLang="en-US" dirty="0" err="1"/>
              <a:t>suatu</a:t>
            </a:r>
            <a:r>
              <a:rPr lang="en-US" altLang="en-US" dirty="0"/>
              <a:t> </a:t>
            </a:r>
            <a:r>
              <a:rPr lang="en-US" altLang="en-US" dirty="0" err="1"/>
              <a:t>obyek</a:t>
            </a:r>
            <a:r>
              <a:rPr lang="en-US" altLang="en-US" dirty="0"/>
              <a:t>, </a:t>
            </a:r>
            <a:r>
              <a:rPr lang="en-US" altLang="en-US" dirty="0" err="1"/>
              <a:t>menerima</a:t>
            </a:r>
            <a:r>
              <a:rPr lang="en-US" altLang="en-US" dirty="0"/>
              <a:t> </a:t>
            </a:r>
            <a:r>
              <a:rPr lang="en-US" altLang="en-US" dirty="0" err="1"/>
              <a:t>informasi</a:t>
            </a:r>
            <a:r>
              <a:rPr lang="en-US" altLang="en-US" dirty="0"/>
              <a:t> </a:t>
            </a:r>
            <a:r>
              <a:rPr lang="en-US" altLang="en-US" dirty="0" err="1"/>
              <a:t>dari</a:t>
            </a:r>
            <a:r>
              <a:rPr lang="en-US" altLang="en-US" dirty="0"/>
              <a:t> </a:t>
            </a:r>
            <a:r>
              <a:rPr lang="en-US" altLang="en-US" dirty="0" err="1"/>
              <a:t>obyek</a:t>
            </a:r>
            <a:r>
              <a:rPr lang="en-US" altLang="en-US" dirty="0"/>
              <a:t> lain, dan </a:t>
            </a:r>
            <a:r>
              <a:rPr lang="en-US" altLang="en-US" dirty="0" err="1"/>
              <a:t>mengirim</a:t>
            </a:r>
            <a:r>
              <a:rPr lang="en-US" altLang="en-US" dirty="0"/>
              <a:t> </a:t>
            </a:r>
            <a:r>
              <a:rPr lang="en-US" altLang="en-US" dirty="0" err="1"/>
              <a:t>informasi</a:t>
            </a:r>
            <a:r>
              <a:rPr lang="en-US" altLang="en-US" dirty="0"/>
              <a:t> </a:t>
            </a:r>
            <a:r>
              <a:rPr lang="en-US" altLang="en-US" dirty="0" err="1"/>
              <a:t>ke</a:t>
            </a:r>
            <a:r>
              <a:rPr lang="en-US" altLang="en-US" dirty="0"/>
              <a:t> </a:t>
            </a:r>
            <a:r>
              <a:rPr lang="en-US" altLang="en-US" dirty="0" err="1"/>
              <a:t>obyek</a:t>
            </a:r>
            <a:r>
              <a:rPr lang="en-US" altLang="en-US" dirty="0"/>
              <a:t> lain </a:t>
            </a:r>
            <a:r>
              <a:rPr lang="en-US" altLang="en-US" dirty="0" err="1"/>
              <a:t>untuk</a:t>
            </a:r>
            <a:r>
              <a:rPr lang="en-US" altLang="en-US" dirty="0"/>
              <a:t> </a:t>
            </a:r>
            <a:r>
              <a:rPr lang="en-US" altLang="en-US" dirty="0" err="1"/>
              <a:t>melakukan</a:t>
            </a:r>
            <a:r>
              <a:rPr lang="en-US" altLang="en-US" dirty="0"/>
              <a:t> </a:t>
            </a:r>
            <a:r>
              <a:rPr lang="en-US" altLang="en-US" dirty="0" err="1"/>
              <a:t>suatu</a:t>
            </a:r>
            <a:r>
              <a:rPr lang="en-US" altLang="en-US" dirty="0"/>
              <a:t> task.</a:t>
            </a:r>
          </a:p>
          <a:p>
            <a:pPr>
              <a:lnSpc>
                <a:spcPct val="80000"/>
              </a:lnSpc>
            </a:pPr>
            <a:r>
              <a:rPr lang="en-US" altLang="en-US" dirty="0" err="1"/>
              <a:t>Contoh</a:t>
            </a:r>
            <a:r>
              <a:rPr lang="en-US" altLang="en-US" dirty="0"/>
              <a:t>: </a:t>
            </a:r>
            <a:r>
              <a:rPr lang="en-US" altLang="en-US" dirty="0" err="1"/>
              <a:t>VolcanoRobot</a:t>
            </a:r>
            <a:endParaRPr lang="en-US" altLang="en-US" dirty="0"/>
          </a:p>
          <a:p>
            <a:pPr lvl="1">
              <a:lnSpc>
                <a:spcPct val="80000"/>
              </a:lnSpc>
            </a:pPr>
            <a:r>
              <a:rPr lang="en-US" altLang="en-US" dirty="0"/>
              <a:t>Check current temperature</a:t>
            </a:r>
          </a:p>
          <a:p>
            <a:pPr lvl="1">
              <a:lnSpc>
                <a:spcPct val="80000"/>
              </a:lnSpc>
            </a:pPr>
            <a:r>
              <a:rPr lang="en-US" altLang="en-US" dirty="0"/>
              <a:t>Begin a survey</a:t>
            </a:r>
          </a:p>
          <a:p>
            <a:pPr lvl="1">
              <a:lnSpc>
                <a:spcPct val="80000"/>
              </a:lnSpc>
            </a:pPr>
            <a:r>
              <a:rPr lang="en-US" altLang="en-US" dirty="0"/>
              <a:t>Report its current location</a:t>
            </a:r>
          </a:p>
          <a:p>
            <a:pPr>
              <a:lnSpc>
                <a:spcPct val="80000"/>
              </a:lnSpc>
            </a:pPr>
            <a:r>
              <a:rPr lang="en-US" altLang="en-US" dirty="0" err="1"/>
              <a:t>Dalam</a:t>
            </a:r>
            <a:r>
              <a:rPr lang="en-US" altLang="en-US" dirty="0"/>
              <a:t> class, </a:t>
            </a:r>
            <a:r>
              <a:rPr lang="en-US" altLang="en-US" dirty="0" err="1"/>
              <a:t>tingkah</a:t>
            </a:r>
            <a:r>
              <a:rPr lang="en-US" altLang="en-US" dirty="0"/>
              <a:t> </a:t>
            </a:r>
            <a:r>
              <a:rPr lang="en-US" altLang="en-US" dirty="0" err="1"/>
              <a:t>laku</a:t>
            </a:r>
            <a:r>
              <a:rPr lang="en-US" altLang="en-US" dirty="0"/>
              <a:t> </a:t>
            </a:r>
            <a:r>
              <a:rPr lang="en-US" altLang="en-US" dirty="0" err="1"/>
              <a:t>disebut</a:t>
            </a:r>
            <a:r>
              <a:rPr lang="en-US" altLang="en-US" dirty="0"/>
              <a:t> juga </a:t>
            </a:r>
            <a:r>
              <a:rPr lang="en-US" altLang="en-US" dirty="0" err="1"/>
              <a:t>sebagai</a:t>
            </a:r>
            <a:r>
              <a:rPr lang="en-US" altLang="en-US" dirty="0"/>
              <a:t> </a:t>
            </a:r>
            <a:r>
              <a:rPr lang="en-US" altLang="en-US" b="1" dirty="0">
                <a:solidFill>
                  <a:srgbClr val="A50021"/>
                </a:solidFill>
              </a:rPr>
              <a:t>method</a:t>
            </a:r>
            <a:r>
              <a:rPr lang="en-US" altLang="en-US" dirty="0"/>
              <a:t>.</a:t>
            </a:r>
          </a:p>
          <a:p>
            <a:endParaRPr lang="en-US" dirty="0"/>
          </a:p>
        </p:txBody>
      </p:sp>
    </p:spTree>
    <p:extLst>
      <p:ext uri="{BB962C8B-B14F-4D97-AF65-F5344CB8AC3E}">
        <p14:creationId xmlns:p14="http://schemas.microsoft.com/office/powerpoint/2010/main" val="3973140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52FC-55EA-4510-B018-A7F99507CA9F}"/>
              </a:ext>
            </a:extLst>
          </p:cNvPr>
          <p:cNvSpPr>
            <a:spLocks noGrp="1"/>
          </p:cNvSpPr>
          <p:nvPr>
            <p:ph type="title"/>
          </p:nvPr>
        </p:nvSpPr>
        <p:spPr/>
        <p:txBody>
          <a:bodyPr/>
          <a:lstStyle/>
          <a:p>
            <a:r>
              <a:rPr lang="en-US" altLang="en-US" dirty="0" err="1"/>
              <a:t>Tingkah</a:t>
            </a:r>
            <a:r>
              <a:rPr lang="en-US" altLang="en-US" dirty="0"/>
              <a:t> </a:t>
            </a:r>
            <a:r>
              <a:rPr lang="en-US" altLang="en-US" dirty="0" err="1"/>
              <a:t>Laku</a:t>
            </a:r>
            <a:endParaRPr lang="en-US" dirty="0"/>
          </a:p>
        </p:txBody>
      </p:sp>
      <p:sp>
        <p:nvSpPr>
          <p:cNvPr id="3" name="Content Placeholder 2">
            <a:extLst>
              <a:ext uri="{FF2B5EF4-FFF2-40B4-BE49-F238E27FC236}">
                <a16:creationId xmlns:a16="http://schemas.microsoft.com/office/drawing/2014/main" id="{3D76BE6B-0738-4DA2-B75E-AC67174E81D8}"/>
              </a:ext>
            </a:extLst>
          </p:cNvPr>
          <p:cNvSpPr>
            <a:spLocks noGrp="1"/>
          </p:cNvSpPr>
          <p:nvPr>
            <p:ph idx="1"/>
          </p:nvPr>
        </p:nvSpPr>
        <p:spPr/>
        <p:txBody>
          <a:bodyPr/>
          <a:lstStyle/>
          <a:p>
            <a:r>
              <a:rPr lang="en-US" altLang="en-US" dirty="0"/>
              <a:t>Method: </a:t>
            </a:r>
            <a:r>
              <a:rPr lang="en-US" altLang="en-US" dirty="0" err="1"/>
              <a:t>adalah</a:t>
            </a:r>
            <a:r>
              <a:rPr lang="en-US" altLang="en-US" dirty="0"/>
              <a:t> </a:t>
            </a:r>
            <a:r>
              <a:rPr lang="en-US" altLang="en-US" dirty="0" err="1"/>
              <a:t>serangkaian</a:t>
            </a:r>
            <a:r>
              <a:rPr lang="en-US" altLang="en-US" dirty="0"/>
              <a:t> statements </a:t>
            </a:r>
            <a:r>
              <a:rPr lang="en-US" altLang="en-US" dirty="0" err="1"/>
              <a:t>dalam</a:t>
            </a:r>
            <a:r>
              <a:rPr lang="en-US" altLang="en-US" dirty="0"/>
              <a:t> </a:t>
            </a:r>
            <a:r>
              <a:rPr lang="en-US" altLang="en-US" dirty="0" err="1"/>
              <a:t>suatu</a:t>
            </a:r>
            <a:r>
              <a:rPr lang="en-US" altLang="en-US" dirty="0"/>
              <a:t> class yang </a:t>
            </a:r>
            <a:r>
              <a:rPr lang="en-US" altLang="en-US" dirty="0" err="1"/>
              <a:t>menghandle</a:t>
            </a:r>
            <a:r>
              <a:rPr lang="en-US" altLang="en-US" dirty="0"/>
              <a:t> </a:t>
            </a:r>
            <a:r>
              <a:rPr lang="en-US" altLang="en-US" dirty="0" err="1"/>
              <a:t>suatu</a:t>
            </a:r>
            <a:r>
              <a:rPr lang="en-US" altLang="en-US" dirty="0"/>
              <a:t> task </a:t>
            </a:r>
            <a:r>
              <a:rPr lang="en-US" altLang="en-US" dirty="0" err="1"/>
              <a:t>tertentu</a:t>
            </a:r>
            <a:r>
              <a:rPr lang="en-US" altLang="en-US" dirty="0"/>
              <a:t>.</a:t>
            </a:r>
          </a:p>
          <a:p>
            <a:r>
              <a:rPr lang="en-US" altLang="en-US" dirty="0"/>
              <a:t>Cara </a:t>
            </a:r>
            <a:r>
              <a:rPr lang="en-US" altLang="en-US" dirty="0" err="1"/>
              <a:t>obyek</a:t>
            </a:r>
            <a:r>
              <a:rPr lang="en-US" altLang="en-US" dirty="0"/>
              <a:t> </a:t>
            </a:r>
            <a:r>
              <a:rPr lang="en-US" altLang="en-US" dirty="0" err="1">
                <a:solidFill>
                  <a:srgbClr val="A50021"/>
                </a:solidFill>
              </a:rPr>
              <a:t>berkomunikasi</a:t>
            </a:r>
            <a:r>
              <a:rPr lang="en-US" altLang="en-US" dirty="0"/>
              <a:t> </a:t>
            </a:r>
            <a:r>
              <a:rPr lang="en-US" altLang="en-US" dirty="0" err="1"/>
              <a:t>dengan</a:t>
            </a:r>
            <a:r>
              <a:rPr lang="en-US" altLang="en-US" dirty="0"/>
              <a:t> </a:t>
            </a:r>
            <a:r>
              <a:rPr lang="en-US" altLang="en-US" dirty="0" err="1"/>
              <a:t>obyek</a:t>
            </a:r>
            <a:r>
              <a:rPr lang="en-US" altLang="en-US" dirty="0"/>
              <a:t> lain </a:t>
            </a:r>
            <a:r>
              <a:rPr lang="en-US" altLang="en-US" dirty="0" err="1"/>
              <a:t>adalah</a:t>
            </a:r>
            <a:r>
              <a:rPr lang="en-US" altLang="en-US" dirty="0"/>
              <a:t> </a:t>
            </a:r>
            <a:r>
              <a:rPr lang="en-US" altLang="en-US" dirty="0" err="1"/>
              <a:t>dengan</a:t>
            </a:r>
            <a:r>
              <a:rPr lang="en-US" altLang="en-US" dirty="0"/>
              <a:t> </a:t>
            </a:r>
            <a:r>
              <a:rPr lang="en-US" altLang="en-US" dirty="0" err="1"/>
              <a:t>menggunakan</a:t>
            </a:r>
            <a:r>
              <a:rPr lang="en-US" altLang="en-US" dirty="0"/>
              <a:t> </a:t>
            </a:r>
            <a:r>
              <a:rPr lang="en-US" altLang="en-US" dirty="0">
                <a:solidFill>
                  <a:srgbClr val="A50021"/>
                </a:solidFill>
              </a:rPr>
              <a:t>method</a:t>
            </a:r>
            <a:r>
              <a:rPr lang="en-US" altLang="en-US" dirty="0"/>
              <a:t>.</a:t>
            </a:r>
          </a:p>
          <a:p>
            <a:endParaRPr lang="en-US" dirty="0"/>
          </a:p>
        </p:txBody>
      </p:sp>
    </p:spTree>
    <p:extLst>
      <p:ext uri="{BB962C8B-B14F-4D97-AF65-F5344CB8AC3E}">
        <p14:creationId xmlns:p14="http://schemas.microsoft.com/office/powerpoint/2010/main" val="3136408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7740B93A-CA17-46D2-870E-C17A596777B2}"/>
              </a:ext>
            </a:extLst>
          </p:cNvPr>
          <p:cNvSpPr>
            <a:spLocks noGrp="1" noChangeArrowheads="1"/>
          </p:cNvSpPr>
          <p:nvPr>
            <p:ph type="title"/>
          </p:nvPr>
        </p:nvSpPr>
        <p:spPr/>
        <p:txBody>
          <a:bodyPr/>
          <a:lstStyle/>
          <a:p>
            <a:r>
              <a:rPr lang="en-US" altLang="en-US"/>
              <a:t>Konsep Dasar OOP</a:t>
            </a:r>
          </a:p>
        </p:txBody>
      </p:sp>
      <p:sp>
        <p:nvSpPr>
          <p:cNvPr id="6147" name="Rectangle 3">
            <a:extLst>
              <a:ext uri="{FF2B5EF4-FFF2-40B4-BE49-F238E27FC236}">
                <a16:creationId xmlns:a16="http://schemas.microsoft.com/office/drawing/2014/main" id="{31CA2BEE-A20B-49CF-8B8A-B804E426F823}"/>
              </a:ext>
            </a:extLst>
          </p:cNvPr>
          <p:cNvSpPr>
            <a:spLocks noGrp="1" noChangeArrowheads="1"/>
          </p:cNvSpPr>
          <p:nvPr>
            <p:ph type="body" idx="1"/>
          </p:nvPr>
        </p:nvSpPr>
        <p:spPr/>
        <p:txBody>
          <a:bodyPr/>
          <a:lstStyle/>
          <a:p>
            <a:r>
              <a:rPr lang="en-US" altLang="en-US"/>
              <a:t>Enkapsulasi (Encapsulation)</a:t>
            </a:r>
          </a:p>
          <a:p>
            <a:r>
              <a:rPr lang="en-US" altLang="en-US"/>
              <a:t>Penurunan (Inheritance)</a:t>
            </a:r>
          </a:p>
          <a:p>
            <a:r>
              <a:rPr lang="en-US" altLang="en-US"/>
              <a:t>Polimorfisme (Polymorphism)</a:t>
            </a:r>
          </a:p>
        </p:txBody>
      </p:sp>
    </p:spTree>
    <p:extLst>
      <p:ext uri="{BB962C8B-B14F-4D97-AF65-F5344CB8AC3E}">
        <p14:creationId xmlns:p14="http://schemas.microsoft.com/office/powerpoint/2010/main" val="1891271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993D6DFE-55A2-4977-A9E0-3A8F769A7F19}"/>
              </a:ext>
            </a:extLst>
          </p:cNvPr>
          <p:cNvSpPr>
            <a:spLocks noGrp="1" noChangeArrowheads="1"/>
          </p:cNvSpPr>
          <p:nvPr>
            <p:ph type="title"/>
          </p:nvPr>
        </p:nvSpPr>
        <p:spPr/>
        <p:txBody>
          <a:bodyPr/>
          <a:lstStyle/>
          <a:p>
            <a:r>
              <a:rPr lang="en-US" altLang="en-US"/>
              <a:t>Enkapsulasi</a:t>
            </a:r>
          </a:p>
        </p:txBody>
      </p:sp>
      <p:sp>
        <p:nvSpPr>
          <p:cNvPr id="31747" name="Rectangle 3">
            <a:extLst>
              <a:ext uri="{FF2B5EF4-FFF2-40B4-BE49-F238E27FC236}">
                <a16:creationId xmlns:a16="http://schemas.microsoft.com/office/drawing/2014/main" id="{3585BA99-0251-4946-A93D-E6919AAD4F69}"/>
              </a:ext>
            </a:extLst>
          </p:cNvPr>
          <p:cNvSpPr>
            <a:spLocks noGrp="1" noChangeArrowheads="1"/>
          </p:cNvSpPr>
          <p:nvPr>
            <p:ph type="body" idx="1"/>
          </p:nvPr>
        </p:nvSpPr>
        <p:spPr/>
        <p:txBody>
          <a:bodyPr/>
          <a:lstStyle/>
          <a:p>
            <a:r>
              <a:rPr lang="en-US" altLang="en-US"/>
              <a:t>Definisi enkapsulasi: Pembungkusan variabel dan method dalam sebuah obyek yang terlindungi serta menyediakan interface untuk mengakses variabel tersebut.</a:t>
            </a:r>
          </a:p>
          <a:p>
            <a:r>
              <a:rPr lang="en-US" altLang="en-US"/>
              <a:t>Variabel dan method yang dipunyai suatu obyek, bisa ditentukan hak aksesnya.</a:t>
            </a:r>
          </a:p>
        </p:txBody>
      </p:sp>
    </p:spTree>
    <p:extLst>
      <p:ext uri="{BB962C8B-B14F-4D97-AF65-F5344CB8AC3E}">
        <p14:creationId xmlns:p14="http://schemas.microsoft.com/office/powerpoint/2010/main" val="10126818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811B57F4-D4E2-4BAA-8694-2BA028308D94}"/>
              </a:ext>
            </a:extLst>
          </p:cNvPr>
          <p:cNvSpPr>
            <a:spLocks noGrp="1" noChangeArrowheads="1"/>
          </p:cNvSpPr>
          <p:nvPr>
            <p:ph type="title"/>
          </p:nvPr>
        </p:nvSpPr>
        <p:spPr/>
        <p:txBody>
          <a:bodyPr/>
          <a:lstStyle/>
          <a:p>
            <a:r>
              <a:rPr lang="en-US" altLang="en-US"/>
              <a:t>Enkapsulasi</a:t>
            </a:r>
          </a:p>
        </p:txBody>
      </p:sp>
      <p:sp>
        <p:nvSpPr>
          <p:cNvPr id="36867" name="Rectangle 3">
            <a:extLst>
              <a:ext uri="{FF2B5EF4-FFF2-40B4-BE49-F238E27FC236}">
                <a16:creationId xmlns:a16="http://schemas.microsoft.com/office/drawing/2014/main" id="{5E616F84-4CC3-4467-941A-12ED65E03FE6}"/>
              </a:ext>
            </a:extLst>
          </p:cNvPr>
          <p:cNvSpPr>
            <a:spLocks noGrp="1" noChangeArrowheads="1"/>
          </p:cNvSpPr>
          <p:nvPr>
            <p:ph type="body" idx="1"/>
          </p:nvPr>
        </p:nvSpPr>
        <p:spPr/>
        <p:txBody>
          <a:bodyPr/>
          <a:lstStyle/>
          <a:p>
            <a:r>
              <a:rPr lang="en-US" altLang="en-US"/>
              <a:t>Contoh:  jam tangan</a:t>
            </a:r>
          </a:p>
          <a:p>
            <a:pPr lvl="1"/>
            <a:r>
              <a:rPr lang="en-US" altLang="en-US"/>
              <a:t>Penting sekali untuk mengetahui waktu.</a:t>
            </a:r>
          </a:p>
          <a:p>
            <a:pPr lvl="1"/>
            <a:r>
              <a:rPr lang="en-US" altLang="en-US"/>
              <a:t>Cara jam mencatat waktu dengan baik antara jam bertenaga baterai atau bertenaga gerak tidaklah penting kita ketahui.</a:t>
            </a:r>
          </a:p>
          <a:p>
            <a:r>
              <a:rPr lang="en-US" altLang="en-US"/>
              <a:t>Dalam OOP, konsep enkapsulasi sebenarnya merupakan perluasan dari struktur dalam bahasa C.</a:t>
            </a:r>
          </a:p>
        </p:txBody>
      </p:sp>
    </p:spTree>
    <p:extLst>
      <p:ext uri="{BB962C8B-B14F-4D97-AF65-F5344CB8AC3E}">
        <p14:creationId xmlns:p14="http://schemas.microsoft.com/office/powerpoint/2010/main" val="18455351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1F78E775-E76A-4DAA-B1A6-3F61C04FFD7E}"/>
              </a:ext>
            </a:extLst>
          </p:cNvPr>
          <p:cNvSpPr>
            <a:spLocks noGrp="1" noChangeArrowheads="1"/>
          </p:cNvSpPr>
          <p:nvPr>
            <p:ph type="title"/>
          </p:nvPr>
        </p:nvSpPr>
        <p:spPr/>
        <p:txBody>
          <a:bodyPr/>
          <a:lstStyle/>
          <a:p>
            <a:r>
              <a:rPr lang="en-US" altLang="en-US"/>
              <a:t>Pewarisan</a:t>
            </a:r>
          </a:p>
        </p:txBody>
      </p:sp>
      <p:sp>
        <p:nvSpPr>
          <p:cNvPr id="39939" name="Rectangle 3">
            <a:extLst>
              <a:ext uri="{FF2B5EF4-FFF2-40B4-BE49-F238E27FC236}">
                <a16:creationId xmlns:a16="http://schemas.microsoft.com/office/drawing/2014/main" id="{810D63A5-3684-4EA9-A07A-B886DB5ABC3C}"/>
              </a:ext>
            </a:extLst>
          </p:cNvPr>
          <p:cNvSpPr>
            <a:spLocks noGrp="1" noChangeArrowheads="1"/>
          </p:cNvSpPr>
          <p:nvPr>
            <p:ph type="body" idx="1"/>
          </p:nvPr>
        </p:nvSpPr>
        <p:spPr/>
        <p:txBody>
          <a:bodyPr/>
          <a:lstStyle/>
          <a:p>
            <a:r>
              <a:rPr lang="en-US" altLang="en-US"/>
              <a:t>Definisi : merupakan pewarisan atribut dan method dari sebuah class ke class lainnya.</a:t>
            </a:r>
          </a:p>
          <a:p>
            <a:r>
              <a:rPr lang="en-US" altLang="en-US"/>
              <a:t>Class yang mewarisi </a:t>
            </a:r>
            <a:r>
              <a:rPr lang="en-US" altLang="en-US">
                <a:sym typeface="Wingdings" panose="05000000000000000000" pitchFamily="2" charset="2"/>
              </a:rPr>
              <a:t> superclass</a:t>
            </a:r>
          </a:p>
          <a:p>
            <a:r>
              <a:rPr lang="en-US" altLang="en-US">
                <a:sym typeface="Wingdings" panose="05000000000000000000" pitchFamily="2" charset="2"/>
              </a:rPr>
              <a:t>Class yang diwarisi  subclass</a:t>
            </a:r>
          </a:p>
          <a:p>
            <a:r>
              <a:rPr lang="en-US" altLang="en-US">
                <a:sym typeface="Wingdings" panose="05000000000000000000" pitchFamily="2" charset="2"/>
              </a:rPr>
              <a:t>Subclass bisa berlaku sebagai superclass bagi class lainya  </a:t>
            </a:r>
            <a:r>
              <a:rPr lang="en-US" altLang="en-US">
                <a:solidFill>
                  <a:srgbClr val="A50021"/>
                </a:solidFill>
                <a:sym typeface="Wingdings" panose="05000000000000000000" pitchFamily="2" charset="2"/>
              </a:rPr>
              <a:t>multilevel inheritance</a:t>
            </a:r>
            <a:r>
              <a:rPr lang="en-US" altLang="en-US">
                <a:sym typeface="Wingdings" panose="05000000000000000000" pitchFamily="2" charset="2"/>
              </a:rPr>
              <a:t>.</a:t>
            </a:r>
          </a:p>
        </p:txBody>
      </p:sp>
    </p:spTree>
    <p:extLst>
      <p:ext uri="{BB962C8B-B14F-4D97-AF65-F5344CB8AC3E}">
        <p14:creationId xmlns:p14="http://schemas.microsoft.com/office/powerpoint/2010/main" val="29552791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C84D41FB-626B-4095-911C-F85D0C4F6AD8}"/>
              </a:ext>
            </a:extLst>
          </p:cNvPr>
          <p:cNvSpPr>
            <a:spLocks noGrp="1" noChangeArrowheads="1"/>
          </p:cNvSpPr>
          <p:nvPr>
            <p:ph type="title"/>
          </p:nvPr>
        </p:nvSpPr>
        <p:spPr/>
        <p:txBody>
          <a:bodyPr/>
          <a:lstStyle/>
          <a:p>
            <a:r>
              <a:rPr lang="en-US" altLang="en-US"/>
              <a:t>Pewarisan</a:t>
            </a:r>
          </a:p>
        </p:txBody>
      </p:sp>
      <p:sp>
        <p:nvSpPr>
          <p:cNvPr id="40965" name="Text Box 5">
            <a:extLst>
              <a:ext uri="{FF2B5EF4-FFF2-40B4-BE49-F238E27FC236}">
                <a16:creationId xmlns:a16="http://schemas.microsoft.com/office/drawing/2014/main" id="{DD0AD7EC-6546-4636-9F8E-4FD1DB1233D0}"/>
              </a:ext>
            </a:extLst>
          </p:cNvPr>
          <p:cNvSpPr txBox="1">
            <a:spLocks noChangeArrowheads="1"/>
          </p:cNvSpPr>
          <p:nvPr/>
        </p:nvSpPr>
        <p:spPr bwMode="auto">
          <a:xfrm>
            <a:off x="3886200" y="20574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Sepeda</a:t>
            </a:r>
          </a:p>
        </p:txBody>
      </p:sp>
      <p:sp>
        <p:nvSpPr>
          <p:cNvPr id="40967" name="Text Box 7">
            <a:extLst>
              <a:ext uri="{FF2B5EF4-FFF2-40B4-BE49-F238E27FC236}">
                <a16:creationId xmlns:a16="http://schemas.microsoft.com/office/drawing/2014/main" id="{780B7EA6-C17F-45B4-83A4-489FC76AA084}"/>
              </a:ext>
            </a:extLst>
          </p:cNvPr>
          <p:cNvSpPr txBox="1">
            <a:spLocks noChangeArrowheads="1"/>
          </p:cNvSpPr>
          <p:nvPr/>
        </p:nvSpPr>
        <p:spPr bwMode="auto">
          <a:xfrm>
            <a:off x="1600200" y="4114800"/>
            <a:ext cx="1219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Sepeda Gunung</a:t>
            </a:r>
          </a:p>
        </p:txBody>
      </p:sp>
      <p:sp>
        <p:nvSpPr>
          <p:cNvPr id="40968" name="Text Box 8">
            <a:extLst>
              <a:ext uri="{FF2B5EF4-FFF2-40B4-BE49-F238E27FC236}">
                <a16:creationId xmlns:a16="http://schemas.microsoft.com/office/drawing/2014/main" id="{743745F3-2761-4E87-8CE8-13A680E4DD51}"/>
              </a:ext>
            </a:extLst>
          </p:cNvPr>
          <p:cNvSpPr txBox="1">
            <a:spLocks noChangeArrowheads="1"/>
          </p:cNvSpPr>
          <p:nvPr/>
        </p:nvSpPr>
        <p:spPr bwMode="auto">
          <a:xfrm>
            <a:off x="3886200" y="4114800"/>
            <a:ext cx="1219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Sepeda Balap</a:t>
            </a:r>
          </a:p>
        </p:txBody>
      </p:sp>
      <p:sp>
        <p:nvSpPr>
          <p:cNvPr id="40969" name="Text Box 9">
            <a:extLst>
              <a:ext uri="{FF2B5EF4-FFF2-40B4-BE49-F238E27FC236}">
                <a16:creationId xmlns:a16="http://schemas.microsoft.com/office/drawing/2014/main" id="{A295FCD8-7932-423A-B283-873812B8DD1C}"/>
              </a:ext>
            </a:extLst>
          </p:cNvPr>
          <p:cNvSpPr txBox="1">
            <a:spLocks noChangeArrowheads="1"/>
          </p:cNvSpPr>
          <p:nvPr/>
        </p:nvSpPr>
        <p:spPr bwMode="auto">
          <a:xfrm>
            <a:off x="5943600" y="4114800"/>
            <a:ext cx="1219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Sepeda Motor</a:t>
            </a:r>
          </a:p>
        </p:txBody>
      </p:sp>
      <p:sp>
        <p:nvSpPr>
          <p:cNvPr id="40970" name="Line 10">
            <a:extLst>
              <a:ext uri="{FF2B5EF4-FFF2-40B4-BE49-F238E27FC236}">
                <a16:creationId xmlns:a16="http://schemas.microsoft.com/office/drawing/2014/main" id="{03E4B0E1-4E0B-4365-BB12-D28863FB5C27}"/>
              </a:ext>
            </a:extLst>
          </p:cNvPr>
          <p:cNvSpPr>
            <a:spLocks noChangeShapeType="1"/>
          </p:cNvSpPr>
          <p:nvPr/>
        </p:nvSpPr>
        <p:spPr bwMode="auto">
          <a:xfrm>
            <a:off x="4495800" y="2362200"/>
            <a:ext cx="0" cy="1752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1" name="Line 11">
            <a:extLst>
              <a:ext uri="{FF2B5EF4-FFF2-40B4-BE49-F238E27FC236}">
                <a16:creationId xmlns:a16="http://schemas.microsoft.com/office/drawing/2014/main" id="{57C8190B-0D3B-431C-83D6-2B95DE5C0511}"/>
              </a:ext>
            </a:extLst>
          </p:cNvPr>
          <p:cNvSpPr>
            <a:spLocks noChangeShapeType="1"/>
          </p:cNvSpPr>
          <p:nvPr/>
        </p:nvSpPr>
        <p:spPr bwMode="auto">
          <a:xfrm>
            <a:off x="2209800" y="3733800"/>
            <a:ext cx="426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2" name="Line 12">
            <a:extLst>
              <a:ext uri="{FF2B5EF4-FFF2-40B4-BE49-F238E27FC236}">
                <a16:creationId xmlns:a16="http://schemas.microsoft.com/office/drawing/2014/main" id="{ECDD6C93-6440-4290-913F-9E6FA956B9F1}"/>
              </a:ext>
            </a:extLst>
          </p:cNvPr>
          <p:cNvSpPr>
            <a:spLocks noChangeShapeType="1"/>
          </p:cNvSpPr>
          <p:nvPr/>
        </p:nvSpPr>
        <p:spPr bwMode="auto">
          <a:xfrm>
            <a:off x="2209800" y="3733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3" name="Line 13">
            <a:extLst>
              <a:ext uri="{FF2B5EF4-FFF2-40B4-BE49-F238E27FC236}">
                <a16:creationId xmlns:a16="http://schemas.microsoft.com/office/drawing/2014/main" id="{C43DB386-97A0-4AAA-9216-3C85704B1845}"/>
              </a:ext>
            </a:extLst>
          </p:cNvPr>
          <p:cNvSpPr>
            <a:spLocks noChangeShapeType="1"/>
          </p:cNvSpPr>
          <p:nvPr/>
        </p:nvSpPr>
        <p:spPr bwMode="auto">
          <a:xfrm>
            <a:off x="6477000" y="3733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56133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9457E44B-B530-4FC2-B8AA-7BD468986F58}"/>
              </a:ext>
            </a:extLst>
          </p:cNvPr>
          <p:cNvSpPr>
            <a:spLocks noGrp="1" noChangeArrowheads="1"/>
          </p:cNvSpPr>
          <p:nvPr>
            <p:ph type="title"/>
          </p:nvPr>
        </p:nvSpPr>
        <p:spPr/>
        <p:txBody>
          <a:bodyPr/>
          <a:lstStyle/>
          <a:p>
            <a:r>
              <a:rPr lang="en-US" altLang="en-US"/>
              <a:t>Keuntungan pewarisan</a:t>
            </a:r>
          </a:p>
        </p:txBody>
      </p:sp>
      <p:sp>
        <p:nvSpPr>
          <p:cNvPr id="41987" name="Rectangle 3">
            <a:extLst>
              <a:ext uri="{FF2B5EF4-FFF2-40B4-BE49-F238E27FC236}">
                <a16:creationId xmlns:a16="http://schemas.microsoft.com/office/drawing/2014/main" id="{CDFF1A07-5D9D-4842-B3D4-244D16130809}"/>
              </a:ext>
            </a:extLst>
          </p:cNvPr>
          <p:cNvSpPr>
            <a:spLocks noGrp="1" noChangeArrowheads="1"/>
          </p:cNvSpPr>
          <p:nvPr>
            <p:ph type="body" idx="1"/>
          </p:nvPr>
        </p:nvSpPr>
        <p:spPr/>
        <p:txBody>
          <a:bodyPr/>
          <a:lstStyle/>
          <a:p>
            <a:r>
              <a:rPr lang="en-US" altLang="en-US" sz="2800"/>
              <a:t>Subclass menyediakan state/behaviour yang spesifik yang membedakan dengan superclass </a:t>
            </a:r>
            <a:r>
              <a:rPr lang="en-US" altLang="en-US" sz="2800">
                <a:sym typeface="Wingdings" panose="05000000000000000000" pitchFamily="2" charset="2"/>
              </a:rPr>
              <a:t> memungkinkan programmer untuk menggunakan ulang source code dari superclass yang telah ada.</a:t>
            </a:r>
          </a:p>
          <a:p>
            <a:r>
              <a:rPr lang="en-US" altLang="en-US" sz="2800">
                <a:sym typeface="Wingdings" panose="05000000000000000000" pitchFamily="2" charset="2"/>
              </a:rPr>
              <a:t>Programmer dapat mendefinisikan superclass khusus yang bersifat generik, yang disebut abstract class, untuk mendefinisikan class dengan tingkah laku dan state secara umum.</a:t>
            </a:r>
            <a:endParaRPr lang="en-US" altLang="en-US" sz="2800"/>
          </a:p>
        </p:txBody>
      </p:sp>
    </p:spTree>
    <p:extLst>
      <p:ext uri="{BB962C8B-B14F-4D97-AF65-F5344CB8AC3E}">
        <p14:creationId xmlns:p14="http://schemas.microsoft.com/office/powerpoint/2010/main" val="1920182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ED582-C636-4433-8C56-4B25713D441D}"/>
              </a:ext>
            </a:extLst>
          </p:cNvPr>
          <p:cNvSpPr>
            <a:spLocks noGrp="1"/>
          </p:cNvSpPr>
          <p:nvPr>
            <p:ph type="title"/>
          </p:nvPr>
        </p:nvSpPr>
        <p:spPr/>
        <p:txBody>
          <a:bodyPr/>
          <a:lstStyle/>
          <a:p>
            <a:r>
              <a:rPr lang="en-US" dirty="0"/>
              <a:t>Programming paradigms</a:t>
            </a:r>
          </a:p>
        </p:txBody>
      </p:sp>
      <p:sp>
        <p:nvSpPr>
          <p:cNvPr id="3" name="Content Placeholder 2">
            <a:extLst>
              <a:ext uri="{FF2B5EF4-FFF2-40B4-BE49-F238E27FC236}">
                <a16:creationId xmlns:a16="http://schemas.microsoft.com/office/drawing/2014/main" id="{D080A9E5-2380-4B2B-8BFA-195071E12735}"/>
              </a:ext>
            </a:extLst>
          </p:cNvPr>
          <p:cNvSpPr>
            <a:spLocks noGrp="1"/>
          </p:cNvSpPr>
          <p:nvPr>
            <p:ph idx="1"/>
          </p:nvPr>
        </p:nvSpPr>
        <p:spPr/>
        <p:txBody>
          <a:bodyPr/>
          <a:lstStyle/>
          <a:p>
            <a:pPr marL="0" indent="0">
              <a:buNone/>
            </a:pPr>
            <a:r>
              <a:rPr lang="en-US" b="1" dirty="0"/>
              <a:t>Paradigms / </a:t>
            </a:r>
            <a:r>
              <a:rPr lang="en-US" b="1" dirty="0" err="1"/>
              <a:t>Paradigma</a:t>
            </a:r>
            <a:r>
              <a:rPr lang="en-US" b="1" dirty="0"/>
              <a:t>?</a:t>
            </a:r>
          </a:p>
          <a:p>
            <a:pPr marL="0" indent="0">
              <a:buNone/>
            </a:pPr>
            <a:r>
              <a:rPr lang="en-US" b="1" dirty="0" err="1">
                <a:solidFill>
                  <a:schemeClr val="accent1">
                    <a:lumMod val="50000"/>
                  </a:schemeClr>
                </a:solidFill>
              </a:rPr>
              <a:t>Paradigma</a:t>
            </a:r>
            <a:r>
              <a:rPr lang="en-US" dirty="0">
                <a:solidFill>
                  <a:schemeClr val="bg1">
                    <a:lumMod val="50000"/>
                  </a:schemeClr>
                </a:solidFill>
              </a:rPr>
              <a:t> </a:t>
            </a:r>
            <a:r>
              <a:rPr lang="en-US" dirty="0" err="1">
                <a:solidFill>
                  <a:schemeClr val="bg1">
                    <a:lumMod val="50000"/>
                  </a:schemeClr>
                </a:solidFill>
              </a:rPr>
              <a:t>dalam</a:t>
            </a:r>
            <a:r>
              <a:rPr lang="en-US" dirty="0">
                <a:solidFill>
                  <a:schemeClr val="bg1">
                    <a:lumMod val="50000"/>
                  </a:schemeClr>
                </a:solidFill>
              </a:rPr>
              <a:t> </a:t>
            </a:r>
            <a:r>
              <a:rPr lang="en-US" dirty="0" err="1">
                <a:solidFill>
                  <a:schemeClr val="bg1">
                    <a:lumMod val="50000"/>
                  </a:schemeClr>
                </a:solidFill>
              </a:rPr>
              <a:t>disiplin</a:t>
            </a:r>
            <a:r>
              <a:rPr lang="en-US" dirty="0">
                <a:solidFill>
                  <a:schemeClr val="bg1">
                    <a:lumMod val="50000"/>
                  </a:schemeClr>
                </a:solidFill>
              </a:rPr>
              <a:t> </a:t>
            </a:r>
            <a:r>
              <a:rPr lang="en-US" dirty="0" err="1">
                <a:solidFill>
                  <a:schemeClr val="bg1">
                    <a:lumMod val="50000"/>
                  </a:schemeClr>
                </a:solidFill>
              </a:rPr>
              <a:t>intelektual</a:t>
            </a:r>
            <a:r>
              <a:rPr lang="en-US" dirty="0">
                <a:solidFill>
                  <a:schemeClr val="bg1">
                    <a:lumMod val="50000"/>
                  </a:schemeClr>
                </a:solidFill>
              </a:rPr>
              <a:t> </a:t>
            </a:r>
            <a:r>
              <a:rPr lang="en-US" dirty="0" err="1">
                <a:solidFill>
                  <a:schemeClr val="bg1">
                    <a:lumMod val="50000"/>
                  </a:schemeClr>
                </a:solidFill>
              </a:rPr>
              <a:t>adalah</a:t>
            </a:r>
            <a:r>
              <a:rPr lang="en-US" dirty="0">
                <a:solidFill>
                  <a:schemeClr val="bg1">
                    <a:lumMod val="50000"/>
                  </a:schemeClr>
                </a:solidFill>
              </a:rPr>
              <a:t> </a:t>
            </a:r>
            <a:r>
              <a:rPr lang="en-US" b="1" u="sng" dirty="0" err="1">
                <a:solidFill>
                  <a:srgbClr val="FF0000"/>
                </a:solidFill>
              </a:rPr>
              <a:t>cara</a:t>
            </a:r>
            <a:r>
              <a:rPr lang="en-US" b="1" u="sng" dirty="0">
                <a:solidFill>
                  <a:srgbClr val="FF0000"/>
                </a:solidFill>
              </a:rPr>
              <a:t> </a:t>
            </a:r>
            <a:r>
              <a:rPr lang="en-US" b="1" u="sng" dirty="0" err="1">
                <a:solidFill>
                  <a:srgbClr val="FF0000"/>
                </a:solidFill>
              </a:rPr>
              <a:t>pandang</a:t>
            </a:r>
            <a:r>
              <a:rPr lang="en-US" u="sng" dirty="0">
                <a:solidFill>
                  <a:srgbClr val="FF0000"/>
                </a:solidFill>
              </a:rPr>
              <a:t> </a:t>
            </a:r>
            <a:r>
              <a:rPr lang="en-US" dirty="0">
                <a:solidFill>
                  <a:schemeClr val="bg1">
                    <a:lumMod val="50000"/>
                  </a:schemeClr>
                </a:solidFill>
              </a:rPr>
              <a:t>orang </a:t>
            </a:r>
            <a:r>
              <a:rPr lang="en-US" dirty="0" err="1">
                <a:solidFill>
                  <a:schemeClr val="bg1">
                    <a:lumMod val="50000"/>
                  </a:schemeClr>
                </a:solidFill>
              </a:rPr>
              <a:t>terhadap</a:t>
            </a:r>
            <a:r>
              <a:rPr lang="en-US" dirty="0">
                <a:solidFill>
                  <a:schemeClr val="bg1">
                    <a:lumMod val="50000"/>
                  </a:schemeClr>
                </a:solidFill>
              </a:rPr>
              <a:t> </a:t>
            </a:r>
            <a:r>
              <a:rPr lang="en-US" dirty="0" err="1">
                <a:solidFill>
                  <a:schemeClr val="bg1">
                    <a:lumMod val="50000"/>
                  </a:schemeClr>
                </a:solidFill>
              </a:rPr>
              <a:t>diri</a:t>
            </a:r>
            <a:r>
              <a:rPr lang="en-US" dirty="0">
                <a:solidFill>
                  <a:schemeClr val="bg1">
                    <a:lumMod val="50000"/>
                  </a:schemeClr>
                </a:solidFill>
              </a:rPr>
              <a:t> dan </a:t>
            </a:r>
            <a:r>
              <a:rPr lang="en-US" dirty="0" err="1">
                <a:solidFill>
                  <a:schemeClr val="bg1">
                    <a:lumMod val="50000"/>
                  </a:schemeClr>
                </a:solidFill>
              </a:rPr>
              <a:t>lingkungannya</a:t>
            </a:r>
            <a:r>
              <a:rPr lang="en-US" dirty="0">
                <a:solidFill>
                  <a:schemeClr val="bg1">
                    <a:lumMod val="50000"/>
                  </a:schemeClr>
                </a:solidFill>
              </a:rPr>
              <a:t> yang </a:t>
            </a:r>
            <a:r>
              <a:rPr lang="en-US" dirty="0" err="1">
                <a:solidFill>
                  <a:schemeClr val="bg1">
                    <a:lumMod val="50000"/>
                  </a:schemeClr>
                </a:solidFill>
              </a:rPr>
              <a:t>akan</a:t>
            </a:r>
            <a:r>
              <a:rPr lang="en-US" dirty="0">
                <a:solidFill>
                  <a:schemeClr val="bg1">
                    <a:lumMod val="50000"/>
                  </a:schemeClr>
                </a:solidFill>
              </a:rPr>
              <a:t> </a:t>
            </a:r>
            <a:r>
              <a:rPr lang="en-US" dirty="0" err="1">
                <a:solidFill>
                  <a:schemeClr val="bg1">
                    <a:lumMod val="50000"/>
                  </a:schemeClr>
                </a:solidFill>
              </a:rPr>
              <a:t>mempengaruhinya</a:t>
            </a:r>
            <a:r>
              <a:rPr lang="en-US" dirty="0">
                <a:solidFill>
                  <a:schemeClr val="bg1">
                    <a:lumMod val="50000"/>
                  </a:schemeClr>
                </a:solidFill>
              </a:rPr>
              <a:t> </a:t>
            </a:r>
            <a:r>
              <a:rPr lang="en-US" dirty="0" err="1">
                <a:solidFill>
                  <a:schemeClr val="bg1">
                    <a:lumMod val="50000"/>
                  </a:schemeClr>
                </a:solidFill>
              </a:rPr>
              <a:t>dalam</a:t>
            </a:r>
            <a:r>
              <a:rPr lang="en-US" dirty="0">
                <a:solidFill>
                  <a:schemeClr val="bg1">
                    <a:lumMod val="50000"/>
                  </a:schemeClr>
                </a:solidFill>
              </a:rPr>
              <a:t> </a:t>
            </a:r>
            <a:r>
              <a:rPr lang="en-US" dirty="0" err="1">
                <a:solidFill>
                  <a:schemeClr val="bg1">
                    <a:lumMod val="50000"/>
                  </a:schemeClr>
                </a:solidFill>
              </a:rPr>
              <a:t>berpikir</a:t>
            </a:r>
            <a:r>
              <a:rPr lang="en-US" dirty="0">
                <a:solidFill>
                  <a:schemeClr val="bg1">
                    <a:lumMod val="50000"/>
                  </a:schemeClr>
                </a:solidFill>
              </a:rPr>
              <a:t> (</a:t>
            </a:r>
            <a:r>
              <a:rPr lang="en-US" dirty="0" err="1">
                <a:solidFill>
                  <a:schemeClr val="bg1">
                    <a:lumMod val="50000"/>
                  </a:schemeClr>
                </a:solidFill>
              </a:rPr>
              <a:t>kognitif</a:t>
            </a:r>
            <a:r>
              <a:rPr lang="en-US" dirty="0">
                <a:solidFill>
                  <a:schemeClr val="bg1">
                    <a:lumMod val="50000"/>
                  </a:schemeClr>
                </a:solidFill>
              </a:rPr>
              <a:t>), </a:t>
            </a:r>
            <a:r>
              <a:rPr lang="en-US" dirty="0" err="1">
                <a:solidFill>
                  <a:schemeClr val="bg1">
                    <a:lumMod val="50000"/>
                  </a:schemeClr>
                </a:solidFill>
              </a:rPr>
              <a:t>bersikap</a:t>
            </a:r>
            <a:r>
              <a:rPr lang="en-US" dirty="0">
                <a:solidFill>
                  <a:schemeClr val="bg1">
                    <a:lumMod val="50000"/>
                  </a:schemeClr>
                </a:solidFill>
              </a:rPr>
              <a:t> (</a:t>
            </a:r>
            <a:r>
              <a:rPr lang="en-US" dirty="0" err="1">
                <a:solidFill>
                  <a:schemeClr val="bg1">
                    <a:lumMod val="50000"/>
                  </a:schemeClr>
                </a:solidFill>
              </a:rPr>
              <a:t>afektif</a:t>
            </a:r>
            <a:r>
              <a:rPr lang="en-US" dirty="0">
                <a:solidFill>
                  <a:schemeClr val="bg1">
                    <a:lumMod val="50000"/>
                  </a:schemeClr>
                </a:solidFill>
              </a:rPr>
              <a:t>), dan </a:t>
            </a:r>
            <a:r>
              <a:rPr lang="en-US" dirty="0" err="1">
                <a:solidFill>
                  <a:schemeClr val="bg1">
                    <a:lumMod val="50000"/>
                  </a:schemeClr>
                </a:solidFill>
              </a:rPr>
              <a:t>bertingkah</a:t>
            </a:r>
            <a:r>
              <a:rPr lang="en-US" dirty="0">
                <a:solidFill>
                  <a:schemeClr val="bg1">
                    <a:lumMod val="50000"/>
                  </a:schemeClr>
                </a:solidFill>
              </a:rPr>
              <a:t> </a:t>
            </a:r>
            <a:r>
              <a:rPr lang="en-US" dirty="0" err="1">
                <a:solidFill>
                  <a:schemeClr val="bg1">
                    <a:lumMod val="50000"/>
                  </a:schemeClr>
                </a:solidFill>
              </a:rPr>
              <a:t>laku</a:t>
            </a:r>
            <a:r>
              <a:rPr lang="en-US" dirty="0">
                <a:solidFill>
                  <a:schemeClr val="bg1">
                    <a:lumMod val="50000"/>
                  </a:schemeClr>
                </a:solidFill>
              </a:rPr>
              <a:t> (</a:t>
            </a:r>
            <a:r>
              <a:rPr lang="en-US" dirty="0" err="1">
                <a:solidFill>
                  <a:schemeClr val="bg1">
                    <a:lumMod val="50000"/>
                  </a:schemeClr>
                </a:solidFill>
              </a:rPr>
              <a:t>konatif</a:t>
            </a:r>
            <a:r>
              <a:rPr lang="en-US" dirty="0">
                <a:solidFill>
                  <a:schemeClr val="bg1">
                    <a:lumMod val="50000"/>
                  </a:schemeClr>
                </a:solidFill>
              </a:rPr>
              <a:t>).[1] </a:t>
            </a:r>
            <a:r>
              <a:rPr lang="en-US" dirty="0" err="1">
                <a:solidFill>
                  <a:schemeClr val="bg1">
                    <a:lumMod val="50000"/>
                  </a:schemeClr>
                </a:solidFill>
              </a:rPr>
              <a:t>Paradigma</a:t>
            </a:r>
            <a:r>
              <a:rPr lang="en-US" dirty="0">
                <a:solidFill>
                  <a:schemeClr val="bg1">
                    <a:lumMod val="50000"/>
                  </a:schemeClr>
                </a:solidFill>
              </a:rPr>
              <a:t> juga </a:t>
            </a:r>
            <a:r>
              <a:rPr lang="en-US" dirty="0" err="1">
                <a:solidFill>
                  <a:schemeClr val="bg1">
                    <a:lumMod val="50000"/>
                  </a:schemeClr>
                </a:solidFill>
              </a:rPr>
              <a:t>dapat</a:t>
            </a:r>
            <a:r>
              <a:rPr lang="en-US" dirty="0">
                <a:solidFill>
                  <a:schemeClr val="bg1">
                    <a:lumMod val="50000"/>
                  </a:schemeClr>
                </a:solidFill>
              </a:rPr>
              <a:t> </a:t>
            </a:r>
            <a:r>
              <a:rPr lang="en-US" dirty="0" err="1">
                <a:solidFill>
                  <a:schemeClr val="bg1">
                    <a:lumMod val="50000"/>
                  </a:schemeClr>
                </a:solidFill>
              </a:rPr>
              <a:t>berarti</a:t>
            </a:r>
            <a:r>
              <a:rPr lang="en-US" dirty="0">
                <a:solidFill>
                  <a:schemeClr val="bg1">
                    <a:lumMod val="50000"/>
                  </a:schemeClr>
                </a:solidFill>
              </a:rPr>
              <a:t> </a:t>
            </a:r>
            <a:r>
              <a:rPr lang="en-US" dirty="0" err="1">
                <a:solidFill>
                  <a:schemeClr val="bg1">
                    <a:lumMod val="50000"/>
                  </a:schemeClr>
                </a:solidFill>
              </a:rPr>
              <a:t>seperangkat</a:t>
            </a:r>
            <a:r>
              <a:rPr lang="en-US" dirty="0">
                <a:solidFill>
                  <a:schemeClr val="bg1">
                    <a:lumMod val="50000"/>
                  </a:schemeClr>
                </a:solidFill>
              </a:rPr>
              <a:t> </a:t>
            </a:r>
            <a:r>
              <a:rPr lang="en-US" dirty="0" err="1">
                <a:solidFill>
                  <a:schemeClr val="bg1">
                    <a:lumMod val="50000"/>
                  </a:schemeClr>
                </a:solidFill>
              </a:rPr>
              <a:t>asumsi</a:t>
            </a:r>
            <a:r>
              <a:rPr lang="en-US" dirty="0">
                <a:solidFill>
                  <a:schemeClr val="bg1">
                    <a:lumMod val="50000"/>
                  </a:schemeClr>
                </a:solidFill>
              </a:rPr>
              <a:t>, </a:t>
            </a:r>
            <a:r>
              <a:rPr lang="en-US" dirty="0" err="1">
                <a:solidFill>
                  <a:schemeClr val="bg1">
                    <a:lumMod val="50000"/>
                  </a:schemeClr>
                </a:solidFill>
              </a:rPr>
              <a:t>konsep</a:t>
            </a:r>
            <a:r>
              <a:rPr lang="en-US" dirty="0">
                <a:solidFill>
                  <a:schemeClr val="bg1">
                    <a:lumMod val="50000"/>
                  </a:schemeClr>
                </a:solidFill>
              </a:rPr>
              <a:t>, </a:t>
            </a:r>
            <a:r>
              <a:rPr lang="en-US" dirty="0" err="1">
                <a:solidFill>
                  <a:schemeClr val="bg1">
                    <a:lumMod val="50000"/>
                  </a:schemeClr>
                </a:solidFill>
              </a:rPr>
              <a:t>nilai</a:t>
            </a:r>
            <a:r>
              <a:rPr lang="en-US" dirty="0">
                <a:solidFill>
                  <a:schemeClr val="bg1">
                    <a:lumMod val="50000"/>
                  </a:schemeClr>
                </a:solidFill>
              </a:rPr>
              <a:t>, dan </a:t>
            </a:r>
            <a:r>
              <a:rPr lang="en-US" dirty="0" err="1">
                <a:solidFill>
                  <a:schemeClr val="bg1">
                    <a:lumMod val="50000"/>
                  </a:schemeClr>
                </a:solidFill>
              </a:rPr>
              <a:t>praktik</a:t>
            </a:r>
            <a:r>
              <a:rPr lang="en-US" dirty="0">
                <a:solidFill>
                  <a:schemeClr val="bg1">
                    <a:lumMod val="50000"/>
                  </a:schemeClr>
                </a:solidFill>
              </a:rPr>
              <a:t> yang di </a:t>
            </a:r>
            <a:r>
              <a:rPr lang="en-US" dirty="0" err="1">
                <a:solidFill>
                  <a:schemeClr val="bg1">
                    <a:lumMod val="50000"/>
                  </a:schemeClr>
                </a:solidFill>
              </a:rPr>
              <a:t>terapkan</a:t>
            </a:r>
            <a:r>
              <a:rPr lang="en-US" dirty="0">
                <a:solidFill>
                  <a:schemeClr val="bg1">
                    <a:lumMod val="50000"/>
                  </a:schemeClr>
                </a:solidFill>
              </a:rPr>
              <a:t> </a:t>
            </a:r>
            <a:r>
              <a:rPr lang="en-US" dirty="0" err="1">
                <a:solidFill>
                  <a:schemeClr val="bg1">
                    <a:lumMod val="50000"/>
                  </a:schemeClr>
                </a:solidFill>
              </a:rPr>
              <a:t>dalam</a:t>
            </a:r>
            <a:r>
              <a:rPr lang="en-US" dirty="0">
                <a:solidFill>
                  <a:schemeClr val="bg1">
                    <a:lumMod val="50000"/>
                  </a:schemeClr>
                </a:solidFill>
              </a:rPr>
              <a:t> </a:t>
            </a:r>
            <a:r>
              <a:rPr lang="en-US" dirty="0" err="1">
                <a:solidFill>
                  <a:schemeClr val="bg1">
                    <a:lumMod val="50000"/>
                  </a:schemeClr>
                </a:solidFill>
              </a:rPr>
              <a:t>memandang</a:t>
            </a:r>
            <a:r>
              <a:rPr lang="en-US" dirty="0">
                <a:solidFill>
                  <a:schemeClr val="bg1">
                    <a:lumMod val="50000"/>
                  </a:schemeClr>
                </a:solidFill>
              </a:rPr>
              <a:t> </a:t>
            </a:r>
            <a:r>
              <a:rPr lang="en-US" dirty="0" err="1">
                <a:solidFill>
                  <a:schemeClr val="bg1">
                    <a:lumMod val="50000"/>
                  </a:schemeClr>
                </a:solidFill>
              </a:rPr>
              <a:t>realitas</a:t>
            </a:r>
            <a:r>
              <a:rPr lang="en-US" dirty="0">
                <a:solidFill>
                  <a:schemeClr val="bg1">
                    <a:lumMod val="50000"/>
                  </a:schemeClr>
                </a:solidFill>
              </a:rPr>
              <a:t> </a:t>
            </a:r>
            <a:r>
              <a:rPr lang="en-US" dirty="0" err="1">
                <a:solidFill>
                  <a:schemeClr val="bg1">
                    <a:lumMod val="50000"/>
                  </a:schemeClr>
                </a:solidFill>
              </a:rPr>
              <a:t>dalam</a:t>
            </a:r>
            <a:r>
              <a:rPr lang="en-US" dirty="0">
                <a:solidFill>
                  <a:schemeClr val="bg1">
                    <a:lumMod val="50000"/>
                  </a:schemeClr>
                </a:solidFill>
              </a:rPr>
              <a:t> </a:t>
            </a:r>
            <a:r>
              <a:rPr lang="en-US" dirty="0" err="1">
                <a:solidFill>
                  <a:schemeClr val="bg1">
                    <a:lumMod val="50000"/>
                  </a:schemeClr>
                </a:solidFill>
              </a:rPr>
              <a:t>sebuah</a:t>
            </a:r>
            <a:r>
              <a:rPr lang="en-US" dirty="0">
                <a:solidFill>
                  <a:schemeClr val="bg1">
                    <a:lumMod val="50000"/>
                  </a:schemeClr>
                </a:solidFill>
              </a:rPr>
              <a:t> </a:t>
            </a:r>
            <a:r>
              <a:rPr lang="en-US" dirty="0" err="1">
                <a:solidFill>
                  <a:schemeClr val="bg1">
                    <a:lumMod val="50000"/>
                  </a:schemeClr>
                </a:solidFill>
              </a:rPr>
              <a:t>komunitas</a:t>
            </a:r>
            <a:r>
              <a:rPr lang="en-US" dirty="0">
                <a:solidFill>
                  <a:schemeClr val="bg1">
                    <a:lumMod val="50000"/>
                  </a:schemeClr>
                </a:solidFill>
              </a:rPr>
              <a:t> yang </a:t>
            </a:r>
            <a:r>
              <a:rPr lang="en-US" dirty="0" err="1">
                <a:solidFill>
                  <a:schemeClr val="bg1">
                    <a:lumMod val="50000"/>
                  </a:schemeClr>
                </a:solidFill>
              </a:rPr>
              <a:t>sama</a:t>
            </a:r>
            <a:r>
              <a:rPr lang="en-US" dirty="0">
                <a:solidFill>
                  <a:schemeClr val="bg1">
                    <a:lumMod val="50000"/>
                  </a:schemeClr>
                </a:solidFill>
              </a:rPr>
              <a:t>, </a:t>
            </a:r>
            <a:r>
              <a:rPr lang="en-US" dirty="0" err="1">
                <a:solidFill>
                  <a:schemeClr val="bg1">
                    <a:lumMod val="50000"/>
                  </a:schemeClr>
                </a:solidFill>
              </a:rPr>
              <a:t>khususnya</a:t>
            </a:r>
            <a:r>
              <a:rPr lang="en-US" dirty="0">
                <a:solidFill>
                  <a:schemeClr val="bg1">
                    <a:lumMod val="50000"/>
                  </a:schemeClr>
                </a:solidFill>
              </a:rPr>
              <a:t>, </a:t>
            </a:r>
            <a:r>
              <a:rPr lang="en-US" dirty="0" err="1">
                <a:solidFill>
                  <a:schemeClr val="bg1">
                    <a:lumMod val="50000"/>
                  </a:schemeClr>
                </a:solidFill>
              </a:rPr>
              <a:t>dalam</a:t>
            </a:r>
            <a:r>
              <a:rPr lang="en-US" dirty="0">
                <a:solidFill>
                  <a:schemeClr val="bg1">
                    <a:lumMod val="50000"/>
                  </a:schemeClr>
                </a:solidFill>
              </a:rPr>
              <a:t> </a:t>
            </a:r>
            <a:r>
              <a:rPr lang="en-US" dirty="0" err="1">
                <a:solidFill>
                  <a:schemeClr val="bg1">
                    <a:lumMod val="50000"/>
                  </a:schemeClr>
                </a:solidFill>
              </a:rPr>
              <a:t>disiplin</a:t>
            </a:r>
            <a:r>
              <a:rPr lang="en-US" dirty="0">
                <a:solidFill>
                  <a:schemeClr val="bg1">
                    <a:lumMod val="50000"/>
                  </a:schemeClr>
                </a:solidFill>
              </a:rPr>
              <a:t> </a:t>
            </a:r>
            <a:r>
              <a:rPr lang="en-US" dirty="0" err="1">
                <a:solidFill>
                  <a:schemeClr val="bg1">
                    <a:lumMod val="50000"/>
                  </a:schemeClr>
                </a:solidFill>
              </a:rPr>
              <a:t>intelektual</a:t>
            </a:r>
            <a:r>
              <a:rPr lang="en-US" dirty="0">
                <a:solidFill>
                  <a:schemeClr val="bg1">
                    <a:lumMod val="50000"/>
                  </a:schemeClr>
                </a:solidFill>
              </a:rPr>
              <a:t>. (</a:t>
            </a:r>
            <a:r>
              <a:rPr lang="en-US" dirty="0" err="1">
                <a:solidFill>
                  <a:schemeClr val="bg1">
                    <a:lumMod val="50000"/>
                  </a:schemeClr>
                </a:solidFill>
              </a:rPr>
              <a:t>wikipedia</a:t>
            </a:r>
            <a:r>
              <a:rPr lang="en-US" dirty="0">
                <a:solidFill>
                  <a:schemeClr val="bg1">
                    <a:lumMod val="50000"/>
                  </a:schemeClr>
                </a:solidFill>
              </a:rPr>
              <a:t>)</a:t>
            </a:r>
          </a:p>
        </p:txBody>
      </p:sp>
    </p:spTree>
    <p:extLst>
      <p:ext uri="{BB962C8B-B14F-4D97-AF65-F5344CB8AC3E}">
        <p14:creationId xmlns:p14="http://schemas.microsoft.com/office/powerpoint/2010/main" val="4086212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8F085A66-BDC3-4121-B693-A85C2E54E128}"/>
              </a:ext>
            </a:extLst>
          </p:cNvPr>
          <p:cNvSpPr>
            <a:spLocks noGrp="1" noChangeArrowheads="1"/>
          </p:cNvSpPr>
          <p:nvPr>
            <p:ph type="title"/>
          </p:nvPr>
        </p:nvSpPr>
        <p:spPr/>
        <p:txBody>
          <a:bodyPr/>
          <a:lstStyle/>
          <a:p>
            <a:r>
              <a:rPr lang="en-US" altLang="en-US"/>
              <a:t>Single dan multiple inheritance</a:t>
            </a:r>
          </a:p>
        </p:txBody>
      </p:sp>
      <p:sp>
        <p:nvSpPr>
          <p:cNvPr id="58371" name="Rectangle 3">
            <a:extLst>
              <a:ext uri="{FF2B5EF4-FFF2-40B4-BE49-F238E27FC236}">
                <a16:creationId xmlns:a16="http://schemas.microsoft.com/office/drawing/2014/main" id="{F81D99BE-58F0-479A-9280-B1E3BCDB7E8C}"/>
              </a:ext>
            </a:extLst>
          </p:cNvPr>
          <p:cNvSpPr>
            <a:spLocks noGrp="1" noChangeArrowheads="1"/>
          </p:cNvSpPr>
          <p:nvPr>
            <p:ph type="body" idx="1"/>
          </p:nvPr>
        </p:nvSpPr>
        <p:spPr/>
        <p:txBody>
          <a:bodyPr/>
          <a:lstStyle/>
          <a:p>
            <a:r>
              <a:rPr lang="en-US" altLang="en-US" sz="2800"/>
              <a:t>C </a:t>
            </a:r>
            <a:r>
              <a:rPr lang="en-US" altLang="en-US" sz="2800">
                <a:sym typeface="Wingdings" panose="05000000000000000000" pitchFamily="2" charset="2"/>
              </a:rPr>
              <a:t> </a:t>
            </a:r>
            <a:r>
              <a:rPr lang="en-US" altLang="en-US" sz="2800">
                <a:solidFill>
                  <a:srgbClr val="A50021"/>
                </a:solidFill>
                <a:sym typeface="Wingdings" panose="05000000000000000000" pitchFamily="2" charset="2"/>
              </a:rPr>
              <a:t>multiple inheritance</a:t>
            </a:r>
          </a:p>
          <a:p>
            <a:r>
              <a:rPr lang="en-US" altLang="en-US" sz="2800">
                <a:sym typeface="Wingdings" panose="05000000000000000000" pitchFamily="2" charset="2"/>
              </a:rPr>
              <a:t>Suatu class diperbolehkan untuk mempunyai lebih dari satu superclass.</a:t>
            </a:r>
          </a:p>
          <a:p>
            <a:r>
              <a:rPr lang="en-US" altLang="en-US" sz="2800">
                <a:sym typeface="Wingdings" panose="05000000000000000000" pitchFamily="2" charset="2"/>
              </a:rPr>
              <a:t>Variabel dan method yang diwariskan merupakan kombinasi dari superclass-nya.</a:t>
            </a:r>
          </a:p>
          <a:p>
            <a:endParaRPr lang="en-US" altLang="en-US" sz="2800">
              <a:sym typeface="Wingdings" panose="05000000000000000000" pitchFamily="2" charset="2"/>
            </a:endParaRPr>
          </a:p>
          <a:p>
            <a:r>
              <a:rPr lang="en-US" altLang="en-US" sz="2800">
                <a:sym typeface="Wingdings" panose="05000000000000000000" pitchFamily="2" charset="2"/>
              </a:rPr>
              <a:t>Java  </a:t>
            </a:r>
            <a:r>
              <a:rPr lang="en-US" altLang="en-US" sz="2800">
                <a:solidFill>
                  <a:srgbClr val="A50021"/>
                </a:solidFill>
                <a:sym typeface="Wingdings" panose="05000000000000000000" pitchFamily="2" charset="2"/>
              </a:rPr>
              <a:t>single inheritance</a:t>
            </a:r>
          </a:p>
          <a:p>
            <a:r>
              <a:rPr lang="en-US" altLang="en-US" sz="2800">
                <a:sym typeface="Wingdings" panose="05000000000000000000" pitchFamily="2" charset="2"/>
              </a:rPr>
              <a:t>Suatu class hanya boleh mempunyai satu superclass.</a:t>
            </a:r>
            <a:endParaRPr lang="en-US" altLang="en-US" sz="2800"/>
          </a:p>
        </p:txBody>
      </p:sp>
    </p:spTree>
    <p:extLst>
      <p:ext uri="{BB962C8B-B14F-4D97-AF65-F5344CB8AC3E}">
        <p14:creationId xmlns:p14="http://schemas.microsoft.com/office/powerpoint/2010/main" val="25682701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2F434E15-306D-4214-8A2D-352474A13C09}"/>
              </a:ext>
            </a:extLst>
          </p:cNvPr>
          <p:cNvSpPr>
            <a:spLocks noGrp="1" noChangeArrowheads="1"/>
          </p:cNvSpPr>
          <p:nvPr>
            <p:ph type="title"/>
          </p:nvPr>
        </p:nvSpPr>
        <p:spPr/>
        <p:txBody>
          <a:bodyPr/>
          <a:lstStyle/>
          <a:p>
            <a:r>
              <a:rPr lang="en-US" altLang="en-US"/>
              <a:t>Multilevel inheritance</a:t>
            </a:r>
          </a:p>
        </p:txBody>
      </p:sp>
      <p:sp>
        <p:nvSpPr>
          <p:cNvPr id="59395" name="Rectangle 3">
            <a:extLst>
              <a:ext uri="{FF2B5EF4-FFF2-40B4-BE49-F238E27FC236}">
                <a16:creationId xmlns:a16="http://schemas.microsoft.com/office/drawing/2014/main" id="{F75185B3-3545-46BC-913C-CFEE311882F1}"/>
              </a:ext>
            </a:extLst>
          </p:cNvPr>
          <p:cNvSpPr>
            <a:spLocks noGrp="1" noChangeArrowheads="1"/>
          </p:cNvSpPr>
          <p:nvPr>
            <p:ph type="body" idx="1"/>
          </p:nvPr>
        </p:nvSpPr>
        <p:spPr/>
        <p:txBody>
          <a:bodyPr/>
          <a:lstStyle/>
          <a:p>
            <a:r>
              <a:rPr lang="en-US" altLang="en-US"/>
              <a:t>Suatu subclass bisa menjadi superclass bagi class yang lain.</a:t>
            </a:r>
          </a:p>
        </p:txBody>
      </p:sp>
    </p:spTree>
    <p:extLst>
      <p:ext uri="{BB962C8B-B14F-4D97-AF65-F5344CB8AC3E}">
        <p14:creationId xmlns:p14="http://schemas.microsoft.com/office/powerpoint/2010/main" val="28562723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11BD45A6-35C7-401F-8DC8-A3A209B92BE4}"/>
              </a:ext>
            </a:extLst>
          </p:cNvPr>
          <p:cNvSpPr>
            <a:spLocks noGrp="1" noChangeArrowheads="1"/>
          </p:cNvSpPr>
          <p:nvPr>
            <p:ph type="title"/>
          </p:nvPr>
        </p:nvSpPr>
        <p:spPr/>
        <p:txBody>
          <a:bodyPr/>
          <a:lstStyle/>
          <a:p>
            <a:r>
              <a:rPr lang="en-US" altLang="en-US"/>
              <a:t>Polimorfisme</a:t>
            </a:r>
          </a:p>
        </p:txBody>
      </p:sp>
      <p:sp>
        <p:nvSpPr>
          <p:cNvPr id="43011" name="Rectangle 3">
            <a:extLst>
              <a:ext uri="{FF2B5EF4-FFF2-40B4-BE49-F238E27FC236}">
                <a16:creationId xmlns:a16="http://schemas.microsoft.com/office/drawing/2014/main" id="{159DC34F-5221-433C-9074-183A387EAF57}"/>
              </a:ext>
            </a:extLst>
          </p:cNvPr>
          <p:cNvSpPr>
            <a:spLocks noGrp="1" noChangeArrowheads="1"/>
          </p:cNvSpPr>
          <p:nvPr>
            <p:ph type="body" idx="1"/>
          </p:nvPr>
        </p:nvSpPr>
        <p:spPr/>
        <p:txBody>
          <a:bodyPr/>
          <a:lstStyle/>
          <a:p>
            <a:r>
              <a:rPr lang="en-US" altLang="en-US"/>
              <a:t>Definisi: Kemampuan suatu obyek untuk mempunyai lebih dari satu bentuk .</a:t>
            </a:r>
          </a:p>
        </p:txBody>
      </p:sp>
    </p:spTree>
    <p:extLst>
      <p:ext uri="{BB962C8B-B14F-4D97-AF65-F5344CB8AC3E}">
        <p14:creationId xmlns:p14="http://schemas.microsoft.com/office/powerpoint/2010/main" val="15907048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0D628-0726-4D78-8564-A42F1682AF81}"/>
              </a:ext>
            </a:extLst>
          </p:cNvPr>
          <p:cNvSpPr>
            <a:spLocks noGrp="1"/>
          </p:cNvSpPr>
          <p:nvPr>
            <p:ph type="title"/>
          </p:nvPr>
        </p:nvSpPr>
        <p:spPr>
          <a:xfrm>
            <a:off x="1378424" y="2773648"/>
            <a:ext cx="7233314" cy="1325563"/>
          </a:xfrm>
        </p:spPr>
        <p:txBody>
          <a:bodyPr/>
          <a:lstStyle/>
          <a:p>
            <a:r>
              <a:rPr lang="en-US" dirty="0"/>
              <a:t>Examples</a:t>
            </a:r>
          </a:p>
        </p:txBody>
      </p:sp>
      <p:sp>
        <p:nvSpPr>
          <p:cNvPr id="3" name="Content Placeholder 2">
            <a:extLst>
              <a:ext uri="{FF2B5EF4-FFF2-40B4-BE49-F238E27FC236}">
                <a16:creationId xmlns:a16="http://schemas.microsoft.com/office/drawing/2014/main" id="{E175EE01-03B2-4D96-835D-E17C7B4DE6C3}"/>
              </a:ext>
            </a:extLst>
          </p:cNvPr>
          <p:cNvSpPr>
            <a:spLocks noGrp="1"/>
          </p:cNvSpPr>
          <p:nvPr>
            <p:ph idx="1"/>
          </p:nvPr>
        </p:nvSpPr>
        <p:spPr/>
        <p:txBody>
          <a:bodyPr/>
          <a:lstStyle/>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C0E69806-354F-4D20-BF28-522B54966E27}"/>
              </a:ext>
            </a:extLst>
          </p:cNvPr>
          <p:cNvSpPr/>
          <p:nvPr/>
        </p:nvSpPr>
        <p:spPr>
          <a:xfrm>
            <a:off x="0" y="3029803"/>
            <a:ext cx="1282036" cy="11720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03217CBD-3DF0-40C3-8DB6-8EA626BABAF4}"/>
              </a:ext>
            </a:extLst>
          </p:cNvPr>
          <p:cNvSpPr txBox="1">
            <a:spLocks/>
          </p:cNvSpPr>
          <p:nvPr/>
        </p:nvSpPr>
        <p:spPr>
          <a:xfrm>
            <a:off x="1378424" y="3338512"/>
            <a:ext cx="723331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lumMod val="50000"/>
                  </a:schemeClr>
                </a:solidFill>
                <a:latin typeface="Rockwell" panose="02060603020205020403" pitchFamily="18" charset="0"/>
                <a:ea typeface="+mj-ea"/>
                <a:cs typeface="+mj-cs"/>
              </a:defRPr>
            </a:lvl1pPr>
          </a:lstStyle>
          <a:p>
            <a:r>
              <a:rPr lang="en-US" sz="2800" dirty="0"/>
              <a:t>OOP Paradigm</a:t>
            </a:r>
          </a:p>
        </p:txBody>
      </p:sp>
    </p:spTree>
    <p:extLst>
      <p:ext uri="{BB962C8B-B14F-4D97-AF65-F5344CB8AC3E}">
        <p14:creationId xmlns:p14="http://schemas.microsoft.com/office/powerpoint/2010/main" val="642873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A32C5-D6A8-44E7-A8F6-C2270EA5411C}"/>
              </a:ext>
            </a:extLst>
          </p:cNvPr>
          <p:cNvSpPr>
            <a:spLocks noGrp="1"/>
          </p:cNvSpPr>
          <p:nvPr>
            <p:ph type="title"/>
          </p:nvPr>
        </p:nvSpPr>
        <p:spPr/>
        <p:txBody>
          <a:bodyPr>
            <a:normAutofit/>
          </a:bodyPr>
          <a:lstStyle/>
          <a:p>
            <a:r>
              <a:rPr lang="en-US" dirty="0"/>
              <a:t>Example</a:t>
            </a:r>
          </a:p>
        </p:txBody>
      </p:sp>
      <p:sp>
        <p:nvSpPr>
          <p:cNvPr id="3" name="Content Placeholder 2">
            <a:extLst>
              <a:ext uri="{FF2B5EF4-FFF2-40B4-BE49-F238E27FC236}">
                <a16:creationId xmlns:a16="http://schemas.microsoft.com/office/drawing/2014/main" id="{298A4760-56C7-4F67-994D-54C565BB013F}"/>
              </a:ext>
            </a:extLst>
          </p:cNvPr>
          <p:cNvSpPr>
            <a:spLocks noGrp="1"/>
          </p:cNvSpPr>
          <p:nvPr>
            <p:ph idx="1"/>
          </p:nvPr>
        </p:nvSpPr>
        <p:spPr/>
        <p:txBody>
          <a:bodyPr/>
          <a:lstStyle/>
          <a:p>
            <a:pPr marL="0" indent="0">
              <a:buNone/>
            </a:pPr>
            <a:r>
              <a:rPr lang="en-US" b="1" dirty="0"/>
              <a:t>Problem:</a:t>
            </a:r>
          </a:p>
          <a:p>
            <a:r>
              <a:rPr lang="en-US" dirty="0" err="1"/>
              <a:t>Membuat</a:t>
            </a:r>
            <a:r>
              <a:rPr lang="en-US" dirty="0"/>
              <a:t> </a:t>
            </a:r>
            <a:r>
              <a:rPr lang="en-US" dirty="0" err="1"/>
              <a:t>aplikasi</a:t>
            </a:r>
            <a:r>
              <a:rPr lang="en-US" dirty="0"/>
              <a:t> </a:t>
            </a:r>
            <a:r>
              <a:rPr lang="en-US" dirty="0" err="1"/>
              <a:t>sederhana</a:t>
            </a:r>
            <a:r>
              <a:rPr lang="en-US" dirty="0"/>
              <a:t> yang </a:t>
            </a:r>
            <a:r>
              <a:rPr lang="en-US" dirty="0" err="1"/>
              <a:t>dapat</a:t>
            </a:r>
            <a:r>
              <a:rPr lang="en-US" dirty="0"/>
              <a:t> </a:t>
            </a:r>
            <a:r>
              <a:rPr lang="en-US" dirty="0" err="1"/>
              <a:t>menghitung</a:t>
            </a:r>
            <a:r>
              <a:rPr lang="en-US" dirty="0"/>
              <a:t> </a:t>
            </a:r>
            <a:r>
              <a:rPr lang="en-US" dirty="0" err="1"/>
              <a:t>keliling</a:t>
            </a:r>
            <a:r>
              <a:rPr lang="en-US" dirty="0"/>
              <a:t> dan </a:t>
            </a:r>
            <a:r>
              <a:rPr lang="en-US" dirty="0" err="1"/>
              <a:t>luas</a:t>
            </a:r>
            <a:r>
              <a:rPr lang="en-US" dirty="0"/>
              <a:t> </a:t>
            </a:r>
            <a:r>
              <a:rPr lang="en-US" dirty="0" err="1"/>
              <a:t>beberapa</a:t>
            </a:r>
            <a:r>
              <a:rPr lang="en-US" dirty="0"/>
              <a:t> </a:t>
            </a:r>
            <a:r>
              <a:rPr lang="en-US" dirty="0" err="1"/>
              <a:t>bangun</a:t>
            </a:r>
            <a:r>
              <a:rPr lang="en-US" dirty="0"/>
              <a:t>:</a:t>
            </a:r>
          </a:p>
          <a:p>
            <a:pPr lvl="1"/>
            <a:r>
              <a:rPr lang="en-US" dirty="0"/>
              <a:t>Squares</a:t>
            </a:r>
          </a:p>
          <a:p>
            <a:pPr lvl="1"/>
            <a:r>
              <a:rPr lang="en-US" dirty="0"/>
              <a:t>Rectangles</a:t>
            </a:r>
          </a:p>
          <a:p>
            <a:pPr lvl="1"/>
            <a:r>
              <a:rPr lang="en-US" dirty="0"/>
              <a:t>Circles</a:t>
            </a:r>
          </a:p>
          <a:p>
            <a:pPr lvl="1"/>
            <a:r>
              <a:rPr lang="en-US" dirty="0"/>
              <a:t>Ellipses</a:t>
            </a:r>
          </a:p>
        </p:txBody>
      </p:sp>
    </p:spTree>
    <p:extLst>
      <p:ext uri="{BB962C8B-B14F-4D97-AF65-F5344CB8AC3E}">
        <p14:creationId xmlns:p14="http://schemas.microsoft.com/office/powerpoint/2010/main" val="10848421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0A8AC-143A-41DB-A862-CEB8B0EC9BC1}"/>
              </a:ext>
            </a:extLst>
          </p:cNvPr>
          <p:cNvSpPr>
            <a:spLocks noGrp="1"/>
          </p:cNvSpPr>
          <p:nvPr>
            <p:ph type="title"/>
          </p:nvPr>
        </p:nvSpPr>
        <p:spPr/>
        <p:txBody>
          <a:bodyPr/>
          <a:lstStyle/>
          <a:p>
            <a:r>
              <a:rPr lang="en-US" dirty="0"/>
              <a:t>So?</a:t>
            </a:r>
          </a:p>
        </p:txBody>
      </p:sp>
      <p:sp>
        <p:nvSpPr>
          <p:cNvPr id="3" name="Content Placeholder 2">
            <a:extLst>
              <a:ext uri="{FF2B5EF4-FFF2-40B4-BE49-F238E27FC236}">
                <a16:creationId xmlns:a16="http://schemas.microsoft.com/office/drawing/2014/main" id="{1F49A6C7-7FAE-425C-BF8D-ADA863480A71}"/>
              </a:ext>
            </a:extLst>
          </p:cNvPr>
          <p:cNvSpPr>
            <a:spLocks noGrp="1"/>
          </p:cNvSpPr>
          <p:nvPr>
            <p:ph idx="1"/>
          </p:nvPr>
        </p:nvSpPr>
        <p:spPr/>
        <p:txBody>
          <a:bodyPr/>
          <a:lstStyle/>
          <a:p>
            <a:pPr marL="0" indent="0">
              <a:buNone/>
            </a:pPr>
            <a:r>
              <a:rPr lang="en-US" dirty="0"/>
              <a:t>Create functions:</a:t>
            </a:r>
          </a:p>
          <a:p>
            <a:r>
              <a:rPr lang="en-US" sz="2400" dirty="0" err="1">
                <a:solidFill>
                  <a:schemeClr val="accent1">
                    <a:lumMod val="75000"/>
                  </a:schemeClr>
                </a:solidFill>
                <a:latin typeface="Consolas" panose="020B0609020204030204" pitchFamily="49" charset="0"/>
              </a:rPr>
              <a:t>calculateSquareArea</a:t>
            </a:r>
            <a:endParaRPr lang="en-US" sz="2400" dirty="0">
              <a:solidFill>
                <a:schemeClr val="accent1">
                  <a:lumMod val="75000"/>
                </a:schemeClr>
              </a:solidFill>
              <a:latin typeface="Consolas" panose="020B0609020204030204" pitchFamily="49" charset="0"/>
            </a:endParaRPr>
          </a:p>
          <a:p>
            <a:r>
              <a:rPr lang="en-US" sz="2400" dirty="0" err="1">
                <a:solidFill>
                  <a:schemeClr val="accent1">
                    <a:lumMod val="75000"/>
                  </a:schemeClr>
                </a:solidFill>
                <a:latin typeface="Consolas" panose="020B0609020204030204" pitchFamily="49" charset="0"/>
              </a:rPr>
              <a:t>calculateRectangleArea</a:t>
            </a:r>
            <a:endParaRPr lang="en-US" sz="2400" dirty="0">
              <a:solidFill>
                <a:schemeClr val="accent1">
                  <a:lumMod val="75000"/>
                </a:schemeClr>
              </a:solidFill>
              <a:latin typeface="Consolas" panose="020B0609020204030204" pitchFamily="49" charset="0"/>
            </a:endParaRPr>
          </a:p>
          <a:p>
            <a:r>
              <a:rPr lang="en-US" sz="2400" dirty="0" err="1">
                <a:solidFill>
                  <a:schemeClr val="accent1">
                    <a:lumMod val="75000"/>
                  </a:schemeClr>
                </a:solidFill>
                <a:latin typeface="Consolas" panose="020B0609020204030204" pitchFamily="49" charset="0"/>
              </a:rPr>
              <a:t>calculateCircleArea</a:t>
            </a:r>
            <a:endParaRPr lang="en-US" sz="2400" dirty="0">
              <a:solidFill>
                <a:schemeClr val="accent1">
                  <a:lumMod val="75000"/>
                </a:schemeClr>
              </a:solidFill>
              <a:latin typeface="Consolas" panose="020B0609020204030204" pitchFamily="49" charset="0"/>
            </a:endParaRPr>
          </a:p>
          <a:p>
            <a:r>
              <a:rPr lang="en-US" sz="2400" dirty="0" err="1">
                <a:solidFill>
                  <a:schemeClr val="accent1">
                    <a:lumMod val="75000"/>
                  </a:schemeClr>
                </a:solidFill>
                <a:latin typeface="Consolas" panose="020B0609020204030204" pitchFamily="49" charset="0"/>
              </a:rPr>
              <a:t>calculateEllipseArea</a:t>
            </a:r>
            <a:endParaRPr lang="en-US" sz="2400" dirty="0">
              <a:solidFill>
                <a:schemeClr val="accent1">
                  <a:lumMod val="75000"/>
                </a:schemeClr>
              </a:solidFill>
              <a:latin typeface="Consolas" panose="020B0609020204030204" pitchFamily="49" charset="0"/>
            </a:endParaRPr>
          </a:p>
          <a:p>
            <a:r>
              <a:rPr lang="en-US" sz="2400" dirty="0" err="1">
                <a:solidFill>
                  <a:schemeClr val="accent1">
                    <a:lumMod val="75000"/>
                  </a:schemeClr>
                </a:solidFill>
                <a:latin typeface="Consolas" panose="020B0609020204030204" pitchFamily="49" charset="0"/>
              </a:rPr>
              <a:t>calculateSquarePerimeter</a:t>
            </a:r>
            <a:endParaRPr lang="en-US" sz="2400" dirty="0">
              <a:solidFill>
                <a:schemeClr val="accent1">
                  <a:lumMod val="75000"/>
                </a:schemeClr>
              </a:solidFill>
              <a:latin typeface="Consolas" panose="020B0609020204030204" pitchFamily="49" charset="0"/>
            </a:endParaRPr>
          </a:p>
          <a:p>
            <a:r>
              <a:rPr lang="en-US" sz="2400" dirty="0" err="1">
                <a:solidFill>
                  <a:schemeClr val="accent1">
                    <a:lumMod val="75000"/>
                  </a:schemeClr>
                </a:solidFill>
                <a:latin typeface="Consolas" panose="020B0609020204030204" pitchFamily="49" charset="0"/>
              </a:rPr>
              <a:t>calculateRectanglePerimeter</a:t>
            </a:r>
            <a:endParaRPr lang="en-US" sz="2400" dirty="0">
              <a:solidFill>
                <a:schemeClr val="accent1">
                  <a:lumMod val="75000"/>
                </a:schemeClr>
              </a:solidFill>
              <a:latin typeface="Consolas" panose="020B0609020204030204" pitchFamily="49" charset="0"/>
            </a:endParaRPr>
          </a:p>
          <a:p>
            <a:r>
              <a:rPr lang="en-US" sz="2400" dirty="0" err="1">
                <a:solidFill>
                  <a:schemeClr val="accent1">
                    <a:lumMod val="75000"/>
                  </a:schemeClr>
                </a:solidFill>
                <a:latin typeface="Consolas" panose="020B0609020204030204" pitchFamily="49" charset="0"/>
              </a:rPr>
              <a:t>calculateCirclePerimeter</a:t>
            </a:r>
            <a:endParaRPr lang="en-US" dirty="0">
              <a:solidFill>
                <a:schemeClr val="accent1">
                  <a:lumMod val="75000"/>
                </a:schemeClr>
              </a:solidFill>
              <a:latin typeface="Consolas" panose="020B0609020204030204" pitchFamily="49" charset="0"/>
            </a:endParaRPr>
          </a:p>
        </p:txBody>
      </p:sp>
      <p:pic>
        <p:nvPicPr>
          <p:cNvPr id="5" name="Picture 4">
            <a:extLst>
              <a:ext uri="{FF2B5EF4-FFF2-40B4-BE49-F238E27FC236}">
                <a16:creationId xmlns:a16="http://schemas.microsoft.com/office/drawing/2014/main" id="{C2193293-2755-48DC-89A3-4CF63A8072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5434" y="2200701"/>
            <a:ext cx="3120894" cy="3120894"/>
          </a:xfrm>
          <a:prstGeom prst="rect">
            <a:avLst/>
          </a:prstGeom>
        </p:spPr>
      </p:pic>
      <p:sp>
        <p:nvSpPr>
          <p:cNvPr id="6" name="Rectangle 5">
            <a:extLst>
              <a:ext uri="{FF2B5EF4-FFF2-40B4-BE49-F238E27FC236}">
                <a16:creationId xmlns:a16="http://schemas.microsoft.com/office/drawing/2014/main" id="{E3875D71-9405-4388-973C-3A8C1F9EE136}"/>
              </a:ext>
            </a:extLst>
          </p:cNvPr>
          <p:cNvSpPr/>
          <p:nvPr/>
        </p:nvSpPr>
        <p:spPr>
          <a:xfrm>
            <a:off x="5827594" y="5321595"/>
            <a:ext cx="2687756" cy="510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Is not OOP Paradigm</a:t>
            </a:r>
          </a:p>
        </p:txBody>
      </p:sp>
    </p:spTree>
    <p:extLst>
      <p:ext uri="{BB962C8B-B14F-4D97-AF65-F5344CB8AC3E}">
        <p14:creationId xmlns:p14="http://schemas.microsoft.com/office/powerpoint/2010/main" val="255696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fade">
                                      <p:cBhvr>
                                        <p:cTn id="55" dur="1000"/>
                                        <p:tgtEl>
                                          <p:spTgt spid="5"/>
                                        </p:tgtEl>
                                      </p:cBhvr>
                                    </p:animEffect>
                                    <p:anim calcmode="lin" valueType="num">
                                      <p:cBhvr>
                                        <p:cTn id="56" dur="1000" fill="hold"/>
                                        <p:tgtEl>
                                          <p:spTgt spid="5"/>
                                        </p:tgtEl>
                                        <p:attrNameLst>
                                          <p:attrName>ppt_x</p:attrName>
                                        </p:attrNameLst>
                                      </p:cBhvr>
                                      <p:tavLst>
                                        <p:tav tm="0">
                                          <p:val>
                                            <p:strVal val="#ppt_x"/>
                                          </p:val>
                                        </p:tav>
                                        <p:tav tm="100000">
                                          <p:val>
                                            <p:strVal val="#ppt_x"/>
                                          </p:val>
                                        </p:tav>
                                      </p:tavLst>
                                    </p:anim>
                                    <p:anim calcmode="lin" valueType="num">
                                      <p:cBhvr>
                                        <p:cTn id="57" dur="1000" fill="hold"/>
                                        <p:tgtEl>
                                          <p:spTgt spid="5"/>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fade">
                                      <p:cBhvr>
                                        <p:cTn id="60" dur="1000"/>
                                        <p:tgtEl>
                                          <p:spTgt spid="6"/>
                                        </p:tgtEl>
                                      </p:cBhvr>
                                    </p:animEffect>
                                    <p:anim calcmode="lin" valueType="num">
                                      <p:cBhvr>
                                        <p:cTn id="61" dur="1000" fill="hold"/>
                                        <p:tgtEl>
                                          <p:spTgt spid="6"/>
                                        </p:tgtEl>
                                        <p:attrNameLst>
                                          <p:attrName>ppt_x</p:attrName>
                                        </p:attrNameLst>
                                      </p:cBhvr>
                                      <p:tavLst>
                                        <p:tav tm="0">
                                          <p:val>
                                            <p:strVal val="#ppt_x"/>
                                          </p:val>
                                        </p:tav>
                                        <p:tav tm="100000">
                                          <p:val>
                                            <p:strVal val="#ppt_x"/>
                                          </p:val>
                                        </p:tav>
                                      </p:tavLst>
                                    </p:anim>
                                    <p:anim calcmode="lin" valueType="num">
                                      <p:cBhvr>
                                        <p:cTn id="6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B0AC1-6242-44AF-98E3-95384FF0A93C}"/>
              </a:ext>
            </a:extLst>
          </p:cNvPr>
          <p:cNvSpPr>
            <a:spLocks noGrp="1"/>
          </p:cNvSpPr>
          <p:nvPr>
            <p:ph type="title"/>
          </p:nvPr>
        </p:nvSpPr>
        <p:spPr/>
        <p:txBody>
          <a:bodyPr/>
          <a:lstStyle/>
          <a:p>
            <a:r>
              <a:rPr lang="en-US" dirty="0"/>
              <a:t>OOP ways…</a:t>
            </a:r>
          </a:p>
        </p:txBody>
      </p:sp>
      <p:sp>
        <p:nvSpPr>
          <p:cNvPr id="3" name="Content Placeholder 2">
            <a:extLst>
              <a:ext uri="{FF2B5EF4-FFF2-40B4-BE49-F238E27FC236}">
                <a16:creationId xmlns:a16="http://schemas.microsoft.com/office/drawing/2014/main" id="{E80B03C5-BD3C-4D31-81A1-4EF1D50473C7}"/>
              </a:ext>
            </a:extLst>
          </p:cNvPr>
          <p:cNvSpPr>
            <a:spLocks noGrp="1"/>
          </p:cNvSpPr>
          <p:nvPr>
            <p:ph idx="1"/>
          </p:nvPr>
        </p:nvSpPr>
        <p:spPr/>
        <p:txBody>
          <a:bodyPr/>
          <a:lstStyle/>
          <a:p>
            <a:r>
              <a:rPr lang="en-US" dirty="0"/>
              <a:t>Let's recognize the </a:t>
            </a:r>
            <a:r>
              <a:rPr lang="en-US" b="1" dirty="0">
                <a:solidFill>
                  <a:srgbClr val="FF0000"/>
                </a:solidFill>
              </a:rPr>
              <a:t>real-world objects </a:t>
            </a:r>
            <a:r>
              <a:rPr lang="en-US" dirty="0"/>
              <a:t>from the application's requirements. It is necessary to calculate the areas and perimeters of four elements, that is, four nouns in the requirements that represent real-life objects:</a:t>
            </a:r>
          </a:p>
          <a:p>
            <a:pPr lvl="1"/>
            <a:r>
              <a:rPr lang="en-US" dirty="0"/>
              <a:t>Squares</a:t>
            </a:r>
          </a:p>
          <a:p>
            <a:pPr lvl="1"/>
            <a:r>
              <a:rPr lang="en-US" dirty="0"/>
              <a:t>Rectangles</a:t>
            </a:r>
          </a:p>
          <a:p>
            <a:pPr lvl="1"/>
            <a:r>
              <a:rPr lang="en-US" dirty="0"/>
              <a:t>Circles</a:t>
            </a:r>
          </a:p>
          <a:p>
            <a:pPr lvl="1"/>
            <a:r>
              <a:rPr lang="en-US" dirty="0"/>
              <a:t>Ellipses</a:t>
            </a:r>
          </a:p>
          <a:p>
            <a:pPr lvl="1"/>
            <a:endParaRPr lang="en-US" dirty="0"/>
          </a:p>
          <a:p>
            <a:endParaRPr lang="en-US" dirty="0"/>
          </a:p>
        </p:txBody>
      </p:sp>
    </p:spTree>
    <p:extLst>
      <p:ext uri="{BB962C8B-B14F-4D97-AF65-F5344CB8AC3E}">
        <p14:creationId xmlns:p14="http://schemas.microsoft.com/office/powerpoint/2010/main" val="19769805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D338B-185B-4609-8D2C-C16DAFE9BE7A}"/>
              </a:ext>
            </a:extLst>
          </p:cNvPr>
          <p:cNvSpPr>
            <a:spLocks noGrp="1"/>
          </p:cNvSpPr>
          <p:nvPr>
            <p:ph type="title"/>
          </p:nvPr>
        </p:nvSpPr>
        <p:spPr/>
        <p:txBody>
          <a:bodyPr/>
          <a:lstStyle/>
          <a:p>
            <a:r>
              <a:rPr lang="en-US" dirty="0"/>
              <a:t>OOP, Think Object</a:t>
            </a:r>
          </a:p>
        </p:txBody>
      </p:sp>
      <p:sp>
        <p:nvSpPr>
          <p:cNvPr id="3" name="Content Placeholder 2">
            <a:extLst>
              <a:ext uri="{FF2B5EF4-FFF2-40B4-BE49-F238E27FC236}">
                <a16:creationId xmlns:a16="http://schemas.microsoft.com/office/drawing/2014/main" id="{77279BAE-139D-4333-982B-A5D70589626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16E9C02-513A-4E4C-ACEA-67F3DCC47689}"/>
              </a:ext>
            </a:extLst>
          </p:cNvPr>
          <p:cNvPicPr>
            <a:picLocks noChangeAspect="1"/>
          </p:cNvPicPr>
          <p:nvPr/>
        </p:nvPicPr>
        <p:blipFill>
          <a:blip r:embed="rId2"/>
          <a:stretch>
            <a:fillRect/>
          </a:stretch>
        </p:blipFill>
        <p:spPr>
          <a:xfrm>
            <a:off x="628649" y="1690689"/>
            <a:ext cx="7168865" cy="4655520"/>
          </a:xfrm>
          <a:prstGeom prst="rect">
            <a:avLst/>
          </a:prstGeom>
        </p:spPr>
      </p:pic>
    </p:spTree>
    <p:extLst>
      <p:ext uri="{BB962C8B-B14F-4D97-AF65-F5344CB8AC3E}">
        <p14:creationId xmlns:p14="http://schemas.microsoft.com/office/powerpoint/2010/main" val="14209812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22B7C-28F6-4283-B1D1-51708D25CA5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5A2FE57-3F9E-49FA-917F-35F5D59CE93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FBBFB2E-20F3-4FAE-BBF6-6BE2E9688F0F}"/>
              </a:ext>
            </a:extLst>
          </p:cNvPr>
          <p:cNvPicPr>
            <a:picLocks noChangeAspect="1"/>
          </p:cNvPicPr>
          <p:nvPr/>
        </p:nvPicPr>
        <p:blipFill>
          <a:blip r:embed="rId2"/>
          <a:stretch>
            <a:fillRect/>
          </a:stretch>
        </p:blipFill>
        <p:spPr>
          <a:xfrm>
            <a:off x="628650" y="1825625"/>
            <a:ext cx="7910125" cy="3401468"/>
          </a:xfrm>
          <a:prstGeom prst="rect">
            <a:avLst/>
          </a:prstGeom>
        </p:spPr>
      </p:pic>
    </p:spTree>
    <p:extLst>
      <p:ext uri="{BB962C8B-B14F-4D97-AF65-F5344CB8AC3E}">
        <p14:creationId xmlns:p14="http://schemas.microsoft.com/office/powerpoint/2010/main" val="3768446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8BD2C-B9ED-4AFA-BE88-8DF87B75DA6B}"/>
              </a:ext>
            </a:extLst>
          </p:cNvPr>
          <p:cNvSpPr>
            <a:spLocks noGrp="1"/>
          </p:cNvSpPr>
          <p:nvPr>
            <p:ph type="title"/>
          </p:nvPr>
        </p:nvSpPr>
        <p:spPr/>
        <p:txBody>
          <a:bodyPr/>
          <a:lstStyle/>
          <a:p>
            <a:r>
              <a:rPr lang="en-US" dirty="0"/>
              <a:t>Generating blueprints for objects</a:t>
            </a:r>
          </a:p>
        </p:txBody>
      </p:sp>
      <p:sp>
        <p:nvSpPr>
          <p:cNvPr id="3" name="Content Placeholder 2">
            <a:extLst>
              <a:ext uri="{FF2B5EF4-FFF2-40B4-BE49-F238E27FC236}">
                <a16:creationId xmlns:a16="http://schemas.microsoft.com/office/drawing/2014/main" id="{9EEA40A0-F87D-4A5D-ACB1-15D5F38BF6EC}"/>
              </a:ext>
            </a:extLst>
          </p:cNvPr>
          <p:cNvSpPr>
            <a:spLocks noGrp="1"/>
          </p:cNvSpPr>
          <p:nvPr>
            <p:ph idx="1"/>
          </p:nvPr>
        </p:nvSpPr>
        <p:spPr/>
        <p:txBody>
          <a:bodyPr>
            <a:normAutofit lnSpcReduction="10000"/>
          </a:bodyPr>
          <a:lstStyle/>
          <a:p>
            <a:r>
              <a:rPr lang="en-US" dirty="0"/>
              <a:t>In object-oriented programming, a class is a blueprint or a template definition from which the objects are created. Classes are models that define the state and behavior of an object. After defining a class that defines the state and behavior of a rectangle, we can use it to generate objects that represent the state and behavior of each real-world rectangle.</a:t>
            </a:r>
          </a:p>
          <a:p>
            <a:r>
              <a:rPr lang="en-US" dirty="0"/>
              <a:t>The following image shows four rectangle instances drawn, with their widths and heights specified: Rectangle #1, Rectangle #2, Rectangle #3, and Rectangle #4. </a:t>
            </a:r>
          </a:p>
          <a:p>
            <a:endParaRPr lang="en-US" dirty="0"/>
          </a:p>
        </p:txBody>
      </p:sp>
    </p:spTree>
    <p:extLst>
      <p:ext uri="{BB962C8B-B14F-4D97-AF65-F5344CB8AC3E}">
        <p14:creationId xmlns:p14="http://schemas.microsoft.com/office/powerpoint/2010/main" val="1752434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013B7-2DC4-4AA9-A3E5-C714A1BD3385}"/>
              </a:ext>
            </a:extLst>
          </p:cNvPr>
          <p:cNvSpPr>
            <a:spLocks noGrp="1"/>
          </p:cNvSpPr>
          <p:nvPr>
            <p:ph type="title"/>
          </p:nvPr>
        </p:nvSpPr>
        <p:spPr/>
        <p:txBody>
          <a:bodyPr/>
          <a:lstStyle/>
          <a:p>
            <a:r>
              <a:rPr lang="en-US" dirty="0"/>
              <a:t>Programming paradigms</a:t>
            </a:r>
          </a:p>
        </p:txBody>
      </p:sp>
      <p:graphicFrame>
        <p:nvGraphicFramePr>
          <p:cNvPr id="4" name="Content Placeholder 3">
            <a:extLst>
              <a:ext uri="{FF2B5EF4-FFF2-40B4-BE49-F238E27FC236}">
                <a16:creationId xmlns:a16="http://schemas.microsoft.com/office/drawing/2014/main" id="{8A7FD049-E175-4AD2-9CC2-B2E7585414E9}"/>
              </a:ext>
            </a:extLst>
          </p:cNvPr>
          <p:cNvGraphicFramePr>
            <a:graphicFrameLocks noGrp="1"/>
          </p:cNvGraphicFramePr>
          <p:nvPr>
            <p:ph idx="1"/>
            <p:extLst>
              <p:ext uri="{D42A27DB-BD31-4B8C-83A1-F6EECF244321}">
                <p14:modId xmlns:p14="http://schemas.microsoft.com/office/powerpoint/2010/main" val="2732652393"/>
              </p:ext>
            </p:extLst>
          </p:nvPr>
        </p:nvGraphicFramePr>
        <p:xfrm>
          <a:off x="0" y="1962103"/>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96474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8BD2C-B9ED-4AFA-BE88-8DF87B75DA6B}"/>
              </a:ext>
            </a:extLst>
          </p:cNvPr>
          <p:cNvSpPr>
            <a:spLocks noGrp="1"/>
          </p:cNvSpPr>
          <p:nvPr>
            <p:ph type="title"/>
          </p:nvPr>
        </p:nvSpPr>
        <p:spPr/>
        <p:txBody>
          <a:bodyPr/>
          <a:lstStyle/>
          <a:p>
            <a:r>
              <a:rPr lang="en-US" dirty="0"/>
              <a:t>Generating blueprints for objects</a:t>
            </a:r>
          </a:p>
        </p:txBody>
      </p:sp>
      <p:sp>
        <p:nvSpPr>
          <p:cNvPr id="5" name="Content Placeholder 4">
            <a:extLst>
              <a:ext uri="{FF2B5EF4-FFF2-40B4-BE49-F238E27FC236}">
                <a16:creationId xmlns:a16="http://schemas.microsoft.com/office/drawing/2014/main" id="{6A06EE6E-2F29-447B-9E96-B337609E1BAF}"/>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909D1F9E-1FD8-4B9E-A2A0-E2F0E86AC809}"/>
              </a:ext>
            </a:extLst>
          </p:cNvPr>
          <p:cNvPicPr>
            <a:picLocks noChangeAspect="1"/>
          </p:cNvPicPr>
          <p:nvPr/>
        </p:nvPicPr>
        <p:blipFill>
          <a:blip r:embed="rId2"/>
          <a:stretch>
            <a:fillRect/>
          </a:stretch>
        </p:blipFill>
        <p:spPr>
          <a:xfrm>
            <a:off x="628650" y="1825625"/>
            <a:ext cx="6276118" cy="4766244"/>
          </a:xfrm>
          <a:prstGeom prst="rect">
            <a:avLst/>
          </a:prstGeom>
        </p:spPr>
      </p:pic>
      <p:sp>
        <p:nvSpPr>
          <p:cNvPr id="7" name="Rectangle 6">
            <a:extLst>
              <a:ext uri="{FF2B5EF4-FFF2-40B4-BE49-F238E27FC236}">
                <a16:creationId xmlns:a16="http://schemas.microsoft.com/office/drawing/2014/main" id="{1EC0ABCD-7521-4045-89CC-586043B5FF19}"/>
              </a:ext>
            </a:extLst>
          </p:cNvPr>
          <p:cNvSpPr/>
          <p:nvPr/>
        </p:nvSpPr>
        <p:spPr>
          <a:xfrm>
            <a:off x="6919413" y="1811977"/>
            <a:ext cx="1951630"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From one blueprint, we can have 4 different shape of rectangle</a:t>
            </a:r>
          </a:p>
        </p:txBody>
      </p:sp>
    </p:spTree>
    <p:extLst>
      <p:ext uri="{BB962C8B-B14F-4D97-AF65-F5344CB8AC3E}">
        <p14:creationId xmlns:p14="http://schemas.microsoft.com/office/powerpoint/2010/main" val="19005232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75EAA-94C7-4D9A-8472-2E32BDF79941}"/>
              </a:ext>
            </a:extLst>
          </p:cNvPr>
          <p:cNvSpPr>
            <a:spLocks noGrp="1"/>
          </p:cNvSpPr>
          <p:nvPr>
            <p:ph type="title"/>
          </p:nvPr>
        </p:nvSpPr>
        <p:spPr/>
        <p:txBody>
          <a:bodyPr/>
          <a:lstStyle/>
          <a:p>
            <a:r>
              <a:rPr lang="en-US" dirty="0"/>
              <a:t>Recognizing attributes/fields</a:t>
            </a:r>
          </a:p>
        </p:txBody>
      </p:sp>
      <p:pic>
        <p:nvPicPr>
          <p:cNvPr id="4" name="Content Placeholder 3">
            <a:extLst>
              <a:ext uri="{FF2B5EF4-FFF2-40B4-BE49-F238E27FC236}">
                <a16:creationId xmlns:a16="http://schemas.microsoft.com/office/drawing/2014/main" id="{EF96D94D-AF8E-4717-B70D-659163F1AA6E}"/>
              </a:ext>
            </a:extLst>
          </p:cNvPr>
          <p:cNvPicPr>
            <a:picLocks noGrp="1" noChangeAspect="1"/>
          </p:cNvPicPr>
          <p:nvPr>
            <p:ph idx="1"/>
          </p:nvPr>
        </p:nvPicPr>
        <p:blipFill>
          <a:blip r:embed="rId2"/>
          <a:stretch>
            <a:fillRect/>
          </a:stretch>
        </p:blipFill>
        <p:spPr>
          <a:xfrm>
            <a:off x="835427" y="1796101"/>
            <a:ext cx="4662088" cy="2270931"/>
          </a:xfrm>
          <a:prstGeom prst="rect">
            <a:avLst/>
          </a:prstGeom>
        </p:spPr>
      </p:pic>
      <p:pic>
        <p:nvPicPr>
          <p:cNvPr id="5" name="Picture 4">
            <a:extLst>
              <a:ext uri="{FF2B5EF4-FFF2-40B4-BE49-F238E27FC236}">
                <a16:creationId xmlns:a16="http://schemas.microsoft.com/office/drawing/2014/main" id="{B6BF155F-5205-4A53-B331-19A421C146F3}"/>
              </a:ext>
            </a:extLst>
          </p:cNvPr>
          <p:cNvPicPr>
            <a:picLocks noChangeAspect="1"/>
          </p:cNvPicPr>
          <p:nvPr/>
        </p:nvPicPr>
        <p:blipFill>
          <a:blip r:embed="rId3"/>
          <a:stretch>
            <a:fillRect/>
          </a:stretch>
        </p:blipFill>
        <p:spPr>
          <a:xfrm>
            <a:off x="835426" y="4230447"/>
            <a:ext cx="7317479" cy="1815511"/>
          </a:xfrm>
          <a:prstGeom prst="rect">
            <a:avLst/>
          </a:prstGeom>
        </p:spPr>
      </p:pic>
    </p:spTree>
    <p:extLst>
      <p:ext uri="{BB962C8B-B14F-4D97-AF65-F5344CB8AC3E}">
        <p14:creationId xmlns:p14="http://schemas.microsoft.com/office/powerpoint/2010/main" val="13933813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79646-8999-4DA9-B274-EC40A1A42B86}"/>
              </a:ext>
            </a:extLst>
          </p:cNvPr>
          <p:cNvSpPr>
            <a:spLocks noGrp="1"/>
          </p:cNvSpPr>
          <p:nvPr>
            <p:ph type="title"/>
          </p:nvPr>
        </p:nvSpPr>
        <p:spPr/>
        <p:txBody>
          <a:bodyPr>
            <a:normAutofit/>
          </a:bodyPr>
          <a:lstStyle/>
          <a:p>
            <a:r>
              <a:rPr lang="en-US" dirty="0"/>
              <a:t>Recognizing actions from </a:t>
            </a:r>
            <a:br>
              <a:rPr lang="en-US" dirty="0"/>
            </a:br>
            <a:r>
              <a:rPr lang="en-US" dirty="0"/>
              <a:t>verbs – methods</a:t>
            </a:r>
          </a:p>
        </p:txBody>
      </p:sp>
      <p:sp>
        <p:nvSpPr>
          <p:cNvPr id="3" name="Content Placeholder 2">
            <a:extLst>
              <a:ext uri="{FF2B5EF4-FFF2-40B4-BE49-F238E27FC236}">
                <a16:creationId xmlns:a16="http://schemas.microsoft.com/office/drawing/2014/main" id="{CA38DB80-9012-465B-B93F-B444AFE21444}"/>
              </a:ext>
            </a:extLst>
          </p:cNvPr>
          <p:cNvSpPr>
            <a:spLocks noGrp="1"/>
          </p:cNvSpPr>
          <p:nvPr>
            <p:ph idx="1"/>
          </p:nvPr>
        </p:nvSpPr>
        <p:spPr/>
        <p:txBody>
          <a:bodyPr/>
          <a:lstStyle/>
          <a:p>
            <a:pPr marL="0" indent="0">
              <a:buNone/>
            </a:pPr>
            <a:r>
              <a:rPr lang="en-US" dirty="0"/>
              <a:t>Square class [</a:t>
            </a:r>
            <a:r>
              <a:rPr lang="en-US" b="1" dirty="0"/>
              <a:t>the blueprint</a:t>
            </a:r>
            <a:r>
              <a:rPr lang="en-US" dirty="0"/>
              <a:t>]</a:t>
            </a:r>
          </a:p>
          <a:p>
            <a:pPr lvl="1"/>
            <a:r>
              <a:rPr lang="en-US" dirty="0" err="1"/>
              <a:t>CalculateArea</a:t>
            </a:r>
            <a:r>
              <a:rPr lang="en-US" dirty="0"/>
              <a:t>()</a:t>
            </a:r>
          </a:p>
          <a:p>
            <a:pPr lvl="1"/>
            <a:r>
              <a:rPr lang="en-US" dirty="0" err="1"/>
              <a:t>CalculatePerimeter</a:t>
            </a:r>
            <a:r>
              <a:rPr lang="en-US" dirty="0"/>
              <a:t>()</a:t>
            </a:r>
          </a:p>
          <a:p>
            <a:pPr marL="0" indent="0">
              <a:buNone/>
            </a:pPr>
            <a:endParaRPr lang="en-US" dirty="0"/>
          </a:p>
          <a:p>
            <a:pPr marL="0" indent="0">
              <a:buNone/>
            </a:pPr>
            <a:r>
              <a:rPr lang="en-US" b="1" dirty="0"/>
              <a:t>The Instance</a:t>
            </a:r>
          </a:p>
          <a:p>
            <a:pPr lvl="1"/>
            <a:r>
              <a:rPr lang="en-US" dirty="0"/>
              <a:t>square1.CalculateArea()</a:t>
            </a:r>
          </a:p>
          <a:p>
            <a:pPr lvl="1"/>
            <a:r>
              <a:rPr lang="en-US" dirty="0"/>
              <a:t>square2.CalculateArea()</a:t>
            </a:r>
          </a:p>
          <a:p>
            <a:pPr lvl="1"/>
            <a:r>
              <a:rPr lang="en-US" dirty="0"/>
              <a:t>square3.CalculateArea()</a:t>
            </a:r>
          </a:p>
          <a:p>
            <a:pPr lvl="1"/>
            <a:r>
              <a:rPr lang="en-US" dirty="0"/>
              <a:t>square4. </a:t>
            </a:r>
            <a:r>
              <a:rPr lang="en-US" dirty="0" err="1"/>
              <a:t>CalculatePerimeter</a:t>
            </a:r>
            <a:r>
              <a:rPr lang="en-US" dirty="0"/>
              <a:t>()</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5652525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79646-8999-4DA9-B274-EC40A1A42B86}"/>
              </a:ext>
            </a:extLst>
          </p:cNvPr>
          <p:cNvSpPr>
            <a:spLocks noGrp="1"/>
          </p:cNvSpPr>
          <p:nvPr>
            <p:ph type="title"/>
          </p:nvPr>
        </p:nvSpPr>
        <p:spPr/>
        <p:txBody>
          <a:bodyPr>
            <a:normAutofit/>
          </a:bodyPr>
          <a:lstStyle/>
          <a:p>
            <a:r>
              <a:rPr lang="en-US" dirty="0"/>
              <a:t>Recognizing actions from </a:t>
            </a:r>
            <a:br>
              <a:rPr lang="en-US" dirty="0"/>
            </a:br>
            <a:r>
              <a:rPr lang="en-US" dirty="0"/>
              <a:t>verbs – methods</a:t>
            </a:r>
          </a:p>
        </p:txBody>
      </p:sp>
      <p:sp>
        <p:nvSpPr>
          <p:cNvPr id="5" name="Content Placeholder 4">
            <a:extLst>
              <a:ext uri="{FF2B5EF4-FFF2-40B4-BE49-F238E27FC236}">
                <a16:creationId xmlns:a16="http://schemas.microsoft.com/office/drawing/2014/main" id="{469683EA-8957-43ED-A953-B7927E22E22A}"/>
              </a:ext>
            </a:extLst>
          </p:cNvPr>
          <p:cNvSpPr>
            <a:spLocks noGrp="1"/>
          </p:cNvSpPr>
          <p:nvPr>
            <p:ph idx="1"/>
          </p:nvPr>
        </p:nvSpPr>
        <p:spPr/>
        <p:txBody>
          <a:bodyPr/>
          <a:lstStyle/>
          <a:p>
            <a:r>
              <a:rPr lang="en-US" dirty="0"/>
              <a:t>UML Diagram for 4 shape:</a:t>
            </a:r>
          </a:p>
        </p:txBody>
      </p:sp>
      <p:pic>
        <p:nvPicPr>
          <p:cNvPr id="6" name="Picture 5">
            <a:extLst>
              <a:ext uri="{FF2B5EF4-FFF2-40B4-BE49-F238E27FC236}">
                <a16:creationId xmlns:a16="http://schemas.microsoft.com/office/drawing/2014/main" id="{F5C53204-7181-4680-9BB5-3955EEF31480}"/>
              </a:ext>
            </a:extLst>
          </p:cNvPr>
          <p:cNvPicPr>
            <a:picLocks noChangeAspect="1"/>
          </p:cNvPicPr>
          <p:nvPr/>
        </p:nvPicPr>
        <p:blipFill>
          <a:blip r:embed="rId2"/>
          <a:stretch>
            <a:fillRect/>
          </a:stretch>
        </p:blipFill>
        <p:spPr>
          <a:xfrm>
            <a:off x="628650" y="2637939"/>
            <a:ext cx="7989266" cy="1811231"/>
          </a:xfrm>
          <a:prstGeom prst="rect">
            <a:avLst/>
          </a:prstGeom>
        </p:spPr>
      </p:pic>
    </p:spTree>
    <p:extLst>
      <p:ext uri="{BB962C8B-B14F-4D97-AF65-F5344CB8AC3E}">
        <p14:creationId xmlns:p14="http://schemas.microsoft.com/office/powerpoint/2010/main" val="21937064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72E04-D10F-4A05-A810-37CE2D78A8DA}"/>
              </a:ext>
            </a:extLst>
          </p:cNvPr>
          <p:cNvSpPr>
            <a:spLocks noGrp="1"/>
          </p:cNvSpPr>
          <p:nvPr>
            <p:ph type="title"/>
          </p:nvPr>
        </p:nvSpPr>
        <p:spPr/>
        <p:txBody>
          <a:bodyPr/>
          <a:lstStyle/>
          <a:p>
            <a:r>
              <a:rPr lang="en-US" dirty="0"/>
              <a:t>[Discussion] More Example</a:t>
            </a:r>
          </a:p>
        </p:txBody>
      </p:sp>
      <p:sp>
        <p:nvSpPr>
          <p:cNvPr id="3" name="Content Placeholder 2">
            <a:extLst>
              <a:ext uri="{FF2B5EF4-FFF2-40B4-BE49-F238E27FC236}">
                <a16:creationId xmlns:a16="http://schemas.microsoft.com/office/drawing/2014/main" id="{BB6DAF59-9BC2-44FC-871C-697A1829FBD5}"/>
              </a:ext>
            </a:extLst>
          </p:cNvPr>
          <p:cNvSpPr>
            <a:spLocks noGrp="1"/>
          </p:cNvSpPr>
          <p:nvPr>
            <p:ph idx="1"/>
          </p:nvPr>
        </p:nvSpPr>
        <p:spPr/>
        <p:txBody>
          <a:bodyPr/>
          <a:lstStyle/>
          <a:p>
            <a:r>
              <a:rPr lang="en-US" dirty="0"/>
              <a:t>Cars in OOP paradigm?</a:t>
            </a:r>
          </a:p>
          <a:p>
            <a:r>
              <a:rPr lang="en-US" dirty="0"/>
              <a:t>Camera in OOP paradigm?</a:t>
            </a:r>
          </a:p>
          <a:p>
            <a:r>
              <a:rPr lang="en-US" dirty="0"/>
              <a:t>AC in OOP paradigm?</a:t>
            </a:r>
          </a:p>
        </p:txBody>
      </p:sp>
    </p:spTree>
    <p:extLst>
      <p:ext uri="{BB962C8B-B14F-4D97-AF65-F5344CB8AC3E}">
        <p14:creationId xmlns:p14="http://schemas.microsoft.com/office/powerpoint/2010/main" val="28482140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C2034-028C-4895-B8BD-68C49C90B0E9}"/>
              </a:ext>
            </a:extLst>
          </p:cNvPr>
          <p:cNvSpPr>
            <a:spLocks noGrp="1"/>
          </p:cNvSpPr>
          <p:nvPr>
            <p:ph type="title"/>
          </p:nvPr>
        </p:nvSpPr>
        <p:spPr>
          <a:xfrm>
            <a:off x="597352" y="1349990"/>
            <a:ext cx="7949293" cy="1325563"/>
          </a:xfrm>
        </p:spPr>
        <p:txBody>
          <a:bodyPr/>
          <a:lstStyle/>
          <a:p>
            <a:r>
              <a:rPr lang="en-US" dirty="0"/>
              <a:t>OOP is Paradigm, </a:t>
            </a:r>
            <a:br>
              <a:rPr lang="en-US" dirty="0"/>
            </a:br>
            <a:r>
              <a:rPr lang="en-US" dirty="0"/>
              <a:t>Not Language!</a:t>
            </a:r>
          </a:p>
        </p:txBody>
      </p:sp>
      <p:pic>
        <p:nvPicPr>
          <p:cNvPr id="5" name="Picture 4">
            <a:extLst>
              <a:ext uri="{FF2B5EF4-FFF2-40B4-BE49-F238E27FC236}">
                <a16:creationId xmlns:a16="http://schemas.microsoft.com/office/drawing/2014/main" id="{20B5E1A9-C4A9-4D45-9F65-DCC87FB97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868" y="2983401"/>
            <a:ext cx="1086134" cy="1990883"/>
          </a:xfrm>
          <a:prstGeom prst="rect">
            <a:avLst/>
          </a:prstGeom>
        </p:spPr>
      </p:pic>
      <p:pic>
        <p:nvPicPr>
          <p:cNvPr id="22" name="Picture 21">
            <a:extLst>
              <a:ext uri="{FF2B5EF4-FFF2-40B4-BE49-F238E27FC236}">
                <a16:creationId xmlns:a16="http://schemas.microsoft.com/office/drawing/2014/main" id="{CA82AB32-CCCC-476D-83C8-B611F2AAAD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4814" y="3318601"/>
            <a:ext cx="1576614" cy="1576614"/>
          </a:xfrm>
          <a:prstGeom prst="rect">
            <a:avLst/>
          </a:prstGeom>
        </p:spPr>
      </p:pic>
      <p:pic>
        <p:nvPicPr>
          <p:cNvPr id="24" name="Picture 23">
            <a:extLst>
              <a:ext uri="{FF2B5EF4-FFF2-40B4-BE49-F238E27FC236}">
                <a16:creationId xmlns:a16="http://schemas.microsoft.com/office/drawing/2014/main" id="{C3E74FBC-16B5-490C-840F-AF6923047B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1999" y="3356440"/>
            <a:ext cx="1439129" cy="1617844"/>
          </a:xfrm>
          <a:prstGeom prst="rect">
            <a:avLst/>
          </a:prstGeom>
        </p:spPr>
      </p:pic>
      <p:pic>
        <p:nvPicPr>
          <p:cNvPr id="26" name="Picture 25">
            <a:extLst>
              <a:ext uri="{FF2B5EF4-FFF2-40B4-BE49-F238E27FC236}">
                <a16:creationId xmlns:a16="http://schemas.microsoft.com/office/drawing/2014/main" id="{7F3B5B19-5E5D-4D89-86B6-6FE519DD0E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91699" y="3315210"/>
            <a:ext cx="1892810" cy="1892810"/>
          </a:xfrm>
          <a:prstGeom prst="rect">
            <a:avLst/>
          </a:prstGeom>
        </p:spPr>
      </p:pic>
      <p:pic>
        <p:nvPicPr>
          <p:cNvPr id="1026" name="Picture 2" descr="Image result for javascript icon">
            <a:extLst>
              <a:ext uri="{FF2B5EF4-FFF2-40B4-BE49-F238E27FC236}">
                <a16:creationId xmlns:a16="http://schemas.microsoft.com/office/drawing/2014/main" id="{00C9D19D-03AA-4335-A90D-632E0172813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4539" y="5059255"/>
            <a:ext cx="1439129" cy="1439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4853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B2FEC-FA3A-4949-9DE7-1E2E64577CB1}"/>
              </a:ext>
            </a:extLst>
          </p:cNvPr>
          <p:cNvSpPr>
            <a:spLocks noGrp="1"/>
          </p:cNvSpPr>
          <p:nvPr>
            <p:ph type="title"/>
          </p:nvPr>
        </p:nvSpPr>
        <p:spPr/>
        <p:txBody>
          <a:bodyPr/>
          <a:lstStyle/>
          <a:p>
            <a:r>
              <a:rPr lang="en-US" dirty="0"/>
              <a:t>Programming paradigms</a:t>
            </a:r>
          </a:p>
        </p:txBody>
      </p:sp>
      <p:sp>
        <p:nvSpPr>
          <p:cNvPr id="3" name="Content Placeholder 2">
            <a:extLst>
              <a:ext uri="{FF2B5EF4-FFF2-40B4-BE49-F238E27FC236}">
                <a16:creationId xmlns:a16="http://schemas.microsoft.com/office/drawing/2014/main" id="{9FDEBBF2-1BAD-4C7F-A8F3-94DFD8300D60}"/>
              </a:ext>
            </a:extLst>
          </p:cNvPr>
          <p:cNvSpPr>
            <a:spLocks noGrp="1"/>
          </p:cNvSpPr>
          <p:nvPr>
            <p:ph idx="1"/>
          </p:nvPr>
        </p:nvSpPr>
        <p:spPr/>
        <p:txBody>
          <a:bodyPr/>
          <a:lstStyle/>
          <a:p>
            <a:r>
              <a:rPr lang="en-US" b="1" dirty="0"/>
              <a:t>imperative</a:t>
            </a:r>
            <a:r>
              <a:rPr lang="en-US" dirty="0"/>
              <a:t> : </a:t>
            </a:r>
            <a:r>
              <a:rPr lang="en-US" dirty="0" err="1"/>
              <a:t>dimana</a:t>
            </a:r>
            <a:r>
              <a:rPr lang="en-US" dirty="0"/>
              <a:t> programmer </a:t>
            </a:r>
            <a:r>
              <a:rPr lang="en-US" dirty="0" err="1"/>
              <a:t>memberikan</a:t>
            </a:r>
            <a:r>
              <a:rPr lang="en-US" dirty="0"/>
              <a:t> </a:t>
            </a:r>
            <a:r>
              <a:rPr lang="en-US" dirty="0" err="1"/>
              <a:t>instruksi</a:t>
            </a:r>
            <a:r>
              <a:rPr lang="en-US" dirty="0"/>
              <a:t> </a:t>
            </a:r>
            <a:r>
              <a:rPr lang="en-US" dirty="0" err="1"/>
              <a:t>ke</a:t>
            </a:r>
            <a:r>
              <a:rPr lang="en-US" dirty="0"/>
              <a:t> </a:t>
            </a:r>
            <a:r>
              <a:rPr lang="en-US" dirty="0" err="1"/>
              <a:t>mesin</a:t>
            </a:r>
            <a:r>
              <a:rPr lang="en-US" dirty="0"/>
              <a:t>/computer </a:t>
            </a:r>
            <a:r>
              <a:rPr lang="en-US" dirty="0" err="1"/>
              <a:t>bagaimana</a:t>
            </a:r>
            <a:r>
              <a:rPr lang="en-US" dirty="0"/>
              <a:t> </a:t>
            </a:r>
            <a:r>
              <a:rPr lang="en-US" dirty="0" err="1"/>
              <a:t>cara</a:t>
            </a:r>
            <a:r>
              <a:rPr lang="en-US" dirty="0"/>
              <a:t> </a:t>
            </a:r>
            <a:r>
              <a:rPr lang="en-US" dirty="0" err="1"/>
              <a:t>mengubah</a:t>
            </a:r>
            <a:r>
              <a:rPr lang="en-US" dirty="0"/>
              <a:t> state </a:t>
            </a:r>
            <a:r>
              <a:rPr lang="en-US" dirty="0" err="1"/>
              <a:t>dr</a:t>
            </a:r>
            <a:r>
              <a:rPr lang="en-US" dirty="0"/>
              <a:t> </a:t>
            </a:r>
            <a:r>
              <a:rPr lang="en-US" dirty="0" err="1"/>
              <a:t>mesin</a:t>
            </a:r>
            <a:r>
              <a:rPr lang="en-US" dirty="0"/>
              <a:t>/computer </a:t>
            </a:r>
            <a:r>
              <a:rPr lang="en-US" dirty="0" err="1"/>
              <a:t>tsb</a:t>
            </a:r>
            <a:r>
              <a:rPr lang="en-US" dirty="0"/>
              <a:t>.</a:t>
            </a:r>
          </a:p>
          <a:p>
            <a:pPr lvl="1"/>
            <a:r>
              <a:rPr lang="en-US" sz="2800" b="1" dirty="0">
                <a:solidFill>
                  <a:srgbClr val="FF0000"/>
                </a:solidFill>
              </a:rPr>
              <a:t>procedural</a:t>
            </a:r>
            <a:r>
              <a:rPr lang="en-US" sz="2800" dirty="0">
                <a:solidFill>
                  <a:srgbClr val="FF0000"/>
                </a:solidFill>
              </a:rPr>
              <a:t> </a:t>
            </a:r>
            <a:r>
              <a:rPr lang="en-US" sz="2800" dirty="0"/>
              <a:t>: </a:t>
            </a:r>
            <a:r>
              <a:rPr lang="en-US" sz="2800" dirty="0" err="1"/>
              <a:t>mengelompokkan</a:t>
            </a:r>
            <a:r>
              <a:rPr lang="en-US" sz="2800" dirty="0"/>
              <a:t> </a:t>
            </a:r>
            <a:r>
              <a:rPr lang="en-US" sz="2800" dirty="0" err="1"/>
              <a:t>instruksi</a:t>
            </a:r>
            <a:r>
              <a:rPr lang="en-US" sz="2800" dirty="0"/>
              <a:t> </a:t>
            </a:r>
            <a:r>
              <a:rPr lang="en-US" sz="2800" dirty="0" err="1"/>
              <a:t>ke</a:t>
            </a:r>
            <a:r>
              <a:rPr lang="en-US" sz="2800" dirty="0"/>
              <a:t> </a:t>
            </a:r>
            <a:r>
              <a:rPr lang="en-US" sz="2800" dirty="0" err="1"/>
              <a:t>dalam</a:t>
            </a:r>
            <a:r>
              <a:rPr lang="en-US" sz="2800" dirty="0"/>
              <a:t> </a:t>
            </a:r>
            <a:r>
              <a:rPr lang="en-US" sz="2800" dirty="0" err="1"/>
              <a:t>prosedur</a:t>
            </a:r>
            <a:r>
              <a:rPr lang="en-US" sz="2800" dirty="0"/>
              <a:t>.</a:t>
            </a:r>
          </a:p>
          <a:p>
            <a:pPr lvl="1"/>
            <a:r>
              <a:rPr lang="en-US" sz="2800" b="1" dirty="0">
                <a:solidFill>
                  <a:srgbClr val="FF0000"/>
                </a:solidFill>
              </a:rPr>
              <a:t>object-oriented</a:t>
            </a:r>
            <a:r>
              <a:rPr lang="en-US" sz="2800" dirty="0"/>
              <a:t> : </a:t>
            </a:r>
            <a:r>
              <a:rPr lang="en-US" sz="2800" dirty="0" err="1"/>
              <a:t>mengelompokkan</a:t>
            </a:r>
            <a:r>
              <a:rPr lang="en-US" sz="2800" dirty="0"/>
              <a:t> </a:t>
            </a:r>
            <a:r>
              <a:rPr lang="en-US" sz="2800" dirty="0" err="1"/>
              <a:t>instruksi</a:t>
            </a:r>
            <a:r>
              <a:rPr lang="en-US" sz="2800" dirty="0"/>
              <a:t> </a:t>
            </a:r>
            <a:r>
              <a:rPr lang="en-US" sz="2800" dirty="0" err="1"/>
              <a:t>beserta</a:t>
            </a:r>
            <a:r>
              <a:rPr lang="en-US" sz="2800" dirty="0"/>
              <a:t> state yang </a:t>
            </a:r>
            <a:r>
              <a:rPr lang="en-US" sz="2800" dirty="0" err="1"/>
              <a:t>sedang</a:t>
            </a:r>
            <a:r>
              <a:rPr lang="en-US" sz="2800" dirty="0"/>
              <a:t> </a:t>
            </a:r>
            <a:r>
              <a:rPr lang="en-US" sz="2800" dirty="0" err="1"/>
              <a:t>dijalankan</a:t>
            </a:r>
            <a:r>
              <a:rPr lang="en-US" sz="2800" dirty="0"/>
              <a:t> oleh </a:t>
            </a:r>
            <a:r>
              <a:rPr lang="en-US" sz="2800" dirty="0" err="1"/>
              <a:t>instruksi</a:t>
            </a:r>
            <a:r>
              <a:rPr lang="en-US" sz="2800" dirty="0"/>
              <a:t> </a:t>
            </a:r>
            <a:r>
              <a:rPr lang="en-US" sz="2800" dirty="0" err="1"/>
              <a:t>tsb</a:t>
            </a:r>
            <a:r>
              <a:rPr lang="en-US" sz="2800" dirty="0"/>
              <a:t>.</a:t>
            </a:r>
          </a:p>
        </p:txBody>
      </p:sp>
    </p:spTree>
    <p:extLst>
      <p:ext uri="{BB962C8B-B14F-4D97-AF65-F5344CB8AC3E}">
        <p14:creationId xmlns:p14="http://schemas.microsoft.com/office/powerpoint/2010/main" val="1197898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25254-CD64-41D6-B930-E260C4A4FC7F}"/>
              </a:ext>
            </a:extLst>
          </p:cNvPr>
          <p:cNvSpPr>
            <a:spLocks noGrp="1"/>
          </p:cNvSpPr>
          <p:nvPr>
            <p:ph type="title"/>
          </p:nvPr>
        </p:nvSpPr>
        <p:spPr/>
        <p:txBody>
          <a:bodyPr/>
          <a:lstStyle/>
          <a:p>
            <a:r>
              <a:rPr lang="en-US" dirty="0"/>
              <a:t>Procedural Programming</a:t>
            </a:r>
          </a:p>
        </p:txBody>
      </p:sp>
      <p:sp>
        <p:nvSpPr>
          <p:cNvPr id="3" name="Content Placeholder 2">
            <a:extLst>
              <a:ext uri="{FF2B5EF4-FFF2-40B4-BE49-F238E27FC236}">
                <a16:creationId xmlns:a16="http://schemas.microsoft.com/office/drawing/2014/main" id="{82C184C4-E219-4597-8435-1F6E50022A86}"/>
              </a:ext>
            </a:extLst>
          </p:cNvPr>
          <p:cNvSpPr>
            <a:spLocks noGrp="1"/>
          </p:cNvSpPr>
          <p:nvPr>
            <p:ph idx="1"/>
          </p:nvPr>
        </p:nvSpPr>
        <p:spPr/>
        <p:txBody>
          <a:bodyPr>
            <a:normAutofit lnSpcReduction="10000"/>
          </a:bodyPr>
          <a:lstStyle/>
          <a:p>
            <a:r>
              <a:rPr lang="en-US" dirty="0" err="1"/>
              <a:t>Serangkaian</a:t>
            </a:r>
            <a:r>
              <a:rPr lang="en-US" dirty="0"/>
              <a:t> </a:t>
            </a:r>
            <a:r>
              <a:rPr lang="en-US" dirty="0" err="1"/>
              <a:t>tugas</a:t>
            </a:r>
            <a:r>
              <a:rPr lang="en-US" dirty="0"/>
              <a:t> </a:t>
            </a:r>
            <a:r>
              <a:rPr lang="en-US" dirty="0" err="1"/>
              <a:t>diselesaikan</a:t>
            </a:r>
            <a:r>
              <a:rPr lang="en-US" dirty="0"/>
              <a:t> </a:t>
            </a:r>
            <a:r>
              <a:rPr lang="en-US" dirty="0" err="1"/>
              <a:t>dalam</a:t>
            </a:r>
            <a:r>
              <a:rPr lang="en-US" dirty="0"/>
              <a:t> </a:t>
            </a:r>
            <a:r>
              <a:rPr lang="en-US" dirty="0" err="1"/>
              <a:t>bentuk</a:t>
            </a:r>
            <a:r>
              <a:rPr lang="en-US" dirty="0"/>
              <a:t> </a:t>
            </a:r>
            <a:r>
              <a:rPr lang="en-US" dirty="0" err="1"/>
              <a:t>fungsi</a:t>
            </a:r>
            <a:r>
              <a:rPr lang="en-US" dirty="0"/>
              <a:t> </a:t>
            </a:r>
            <a:r>
              <a:rPr lang="en-US" dirty="0" err="1"/>
              <a:t>atau</a:t>
            </a:r>
            <a:r>
              <a:rPr lang="en-US" dirty="0"/>
              <a:t> </a:t>
            </a:r>
            <a:r>
              <a:rPr lang="en-US" dirty="0" err="1"/>
              <a:t>prosedur</a:t>
            </a:r>
            <a:r>
              <a:rPr lang="en-US" dirty="0"/>
              <a:t>.</a:t>
            </a:r>
          </a:p>
          <a:p>
            <a:r>
              <a:rPr lang="en-US" dirty="0"/>
              <a:t>Cara </a:t>
            </a:r>
            <a:r>
              <a:rPr lang="en-US" dirty="0" err="1"/>
              <a:t>pandang</a:t>
            </a:r>
            <a:r>
              <a:rPr lang="en-US" dirty="0"/>
              <a:t> : program </a:t>
            </a:r>
            <a:r>
              <a:rPr lang="en-US" dirty="0" err="1"/>
              <a:t>adalah</a:t>
            </a:r>
            <a:r>
              <a:rPr lang="en-US" dirty="0"/>
              <a:t> </a:t>
            </a:r>
            <a:r>
              <a:rPr lang="en-US" dirty="0" err="1"/>
              <a:t>suatu</a:t>
            </a:r>
            <a:r>
              <a:rPr lang="en-US" dirty="0"/>
              <a:t> </a:t>
            </a:r>
            <a:r>
              <a:rPr lang="en-US" dirty="0" err="1"/>
              <a:t>urutan</a:t>
            </a:r>
            <a:r>
              <a:rPr lang="en-US" dirty="0"/>
              <a:t> </a:t>
            </a:r>
            <a:r>
              <a:rPr lang="en-US" dirty="0" err="1"/>
              <a:t>instruksi</a:t>
            </a:r>
            <a:r>
              <a:rPr lang="en-US" dirty="0"/>
              <a:t>.</a:t>
            </a:r>
          </a:p>
          <a:p>
            <a:r>
              <a:rPr lang="en-US" dirty="0" err="1"/>
              <a:t>Programer</a:t>
            </a:r>
            <a:r>
              <a:rPr lang="en-US" dirty="0"/>
              <a:t> </a:t>
            </a:r>
            <a:r>
              <a:rPr lang="en-US" dirty="0" err="1"/>
              <a:t>harus</a:t>
            </a:r>
            <a:r>
              <a:rPr lang="en-US" dirty="0"/>
              <a:t> me-break down </a:t>
            </a:r>
            <a:r>
              <a:rPr lang="en-US" dirty="0" err="1"/>
              <a:t>suatu</a:t>
            </a:r>
            <a:r>
              <a:rPr lang="en-US" dirty="0"/>
              <a:t> problem </a:t>
            </a:r>
            <a:r>
              <a:rPr lang="en-US" dirty="0" err="1"/>
              <a:t>menjadi</a:t>
            </a:r>
            <a:r>
              <a:rPr lang="en-US" dirty="0"/>
              <a:t> sub problem yang </a:t>
            </a:r>
            <a:r>
              <a:rPr lang="en-US" dirty="0" err="1"/>
              <a:t>lebih</a:t>
            </a:r>
            <a:r>
              <a:rPr lang="en-US" dirty="0"/>
              <a:t> simple.</a:t>
            </a:r>
          </a:p>
          <a:p>
            <a:r>
              <a:rPr lang="en-US" dirty="0" err="1"/>
              <a:t>Fungsi</a:t>
            </a:r>
            <a:r>
              <a:rPr lang="en-US" dirty="0"/>
              <a:t> dan </a:t>
            </a:r>
            <a:r>
              <a:rPr lang="en-US" dirty="0" err="1"/>
              <a:t>prosedur</a:t>
            </a:r>
            <a:r>
              <a:rPr lang="en-US" dirty="0"/>
              <a:t> </a:t>
            </a:r>
            <a:r>
              <a:rPr lang="en-US" dirty="0" err="1"/>
              <a:t>menjadi</a:t>
            </a:r>
            <a:r>
              <a:rPr lang="en-US" dirty="0"/>
              <a:t> </a:t>
            </a:r>
            <a:r>
              <a:rPr lang="en-US" dirty="0" err="1"/>
              <a:t>fokus</a:t>
            </a:r>
            <a:r>
              <a:rPr lang="en-US" dirty="0"/>
              <a:t> </a:t>
            </a:r>
            <a:r>
              <a:rPr lang="en-US" dirty="0" err="1"/>
              <a:t>utama</a:t>
            </a:r>
            <a:r>
              <a:rPr lang="en-US" dirty="0"/>
              <a:t>.</a:t>
            </a:r>
          </a:p>
          <a:p>
            <a:r>
              <a:rPr lang="en-US" dirty="0" err="1"/>
              <a:t>Fungsi</a:t>
            </a:r>
            <a:r>
              <a:rPr lang="en-US" dirty="0"/>
              <a:t> dan </a:t>
            </a:r>
            <a:r>
              <a:rPr lang="en-US" dirty="0" err="1"/>
              <a:t>prosedur</a:t>
            </a:r>
            <a:r>
              <a:rPr lang="en-US" dirty="0"/>
              <a:t> </a:t>
            </a:r>
            <a:r>
              <a:rPr lang="en-US" dirty="0" err="1"/>
              <a:t>digunakan</a:t>
            </a:r>
            <a:r>
              <a:rPr lang="en-US" dirty="0"/>
              <a:t> </a:t>
            </a:r>
            <a:r>
              <a:rPr lang="en-US" dirty="0" err="1"/>
              <a:t>untuk</a:t>
            </a:r>
            <a:r>
              <a:rPr lang="en-US" dirty="0"/>
              <a:t> </a:t>
            </a:r>
            <a:r>
              <a:rPr lang="en-US" dirty="0" err="1"/>
              <a:t>memanipulasi</a:t>
            </a:r>
            <a:r>
              <a:rPr lang="en-US" dirty="0"/>
              <a:t> data.</a:t>
            </a:r>
          </a:p>
          <a:p>
            <a:r>
              <a:rPr lang="en-US" dirty="0"/>
              <a:t>Data </a:t>
            </a:r>
            <a:r>
              <a:rPr lang="en-US" dirty="0" err="1"/>
              <a:t>bersifat</a:t>
            </a:r>
            <a:r>
              <a:rPr lang="en-US" dirty="0"/>
              <a:t> </a:t>
            </a:r>
            <a:r>
              <a:rPr lang="en-US" dirty="0" err="1"/>
              <a:t>pasif</a:t>
            </a:r>
            <a:r>
              <a:rPr lang="en-US" dirty="0"/>
              <a:t>.</a:t>
            </a:r>
          </a:p>
          <a:p>
            <a:endParaRPr lang="en-US" dirty="0"/>
          </a:p>
        </p:txBody>
      </p:sp>
    </p:spTree>
    <p:extLst>
      <p:ext uri="{BB962C8B-B14F-4D97-AF65-F5344CB8AC3E}">
        <p14:creationId xmlns:p14="http://schemas.microsoft.com/office/powerpoint/2010/main" val="609035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53626-27B3-48B9-8615-FCD9A79D4189}"/>
              </a:ext>
            </a:extLst>
          </p:cNvPr>
          <p:cNvSpPr>
            <a:spLocks noGrp="1"/>
          </p:cNvSpPr>
          <p:nvPr>
            <p:ph type="title"/>
          </p:nvPr>
        </p:nvSpPr>
        <p:spPr/>
        <p:txBody>
          <a:bodyPr>
            <a:normAutofit/>
          </a:bodyPr>
          <a:lstStyle/>
          <a:p>
            <a:r>
              <a:rPr lang="en-US" sz="4000" dirty="0"/>
              <a:t>Object Oriented Programming</a:t>
            </a:r>
          </a:p>
        </p:txBody>
      </p:sp>
      <p:sp>
        <p:nvSpPr>
          <p:cNvPr id="3" name="Content Placeholder 2">
            <a:extLst>
              <a:ext uri="{FF2B5EF4-FFF2-40B4-BE49-F238E27FC236}">
                <a16:creationId xmlns:a16="http://schemas.microsoft.com/office/drawing/2014/main" id="{27039DBF-E903-475F-B2C1-B7DABF5EB889}"/>
              </a:ext>
            </a:extLst>
          </p:cNvPr>
          <p:cNvSpPr>
            <a:spLocks noGrp="1"/>
          </p:cNvSpPr>
          <p:nvPr>
            <p:ph idx="1"/>
          </p:nvPr>
        </p:nvSpPr>
        <p:spPr>
          <a:xfrm>
            <a:off x="628650" y="1582057"/>
            <a:ext cx="7886700" cy="5065486"/>
          </a:xfrm>
        </p:spPr>
        <p:txBody>
          <a:bodyPr>
            <a:normAutofit lnSpcReduction="10000"/>
          </a:bodyPr>
          <a:lstStyle/>
          <a:p>
            <a:r>
              <a:rPr lang="en-US" dirty="0"/>
              <a:t>Object-oriented programming </a:t>
            </a:r>
            <a:r>
              <a:rPr lang="en-US" dirty="0" err="1"/>
              <a:t>adalah</a:t>
            </a:r>
            <a:r>
              <a:rPr lang="en-US" dirty="0"/>
              <a:t> </a:t>
            </a:r>
            <a:r>
              <a:rPr lang="en-US" dirty="0" err="1"/>
              <a:t>sebuah</a:t>
            </a:r>
            <a:r>
              <a:rPr lang="en-US" dirty="0"/>
              <a:t> </a:t>
            </a:r>
            <a:r>
              <a:rPr lang="en-US" dirty="0" err="1"/>
              <a:t>paradigma</a:t>
            </a:r>
            <a:r>
              <a:rPr lang="en-US" dirty="0"/>
              <a:t> </a:t>
            </a:r>
            <a:r>
              <a:rPr lang="en-US" dirty="0" err="1"/>
              <a:t>dalam</a:t>
            </a:r>
            <a:r>
              <a:rPr lang="en-US" dirty="0"/>
              <a:t> </a:t>
            </a:r>
            <a:r>
              <a:rPr lang="en-US" dirty="0" err="1"/>
              <a:t>pemrograman</a:t>
            </a:r>
            <a:r>
              <a:rPr lang="en-US" dirty="0"/>
              <a:t> yang </a:t>
            </a:r>
            <a:r>
              <a:rPr lang="en-US" dirty="0" err="1"/>
              <a:t>menggunakan</a:t>
            </a:r>
            <a:r>
              <a:rPr lang="en-US" dirty="0"/>
              <a:t> </a:t>
            </a:r>
            <a:r>
              <a:rPr lang="en-US" dirty="0" err="1"/>
              <a:t>abstraksi</a:t>
            </a:r>
            <a:r>
              <a:rPr lang="en-US" dirty="0"/>
              <a:t> (class dan object)</a:t>
            </a:r>
          </a:p>
          <a:p>
            <a:r>
              <a:rPr lang="en-US" dirty="0" err="1"/>
              <a:t>Aplikasi</a:t>
            </a:r>
            <a:r>
              <a:rPr lang="en-US" dirty="0"/>
              <a:t> OOP, </a:t>
            </a:r>
            <a:r>
              <a:rPr lang="en-US" dirty="0" err="1"/>
              <a:t>menggunakan</a:t>
            </a:r>
            <a:r>
              <a:rPr lang="en-US" dirty="0"/>
              <a:t> </a:t>
            </a:r>
            <a:r>
              <a:rPr lang="en-US" dirty="0" err="1"/>
              <a:t>kumpulan</a:t>
            </a:r>
            <a:r>
              <a:rPr lang="en-US" dirty="0"/>
              <a:t> object yang </a:t>
            </a:r>
            <a:r>
              <a:rPr lang="en-US" dirty="0" err="1"/>
              <a:t>saling</a:t>
            </a:r>
            <a:r>
              <a:rPr lang="en-US" dirty="0"/>
              <a:t> </a:t>
            </a:r>
            <a:r>
              <a:rPr lang="en-US" dirty="0" err="1"/>
              <a:t>berkomunikasi</a:t>
            </a:r>
            <a:r>
              <a:rPr lang="en-US" dirty="0"/>
              <a:t> </a:t>
            </a:r>
            <a:r>
              <a:rPr lang="en-US" dirty="0" err="1"/>
              <a:t>dengan</a:t>
            </a:r>
            <a:r>
              <a:rPr lang="en-US" dirty="0"/>
              <a:t> </a:t>
            </a:r>
            <a:r>
              <a:rPr lang="en-US" dirty="0" err="1"/>
              <a:t>mengirimkan</a:t>
            </a:r>
            <a:r>
              <a:rPr lang="en-US" dirty="0"/>
              <a:t> message </a:t>
            </a:r>
            <a:r>
              <a:rPr lang="en-US" dirty="0" err="1"/>
              <a:t>ke</a:t>
            </a:r>
            <a:r>
              <a:rPr lang="en-US" dirty="0"/>
              <a:t> object lain </a:t>
            </a:r>
            <a:r>
              <a:rPr lang="en-US" altLang="en-US" dirty="0" err="1">
                <a:sym typeface="Wingdings" panose="05000000000000000000" pitchFamily="2" charset="2"/>
              </a:rPr>
              <a:t>untuk</a:t>
            </a:r>
            <a:r>
              <a:rPr lang="en-US" altLang="en-US" dirty="0">
                <a:sym typeface="Wingdings" panose="05000000000000000000" pitchFamily="2" charset="2"/>
              </a:rPr>
              <a:t> </a:t>
            </a:r>
            <a:r>
              <a:rPr lang="en-US" altLang="en-US" dirty="0" err="1">
                <a:sym typeface="Wingdings" panose="05000000000000000000" pitchFamily="2" charset="2"/>
              </a:rPr>
              <a:t>menyelesaikan</a:t>
            </a:r>
            <a:r>
              <a:rPr lang="en-US" altLang="en-US" dirty="0">
                <a:sym typeface="Wingdings" panose="05000000000000000000" pitchFamily="2" charset="2"/>
              </a:rPr>
              <a:t> </a:t>
            </a:r>
            <a:r>
              <a:rPr lang="en-US" altLang="en-US" dirty="0" err="1">
                <a:sym typeface="Wingdings" panose="05000000000000000000" pitchFamily="2" charset="2"/>
              </a:rPr>
              <a:t>suatu</a:t>
            </a:r>
            <a:r>
              <a:rPr lang="en-US" altLang="en-US" dirty="0">
                <a:sym typeface="Wingdings" panose="05000000000000000000" pitchFamily="2" charset="2"/>
              </a:rPr>
              <a:t> problem. (</a:t>
            </a:r>
            <a:r>
              <a:rPr lang="en-US" altLang="en-US" b="1" dirty="0">
                <a:sym typeface="Wingdings" panose="05000000000000000000" pitchFamily="2" charset="2"/>
              </a:rPr>
              <a:t>paradigm</a:t>
            </a:r>
            <a:r>
              <a:rPr lang="en-US" altLang="en-US" dirty="0">
                <a:sym typeface="Wingdings" panose="05000000000000000000" pitchFamily="2" charset="2"/>
              </a:rPr>
              <a:t>)</a:t>
            </a:r>
            <a:endParaRPr lang="en-US" dirty="0"/>
          </a:p>
          <a:p>
            <a:r>
              <a:rPr lang="en-US" dirty="0"/>
              <a:t>Object  </a:t>
            </a:r>
            <a:r>
              <a:rPr lang="en-US" dirty="0" err="1"/>
              <a:t>dalam</a:t>
            </a:r>
            <a:r>
              <a:rPr lang="en-US" dirty="0"/>
              <a:t> OOP </a:t>
            </a:r>
            <a:r>
              <a:rPr lang="en-US" dirty="0" err="1"/>
              <a:t>memiliki</a:t>
            </a:r>
            <a:r>
              <a:rPr lang="en-US" dirty="0"/>
              <a:t> </a:t>
            </a:r>
            <a:r>
              <a:rPr lang="en-US" dirty="0" err="1"/>
              <a:t>kemampuan</a:t>
            </a:r>
            <a:r>
              <a:rPr lang="en-US" dirty="0"/>
              <a:t> </a:t>
            </a:r>
            <a:r>
              <a:rPr lang="en-US" dirty="0" err="1"/>
              <a:t>mengirim</a:t>
            </a:r>
            <a:r>
              <a:rPr lang="en-US" dirty="0"/>
              <a:t> dan </a:t>
            </a:r>
            <a:r>
              <a:rPr lang="en-US" dirty="0" err="1"/>
              <a:t>menerima</a:t>
            </a:r>
            <a:r>
              <a:rPr lang="en-US" dirty="0"/>
              <a:t> message dan </a:t>
            </a:r>
            <a:r>
              <a:rPr lang="en-US" dirty="0" err="1"/>
              <a:t>memproses</a:t>
            </a:r>
            <a:r>
              <a:rPr lang="en-US" dirty="0"/>
              <a:t> data.</a:t>
            </a:r>
          </a:p>
          <a:p>
            <a:r>
              <a:rPr lang="en-US" dirty="0" err="1"/>
              <a:t>Tujuan</a:t>
            </a:r>
            <a:r>
              <a:rPr lang="en-US" dirty="0"/>
              <a:t> </a:t>
            </a:r>
            <a:r>
              <a:rPr lang="en-US" dirty="0" err="1"/>
              <a:t>utama</a:t>
            </a:r>
            <a:r>
              <a:rPr lang="en-US" dirty="0"/>
              <a:t> OOP </a:t>
            </a:r>
            <a:r>
              <a:rPr lang="en-US" dirty="0" err="1"/>
              <a:t>adalah</a:t>
            </a:r>
            <a:r>
              <a:rPr lang="en-US" dirty="0"/>
              <a:t> </a:t>
            </a:r>
            <a:r>
              <a:rPr lang="en-US" dirty="0" err="1"/>
              <a:t>untuk</a:t>
            </a:r>
            <a:r>
              <a:rPr lang="en-US" dirty="0"/>
              <a:t> </a:t>
            </a:r>
            <a:r>
              <a:rPr lang="en-US" dirty="0" err="1"/>
              <a:t>meningkatkan</a:t>
            </a:r>
            <a:r>
              <a:rPr lang="en-US" dirty="0"/>
              <a:t> </a:t>
            </a:r>
            <a:r>
              <a:rPr lang="en-US" dirty="0" err="1"/>
              <a:t>fleksibilitas</a:t>
            </a:r>
            <a:r>
              <a:rPr lang="en-US" dirty="0"/>
              <a:t> dan </a:t>
            </a:r>
            <a:r>
              <a:rPr lang="en-US" dirty="0" err="1"/>
              <a:t>pemeliharaan</a:t>
            </a:r>
            <a:r>
              <a:rPr lang="en-US" dirty="0"/>
              <a:t> program.</a:t>
            </a:r>
          </a:p>
          <a:p>
            <a:pPr lvl="1"/>
            <a:r>
              <a:rPr lang="en-US" dirty="0"/>
              <a:t>OOP -&gt; Modular -&gt; </a:t>
            </a:r>
            <a:r>
              <a:rPr lang="en-US" dirty="0" err="1"/>
              <a:t>mudah</a:t>
            </a:r>
            <a:r>
              <a:rPr lang="en-US" dirty="0"/>
              <a:t> di develop -&gt; </a:t>
            </a:r>
            <a:r>
              <a:rPr lang="en-US" dirty="0" err="1"/>
              <a:t>mudah</a:t>
            </a:r>
            <a:r>
              <a:rPr lang="en-US" dirty="0"/>
              <a:t> </a:t>
            </a:r>
            <a:r>
              <a:rPr lang="en-US" dirty="0" err="1"/>
              <a:t>dimengerti</a:t>
            </a:r>
            <a:r>
              <a:rPr lang="en-US" dirty="0"/>
              <a:t> dan </a:t>
            </a:r>
            <a:r>
              <a:rPr lang="en-US" dirty="0" err="1"/>
              <a:t>dikembangkan</a:t>
            </a:r>
            <a:endParaRPr lang="en-US" dirty="0"/>
          </a:p>
          <a:p>
            <a:endParaRPr lang="en-US" dirty="0"/>
          </a:p>
        </p:txBody>
      </p:sp>
    </p:spTree>
    <p:extLst>
      <p:ext uri="{BB962C8B-B14F-4D97-AF65-F5344CB8AC3E}">
        <p14:creationId xmlns:p14="http://schemas.microsoft.com/office/powerpoint/2010/main" val="4290230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F71EF-E70D-4C35-9DD0-A6E1732D249B}"/>
              </a:ext>
            </a:extLst>
          </p:cNvPr>
          <p:cNvSpPr>
            <a:spLocks noGrp="1"/>
          </p:cNvSpPr>
          <p:nvPr>
            <p:ph type="title"/>
          </p:nvPr>
        </p:nvSpPr>
        <p:spPr/>
        <p:txBody>
          <a:bodyPr>
            <a:normAutofit/>
          </a:bodyPr>
          <a:lstStyle/>
          <a:p>
            <a:r>
              <a:rPr lang="en-US" sz="4000" dirty="0"/>
              <a:t>Object Oriented Programming</a:t>
            </a:r>
          </a:p>
        </p:txBody>
      </p:sp>
      <p:sp>
        <p:nvSpPr>
          <p:cNvPr id="3" name="Content Placeholder 2">
            <a:extLst>
              <a:ext uri="{FF2B5EF4-FFF2-40B4-BE49-F238E27FC236}">
                <a16:creationId xmlns:a16="http://schemas.microsoft.com/office/drawing/2014/main" id="{869B91D5-2A81-484F-982C-6F93A545C620}"/>
              </a:ext>
            </a:extLst>
          </p:cNvPr>
          <p:cNvSpPr>
            <a:spLocks noGrp="1"/>
          </p:cNvSpPr>
          <p:nvPr>
            <p:ph idx="1"/>
          </p:nvPr>
        </p:nvSpPr>
        <p:spPr/>
        <p:txBody>
          <a:bodyPr/>
          <a:lstStyle/>
          <a:p>
            <a:r>
              <a:rPr lang="en-US" altLang="en-US" dirty="0" err="1"/>
              <a:t>Dalam</a:t>
            </a:r>
            <a:r>
              <a:rPr lang="en-US" altLang="en-US" dirty="0"/>
              <a:t> OOP : </a:t>
            </a:r>
            <a:r>
              <a:rPr lang="en-US" altLang="en-US" dirty="0" err="1"/>
              <a:t>Fungsi</a:t>
            </a:r>
            <a:r>
              <a:rPr lang="en-US" altLang="en-US" dirty="0"/>
              <a:t> dan data </a:t>
            </a:r>
            <a:r>
              <a:rPr lang="en-US" altLang="en-US" u="sng" dirty="0" err="1"/>
              <a:t>bukan</a:t>
            </a:r>
            <a:r>
              <a:rPr lang="en-US" altLang="en-US" dirty="0"/>
              <a:t> </a:t>
            </a:r>
            <a:r>
              <a:rPr lang="en-US" altLang="en-US" dirty="0" err="1"/>
              <a:t>menjadi</a:t>
            </a:r>
            <a:r>
              <a:rPr lang="en-US" altLang="en-US" dirty="0"/>
              <a:t> </a:t>
            </a:r>
            <a:r>
              <a:rPr lang="en-US" altLang="en-US" dirty="0" err="1"/>
              <a:t>dua</a:t>
            </a:r>
            <a:r>
              <a:rPr lang="en-US" altLang="en-US" dirty="0"/>
              <a:t> </a:t>
            </a:r>
            <a:r>
              <a:rPr lang="en-US" altLang="en-US" dirty="0" err="1"/>
              <a:t>hal</a:t>
            </a:r>
            <a:r>
              <a:rPr lang="en-US" altLang="en-US" dirty="0"/>
              <a:t> yang </a:t>
            </a:r>
            <a:r>
              <a:rPr lang="en-US" altLang="en-US" dirty="0" err="1"/>
              <a:t>terpisah</a:t>
            </a:r>
            <a:r>
              <a:rPr lang="en-US" altLang="en-US" dirty="0"/>
              <a:t>.</a:t>
            </a:r>
          </a:p>
          <a:p>
            <a:r>
              <a:rPr lang="en-US" altLang="en-US" dirty="0"/>
              <a:t>Object = </a:t>
            </a:r>
            <a:r>
              <a:rPr lang="en-US" altLang="en-US" dirty="0" err="1"/>
              <a:t>Fungsi</a:t>
            </a:r>
            <a:r>
              <a:rPr lang="en-US" altLang="en-US" dirty="0"/>
              <a:t> + Data </a:t>
            </a:r>
          </a:p>
          <a:p>
            <a:r>
              <a:rPr lang="en-US" altLang="en-US" dirty="0"/>
              <a:t>Cara </a:t>
            </a:r>
            <a:r>
              <a:rPr lang="en-US" altLang="en-US" dirty="0" err="1"/>
              <a:t>pandang</a:t>
            </a:r>
            <a:r>
              <a:rPr lang="en-US" altLang="en-US" dirty="0"/>
              <a:t>/</a:t>
            </a:r>
            <a:r>
              <a:rPr lang="en-US" altLang="en-US" dirty="0" err="1"/>
              <a:t>paradigma</a:t>
            </a:r>
            <a:r>
              <a:rPr lang="en-US" altLang="en-US" dirty="0"/>
              <a:t>:</a:t>
            </a:r>
            <a:r>
              <a:rPr lang="en-US" altLang="en-US" dirty="0">
                <a:sym typeface="Wingdings" panose="05000000000000000000" pitchFamily="2" charset="2"/>
              </a:rPr>
              <a:t> program </a:t>
            </a:r>
            <a:r>
              <a:rPr lang="en-US" altLang="en-US" dirty="0" err="1">
                <a:sym typeface="Wingdings" panose="05000000000000000000" pitchFamily="2" charset="2"/>
              </a:rPr>
              <a:t>adalah</a:t>
            </a:r>
            <a:r>
              <a:rPr lang="en-US" altLang="en-US" dirty="0">
                <a:sym typeface="Wingdings" panose="05000000000000000000" pitchFamily="2" charset="2"/>
              </a:rPr>
              <a:t> </a:t>
            </a:r>
            <a:r>
              <a:rPr lang="en-US" altLang="en-US" dirty="0" err="1">
                <a:sym typeface="Wingdings" panose="05000000000000000000" pitchFamily="2" charset="2"/>
              </a:rPr>
              <a:t>serangkaian</a:t>
            </a:r>
            <a:r>
              <a:rPr lang="en-US" altLang="en-US" dirty="0">
                <a:sym typeface="Wingdings" panose="05000000000000000000" pitchFamily="2" charset="2"/>
              </a:rPr>
              <a:t> </a:t>
            </a:r>
            <a:r>
              <a:rPr lang="en-US" altLang="en-US" dirty="0" err="1">
                <a:sym typeface="Wingdings" panose="05000000000000000000" pitchFamily="2" charset="2"/>
              </a:rPr>
              <a:t>obyek</a:t>
            </a:r>
            <a:r>
              <a:rPr lang="en-US" altLang="en-US" dirty="0">
                <a:sym typeface="Wingdings" panose="05000000000000000000" pitchFamily="2" charset="2"/>
              </a:rPr>
              <a:t> yang </a:t>
            </a:r>
            <a:r>
              <a:rPr lang="en-US" altLang="en-US" dirty="0" err="1">
                <a:sym typeface="Wingdings" panose="05000000000000000000" pitchFamily="2" charset="2"/>
              </a:rPr>
              <a:t>bekerjasama</a:t>
            </a:r>
            <a:r>
              <a:rPr lang="en-US" altLang="en-US" dirty="0">
                <a:sym typeface="Wingdings" panose="05000000000000000000" pitchFamily="2" charset="2"/>
              </a:rPr>
              <a:t> </a:t>
            </a:r>
            <a:r>
              <a:rPr lang="en-US" altLang="en-US" dirty="0" err="1">
                <a:sym typeface="Wingdings" panose="05000000000000000000" pitchFamily="2" charset="2"/>
              </a:rPr>
              <a:t>untuk</a:t>
            </a:r>
            <a:r>
              <a:rPr lang="en-US" altLang="en-US" dirty="0">
                <a:sym typeface="Wingdings" panose="05000000000000000000" pitchFamily="2" charset="2"/>
              </a:rPr>
              <a:t> </a:t>
            </a:r>
            <a:r>
              <a:rPr lang="en-US" altLang="en-US" dirty="0" err="1">
                <a:sym typeface="Wingdings" panose="05000000000000000000" pitchFamily="2" charset="2"/>
              </a:rPr>
              <a:t>menyelesaikan</a:t>
            </a:r>
            <a:r>
              <a:rPr lang="en-US" altLang="en-US" dirty="0">
                <a:sym typeface="Wingdings" panose="05000000000000000000" pitchFamily="2" charset="2"/>
              </a:rPr>
              <a:t> </a:t>
            </a:r>
            <a:r>
              <a:rPr lang="en-US" altLang="en-US" dirty="0" err="1">
                <a:sym typeface="Wingdings" panose="05000000000000000000" pitchFamily="2" charset="2"/>
              </a:rPr>
              <a:t>suatu</a:t>
            </a:r>
            <a:r>
              <a:rPr lang="en-US" altLang="en-US" dirty="0">
                <a:sym typeface="Wingdings" panose="05000000000000000000" pitchFamily="2" charset="2"/>
              </a:rPr>
              <a:t> problem.</a:t>
            </a:r>
          </a:p>
          <a:p>
            <a:endParaRPr lang="en-US" dirty="0"/>
          </a:p>
        </p:txBody>
      </p:sp>
    </p:spTree>
    <p:extLst>
      <p:ext uri="{BB962C8B-B14F-4D97-AF65-F5344CB8AC3E}">
        <p14:creationId xmlns:p14="http://schemas.microsoft.com/office/powerpoint/2010/main" val="1383255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D6D5D-147C-466F-8E69-20E7690A12E2}"/>
              </a:ext>
            </a:extLst>
          </p:cNvPr>
          <p:cNvSpPr>
            <a:spLocks noGrp="1"/>
          </p:cNvSpPr>
          <p:nvPr>
            <p:ph type="title"/>
          </p:nvPr>
        </p:nvSpPr>
        <p:spPr/>
        <p:txBody>
          <a:bodyPr/>
          <a:lstStyle/>
          <a:p>
            <a:r>
              <a:rPr lang="en-US" dirty="0"/>
              <a:t>Procedural vs OOP</a:t>
            </a:r>
          </a:p>
        </p:txBody>
      </p:sp>
      <p:sp>
        <p:nvSpPr>
          <p:cNvPr id="3" name="Content Placeholder 2">
            <a:extLst>
              <a:ext uri="{FF2B5EF4-FFF2-40B4-BE49-F238E27FC236}">
                <a16:creationId xmlns:a16="http://schemas.microsoft.com/office/drawing/2014/main" id="{B900B438-2E96-47D0-81CB-436E114274D0}"/>
              </a:ext>
            </a:extLst>
          </p:cNvPr>
          <p:cNvSpPr>
            <a:spLocks noGrp="1"/>
          </p:cNvSpPr>
          <p:nvPr>
            <p:ph idx="1"/>
          </p:nvPr>
        </p:nvSpPr>
        <p:spPr/>
        <p:txBody>
          <a:bodyPr>
            <a:normAutofit/>
          </a:bodyPr>
          <a:lstStyle/>
          <a:p>
            <a:r>
              <a:rPr lang="en-US" b="1" dirty="0">
                <a:solidFill>
                  <a:srgbClr val="FF0000"/>
                </a:solidFill>
              </a:rPr>
              <a:t>Programs are made up of modules:</a:t>
            </a:r>
            <a:r>
              <a:rPr lang="en-US" dirty="0">
                <a:solidFill>
                  <a:srgbClr val="FF0000"/>
                </a:solidFill>
              </a:rPr>
              <a:t> </a:t>
            </a:r>
            <a:r>
              <a:rPr lang="en-US" dirty="0"/>
              <a:t>coded and tested separately, and then assembled to form a complete program.</a:t>
            </a:r>
          </a:p>
          <a:p>
            <a:r>
              <a:rPr lang="en-US" dirty="0"/>
              <a:t>In procedural languages (i.e. C) these modules are procedures, where a </a:t>
            </a:r>
            <a:r>
              <a:rPr lang="en-US" dirty="0">
                <a:solidFill>
                  <a:srgbClr val="FF0000"/>
                </a:solidFill>
              </a:rPr>
              <a:t>procedure is a sequence of statements</a:t>
            </a:r>
            <a:r>
              <a:rPr lang="en-US" dirty="0"/>
              <a:t>.</a:t>
            </a:r>
          </a:p>
          <a:p>
            <a:r>
              <a:rPr lang="en-US" dirty="0"/>
              <a:t>In C for example, procedures are a sequence of imperative statements, such as </a:t>
            </a:r>
            <a:r>
              <a:rPr lang="en-US" dirty="0">
                <a:solidFill>
                  <a:srgbClr val="FF0000"/>
                </a:solidFill>
              </a:rPr>
              <a:t>assignments, tests, loops and invocations of sub procedures</a:t>
            </a:r>
            <a:r>
              <a:rPr lang="en-US" dirty="0"/>
              <a:t>.  </a:t>
            </a:r>
          </a:p>
        </p:txBody>
      </p:sp>
    </p:spTree>
    <p:extLst>
      <p:ext uri="{BB962C8B-B14F-4D97-AF65-F5344CB8AC3E}">
        <p14:creationId xmlns:p14="http://schemas.microsoft.com/office/powerpoint/2010/main" val="11524717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707</TotalTime>
  <Words>2087</Words>
  <Application>Microsoft Office PowerPoint</Application>
  <PresentationFormat>On-screen Show (4:3)</PresentationFormat>
  <Paragraphs>235</Paragraphs>
  <Slides>45</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Consolas</vt:lpstr>
      <vt:lpstr>Rockwell</vt:lpstr>
      <vt:lpstr>Office Theme</vt:lpstr>
      <vt:lpstr>Pemrograman  Berorientasi Object</vt:lpstr>
      <vt:lpstr>PowerPoint Presentation</vt:lpstr>
      <vt:lpstr>Programming paradigms</vt:lpstr>
      <vt:lpstr>Programming paradigms</vt:lpstr>
      <vt:lpstr>Programming paradigms</vt:lpstr>
      <vt:lpstr>Procedural Programming</vt:lpstr>
      <vt:lpstr>Object Oriented Programming</vt:lpstr>
      <vt:lpstr>Object Oriented Programming</vt:lpstr>
      <vt:lpstr>Procedural vs OOP</vt:lpstr>
      <vt:lpstr>Procedural vs OOP</vt:lpstr>
      <vt:lpstr>Procedural vs OOP</vt:lpstr>
      <vt:lpstr>OOP Paradigm</vt:lpstr>
      <vt:lpstr>Advantages of OOP </vt:lpstr>
      <vt:lpstr>OOP Paradigm</vt:lpstr>
      <vt:lpstr>Object Oriented Programming</vt:lpstr>
      <vt:lpstr>OOP Terms</vt:lpstr>
      <vt:lpstr>Apakah Class?</vt:lpstr>
      <vt:lpstr>Object</vt:lpstr>
      <vt:lpstr>Karakteristik Obyek</vt:lpstr>
      <vt:lpstr>Atribut</vt:lpstr>
      <vt:lpstr>PowerPoint Presentation</vt:lpstr>
      <vt:lpstr>Tingkah Laku</vt:lpstr>
      <vt:lpstr>Tingkah Laku</vt:lpstr>
      <vt:lpstr>Konsep Dasar OOP</vt:lpstr>
      <vt:lpstr>Enkapsulasi</vt:lpstr>
      <vt:lpstr>Enkapsulasi</vt:lpstr>
      <vt:lpstr>Pewarisan</vt:lpstr>
      <vt:lpstr>Pewarisan</vt:lpstr>
      <vt:lpstr>Keuntungan pewarisan</vt:lpstr>
      <vt:lpstr>Single dan multiple inheritance</vt:lpstr>
      <vt:lpstr>Multilevel inheritance</vt:lpstr>
      <vt:lpstr>Polimorfisme</vt:lpstr>
      <vt:lpstr>Examples</vt:lpstr>
      <vt:lpstr>Example</vt:lpstr>
      <vt:lpstr>So?</vt:lpstr>
      <vt:lpstr>OOP ways…</vt:lpstr>
      <vt:lpstr>OOP, Think Object</vt:lpstr>
      <vt:lpstr>PowerPoint Presentation</vt:lpstr>
      <vt:lpstr>Generating blueprints for objects</vt:lpstr>
      <vt:lpstr>Generating blueprints for objects</vt:lpstr>
      <vt:lpstr>Recognizing attributes/fields</vt:lpstr>
      <vt:lpstr>Recognizing actions from  verbs – methods</vt:lpstr>
      <vt:lpstr>Recognizing actions from  verbs – methods</vt:lpstr>
      <vt:lpstr>[Discussion] More Example</vt:lpstr>
      <vt:lpstr>OOP is Paradigm,  Not Language!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Pemrograman  Berorientasi Object</dc:title>
  <dc:creator>fawwaz</dc:creator>
  <cp:lastModifiedBy>fawwaz</cp:lastModifiedBy>
  <cp:revision>25</cp:revision>
  <dcterms:created xsi:type="dcterms:W3CDTF">2019-01-29T02:40:29Z</dcterms:created>
  <dcterms:modified xsi:type="dcterms:W3CDTF">2019-01-30T05:36:37Z</dcterms:modified>
</cp:coreProperties>
</file>