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0" r:id="rId5"/>
    <p:sldId id="270" r:id="rId6"/>
    <p:sldId id="259" r:id="rId7"/>
    <p:sldId id="261" r:id="rId8"/>
    <p:sldId id="262" r:id="rId9"/>
    <p:sldId id="263" r:id="rId10"/>
    <p:sldId id="264" r:id="rId11"/>
    <p:sldId id="265" r:id="rId12"/>
    <p:sldId id="266" r:id="rId13"/>
    <p:sldId id="267" r:id="rId14"/>
    <p:sldId id="268" r:id="rId15"/>
    <p:sldId id="269" r:id="rId16"/>
    <p:sldId id="274" r:id="rId17"/>
    <p:sldId id="271"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651" autoAdjust="0"/>
  </p:normalViewPr>
  <p:slideViewPr>
    <p:cSldViewPr snapToGrid="0">
      <p:cViewPr varScale="1">
        <p:scale>
          <a:sx n="85" d="100"/>
          <a:sy n="85" d="100"/>
        </p:scale>
        <p:origin x="23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DAC5E-C2AA-47FE-AD92-47DDC458E59D}" type="datetimeFigureOut">
              <a:rPr lang="en-US" smtClean="0"/>
              <a:t>9/9/2021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BFDA2-9CF9-4209-BC14-D21ED57CEA55}" type="slidenum">
              <a:rPr lang="en-US" smtClean="0"/>
              <a:t>‹#›</a:t>
            </a:fld>
            <a:endParaRPr lang="en-US"/>
          </a:p>
        </p:txBody>
      </p:sp>
    </p:spTree>
    <p:extLst>
      <p:ext uri="{BB962C8B-B14F-4D97-AF65-F5344CB8AC3E}">
        <p14:creationId xmlns:p14="http://schemas.microsoft.com/office/powerpoint/2010/main" val="347828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latin typeface="+mn-lt"/>
                <a:ea typeface="+mn-ea"/>
                <a:cs typeface="+mn-cs"/>
              </a:rPr>
              <a:t>Deklarasi DOCTYPE bukanlah tag HTML, melainkan perintah yang di berikan kepada web browser tentang apa versi bahasa markup yang di pake buat menulis halaman html. Deklarasi DOCTYPE mengacu pada Dokumen Type Definition (DTD). DTD menetapkan aturan untuk bahasa markup, sehingga browser membuat konten dengan benar. </a:t>
            </a:r>
            <a:endParaRPr lang="en-US" dirty="0"/>
          </a:p>
          <a:p>
            <a:endParaRPr lang="en-US" dirty="0"/>
          </a:p>
        </p:txBody>
      </p:sp>
      <p:sp>
        <p:nvSpPr>
          <p:cNvPr id="4" name="Slide Number Placeholder 3"/>
          <p:cNvSpPr>
            <a:spLocks noGrp="1"/>
          </p:cNvSpPr>
          <p:nvPr>
            <p:ph type="sldNum" sz="quarter" idx="10"/>
          </p:nvPr>
        </p:nvSpPr>
        <p:spPr/>
        <p:txBody>
          <a:bodyPr/>
          <a:lstStyle/>
          <a:p>
            <a:fld id="{551BFDA2-9CF9-4209-BC14-D21ED57CEA55}" type="slidenum">
              <a:rPr lang="en-US" smtClean="0"/>
              <a:t>3</a:t>
            </a:fld>
            <a:endParaRPr lang="en-US"/>
          </a:p>
        </p:txBody>
      </p:sp>
    </p:spTree>
    <p:extLst>
      <p:ext uri="{BB962C8B-B14F-4D97-AF65-F5344CB8AC3E}">
        <p14:creationId xmlns:p14="http://schemas.microsoft.com/office/powerpoint/2010/main" val="285275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sz="1200" kern="1200" dirty="0">
                <a:solidFill>
                  <a:schemeClr val="tx1"/>
                </a:solidFill>
                <a:latin typeface="+mn-lt"/>
                <a:ea typeface="+mn-ea"/>
                <a:cs typeface="+mn-cs"/>
              </a:rPr>
              <a:t>HTML 4.01 Strict </a:t>
            </a:r>
          </a:p>
          <a:p>
            <a:endParaRPr lang="en-US" sz="1200" kern="1200" dirty="0">
              <a:solidFill>
                <a:schemeClr val="tx1"/>
              </a:solidFill>
              <a:latin typeface="+mn-lt"/>
              <a:ea typeface="+mn-ea"/>
              <a:cs typeface="+mn-cs"/>
            </a:endParaRPr>
          </a:p>
          <a:p>
            <a:r>
              <a:rPr lang="tr-TR" sz="1200" kern="1200" dirty="0">
                <a:solidFill>
                  <a:schemeClr val="tx1"/>
                </a:solidFill>
                <a:latin typeface="+mn-lt"/>
                <a:ea typeface="+mn-ea"/>
                <a:cs typeface="+mn-cs"/>
              </a:rPr>
              <a:t>DTD ini berisi semua elemen HTML dan atribut, tetapi TIDAK TERMASUK elemen presentasi atau ditinggalkan (seperti font). Framesets tidak diperbolehkan. </a:t>
            </a:r>
          </a:p>
          <a:p>
            <a:endParaRPr lang="tr-TR" sz="1200" kern="1200" dirty="0">
              <a:solidFill>
                <a:schemeClr val="tx1"/>
              </a:solidFill>
              <a:latin typeface="+mn-lt"/>
              <a:ea typeface="+mn-ea"/>
              <a:cs typeface="+mn-cs"/>
            </a:endParaRPr>
          </a:p>
          <a:p>
            <a:r>
              <a:rPr lang="en-US" sz="1200" kern="1200" dirty="0">
                <a:solidFill>
                  <a:schemeClr val="tx1"/>
                </a:solidFill>
                <a:latin typeface="+mn-lt"/>
                <a:ea typeface="+mn-ea"/>
                <a:cs typeface="+mn-cs"/>
              </a:rPr>
              <a:t>HTML 4.01 Transitional </a:t>
            </a:r>
          </a:p>
          <a:p>
            <a:endParaRPr lang="en-US" sz="1200" kern="1200" dirty="0">
              <a:solidFill>
                <a:schemeClr val="tx1"/>
              </a:solidFill>
              <a:latin typeface="+mn-lt"/>
              <a:ea typeface="+mn-ea"/>
              <a:cs typeface="+mn-cs"/>
            </a:endParaRPr>
          </a:p>
          <a:p>
            <a:r>
              <a:rPr lang="tr-TR" sz="1200" kern="1200" dirty="0">
                <a:solidFill>
                  <a:schemeClr val="tx1"/>
                </a:solidFill>
                <a:latin typeface="+mn-lt"/>
                <a:ea typeface="+mn-ea"/>
                <a:cs typeface="+mn-cs"/>
              </a:rPr>
              <a:t>DTD ini berisi semua elemen HTML dan atribut, TERMASUK elemen presentasi dan ditinggalkan (seperti font). Framesets tidak diperbolehkan. </a:t>
            </a:r>
          </a:p>
          <a:p>
            <a:endParaRPr lang="tr-TR" sz="1200" kern="1200" dirty="0">
              <a:solidFill>
                <a:schemeClr val="tx1"/>
              </a:solidFill>
              <a:latin typeface="+mn-lt"/>
              <a:ea typeface="+mn-ea"/>
              <a:cs typeface="+mn-cs"/>
            </a:endParaRPr>
          </a:p>
          <a:p>
            <a:r>
              <a:rPr lang="cs-CZ" sz="1200" kern="1200" dirty="0">
                <a:solidFill>
                  <a:schemeClr val="tx1"/>
                </a:solidFill>
                <a:latin typeface="+mn-lt"/>
                <a:ea typeface="+mn-ea"/>
                <a:cs typeface="+mn-cs"/>
              </a:rPr>
              <a:t>HTML 4.01 Frameset </a:t>
            </a:r>
          </a:p>
          <a:p>
            <a:endParaRPr lang="en-US" sz="1200" kern="1200" dirty="0">
              <a:solidFill>
                <a:schemeClr val="tx1"/>
              </a:solidFill>
              <a:latin typeface="+mn-lt"/>
              <a:ea typeface="+mn-ea"/>
              <a:cs typeface="+mn-cs"/>
            </a:endParaRPr>
          </a:p>
          <a:p>
            <a:r>
              <a:rPr lang="fi-FI" sz="1200" kern="1200" dirty="0">
                <a:solidFill>
                  <a:schemeClr val="tx1"/>
                </a:solidFill>
                <a:latin typeface="+mn-lt"/>
                <a:ea typeface="+mn-ea"/>
                <a:cs typeface="+mn-cs"/>
              </a:rPr>
              <a:t>DTD ini sama dengan HTML 4.01 Transitional, namun memungkinkan penggunaan Frameset. </a:t>
            </a:r>
          </a:p>
          <a:p>
            <a:endParaRPr lang="fi-FI" sz="1200" kern="1200" dirty="0">
              <a:solidFill>
                <a:schemeClr val="tx1"/>
              </a:solidFill>
              <a:latin typeface="+mn-lt"/>
              <a:ea typeface="+mn-ea"/>
              <a:cs typeface="+mn-cs"/>
            </a:endParaRPr>
          </a:p>
          <a:p>
            <a:r>
              <a:rPr lang="cs-CZ" sz="1200" kern="1200" dirty="0">
                <a:solidFill>
                  <a:schemeClr val="tx1"/>
                </a:solidFill>
                <a:latin typeface="+mn-lt"/>
                <a:ea typeface="+mn-ea"/>
                <a:cs typeface="+mn-cs"/>
              </a:rPr>
              <a:t>XHTML 1.0 Strict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DTD </a:t>
            </a:r>
            <a:r>
              <a:rPr lang="en-US" sz="1200" kern="1200" dirty="0" err="1">
                <a:solidFill>
                  <a:schemeClr val="tx1"/>
                </a:solidFill>
                <a:latin typeface="+mn-lt"/>
                <a:ea typeface="+mn-ea"/>
                <a:cs typeface="+mn-cs"/>
              </a:rPr>
              <a:t>ini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berisi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semua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elemen</a:t>
            </a:r>
            <a:r>
              <a:rPr lang="en-US" sz="1200" kern="1200" dirty="0">
                <a:solidFill>
                  <a:schemeClr val="tx1"/>
                </a:solidFill>
                <a:latin typeface="+mn-lt"/>
                <a:ea typeface="+mn-ea"/>
                <a:cs typeface="+mn-cs"/>
              </a:rPr>
              <a:t> HTML dan </a:t>
            </a:r>
            <a:r>
              <a:rPr lang="en-US" sz="1200" kern="1200" dirty="0" err="1">
                <a:solidFill>
                  <a:schemeClr val="tx1"/>
                </a:solidFill>
                <a:latin typeface="+mn-lt"/>
                <a:ea typeface="+mn-ea"/>
                <a:cs typeface="+mn-cs"/>
              </a:rPr>
              <a:t>atribut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tetapi</a:t>
            </a:r>
            <a:r>
              <a:rPr lang="en-US" sz="1200" kern="1200" dirty="0">
                <a:solidFill>
                  <a:schemeClr val="tx1"/>
                </a:solidFill>
                <a:latin typeface="+mn-lt"/>
                <a:ea typeface="+mn-ea"/>
                <a:cs typeface="+mn-cs"/>
              </a:rPr>
              <a:t> TIDAK TERMASUK </a:t>
            </a:r>
            <a:r>
              <a:rPr lang="en-US" sz="1200" kern="1200" dirty="0" err="1">
                <a:solidFill>
                  <a:schemeClr val="tx1"/>
                </a:solidFill>
                <a:latin typeface="+mn-lt"/>
                <a:ea typeface="+mn-ea"/>
                <a:cs typeface="+mn-cs"/>
              </a:rPr>
              <a:t>elemen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presentasi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atau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ditinggalkan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seperti</a:t>
            </a:r>
            <a:r>
              <a:rPr lang="en-US" sz="1200" kern="1200" dirty="0">
                <a:solidFill>
                  <a:schemeClr val="tx1"/>
                </a:solidFill>
                <a:latin typeface="+mn-lt"/>
                <a:ea typeface="+mn-ea"/>
                <a:cs typeface="+mn-cs"/>
              </a:rPr>
              <a:t> font). Framesets </a:t>
            </a:r>
            <a:r>
              <a:rPr lang="en-US" sz="1200" kern="1200" dirty="0" err="1">
                <a:solidFill>
                  <a:schemeClr val="tx1"/>
                </a:solidFill>
                <a:latin typeface="+mn-lt"/>
                <a:ea typeface="+mn-ea"/>
                <a:cs typeface="+mn-cs"/>
              </a:rPr>
              <a:t>tidak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diperbolehkan</a:t>
            </a:r>
            <a:r>
              <a:rPr lang="en-US" sz="1200" kern="1200" dirty="0">
                <a:solidFill>
                  <a:schemeClr val="tx1"/>
                </a:solidFill>
                <a:latin typeface="+mn-lt"/>
                <a:ea typeface="+mn-ea"/>
                <a:cs typeface="+mn-cs"/>
              </a:rPr>
              <a:t>. markup juga </a:t>
            </a:r>
            <a:r>
              <a:rPr lang="en-US" sz="1200" kern="1200" dirty="0" err="1">
                <a:solidFill>
                  <a:schemeClr val="tx1"/>
                </a:solidFill>
                <a:latin typeface="+mn-lt"/>
                <a:ea typeface="+mn-ea"/>
                <a:cs typeface="+mn-cs"/>
              </a:rPr>
              <a:t>harus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ditulis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sebagai</a:t>
            </a:r>
            <a:r>
              <a:rPr lang="en-US" sz="1200" kern="1200" dirty="0">
                <a:solidFill>
                  <a:schemeClr val="tx1"/>
                </a:solidFill>
                <a:latin typeface="+mn-lt"/>
                <a:ea typeface="+mn-ea"/>
                <a:cs typeface="+mn-cs"/>
              </a:rPr>
              <a:t> well-formed XML.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XHTML 1.1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DTD </a:t>
            </a:r>
            <a:r>
              <a:rPr lang="en-US" sz="1200" kern="1200" dirty="0" err="1">
                <a:solidFill>
                  <a:schemeClr val="tx1"/>
                </a:solidFill>
                <a:latin typeface="+mn-lt"/>
                <a:ea typeface="+mn-ea"/>
                <a:cs typeface="+mn-cs"/>
              </a:rPr>
              <a:t>ini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sama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dengan</a:t>
            </a:r>
            <a:r>
              <a:rPr lang="en-US" sz="1200" kern="1200" dirty="0">
                <a:solidFill>
                  <a:schemeClr val="tx1"/>
                </a:solidFill>
                <a:latin typeface="+mn-lt"/>
                <a:ea typeface="+mn-ea"/>
                <a:cs typeface="+mn-cs"/>
              </a:rPr>
              <a:t> XHTML 1.0 Strict, </a:t>
            </a:r>
            <a:r>
              <a:rPr lang="en-US" sz="1200" kern="1200" dirty="0" err="1">
                <a:solidFill>
                  <a:schemeClr val="tx1"/>
                </a:solidFill>
                <a:latin typeface="+mn-lt"/>
                <a:ea typeface="+mn-ea"/>
                <a:cs typeface="+mn-cs"/>
              </a:rPr>
              <a:t>tetapi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memungkinkan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kita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untuk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menambahkan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modul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misalnya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untuk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memberikan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dukungan</a:t>
            </a:r>
            <a:r>
              <a:rPr lang="en-US" sz="1200" kern="1200" dirty="0">
                <a:solidFill>
                  <a:schemeClr val="tx1"/>
                </a:solidFill>
                <a:latin typeface="+mn-lt"/>
                <a:ea typeface="+mn-ea"/>
                <a:cs typeface="+mn-cs"/>
              </a:rPr>
              <a:t> ruby </a:t>
            </a:r>
            <a:r>
              <a:rPr lang="en-US" sz="1200" kern="1200" dirty="0" err="1">
                <a:solidFill>
                  <a:schemeClr val="tx1"/>
                </a:solidFill>
                <a:latin typeface="+mn-lt"/>
                <a:ea typeface="+mn-ea"/>
                <a:cs typeface="+mn-cs"/>
              </a:rPr>
              <a:t>untuk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bahasa</a:t>
            </a:r>
            <a:r>
              <a:rPr lang="en-US" sz="1200" kern="1200" dirty="0">
                <a:solidFill>
                  <a:schemeClr val="tx1"/>
                </a:solidFill>
                <a:latin typeface="+mn-lt"/>
                <a:ea typeface="+mn-ea"/>
                <a:cs typeface="+mn-cs"/>
              </a:rPr>
              <a:t>-Asia Timur). </a:t>
            </a:r>
          </a:p>
          <a:p>
            <a:endParaRPr lang="tr-TR" sz="1200" kern="1200" dirty="0">
              <a:solidFill>
                <a:schemeClr val="tx1"/>
              </a:solidFill>
              <a:latin typeface="+mn-lt"/>
              <a:ea typeface="+mn-ea"/>
              <a:cs typeface="+mn-cs"/>
            </a:endParaRPr>
          </a:p>
          <a:p>
            <a:r>
              <a:rPr lang="fi-FI" sz="1200" kern="1200" dirty="0">
                <a:solidFill>
                  <a:schemeClr val="tx1"/>
                </a:solidFill>
                <a:latin typeface="+mn-lt"/>
                <a:ea typeface="+mn-ea"/>
                <a:cs typeface="+mn-cs"/>
              </a:rPr>
              <a:t>Perbedaan Utama XHTML dengan HTML</a:t>
            </a:r>
          </a:p>
          <a:p>
            <a:r>
              <a:rPr lang="en-US" sz="1200" kern="1200" dirty="0" err="1">
                <a:solidFill>
                  <a:schemeClr val="tx1"/>
                </a:solidFill>
                <a:latin typeface="+mn-lt"/>
                <a:ea typeface="+mn-ea"/>
                <a:cs typeface="+mn-cs"/>
              </a:rPr>
              <a:t>Elemen</a:t>
            </a:r>
            <a:r>
              <a:rPr lang="en-US" sz="1200" kern="1200" dirty="0">
                <a:solidFill>
                  <a:schemeClr val="tx1"/>
                </a:solidFill>
                <a:latin typeface="+mn-lt"/>
                <a:ea typeface="+mn-ea"/>
                <a:cs typeface="+mn-cs"/>
              </a:rPr>
              <a:t> XHTML </a:t>
            </a:r>
            <a:r>
              <a:rPr lang="en-US" sz="1200" kern="1200" dirty="0" err="1">
                <a:solidFill>
                  <a:schemeClr val="tx1"/>
                </a:solidFill>
                <a:latin typeface="+mn-lt"/>
                <a:ea typeface="+mn-ea"/>
                <a:cs typeface="+mn-cs"/>
              </a:rPr>
              <a:t>harus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tersusun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secara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benar</a:t>
            </a:r>
            <a:r>
              <a:rPr lang="en-US" sz="1200" kern="1200" dirty="0">
                <a:solidFill>
                  <a:schemeClr val="tx1"/>
                </a:solidFill>
                <a:latin typeface="+mn-lt"/>
                <a:ea typeface="+mn-ea"/>
                <a:cs typeface="+mn-cs"/>
              </a:rPr>
              <a:t> (properly nested).</a:t>
            </a:r>
          </a:p>
          <a:p>
            <a:r>
              <a:rPr lang="tr-TR" sz="1200" kern="1200" dirty="0">
                <a:solidFill>
                  <a:schemeClr val="tx1"/>
                </a:solidFill>
                <a:latin typeface="+mn-lt"/>
                <a:ea typeface="+mn-ea"/>
                <a:cs typeface="+mn-cs"/>
              </a:rPr>
              <a:t>XHTML merupakan dokumen yang “well-formed”.</a:t>
            </a:r>
          </a:p>
          <a:p>
            <a:r>
              <a:rPr lang="de-DE" sz="1200" kern="1200" dirty="0">
                <a:solidFill>
                  <a:schemeClr val="tx1"/>
                </a:solidFill>
                <a:latin typeface="+mn-lt"/>
                <a:ea typeface="+mn-ea"/>
                <a:cs typeface="+mn-cs"/>
              </a:rPr>
              <a:t>Nama tag harus menggunakan huruf kecil</a:t>
            </a:r>
          </a:p>
          <a:p>
            <a:r>
              <a:rPr lang="fi-FI" sz="1200" kern="1200" dirty="0">
                <a:solidFill>
                  <a:schemeClr val="tx1"/>
                </a:solidFill>
                <a:latin typeface="+mn-lt"/>
                <a:ea typeface="+mn-ea"/>
                <a:cs typeface="+mn-cs"/>
              </a:rPr>
              <a:t>Semua elemen XHTML harus memiliki penutup</a:t>
            </a:r>
            <a:endParaRPr lang="tr-TR"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1BFDA2-9CF9-4209-BC14-D21ED57CEA55}" type="slidenum">
              <a:rPr lang="en-US" smtClean="0"/>
              <a:t>4</a:t>
            </a:fld>
            <a:endParaRPr lang="en-US"/>
          </a:p>
        </p:txBody>
      </p:sp>
    </p:spTree>
    <p:extLst>
      <p:ext uri="{BB962C8B-B14F-4D97-AF65-F5344CB8AC3E}">
        <p14:creationId xmlns:p14="http://schemas.microsoft.com/office/powerpoint/2010/main" val="3245654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BFDA2-9CF9-4209-BC14-D21ED57CEA55}" type="slidenum">
              <a:rPr lang="en-US" smtClean="0"/>
              <a:t>6</a:t>
            </a:fld>
            <a:endParaRPr lang="en-US"/>
          </a:p>
        </p:txBody>
      </p:sp>
    </p:spTree>
    <p:extLst>
      <p:ext uri="{BB962C8B-B14F-4D97-AF65-F5344CB8AC3E}">
        <p14:creationId xmlns:p14="http://schemas.microsoft.com/office/powerpoint/2010/main" val="242702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BFDA2-9CF9-4209-BC14-D21ED57CEA55}" type="slidenum">
              <a:rPr lang="en-US" smtClean="0"/>
              <a:t>7</a:t>
            </a:fld>
            <a:endParaRPr lang="en-US"/>
          </a:p>
        </p:txBody>
      </p:sp>
    </p:spTree>
    <p:extLst>
      <p:ext uri="{BB962C8B-B14F-4D97-AF65-F5344CB8AC3E}">
        <p14:creationId xmlns:p14="http://schemas.microsoft.com/office/powerpoint/2010/main" val="155505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546BD8-5EE1-4F78-BA9F-5FCA2FD2664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296800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46BD8-5EE1-4F78-BA9F-5FCA2FD2664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89131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46BD8-5EE1-4F78-BA9F-5FCA2FD2664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418630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5050"/>
                </a:solidFill>
                <a:latin typeface="Rockwell" panose="020606030202050204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46BD8-5EE1-4F78-BA9F-5FCA2FD2664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
        <p:nvSpPr>
          <p:cNvPr id="7" name="Rectangle 6">
            <a:extLst>
              <a:ext uri="{FF2B5EF4-FFF2-40B4-BE49-F238E27FC236}">
                <a16:creationId xmlns:a16="http://schemas.microsoft.com/office/drawing/2014/main" id="{A08DD1D2-6B56-45BD-9EBF-72208EDCEC90}"/>
              </a:ext>
            </a:extLst>
          </p:cNvPr>
          <p:cNvSpPr/>
          <p:nvPr userDrawn="1"/>
        </p:nvSpPr>
        <p:spPr>
          <a:xfrm>
            <a:off x="0" y="0"/>
            <a:ext cx="363984" cy="3639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89B3FF10-8D58-4C16-98AC-8F39B6849791}"/>
              </a:ext>
            </a:extLst>
          </p:cNvPr>
          <p:cNvSpPr/>
          <p:nvPr userDrawn="1"/>
        </p:nvSpPr>
        <p:spPr>
          <a:xfrm>
            <a:off x="610894" y="0"/>
            <a:ext cx="363984" cy="3639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6D5387B1-06FC-422C-960F-246256B9740E}"/>
              </a:ext>
            </a:extLst>
          </p:cNvPr>
          <p:cNvSpPr/>
          <p:nvPr userDrawn="1"/>
        </p:nvSpPr>
        <p:spPr>
          <a:xfrm>
            <a:off x="1239544" y="0"/>
            <a:ext cx="363984" cy="3639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BD15DA4C-E563-4C72-98D3-2CDE1C69E134}"/>
              </a:ext>
            </a:extLst>
          </p:cNvPr>
          <p:cNvSpPr/>
          <p:nvPr userDrawn="1"/>
        </p:nvSpPr>
        <p:spPr>
          <a:xfrm>
            <a:off x="1855986" y="0"/>
            <a:ext cx="7288013" cy="363984"/>
          </a:xfrm>
          <a:prstGeom prst="rect">
            <a:avLst/>
          </a:prstGeom>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E86A0AE2-0B83-445E-9F1A-9BBB55D9AAC3}"/>
              </a:ext>
            </a:extLst>
          </p:cNvPr>
          <p:cNvSpPr/>
          <p:nvPr userDrawn="1"/>
        </p:nvSpPr>
        <p:spPr>
          <a:xfrm>
            <a:off x="0" y="6494016"/>
            <a:ext cx="363984" cy="3639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21401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546BD8-5EE1-4F78-BA9F-5FCA2FD2664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111945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46BD8-5EE1-4F78-BA9F-5FCA2FD26649}"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55069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546BD8-5EE1-4F78-BA9F-5FCA2FD26649}" type="datetimeFigureOut">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154690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46BD8-5EE1-4F78-BA9F-5FCA2FD26649}" type="datetimeFigureOut">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95634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46BD8-5EE1-4F78-BA9F-5FCA2FD26649}" type="datetimeFigureOut">
              <a:rPr lang="en-US" smtClean="0"/>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168573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546BD8-5EE1-4F78-BA9F-5FCA2FD26649}"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223770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546BD8-5EE1-4F78-BA9F-5FCA2FD26649}"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2710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46BD8-5EE1-4F78-BA9F-5FCA2FD26649}" type="datetimeFigureOut">
              <a:rPr lang="en-US" smtClean="0"/>
              <a:t>9/9/2021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8786C-1F66-44B4-8EBF-1F93E6267ADF}" type="slidenum">
              <a:rPr lang="en-US" smtClean="0"/>
              <a:t>‹#›</a:t>
            </a:fld>
            <a:endParaRPr lang="en-US"/>
          </a:p>
        </p:txBody>
      </p:sp>
    </p:spTree>
    <p:extLst>
      <p:ext uri="{BB962C8B-B14F-4D97-AF65-F5344CB8AC3E}">
        <p14:creationId xmlns:p14="http://schemas.microsoft.com/office/powerpoint/2010/main" val="388573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2736-3F23-4E86-A9AD-2BED7D475090}"/>
              </a:ext>
            </a:extLst>
          </p:cNvPr>
          <p:cNvSpPr>
            <a:spLocks noGrp="1"/>
          </p:cNvSpPr>
          <p:nvPr>
            <p:ph type="ctrTitle"/>
          </p:nvPr>
        </p:nvSpPr>
        <p:spPr>
          <a:xfrm>
            <a:off x="3939822" y="3715793"/>
            <a:ext cx="4874374" cy="1104362"/>
          </a:xfrm>
        </p:spPr>
        <p:txBody>
          <a:bodyPr>
            <a:noAutofit/>
          </a:bodyPr>
          <a:lstStyle/>
          <a:p>
            <a:r>
              <a:rPr lang="en-US" sz="2800" dirty="0"/>
              <a:t>&lt;Hypertext Markup Language/&gt;</a:t>
            </a:r>
          </a:p>
        </p:txBody>
      </p:sp>
      <p:sp>
        <p:nvSpPr>
          <p:cNvPr id="3" name="Subtitle 2">
            <a:extLst>
              <a:ext uri="{FF2B5EF4-FFF2-40B4-BE49-F238E27FC236}">
                <a16:creationId xmlns:a16="http://schemas.microsoft.com/office/drawing/2014/main" id="{88827013-F70D-4D51-8228-623EB7C16B1C}"/>
              </a:ext>
            </a:extLst>
          </p:cNvPr>
          <p:cNvSpPr>
            <a:spLocks noGrp="1"/>
          </p:cNvSpPr>
          <p:nvPr>
            <p:ph type="subTitle" idx="1"/>
          </p:nvPr>
        </p:nvSpPr>
        <p:spPr>
          <a:xfrm>
            <a:off x="2948009" y="6133563"/>
            <a:ext cx="6858000" cy="724437"/>
          </a:xfrm>
        </p:spPr>
        <p:txBody>
          <a:bodyPr>
            <a:normAutofit/>
          </a:bodyPr>
          <a:lstStyle/>
          <a:p>
            <a:r>
              <a:rPr lang="en-US" sz="2000" b="1" dirty="0"/>
              <a:t>PEMROGRAMAN WEB </a:t>
            </a:r>
          </a:p>
        </p:txBody>
      </p:sp>
      <p:pic>
        <p:nvPicPr>
          <p:cNvPr id="4" name="Picture 3">
            <a:extLst>
              <a:ext uri="{FF2B5EF4-FFF2-40B4-BE49-F238E27FC236}">
                <a16:creationId xmlns:a16="http://schemas.microsoft.com/office/drawing/2014/main" id="{1B8AA37B-C467-45BB-8438-1109EA857C2F}"/>
              </a:ext>
            </a:extLst>
          </p:cNvPr>
          <p:cNvPicPr>
            <a:picLocks noChangeAspect="1"/>
          </p:cNvPicPr>
          <p:nvPr/>
        </p:nvPicPr>
        <p:blipFill>
          <a:blip r:embed="rId2"/>
          <a:stretch>
            <a:fillRect/>
          </a:stretch>
        </p:blipFill>
        <p:spPr>
          <a:xfrm>
            <a:off x="5023396" y="1775972"/>
            <a:ext cx="2054737" cy="2054737"/>
          </a:xfrm>
          <a:prstGeom prst="rect">
            <a:avLst/>
          </a:prstGeom>
        </p:spPr>
      </p:pic>
      <p:sp>
        <p:nvSpPr>
          <p:cNvPr id="5" name="Rectangle 4">
            <a:extLst>
              <a:ext uri="{FF2B5EF4-FFF2-40B4-BE49-F238E27FC236}">
                <a16:creationId xmlns:a16="http://schemas.microsoft.com/office/drawing/2014/main" id="{FA7B6F45-F317-4369-B746-AE0FC7781F8C}"/>
              </a:ext>
            </a:extLst>
          </p:cNvPr>
          <p:cNvSpPr/>
          <p:nvPr/>
        </p:nvSpPr>
        <p:spPr>
          <a:xfrm>
            <a:off x="0" y="0"/>
            <a:ext cx="3815644" cy="6858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79023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DAB9-E2F6-49FB-9C84-2BCA9846985B}"/>
              </a:ext>
            </a:extLst>
          </p:cNvPr>
          <p:cNvSpPr>
            <a:spLocks noGrp="1"/>
          </p:cNvSpPr>
          <p:nvPr>
            <p:ph type="title"/>
          </p:nvPr>
        </p:nvSpPr>
        <p:spPr/>
        <p:txBody>
          <a:bodyPr/>
          <a:lstStyle/>
          <a:p>
            <a:r>
              <a:rPr lang="en-US" dirty="0"/>
              <a:t>Table Data</a:t>
            </a:r>
          </a:p>
        </p:txBody>
      </p:sp>
      <p:sp>
        <p:nvSpPr>
          <p:cNvPr id="3" name="Content Placeholder 2">
            <a:extLst>
              <a:ext uri="{FF2B5EF4-FFF2-40B4-BE49-F238E27FC236}">
                <a16:creationId xmlns:a16="http://schemas.microsoft.com/office/drawing/2014/main" id="{96B81307-EFB9-48AB-9F6F-27E990F1F1C7}"/>
              </a:ext>
            </a:extLst>
          </p:cNvPr>
          <p:cNvSpPr>
            <a:spLocks noGrp="1"/>
          </p:cNvSpPr>
          <p:nvPr>
            <p:ph idx="1"/>
          </p:nvPr>
        </p:nvSpPr>
        <p:spPr>
          <a:xfrm>
            <a:off x="628650" y="2765197"/>
            <a:ext cx="7886700" cy="3727677"/>
          </a:xfrm>
        </p:spPr>
        <p:txBody>
          <a:bodyPr>
            <a:normAutofit fontScale="85000" lnSpcReduction="10000"/>
          </a:bodyPr>
          <a:lstStyle/>
          <a:p>
            <a:pPr>
              <a:lnSpc>
                <a:spcPct val="140000"/>
              </a:lnSpc>
              <a:buNone/>
              <a:defRPr/>
            </a:pPr>
            <a:r>
              <a:rPr lang="en-US" b="1" dirty="0">
                <a:solidFill>
                  <a:schemeClr val="accent1">
                    <a:lumMod val="75000"/>
                  </a:schemeClr>
                </a:solidFill>
                <a:latin typeface="Consolas" panose="020B0609020204030204" pitchFamily="49" charset="0"/>
              </a:rPr>
              <a:t>&lt;table&gt; </a:t>
            </a:r>
            <a:r>
              <a:rPr lang="en-US" b="1" dirty="0" err="1">
                <a:solidFill>
                  <a:schemeClr val="accent1">
                    <a:lumMod val="75000"/>
                  </a:schemeClr>
                </a:solidFill>
                <a:latin typeface="Consolas" panose="020B0609020204030204" pitchFamily="49" charset="0"/>
              </a:rPr>
              <a:t>definisi</a:t>
            </a:r>
            <a:r>
              <a:rPr lang="en-US" b="1" dirty="0">
                <a:solidFill>
                  <a:schemeClr val="accent1">
                    <a:lumMod val="75000"/>
                  </a:schemeClr>
                </a:solidFill>
                <a:latin typeface="Consolas" panose="020B0609020204030204" pitchFamily="49" charset="0"/>
              </a:rPr>
              <a:t> </a:t>
            </a:r>
            <a:r>
              <a:rPr lang="en-US" b="1" dirty="0" err="1">
                <a:solidFill>
                  <a:schemeClr val="accent1">
                    <a:lumMod val="75000"/>
                  </a:schemeClr>
                </a:solidFill>
                <a:latin typeface="Consolas" panose="020B0609020204030204" pitchFamily="49" charset="0"/>
              </a:rPr>
              <a:t>tabel</a:t>
            </a:r>
            <a:r>
              <a:rPr lang="en-US" b="1" dirty="0">
                <a:solidFill>
                  <a:schemeClr val="accent1">
                    <a:lumMod val="75000"/>
                  </a:schemeClr>
                </a:solidFill>
                <a:latin typeface="Consolas" panose="020B0609020204030204" pitchFamily="49" charset="0"/>
              </a:rPr>
              <a:t> &lt;/table&gt;</a:t>
            </a:r>
          </a:p>
          <a:p>
            <a:pPr>
              <a:lnSpc>
                <a:spcPct val="140000"/>
              </a:lnSpc>
              <a:buNone/>
              <a:defRPr/>
            </a:pPr>
            <a:r>
              <a:rPr lang="en-US" b="1" dirty="0">
                <a:latin typeface="Tw Cen MT" charset="0"/>
              </a:rPr>
              <a:t>	</a:t>
            </a:r>
            <a:r>
              <a:rPr lang="en-US" dirty="0" err="1">
                <a:latin typeface="Tw Cen MT" charset="0"/>
              </a:rPr>
              <a:t>Menampilkan</a:t>
            </a:r>
            <a:r>
              <a:rPr lang="en-US" dirty="0">
                <a:latin typeface="Tw Cen MT" charset="0"/>
              </a:rPr>
              <a:t> data </a:t>
            </a:r>
            <a:r>
              <a:rPr lang="en-US" dirty="0" err="1">
                <a:latin typeface="Tw Cen MT" charset="0"/>
              </a:rPr>
              <a:t>dalam</a:t>
            </a:r>
            <a:r>
              <a:rPr lang="en-US" dirty="0">
                <a:latin typeface="Tw Cen MT" charset="0"/>
              </a:rPr>
              <a:t> </a:t>
            </a:r>
            <a:r>
              <a:rPr lang="en-US" dirty="0" err="1">
                <a:latin typeface="Tw Cen MT" charset="0"/>
              </a:rPr>
              <a:t>bentuk</a:t>
            </a:r>
            <a:r>
              <a:rPr lang="en-US" dirty="0">
                <a:latin typeface="Tw Cen MT" charset="0"/>
              </a:rPr>
              <a:t> </a:t>
            </a:r>
            <a:r>
              <a:rPr lang="en-US" dirty="0" err="1">
                <a:latin typeface="Tw Cen MT" charset="0"/>
              </a:rPr>
              <a:t>tabel</a:t>
            </a:r>
            <a:endParaRPr lang="en-US" dirty="0">
              <a:latin typeface="Tw Cen MT" charset="0"/>
            </a:endParaRPr>
          </a:p>
          <a:p>
            <a:pPr>
              <a:lnSpc>
                <a:spcPct val="140000"/>
              </a:lnSpc>
              <a:buNone/>
              <a:defRPr/>
            </a:pPr>
            <a:r>
              <a:rPr lang="en-US" dirty="0">
                <a:latin typeface="Tw Cen MT" charset="0"/>
              </a:rPr>
              <a:t>	</a:t>
            </a:r>
            <a:r>
              <a:rPr lang="en-US" dirty="0" err="1">
                <a:latin typeface="Tw Cen MT" charset="0"/>
              </a:rPr>
              <a:t>Tabel</a:t>
            </a:r>
            <a:r>
              <a:rPr lang="en-US" dirty="0">
                <a:latin typeface="Tw Cen MT" charset="0"/>
              </a:rPr>
              <a:t> </a:t>
            </a:r>
            <a:r>
              <a:rPr lang="en-US" dirty="0" err="1">
                <a:latin typeface="Tw Cen MT" charset="0"/>
              </a:rPr>
              <a:t>didefinisikan</a:t>
            </a:r>
            <a:r>
              <a:rPr lang="en-US" dirty="0">
                <a:latin typeface="Tw Cen MT" charset="0"/>
              </a:rPr>
              <a:t> </a:t>
            </a:r>
            <a:r>
              <a:rPr lang="en-US" dirty="0" err="1">
                <a:latin typeface="Tw Cen MT" charset="0"/>
              </a:rPr>
              <a:t>dengan</a:t>
            </a:r>
            <a:r>
              <a:rPr lang="en-US" dirty="0">
                <a:latin typeface="Tw Cen MT" charset="0"/>
              </a:rPr>
              <a:t> </a:t>
            </a:r>
            <a:r>
              <a:rPr lang="en-US" dirty="0" err="1">
                <a:latin typeface="Tw Cen MT" charset="0"/>
              </a:rPr>
              <a:t>cara</a:t>
            </a:r>
            <a:r>
              <a:rPr lang="en-US" dirty="0">
                <a:latin typeface="Tw Cen MT" charset="0"/>
              </a:rPr>
              <a:t> </a:t>
            </a:r>
            <a:r>
              <a:rPr lang="en-US" dirty="0" err="1">
                <a:latin typeface="Tw Cen MT" charset="0"/>
              </a:rPr>
              <a:t>menyatakan</a:t>
            </a:r>
            <a:r>
              <a:rPr lang="en-US" dirty="0">
                <a:latin typeface="Tw Cen MT" charset="0"/>
              </a:rPr>
              <a:t> </a:t>
            </a:r>
            <a:r>
              <a:rPr lang="en-US" dirty="0" err="1">
                <a:latin typeface="Tw Cen MT" charset="0"/>
              </a:rPr>
              <a:t>baris-baris</a:t>
            </a:r>
            <a:r>
              <a:rPr lang="en-US" dirty="0">
                <a:latin typeface="Tw Cen MT" charset="0"/>
              </a:rPr>
              <a:t> dan </a:t>
            </a:r>
            <a:r>
              <a:rPr lang="en-US" dirty="0" err="1">
                <a:latin typeface="Tw Cen MT" charset="0"/>
              </a:rPr>
              <a:t>kolom</a:t>
            </a:r>
            <a:r>
              <a:rPr lang="en-US" dirty="0">
                <a:latin typeface="Tw Cen MT" charset="0"/>
              </a:rPr>
              <a:t>  </a:t>
            </a:r>
            <a:r>
              <a:rPr lang="en-US" dirty="0" err="1">
                <a:latin typeface="Tw Cen MT" charset="0"/>
              </a:rPr>
              <a:t>kolom</a:t>
            </a:r>
            <a:r>
              <a:rPr lang="en-US" dirty="0">
                <a:latin typeface="Tw Cen MT" charset="0"/>
              </a:rPr>
              <a:t>.</a:t>
            </a:r>
          </a:p>
          <a:p>
            <a:pPr>
              <a:lnSpc>
                <a:spcPct val="140000"/>
              </a:lnSpc>
              <a:buNone/>
              <a:defRPr/>
            </a:pPr>
            <a:r>
              <a:rPr lang="en-US" dirty="0">
                <a:latin typeface="Tw Cen MT" charset="0"/>
              </a:rPr>
              <a:t>	Tag </a:t>
            </a:r>
            <a:r>
              <a:rPr lang="en-US" dirty="0" err="1">
                <a:latin typeface="Tw Cen MT" charset="0"/>
              </a:rPr>
              <a:t>untuk</a:t>
            </a:r>
            <a:r>
              <a:rPr lang="en-US" dirty="0">
                <a:latin typeface="Tw Cen MT" charset="0"/>
              </a:rPr>
              <a:t> </a:t>
            </a:r>
            <a:r>
              <a:rPr lang="en-US" dirty="0" err="1">
                <a:latin typeface="Tw Cen MT" charset="0"/>
              </a:rPr>
              <a:t>penanda</a:t>
            </a:r>
            <a:r>
              <a:rPr lang="en-US" dirty="0">
                <a:latin typeface="Tw Cen MT" charset="0"/>
              </a:rPr>
              <a:t> </a:t>
            </a:r>
            <a:r>
              <a:rPr lang="en-US" dirty="0" err="1">
                <a:latin typeface="Tw Cen MT" charset="0"/>
              </a:rPr>
              <a:t>baris</a:t>
            </a:r>
            <a:r>
              <a:rPr lang="en-US" dirty="0">
                <a:latin typeface="Tw Cen MT" charset="0"/>
              </a:rPr>
              <a:t> </a:t>
            </a:r>
            <a:r>
              <a:rPr lang="en-US" dirty="0" err="1">
                <a:latin typeface="Tw Cen MT" charset="0"/>
              </a:rPr>
              <a:t>adalah</a:t>
            </a:r>
            <a:r>
              <a:rPr lang="en-US" dirty="0">
                <a:latin typeface="Tw Cen MT" charset="0"/>
              </a:rPr>
              <a:t> </a:t>
            </a:r>
            <a:r>
              <a:rPr lang="en-US" b="1" dirty="0">
                <a:solidFill>
                  <a:schemeClr val="accent1">
                    <a:lumMod val="75000"/>
                  </a:schemeClr>
                </a:solidFill>
                <a:latin typeface="Tw Cen MT" charset="0"/>
              </a:rPr>
              <a:t>&lt;tr&gt; </a:t>
            </a:r>
            <a:r>
              <a:rPr lang="en-US" dirty="0" err="1">
                <a:latin typeface="Tw Cen MT" charset="0"/>
              </a:rPr>
              <a:t>definisi</a:t>
            </a:r>
            <a:r>
              <a:rPr lang="en-US" dirty="0">
                <a:latin typeface="Tw Cen MT" charset="0"/>
              </a:rPr>
              <a:t> </a:t>
            </a:r>
            <a:r>
              <a:rPr lang="en-US" dirty="0" err="1">
                <a:latin typeface="Tw Cen MT" charset="0"/>
              </a:rPr>
              <a:t>baris</a:t>
            </a:r>
            <a:r>
              <a:rPr lang="en-US" dirty="0">
                <a:latin typeface="Tw Cen MT" charset="0"/>
              </a:rPr>
              <a:t> </a:t>
            </a:r>
            <a:r>
              <a:rPr lang="en-US" b="1" dirty="0">
                <a:solidFill>
                  <a:schemeClr val="accent1">
                    <a:lumMod val="75000"/>
                  </a:schemeClr>
                </a:solidFill>
                <a:latin typeface="Tw Cen MT" charset="0"/>
              </a:rPr>
              <a:t>&lt;/tr&gt;</a:t>
            </a:r>
          </a:p>
          <a:p>
            <a:pPr>
              <a:lnSpc>
                <a:spcPct val="140000"/>
              </a:lnSpc>
              <a:buNone/>
              <a:defRPr/>
            </a:pPr>
            <a:r>
              <a:rPr lang="en-US" dirty="0">
                <a:latin typeface="Tw Cen MT" charset="0"/>
              </a:rPr>
              <a:t>	Tag </a:t>
            </a:r>
            <a:r>
              <a:rPr lang="en-US" dirty="0" err="1">
                <a:latin typeface="Tw Cen MT" charset="0"/>
              </a:rPr>
              <a:t>untuk</a:t>
            </a:r>
            <a:r>
              <a:rPr lang="en-US" dirty="0">
                <a:latin typeface="Tw Cen MT" charset="0"/>
              </a:rPr>
              <a:t> </a:t>
            </a:r>
            <a:r>
              <a:rPr lang="en-US" dirty="0" err="1">
                <a:latin typeface="Tw Cen MT" charset="0"/>
              </a:rPr>
              <a:t>penanda</a:t>
            </a:r>
            <a:r>
              <a:rPr lang="en-US" dirty="0">
                <a:latin typeface="Tw Cen MT" charset="0"/>
              </a:rPr>
              <a:t> </a:t>
            </a:r>
            <a:r>
              <a:rPr lang="en-US" dirty="0" err="1">
                <a:latin typeface="Tw Cen MT" charset="0"/>
              </a:rPr>
              <a:t>kolom</a:t>
            </a:r>
            <a:r>
              <a:rPr lang="en-US" dirty="0">
                <a:latin typeface="Tw Cen MT" charset="0"/>
              </a:rPr>
              <a:t> </a:t>
            </a:r>
            <a:r>
              <a:rPr lang="en-US" dirty="0" err="1">
                <a:latin typeface="Tw Cen MT" charset="0"/>
              </a:rPr>
              <a:t>adalah</a:t>
            </a:r>
            <a:r>
              <a:rPr lang="en-US" dirty="0">
                <a:latin typeface="Tw Cen MT" charset="0"/>
              </a:rPr>
              <a:t> </a:t>
            </a:r>
            <a:r>
              <a:rPr lang="en-US" dirty="0">
                <a:solidFill>
                  <a:schemeClr val="accent1">
                    <a:lumMod val="75000"/>
                  </a:schemeClr>
                </a:solidFill>
                <a:latin typeface="Consolas" panose="020B0609020204030204" pitchFamily="49" charset="0"/>
              </a:rPr>
              <a:t>&lt;td&gt;data&lt;/td&gt;</a:t>
            </a:r>
          </a:p>
          <a:p>
            <a:pPr>
              <a:lnSpc>
                <a:spcPct val="140000"/>
              </a:lnSpc>
              <a:defRPr/>
            </a:pPr>
            <a:endParaRPr lang="en-US" b="1" dirty="0">
              <a:latin typeface="Tw Cen MT" charset="0"/>
            </a:endParaRPr>
          </a:p>
          <a:p>
            <a:pPr>
              <a:lnSpc>
                <a:spcPct val="140000"/>
              </a:lnSpc>
            </a:pPr>
            <a:endParaRPr lang="en-US" dirty="0"/>
          </a:p>
          <a:p>
            <a:pPr marL="0" indent="0">
              <a:buNone/>
            </a:pPr>
            <a:endParaRPr lang="en-US" sz="2200" dirty="0"/>
          </a:p>
        </p:txBody>
      </p:sp>
      <p:pic>
        <p:nvPicPr>
          <p:cNvPr id="4" name="Picture 3">
            <a:extLst>
              <a:ext uri="{FF2B5EF4-FFF2-40B4-BE49-F238E27FC236}">
                <a16:creationId xmlns:a16="http://schemas.microsoft.com/office/drawing/2014/main" id="{182AF0DB-8F3F-44C2-9814-DD4C3941228F}"/>
              </a:ext>
            </a:extLst>
          </p:cNvPr>
          <p:cNvPicPr>
            <a:picLocks noChangeAspect="1"/>
          </p:cNvPicPr>
          <p:nvPr/>
        </p:nvPicPr>
        <p:blipFill>
          <a:blip r:embed="rId2"/>
          <a:stretch>
            <a:fillRect/>
          </a:stretch>
        </p:blipFill>
        <p:spPr>
          <a:xfrm>
            <a:off x="3935186" y="13829"/>
            <a:ext cx="5208814" cy="2604407"/>
          </a:xfrm>
          <a:prstGeom prst="rect">
            <a:avLst/>
          </a:prstGeom>
        </p:spPr>
      </p:pic>
    </p:spTree>
    <p:extLst>
      <p:ext uri="{BB962C8B-B14F-4D97-AF65-F5344CB8AC3E}">
        <p14:creationId xmlns:p14="http://schemas.microsoft.com/office/powerpoint/2010/main" val="137408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FD3B-CA5E-47A3-BCEE-4736E67C9EC7}"/>
              </a:ext>
            </a:extLst>
          </p:cNvPr>
          <p:cNvSpPr>
            <a:spLocks noGrp="1"/>
          </p:cNvSpPr>
          <p:nvPr>
            <p:ph type="title"/>
          </p:nvPr>
        </p:nvSpPr>
        <p:spPr/>
        <p:txBody>
          <a:bodyPr/>
          <a:lstStyle/>
          <a:p>
            <a:r>
              <a:rPr lang="en-US" dirty="0"/>
              <a:t>Table Data</a:t>
            </a:r>
          </a:p>
        </p:txBody>
      </p:sp>
      <p:sp>
        <p:nvSpPr>
          <p:cNvPr id="3" name="Content Placeholder 2">
            <a:extLst>
              <a:ext uri="{FF2B5EF4-FFF2-40B4-BE49-F238E27FC236}">
                <a16:creationId xmlns:a16="http://schemas.microsoft.com/office/drawing/2014/main" id="{76A84FA0-9229-4400-A768-3372F1DF4861}"/>
              </a:ext>
            </a:extLst>
          </p:cNvPr>
          <p:cNvSpPr>
            <a:spLocks noGrp="1"/>
          </p:cNvSpPr>
          <p:nvPr>
            <p:ph idx="1"/>
          </p:nvPr>
        </p:nvSpPr>
        <p:spPr/>
        <p:txBody>
          <a:bodyPr/>
          <a:lstStyle/>
          <a:p>
            <a:endParaRPr lang="en-US"/>
          </a:p>
        </p:txBody>
      </p:sp>
      <p:pic>
        <p:nvPicPr>
          <p:cNvPr id="4" name="Picture 3" descr="TAB.png">
            <a:extLst>
              <a:ext uri="{FF2B5EF4-FFF2-40B4-BE49-F238E27FC236}">
                <a16:creationId xmlns:a16="http://schemas.microsoft.com/office/drawing/2014/main" id="{6BF9F982-885D-498C-8B69-47C0621AF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1690689"/>
            <a:ext cx="8515350" cy="4033586"/>
          </a:xfrm>
          <a:prstGeom prst="rect">
            <a:avLst/>
          </a:prstGeom>
        </p:spPr>
      </p:pic>
    </p:spTree>
    <p:extLst>
      <p:ext uri="{BB962C8B-B14F-4D97-AF65-F5344CB8AC3E}">
        <p14:creationId xmlns:p14="http://schemas.microsoft.com/office/powerpoint/2010/main" val="162208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7C98-849E-437F-B90C-6159E47570F0}"/>
              </a:ext>
            </a:extLst>
          </p:cNvPr>
          <p:cNvSpPr>
            <a:spLocks noGrp="1"/>
          </p:cNvSpPr>
          <p:nvPr>
            <p:ph type="title"/>
          </p:nvPr>
        </p:nvSpPr>
        <p:spPr/>
        <p:txBody>
          <a:bodyPr/>
          <a:lstStyle/>
          <a:p>
            <a:r>
              <a:rPr lang="en-US" dirty="0"/>
              <a:t>Link</a:t>
            </a:r>
          </a:p>
        </p:txBody>
      </p:sp>
      <p:sp>
        <p:nvSpPr>
          <p:cNvPr id="3" name="Content Placeholder 2">
            <a:extLst>
              <a:ext uri="{FF2B5EF4-FFF2-40B4-BE49-F238E27FC236}">
                <a16:creationId xmlns:a16="http://schemas.microsoft.com/office/drawing/2014/main" id="{267176BD-AF89-4D7D-B206-1D11FDFB57D5}"/>
              </a:ext>
            </a:extLst>
          </p:cNvPr>
          <p:cNvSpPr>
            <a:spLocks noGrp="1"/>
          </p:cNvSpPr>
          <p:nvPr>
            <p:ph idx="1"/>
          </p:nvPr>
        </p:nvSpPr>
        <p:spPr>
          <a:xfrm>
            <a:off x="628650" y="2912154"/>
            <a:ext cx="7886700" cy="3580720"/>
          </a:xfrm>
        </p:spPr>
        <p:txBody>
          <a:bodyPr>
            <a:normAutofit fontScale="92500" lnSpcReduction="10000"/>
          </a:bodyPr>
          <a:lstStyle/>
          <a:p>
            <a:pPr>
              <a:lnSpc>
                <a:spcPct val="150000"/>
              </a:lnSpc>
              <a:buNone/>
              <a:defRPr/>
            </a:pPr>
            <a:r>
              <a:rPr lang="en-US" sz="2000" b="1" dirty="0">
                <a:solidFill>
                  <a:schemeClr val="accent1">
                    <a:lumMod val="75000"/>
                  </a:schemeClr>
                </a:solidFill>
                <a:latin typeface="Consolas" panose="020B0609020204030204" pitchFamily="49" charset="0"/>
              </a:rPr>
              <a:t>&lt;a </a:t>
            </a:r>
            <a:r>
              <a:rPr lang="en-US" sz="2000" b="1" dirty="0" err="1">
                <a:solidFill>
                  <a:schemeClr val="accent1">
                    <a:lumMod val="75000"/>
                  </a:schemeClr>
                </a:solidFill>
                <a:latin typeface="Consolas" panose="020B0609020204030204" pitchFamily="49" charset="0"/>
              </a:rPr>
              <a:t>href</a:t>
            </a:r>
            <a:r>
              <a:rPr lang="en-US" sz="2000" b="1" dirty="0">
                <a:solidFill>
                  <a:schemeClr val="accent1">
                    <a:lumMod val="75000"/>
                  </a:schemeClr>
                </a:solidFill>
                <a:latin typeface="Consolas" panose="020B0609020204030204" pitchFamily="49" charset="0"/>
              </a:rPr>
              <a:t>="</a:t>
            </a:r>
            <a:r>
              <a:rPr lang="en-US" sz="2000" b="1" i="1" dirty="0">
                <a:solidFill>
                  <a:schemeClr val="accent1">
                    <a:lumMod val="75000"/>
                  </a:schemeClr>
                </a:solidFill>
                <a:latin typeface="Consolas" panose="020B0609020204030204" pitchFamily="49" charset="0"/>
              </a:rPr>
              <a:t>Link</a:t>
            </a:r>
            <a:r>
              <a:rPr lang="en-US" sz="2000" b="1" dirty="0">
                <a:solidFill>
                  <a:schemeClr val="accent1">
                    <a:lumMod val="75000"/>
                  </a:schemeClr>
                </a:solidFill>
                <a:latin typeface="Consolas" panose="020B0609020204030204" pitchFamily="49" charset="0"/>
              </a:rPr>
              <a:t>"&gt;Kata yang di-click&lt;/a&gt;</a:t>
            </a:r>
          </a:p>
          <a:p>
            <a:pPr>
              <a:lnSpc>
                <a:spcPct val="150000"/>
              </a:lnSpc>
              <a:buNone/>
              <a:defRPr/>
            </a:pPr>
            <a:r>
              <a:rPr lang="en-US" sz="2000" b="1" dirty="0">
                <a:solidFill>
                  <a:schemeClr val="accent1">
                    <a:lumMod val="75000"/>
                  </a:schemeClr>
                </a:solidFill>
                <a:latin typeface="Consolas" panose="020B0609020204030204" pitchFamily="49" charset="0"/>
              </a:rPr>
              <a:t>&lt;a name="#</a:t>
            </a:r>
            <a:r>
              <a:rPr lang="en-US" sz="2000" b="1" i="1" dirty="0" err="1">
                <a:solidFill>
                  <a:schemeClr val="accent1">
                    <a:lumMod val="75000"/>
                  </a:schemeClr>
                </a:solidFill>
                <a:latin typeface="Consolas" panose="020B0609020204030204" pitchFamily="49" charset="0"/>
              </a:rPr>
              <a:t>Acuan</a:t>
            </a:r>
            <a:r>
              <a:rPr lang="en-US" sz="2000" b="1" dirty="0">
                <a:solidFill>
                  <a:schemeClr val="accent1">
                    <a:lumMod val="75000"/>
                  </a:schemeClr>
                </a:solidFill>
                <a:latin typeface="Consolas" panose="020B0609020204030204" pitchFamily="49" charset="0"/>
              </a:rPr>
              <a:t>"&gt;Kata yang </a:t>
            </a:r>
            <a:r>
              <a:rPr lang="en-US" sz="2000" b="1" dirty="0" err="1">
                <a:solidFill>
                  <a:schemeClr val="accent1">
                    <a:lumMod val="75000"/>
                  </a:schemeClr>
                </a:solidFill>
                <a:latin typeface="Consolas" panose="020B0609020204030204" pitchFamily="49" charset="0"/>
              </a:rPr>
              <a:t>dituju</a:t>
            </a:r>
            <a:r>
              <a:rPr lang="en-US" sz="2000" b="1" dirty="0">
                <a:solidFill>
                  <a:schemeClr val="accent1">
                    <a:lumMod val="75000"/>
                  </a:schemeClr>
                </a:solidFill>
                <a:latin typeface="Consolas" panose="020B0609020204030204" pitchFamily="49" charset="0"/>
              </a:rPr>
              <a:t>&lt;/a&gt;</a:t>
            </a:r>
            <a:endParaRPr lang="en-US" b="1" dirty="0">
              <a:solidFill>
                <a:schemeClr val="accent1">
                  <a:lumMod val="75000"/>
                </a:schemeClr>
              </a:solidFill>
              <a:latin typeface="Consolas" panose="020B0609020204030204" pitchFamily="49" charset="0"/>
            </a:endParaRPr>
          </a:p>
          <a:p>
            <a:pPr>
              <a:lnSpc>
                <a:spcPct val="150000"/>
              </a:lnSpc>
              <a:defRPr/>
            </a:pPr>
            <a:r>
              <a:rPr lang="en-US" b="1" i="1" dirty="0">
                <a:solidFill>
                  <a:schemeClr val="accent1">
                    <a:lumMod val="75000"/>
                  </a:schemeClr>
                </a:solidFill>
                <a:latin typeface="Tw Cen MT" charset="0"/>
              </a:rPr>
              <a:t>Link = </a:t>
            </a:r>
            <a:r>
              <a:rPr lang="en-US" dirty="0">
                <a:latin typeface="Tw Cen MT" charset="0"/>
              </a:rPr>
              <a:t>Alamat URL </a:t>
            </a:r>
            <a:r>
              <a:rPr lang="en-US" dirty="0" err="1">
                <a:latin typeface="Tw Cen MT" charset="0"/>
              </a:rPr>
              <a:t>atau</a:t>
            </a:r>
            <a:r>
              <a:rPr lang="en-US" dirty="0">
                <a:latin typeface="Tw Cen MT" charset="0"/>
              </a:rPr>
              <a:t> </a:t>
            </a:r>
            <a:r>
              <a:rPr lang="en-US" dirty="0" err="1">
                <a:latin typeface="Tw Cen MT" charset="0"/>
              </a:rPr>
              <a:t>nama</a:t>
            </a:r>
            <a:r>
              <a:rPr lang="en-US" dirty="0">
                <a:latin typeface="Tw Cen MT" charset="0"/>
              </a:rPr>
              <a:t> file dan/</a:t>
            </a:r>
            <a:r>
              <a:rPr lang="en-US" dirty="0" err="1">
                <a:latin typeface="Tw Cen MT" charset="0"/>
              </a:rPr>
              <a:t>atau</a:t>
            </a:r>
            <a:r>
              <a:rPr lang="en-US" dirty="0">
                <a:latin typeface="Tw Cen MT" charset="0"/>
              </a:rPr>
              <a:t> </a:t>
            </a:r>
            <a:r>
              <a:rPr lang="en-US" dirty="0" err="1">
                <a:latin typeface="Tw Cen MT" charset="0"/>
              </a:rPr>
              <a:t>acuan</a:t>
            </a:r>
            <a:r>
              <a:rPr lang="en-US" dirty="0">
                <a:latin typeface="Tw Cen MT" charset="0"/>
              </a:rPr>
              <a:t> yang </a:t>
            </a:r>
            <a:r>
              <a:rPr lang="en-US" dirty="0" err="1">
                <a:latin typeface="Tw Cen MT" charset="0"/>
              </a:rPr>
              <a:t>dituju</a:t>
            </a:r>
            <a:endParaRPr lang="en-US" dirty="0">
              <a:latin typeface="Tw Cen MT" charset="0"/>
            </a:endParaRPr>
          </a:p>
          <a:p>
            <a:pPr>
              <a:lnSpc>
                <a:spcPct val="150000"/>
              </a:lnSpc>
              <a:defRPr/>
            </a:pPr>
            <a:r>
              <a:rPr lang="en-US" b="1" i="1" dirty="0" err="1">
                <a:solidFill>
                  <a:schemeClr val="accent1">
                    <a:lumMod val="75000"/>
                  </a:schemeClr>
                </a:solidFill>
                <a:latin typeface="Tw Cen MT" charset="0"/>
              </a:rPr>
              <a:t>Acuan</a:t>
            </a:r>
            <a:r>
              <a:rPr lang="en-US" b="1" i="1" dirty="0">
                <a:solidFill>
                  <a:schemeClr val="accent1">
                    <a:lumMod val="75000"/>
                  </a:schemeClr>
                </a:solidFill>
                <a:latin typeface="Tw Cen MT" charset="0"/>
              </a:rPr>
              <a:t> </a:t>
            </a:r>
            <a:r>
              <a:rPr lang="en-US" b="1" dirty="0">
                <a:solidFill>
                  <a:schemeClr val="accent1">
                    <a:lumMod val="75000"/>
                  </a:schemeClr>
                </a:solidFill>
                <a:latin typeface="Tw Cen MT" charset="0"/>
              </a:rPr>
              <a:t>=</a:t>
            </a:r>
            <a:r>
              <a:rPr lang="en-US" dirty="0">
                <a:latin typeface="Tw Cen MT" charset="0"/>
              </a:rPr>
              <a:t> Kata </a:t>
            </a:r>
            <a:r>
              <a:rPr lang="en-US" dirty="0" err="1">
                <a:latin typeface="Tw Cen MT" charset="0"/>
              </a:rPr>
              <a:t>sembarang</a:t>
            </a:r>
            <a:r>
              <a:rPr lang="en-US" dirty="0">
                <a:latin typeface="Tw Cen MT" charset="0"/>
              </a:rPr>
              <a:t> </a:t>
            </a:r>
            <a:r>
              <a:rPr lang="en-US" dirty="0" err="1">
                <a:latin typeface="Tw Cen MT" charset="0"/>
              </a:rPr>
              <a:t>sebagai</a:t>
            </a:r>
            <a:r>
              <a:rPr lang="en-US" dirty="0">
                <a:latin typeface="Tw Cen MT" charset="0"/>
              </a:rPr>
              <a:t> </a:t>
            </a:r>
            <a:r>
              <a:rPr lang="en-US" dirty="0" err="1">
                <a:latin typeface="Tw Cen MT" charset="0"/>
              </a:rPr>
              <a:t>penanda</a:t>
            </a:r>
            <a:r>
              <a:rPr lang="en-US" dirty="0">
                <a:latin typeface="Tw Cen MT" charset="0"/>
              </a:rPr>
              <a:t> </a:t>
            </a:r>
            <a:r>
              <a:rPr lang="en-US" dirty="0" err="1">
                <a:latin typeface="Tw Cen MT" charset="0"/>
              </a:rPr>
              <a:t>membentuk</a:t>
            </a:r>
            <a:r>
              <a:rPr lang="en-US" dirty="0">
                <a:latin typeface="Tw Cen MT" charset="0"/>
              </a:rPr>
              <a:t> link </a:t>
            </a:r>
            <a:r>
              <a:rPr lang="en-US" dirty="0" err="1">
                <a:latin typeface="Tw Cen MT" charset="0"/>
              </a:rPr>
              <a:t>ke</a:t>
            </a:r>
            <a:r>
              <a:rPr lang="en-US" dirty="0">
                <a:latin typeface="Tw Cen MT" charset="0"/>
              </a:rPr>
              <a:t> URL/file/</a:t>
            </a:r>
            <a:r>
              <a:rPr lang="en-US" dirty="0" err="1">
                <a:latin typeface="Tw Cen MT" charset="0"/>
              </a:rPr>
              <a:t>bagian</a:t>
            </a:r>
            <a:r>
              <a:rPr lang="en-US" dirty="0">
                <a:latin typeface="Tw Cen MT" charset="0"/>
              </a:rPr>
              <a:t> </a:t>
            </a:r>
            <a:r>
              <a:rPr lang="en-US" dirty="0" err="1">
                <a:latin typeface="Tw Cen MT" charset="0"/>
              </a:rPr>
              <a:t>dokumen</a:t>
            </a:r>
            <a:r>
              <a:rPr lang="en-US" dirty="0">
                <a:latin typeface="Tw Cen MT" charset="0"/>
              </a:rPr>
              <a:t> lain.</a:t>
            </a:r>
          </a:p>
          <a:p>
            <a:pPr>
              <a:lnSpc>
                <a:spcPct val="150000"/>
              </a:lnSpc>
              <a:defRPr/>
            </a:pPr>
            <a:endParaRPr lang="en-US" dirty="0">
              <a:latin typeface="Tw Cen MT" charset="0"/>
            </a:endParaRPr>
          </a:p>
          <a:p>
            <a:pPr>
              <a:lnSpc>
                <a:spcPct val="150000"/>
              </a:lnSpc>
            </a:pPr>
            <a:endParaRPr lang="en-US" dirty="0"/>
          </a:p>
          <a:p>
            <a:endParaRPr lang="en-US" dirty="0"/>
          </a:p>
        </p:txBody>
      </p:sp>
      <p:pic>
        <p:nvPicPr>
          <p:cNvPr id="4" name="Picture 3">
            <a:extLst>
              <a:ext uri="{FF2B5EF4-FFF2-40B4-BE49-F238E27FC236}">
                <a16:creationId xmlns:a16="http://schemas.microsoft.com/office/drawing/2014/main" id="{22C8FE6E-09A0-43DD-B8FF-48870EBBD3CF}"/>
              </a:ext>
            </a:extLst>
          </p:cNvPr>
          <p:cNvPicPr>
            <a:picLocks noChangeAspect="1"/>
          </p:cNvPicPr>
          <p:nvPr/>
        </p:nvPicPr>
        <p:blipFill>
          <a:blip r:embed="rId2"/>
          <a:stretch>
            <a:fillRect/>
          </a:stretch>
        </p:blipFill>
        <p:spPr>
          <a:xfrm>
            <a:off x="6372225" y="769029"/>
            <a:ext cx="2143125" cy="2143125"/>
          </a:xfrm>
          <a:prstGeom prst="rect">
            <a:avLst/>
          </a:prstGeom>
        </p:spPr>
      </p:pic>
    </p:spTree>
    <p:extLst>
      <p:ext uri="{BB962C8B-B14F-4D97-AF65-F5344CB8AC3E}">
        <p14:creationId xmlns:p14="http://schemas.microsoft.com/office/powerpoint/2010/main" val="212258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8FF1-FD42-40BB-80ED-7FA339181DC0}"/>
              </a:ext>
            </a:extLst>
          </p:cNvPr>
          <p:cNvSpPr>
            <a:spLocks noGrp="1"/>
          </p:cNvSpPr>
          <p:nvPr>
            <p:ph type="title"/>
          </p:nvPr>
        </p:nvSpPr>
        <p:spPr/>
        <p:txBody>
          <a:bodyPr/>
          <a:lstStyle/>
          <a:p>
            <a:r>
              <a:rPr lang="en-US" dirty="0"/>
              <a:t>Link</a:t>
            </a:r>
          </a:p>
        </p:txBody>
      </p:sp>
      <p:pic>
        <p:nvPicPr>
          <p:cNvPr id="4" name="Picture 3" descr="LINK.png">
            <a:extLst>
              <a:ext uri="{FF2B5EF4-FFF2-40B4-BE49-F238E27FC236}">
                <a16:creationId xmlns:a16="http://schemas.microsoft.com/office/drawing/2014/main" id="{8A902160-8C12-4F8F-ABF6-E6C9E36A4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2012648"/>
            <a:ext cx="8515350" cy="3977291"/>
          </a:xfrm>
          <a:prstGeom prst="rect">
            <a:avLst/>
          </a:prstGeom>
        </p:spPr>
      </p:pic>
    </p:spTree>
    <p:extLst>
      <p:ext uri="{BB962C8B-B14F-4D97-AF65-F5344CB8AC3E}">
        <p14:creationId xmlns:p14="http://schemas.microsoft.com/office/powerpoint/2010/main" val="149838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7FC2-76EC-47A9-AF1A-6F9CF9E83B02}"/>
              </a:ext>
            </a:extLst>
          </p:cNvPr>
          <p:cNvSpPr>
            <a:spLocks noGrp="1"/>
          </p:cNvSpPr>
          <p:nvPr>
            <p:ph type="title"/>
          </p:nvPr>
        </p:nvSpPr>
        <p:spPr/>
        <p:txBody>
          <a:bodyPr/>
          <a:lstStyle/>
          <a:p>
            <a:r>
              <a:rPr lang="en-US" dirty="0"/>
              <a:t>Paragraph</a:t>
            </a:r>
          </a:p>
        </p:txBody>
      </p:sp>
      <p:sp>
        <p:nvSpPr>
          <p:cNvPr id="3" name="Content Placeholder 2">
            <a:extLst>
              <a:ext uri="{FF2B5EF4-FFF2-40B4-BE49-F238E27FC236}">
                <a16:creationId xmlns:a16="http://schemas.microsoft.com/office/drawing/2014/main" id="{461ED1DF-16C9-4914-87B0-ED0C6B483DBB}"/>
              </a:ext>
            </a:extLst>
          </p:cNvPr>
          <p:cNvSpPr>
            <a:spLocks noGrp="1"/>
          </p:cNvSpPr>
          <p:nvPr>
            <p:ph idx="1"/>
          </p:nvPr>
        </p:nvSpPr>
        <p:spPr/>
        <p:txBody>
          <a:bodyPr/>
          <a:lstStyle/>
          <a:p>
            <a:pPr marL="0" indent="0">
              <a:buNone/>
            </a:pPr>
            <a:r>
              <a:rPr lang="en-US" dirty="0">
                <a:solidFill>
                  <a:schemeClr val="accent1">
                    <a:lumMod val="75000"/>
                  </a:schemeClr>
                </a:solidFill>
                <a:latin typeface="Consolas" panose="020B0609020204030204" pitchFamily="49" charset="0"/>
              </a:rPr>
              <a:t>&lt;p&gt;</a:t>
            </a:r>
            <a:r>
              <a:rPr lang="en-US" dirty="0" err="1">
                <a:solidFill>
                  <a:schemeClr val="accent1">
                    <a:lumMod val="75000"/>
                  </a:schemeClr>
                </a:solidFill>
                <a:latin typeface="Consolas" panose="020B0609020204030204" pitchFamily="49" charset="0"/>
              </a:rPr>
              <a:t>isi</a:t>
            </a:r>
            <a:r>
              <a:rPr lang="en-US" dirty="0">
                <a:solidFill>
                  <a:schemeClr val="accent1">
                    <a:lumMod val="75000"/>
                  </a:schemeClr>
                </a:solidFill>
                <a:latin typeface="Consolas" panose="020B0609020204030204" pitchFamily="49" charset="0"/>
              </a:rPr>
              <a:t> </a:t>
            </a:r>
            <a:r>
              <a:rPr lang="en-US" dirty="0" err="1">
                <a:solidFill>
                  <a:schemeClr val="accent1">
                    <a:lumMod val="75000"/>
                  </a:schemeClr>
                </a:solidFill>
                <a:latin typeface="Consolas" panose="020B0609020204030204" pitchFamily="49" charset="0"/>
              </a:rPr>
              <a:t>paragraf</a:t>
            </a:r>
            <a:r>
              <a:rPr lang="en-US" dirty="0">
                <a:solidFill>
                  <a:schemeClr val="accent1">
                    <a:lumMod val="75000"/>
                  </a:schemeClr>
                </a:solidFill>
                <a:latin typeface="Consolas" panose="020B0609020204030204" pitchFamily="49" charset="0"/>
              </a:rPr>
              <a:t>&lt;/p&gt;</a:t>
            </a:r>
          </a:p>
          <a:p>
            <a:pPr marL="0" indent="0">
              <a:buNone/>
            </a:pPr>
            <a:endParaRPr lang="en-US" dirty="0">
              <a:solidFill>
                <a:schemeClr val="accent1">
                  <a:lumMod val="75000"/>
                </a:schemeClr>
              </a:solidFill>
              <a:latin typeface="Consolas" panose="020B0609020204030204" pitchFamily="49" charset="0"/>
            </a:endParaRPr>
          </a:p>
          <a:p>
            <a:pPr marL="0" indent="0">
              <a:buNone/>
            </a:pPr>
            <a:r>
              <a:rPr lang="en-US" dirty="0" err="1">
                <a:latin typeface="Tw Cen MT" charset="0"/>
              </a:rPr>
              <a:t>Digunakan</a:t>
            </a:r>
            <a:r>
              <a:rPr lang="en-US" dirty="0">
                <a:latin typeface="Tw Cen MT" charset="0"/>
              </a:rPr>
              <a:t> </a:t>
            </a:r>
            <a:r>
              <a:rPr lang="en-US" dirty="0" err="1">
                <a:latin typeface="Tw Cen MT" charset="0"/>
              </a:rPr>
              <a:t>untuk</a:t>
            </a:r>
            <a:r>
              <a:rPr lang="en-US" dirty="0">
                <a:latin typeface="Tw Cen MT" charset="0"/>
              </a:rPr>
              <a:t> </a:t>
            </a:r>
            <a:r>
              <a:rPr lang="en-US" dirty="0" err="1">
                <a:latin typeface="Tw Cen MT" charset="0"/>
              </a:rPr>
              <a:t>menampilkan</a:t>
            </a:r>
            <a:r>
              <a:rPr lang="en-US" dirty="0">
                <a:latin typeface="Tw Cen MT" charset="0"/>
              </a:rPr>
              <a:t> text </a:t>
            </a:r>
            <a:r>
              <a:rPr lang="en-US" dirty="0" err="1">
                <a:latin typeface="Tw Cen MT" charset="0"/>
              </a:rPr>
              <a:t>kedalam</a:t>
            </a:r>
            <a:r>
              <a:rPr lang="en-US" dirty="0">
                <a:latin typeface="Tw Cen MT" charset="0"/>
              </a:rPr>
              <a:t> </a:t>
            </a:r>
            <a:r>
              <a:rPr lang="en-US" dirty="0" err="1">
                <a:latin typeface="Tw Cen MT" charset="0"/>
              </a:rPr>
              <a:t>bentuk</a:t>
            </a:r>
            <a:r>
              <a:rPr lang="en-US" dirty="0">
                <a:latin typeface="Tw Cen MT" charset="0"/>
              </a:rPr>
              <a:t> paragraph.</a:t>
            </a:r>
            <a:endParaRPr lang="en-US"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213410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A2E0-699E-4AE1-8A59-91F050284FD0}"/>
              </a:ext>
            </a:extLst>
          </p:cNvPr>
          <p:cNvSpPr>
            <a:spLocks noGrp="1"/>
          </p:cNvSpPr>
          <p:nvPr>
            <p:ph type="title"/>
          </p:nvPr>
        </p:nvSpPr>
        <p:spPr/>
        <p:txBody>
          <a:bodyPr/>
          <a:lstStyle/>
          <a:p>
            <a:r>
              <a:rPr lang="en-US" dirty="0"/>
              <a:t>DIV</a:t>
            </a:r>
          </a:p>
        </p:txBody>
      </p:sp>
      <p:sp>
        <p:nvSpPr>
          <p:cNvPr id="3" name="Content Placeholder 2">
            <a:extLst>
              <a:ext uri="{FF2B5EF4-FFF2-40B4-BE49-F238E27FC236}">
                <a16:creationId xmlns:a16="http://schemas.microsoft.com/office/drawing/2014/main" id="{2B10C488-24CF-4F5F-8259-46494A749CB3}"/>
              </a:ext>
            </a:extLst>
          </p:cNvPr>
          <p:cNvSpPr>
            <a:spLocks noGrp="1"/>
          </p:cNvSpPr>
          <p:nvPr>
            <p:ph idx="1"/>
          </p:nvPr>
        </p:nvSpPr>
        <p:spPr/>
        <p:txBody>
          <a:bodyPr/>
          <a:lstStyle/>
          <a:p>
            <a:pPr marL="0" indent="0">
              <a:buNone/>
            </a:pPr>
            <a:r>
              <a:rPr lang="en-US" b="1" dirty="0">
                <a:solidFill>
                  <a:schemeClr val="accent1">
                    <a:lumMod val="75000"/>
                  </a:schemeClr>
                </a:solidFill>
                <a:latin typeface="Consolas" panose="020B0609020204030204" pitchFamily="49" charset="0"/>
              </a:rPr>
              <a:t>&lt;div&gt; . . . . &lt;/div&gt;</a:t>
            </a:r>
          </a:p>
          <a:p>
            <a:pPr marL="0" indent="0">
              <a:buNone/>
            </a:pPr>
            <a:endParaRPr lang="en-US" dirty="0"/>
          </a:p>
          <a:p>
            <a:r>
              <a:rPr lang="en-US" dirty="0" err="1"/>
              <a:t>Mendefinisikan</a:t>
            </a:r>
            <a:r>
              <a:rPr lang="en-US" dirty="0"/>
              <a:t> </a:t>
            </a:r>
            <a:r>
              <a:rPr lang="en-US" dirty="0" err="1"/>
              <a:t>suatu</a:t>
            </a:r>
            <a:r>
              <a:rPr lang="en-US" dirty="0"/>
              <a:t> area </a:t>
            </a:r>
            <a:r>
              <a:rPr lang="en-US" dirty="0" err="1"/>
              <a:t>atau</a:t>
            </a:r>
            <a:r>
              <a:rPr lang="en-US" dirty="0"/>
              <a:t> section </a:t>
            </a:r>
            <a:r>
              <a:rPr lang="en-US" dirty="0" err="1"/>
              <a:t>dalam</a:t>
            </a:r>
            <a:r>
              <a:rPr lang="en-US" dirty="0"/>
              <a:t> </a:t>
            </a:r>
            <a:r>
              <a:rPr lang="en-US" dirty="0" err="1"/>
              <a:t>dokumen</a:t>
            </a:r>
            <a:r>
              <a:rPr lang="en-US" dirty="0"/>
              <a:t> HTML</a:t>
            </a:r>
          </a:p>
          <a:p>
            <a:r>
              <a:rPr lang="en-US" dirty="0" err="1"/>
              <a:t>Bisanya</a:t>
            </a:r>
            <a:r>
              <a:rPr lang="en-US" dirty="0"/>
              <a:t> </a:t>
            </a:r>
            <a:r>
              <a:rPr lang="en-US" dirty="0" err="1"/>
              <a:t>digunakan</a:t>
            </a:r>
            <a:r>
              <a:rPr lang="en-US" dirty="0"/>
              <a:t> </a:t>
            </a:r>
            <a:r>
              <a:rPr lang="en-US" dirty="0" err="1"/>
              <a:t>untuk</a:t>
            </a:r>
            <a:r>
              <a:rPr lang="en-US" dirty="0"/>
              <a:t> </a:t>
            </a:r>
            <a:r>
              <a:rPr lang="en-US" dirty="0" err="1"/>
              <a:t>membangun</a:t>
            </a:r>
            <a:r>
              <a:rPr lang="en-US" dirty="0"/>
              <a:t> layout </a:t>
            </a:r>
            <a:r>
              <a:rPr lang="en-US" dirty="0" err="1"/>
              <a:t>halaman</a:t>
            </a:r>
            <a:r>
              <a:rPr lang="en-US" dirty="0"/>
              <a:t> web.</a:t>
            </a:r>
          </a:p>
        </p:txBody>
      </p:sp>
    </p:spTree>
    <p:extLst>
      <p:ext uri="{BB962C8B-B14F-4D97-AF65-F5344CB8AC3E}">
        <p14:creationId xmlns:p14="http://schemas.microsoft.com/office/powerpoint/2010/main" val="213705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2EE7-CF6F-450D-B358-C2A5485600E3}"/>
              </a:ext>
            </a:extLst>
          </p:cNvPr>
          <p:cNvSpPr>
            <a:spLocks noGrp="1"/>
          </p:cNvSpPr>
          <p:nvPr>
            <p:ph type="title"/>
          </p:nvPr>
        </p:nvSpPr>
        <p:spPr/>
        <p:txBody>
          <a:bodyPr/>
          <a:lstStyle/>
          <a:p>
            <a:r>
              <a:rPr lang="en-US" dirty="0"/>
              <a:t>DIV</a:t>
            </a:r>
          </a:p>
        </p:txBody>
      </p:sp>
      <p:pic>
        <p:nvPicPr>
          <p:cNvPr id="5" name="Picture 4">
            <a:extLst>
              <a:ext uri="{FF2B5EF4-FFF2-40B4-BE49-F238E27FC236}">
                <a16:creationId xmlns:a16="http://schemas.microsoft.com/office/drawing/2014/main" id="{A86EC528-6386-4E43-A0A4-2BBB49DB2083}"/>
              </a:ext>
            </a:extLst>
          </p:cNvPr>
          <p:cNvPicPr>
            <a:picLocks noChangeAspect="1"/>
          </p:cNvPicPr>
          <p:nvPr/>
        </p:nvPicPr>
        <p:blipFill>
          <a:blip r:embed="rId2"/>
          <a:stretch>
            <a:fillRect/>
          </a:stretch>
        </p:blipFill>
        <p:spPr>
          <a:xfrm>
            <a:off x="1767907" y="1690689"/>
            <a:ext cx="5608185" cy="4715453"/>
          </a:xfrm>
          <a:prstGeom prst="rect">
            <a:avLst/>
          </a:prstGeom>
        </p:spPr>
      </p:pic>
    </p:spTree>
    <p:extLst>
      <p:ext uri="{BB962C8B-B14F-4D97-AF65-F5344CB8AC3E}">
        <p14:creationId xmlns:p14="http://schemas.microsoft.com/office/powerpoint/2010/main" val="229373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A27D-D05A-40DA-8837-66EAA52B61F7}"/>
              </a:ext>
            </a:extLst>
          </p:cNvPr>
          <p:cNvSpPr>
            <a:spLocks noGrp="1"/>
          </p:cNvSpPr>
          <p:nvPr>
            <p:ph type="title"/>
          </p:nvPr>
        </p:nvSpPr>
        <p:spPr/>
        <p:txBody>
          <a:bodyPr/>
          <a:lstStyle/>
          <a:p>
            <a:r>
              <a:rPr lang="en-US" dirty="0"/>
              <a:t>HTML5 : Video</a:t>
            </a:r>
          </a:p>
        </p:txBody>
      </p:sp>
      <p:sp>
        <p:nvSpPr>
          <p:cNvPr id="3" name="Content Placeholder 2">
            <a:extLst>
              <a:ext uri="{FF2B5EF4-FFF2-40B4-BE49-F238E27FC236}">
                <a16:creationId xmlns:a16="http://schemas.microsoft.com/office/drawing/2014/main" id="{7F4A37DC-36A2-4458-A69F-DBF6D8CEFDCF}"/>
              </a:ext>
            </a:extLst>
          </p:cNvPr>
          <p:cNvSpPr>
            <a:spLocks noGrp="1"/>
          </p:cNvSpPr>
          <p:nvPr>
            <p:ph idx="1"/>
          </p:nvPr>
        </p:nvSpPr>
        <p:spPr/>
        <p:txBody>
          <a:bodyPr/>
          <a:lstStyle/>
          <a:p>
            <a:pPr marL="0" indent="0">
              <a:buNone/>
            </a:pPr>
            <a:r>
              <a:rPr lang="en-US" sz="2400" dirty="0">
                <a:solidFill>
                  <a:schemeClr val="accent1">
                    <a:lumMod val="75000"/>
                  </a:schemeClr>
                </a:solidFill>
                <a:latin typeface="Consolas" panose="020B0609020204030204" pitchFamily="49" charset="0"/>
              </a:rPr>
              <a:t>&lt;video width="320" height="240" controls&gt;</a:t>
            </a:r>
            <a:br>
              <a:rPr lang="en-US" sz="2400" dirty="0">
                <a:solidFill>
                  <a:schemeClr val="accent1">
                    <a:lumMod val="75000"/>
                  </a:schemeClr>
                </a:solidFill>
                <a:latin typeface="Consolas" panose="020B0609020204030204" pitchFamily="49" charset="0"/>
              </a:rPr>
            </a:br>
            <a:r>
              <a:rPr lang="en-US" sz="2400" dirty="0">
                <a:solidFill>
                  <a:schemeClr val="accent1">
                    <a:lumMod val="75000"/>
                  </a:schemeClr>
                </a:solidFill>
                <a:latin typeface="Consolas" panose="020B0609020204030204" pitchFamily="49" charset="0"/>
              </a:rPr>
              <a:t>  &lt;source </a:t>
            </a:r>
            <a:r>
              <a:rPr lang="en-US" sz="2400" dirty="0" err="1">
                <a:solidFill>
                  <a:schemeClr val="accent1">
                    <a:lumMod val="75000"/>
                  </a:schemeClr>
                </a:solidFill>
                <a:latin typeface="Consolas" panose="020B0609020204030204" pitchFamily="49" charset="0"/>
              </a:rPr>
              <a:t>src</a:t>
            </a:r>
            <a:r>
              <a:rPr lang="en-US" sz="2400" dirty="0">
                <a:solidFill>
                  <a:schemeClr val="accent1">
                    <a:lumMod val="75000"/>
                  </a:schemeClr>
                </a:solidFill>
                <a:latin typeface="Consolas" panose="020B0609020204030204" pitchFamily="49" charset="0"/>
              </a:rPr>
              <a:t>=“video.mp4" type="video/mp4"&gt;</a:t>
            </a:r>
            <a:br>
              <a:rPr lang="en-US" sz="2400" dirty="0">
                <a:solidFill>
                  <a:schemeClr val="accent1">
                    <a:lumMod val="75000"/>
                  </a:schemeClr>
                </a:solidFill>
                <a:latin typeface="Consolas" panose="020B0609020204030204" pitchFamily="49" charset="0"/>
              </a:rPr>
            </a:br>
            <a:r>
              <a:rPr lang="en-US" sz="2400" dirty="0">
                <a:solidFill>
                  <a:schemeClr val="accent1">
                    <a:lumMod val="75000"/>
                  </a:schemeClr>
                </a:solidFill>
                <a:latin typeface="Consolas" panose="020B0609020204030204" pitchFamily="49" charset="0"/>
              </a:rPr>
              <a:t>&lt;/video&gt; </a:t>
            </a:r>
          </a:p>
          <a:p>
            <a:pPr marL="0" indent="0">
              <a:buNone/>
            </a:pPr>
            <a:endParaRPr lang="en-US" dirty="0"/>
          </a:p>
        </p:txBody>
      </p:sp>
      <p:pic>
        <p:nvPicPr>
          <p:cNvPr id="4" name="Picture 3">
            <a:extLst>
              <a:ext uri="{FF2B5EF4-FFF2-40B4-BE49-F238E27FC236}">
                <a16:creationId xmlns:a16="http://schemas.microsoft.com/office/drawing/2014/main" id="{F829D7BF-3D22-4300-B49F-6FABCEDBD822}"/>
              </a:ext>
            </a:extLst>
          </p:cNvPr>
          <p:cNvPicPr>
            <a:picLocks noChangeAspect="1"/>
          </p:cNvPicPr>
          <p:nvPr/>
        </p:nvPicPr>
        <p:blipFill rotWithShape="1">
          <a:blip r:embed="rId2"/>
          <a:srcRect l="27678" t="34571" r="27143" b="17672"/>
          <a:stretch/>
        </p:blipFill>
        <p:spPr>
          <a:xfrm>
            <a:off x="1290821" y="3120912"/>
            <a:ext cx="6562357" cy="3371962"/>
          </a:xfrm>
          <a:prstGeom prst="rect">
            <a:avLst/>
          </a:prstGeom>
        </p:spPr>
      </p:pic>
    </p:spTree>
    <p:extLst>
      <p:ext uri="{BB962C8B-B14F-4D97-AF65-F5344CB8AC3E}">
        <p14:creationId xmlns:p14="http://schemas.microsoft.com/office/powerpoint/2010/main" val="350226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AEFD-7501-4C86-A4E4-098C2D842143}"/>
              </a:ext>
            </a:extLst>
          </p:cNvPr>
          <p:cNvSpPr>
            <a:spLocks noGrp="1"/>
          </p:cNvSpPr>
          <p:nvPr>
            <p:ph type="title"/>
          </p:nvPr>
        </p:nvSpPr>
        <p:spPr/>
        <p:txBody>
          <a:bodyPr/>
          <a:lstStyle/>
          <a:p>
            <a:r>
              <a:rPr lang="en-US" dirty="0"/>
              <a:t>HTML5: Audio</a:t>
            </a:r>
          </a:p>
        </p:txBody>
      </p:sp>
      <p:sp>
        <p:nvSpPr>
          <p:cNvPr id="3" name="Content Placeholder 2">
            <a:extLst>
              <a:ext uri="{FF2B5EF4-FFF2-40B4-BE49-F238E27FC236}">
                <a16:creationId xmlns:a16="http://schemas.microsoft.com/office/drawing/2014/main" id="{E007E99A-F074-48B4-A346-B8E3B2EC835E}"/>
              </a:ext>
            </a:extLst>
          </p:cNvPr>
          <p:cNvSpPr>
            <a:spLocks noGrp="1"/>
          </p:cNvSpPr>
          <p:nvPr>
            <p:ph idx="1"/>
          </p:nvPr>
        </p:nvSpPr>
        <p:spPr/>
        <p:txBody>
          <a:bodyPr/>
          <a:lstStyle/>
          <a:p>
            <a:pPr marL="0" indent="0">
              <a:buNone/>
            </a:pPr>
            <a:r>
              <a:rPr lang="en-US" sz="2000" dirty="0">
                <a:solidFill>
                  <a:schemeClr val="accent1">
                    <a:lumMod val="75000"/>
                  </a:schemeClr>
                </a:solidFill>
                <a:latin typeface="Consolas" panose="020B0609020204030204" pitchFamily="49" charset="0"/>
              </a:rPr>
              <a:t>&lt;audio controls&gt;</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   &lt;source </a:t>
            </a:r>
            <a:r>
              <a:rPr lang="en-US" sz="2000" dirty="0" err="1">
                <a:solidFill>
                  <a:schemeClr val="accent1">
                    <a:lumMod val="75000"/>
                  </a:schemeClr>
                </a:solidFill>
                <a:latin typeface="Consolas" panose="020B0609020204030204" pitchFamily="49" charset="0"/>
              </a:rPr>
              <a:t>src</a:t>
            </a:r>
            <a:r>
              <a:rPr lang="en-US" sz="2000" dirty="0">
                <a:solidFill>
                  <a:schemeClr val="accent1">
                    <a:lumMod val="75000"/>
                  </a:schemeClr>
                </a:solidFill>
                <a:latin typeface="Consolas" panose="020B0609020204030204" pitchFamily="49" charset="0"/>
              </a:rPr>
              <a:t>=“my-single.mp3" type="audio/mpeg"&gt;</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&lt;/audio&gt; </a:t>
            </a:r>
          </a:p>
          <a:p>
            <a:pPr marL="0" indent="0">
              <a:buNone/>
            </a:pPr>
            <a:endParaRPr lang="en-US" dirty="0"/>
          </a:p>
        </p:txBody>
      </p:sp>
      <p:pic>
        <p:nvPicPr>
          <p:cNvPr id="4" name="Picture 3">
            <a:extLst>
              <a:ext uri="{FF2B5EF4-FFF2-40B4-BE49-F238E27FC236}">
                <a16:creationId xmlns:a16="http://schemas.microsoft.com/office/drawing/2014/main" id="{07B79666-C641-4833-9849-94623FC74AE5}"/>
              </a:ext>
            </a:extLst>
          </p:cNvPr>
          <p:cNvPicPr>
            <a:picLocks noChangeAspect="1"/>
          </p:cNvPicPr>
          <p:nvPr/>
        </p:nvPicPr>
        <p:blipFill>
          <a:blip r:embed="rId2"/>
          <a:stretch>
            <a:fillRect/>
          </a:stretch>
        </p:blipFill>
        <p:spPr>
          <a:xfrm>
            <a:off x="1957163" y="3903321"/>
            <a:ext cx="5229673" cy="1060563"/>
          </a:xfrm>
          <a:prstGeom prst="rect">
            <a:avLst/>
          </a:prstGeom>
        </p:spPr>
      </p:pic>
    </p:spTree>
    <p:extLst>
      <p:ext uri="{BB962C8B-B14F-4D97-AF65-F5344CB8AC3E}">
        <p14:creationId xmlns:p14="http://schemas.microsoft.com/office/powerpoint/2010/main" val="67515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F383-E697-44FC-A88E-00CD3DBB4B8F}"/>
              </a:ext>
            </a:extLst>
          </p:cNvPr>
          <p:cNvSpPr>
            <a:spLocks noGrp="1"/>
          </p:cNvSpPr>
          <p:nvPr>
            <p:ph type="title"/>
          </p:nvPr>
        </p:nvSpPr>
        <p:spPr/>
        <p:txBody>
          <a:bodyPr/>
          <a:lstStyle/>
          <a:p>
            <a:r>
              <a:rPr lang="en-US" dirty="0"/>
              <a:t>HTML5: Canvas</a:t>
            </a:r>
          </a:p>
        </p:txBody>
      </p:sp>
      <p:sp>
        <p:nvSpPr>
          <p:cNvPr id="3" name="Content Placeholder 2">
            <a:extLst>
              <a:ext uri="{FF2B5EF4-FFF2-40B4-BE49-F238E27FC236}">
                <a16:creationId xmlns:a16="http://schemas.microsoft.com/office/drawing/2014/main" id="{028B87B5-BE48-42DF-B092-E9461409BA85}"/>
              </a:ext>
            </a:extLst>
          </p:cNvPr>
          <p:cNvSpPr>
            <a:spLocks noGrp="1"/>
          </p:cNvSpPr>
          <p:nvPr>
            <p:ph idx="1"/>
          </p:nvPr>
        </p:nvSpPr>
        <p:spPr/>
        <p:txBody>
          <a:bodyPr/>
          <a:lstStyle/>
          <a:p>
            <a:r>
              <a:rPr lang="en-US" dirty="0" err="1"/>
              <a:t>Fitur</a:t>
            </a:r>
            <a:r>
              <a:rPr lang="en-US" dirty="0"/>
              <a:t> HTML5 yang </a:t>
            </a:r>
            <a:r>
              <a:rPr lang="en-US" dirty="0" err="1"/>
              <a:t>memungkinkan</a:t>
            </a:r>
            <a:r>
              <a:rPr lang="en-US" dirty="0"/>
              <a:t> </a:t>
            </a:r>
            <a:r>
              <a:rPr lang="en-US" dirty="0" err="1"/>
              <a:t>kita</a:t>
            </a:r>
            <a:r>
              <a:rPr lang="en-US" dirty="0"/>
              <a:t> </a:t>
            </a:r>
            <a:r>
              <a:rPr lang="en-US" dirty="0" err="1"/>
              <a:t>menggambar</a:t>
            </a:r>
            <a:endParaRPr lang="en-US" dirty="0"/>
          </a:p>
          <a:p>
            <a:endParaRPr lang="en-US" dirty="0"/>
          </a:p>
          <a:p>
            <a:pPr marL="0" indent="0">
              <a:buNone/>
            </a:pPr>
            <a:r>
              <a:rPr lang="en-US" sz="2400" dirty="0">
                <a:solidFill>
                  <a:schemeClr val="accent1">
                    <a:lumMod val="75000"/>
                  </a:schemeClr>
                </a:solidFill>
                <a:latin typeface="Consolas" panose="020B0609020204030204" pitchFamily="49" charset="0"/>
              </a:rPr>
              <a:t>var c = </a:t>
            </a:r>
            <a:r>
              <a:rPr lang="en-US" sz="2400" dirty="0" err="1">
                <a:solidFill>
                  <a:schemeClr val="accent1">
                    <a:lumMod val="75000"/>
                  </a:schemeClr>
                </a:solidFill>
                <a:latin typeface="Consolas" panose="020B0609020204030204" pitchFamily="49" charset="0"/>
              </a:rPr>
              <a:t>document.getElementById</a:t>
            </a:r>
            <a:r>
              <a:rPr lang="en-US" sz="2400" dirty="0">
                <a:solidFill>
                  <a:schemeClr val="accent1">
                    <a:lumMod val="75000"/>
                  </a:schemeClr>
                </a:solidFill>
                <a:latin typeface="Consolas" panose="020B0609020204030204" pitchFamily="49" charset="0"/>
              </a:rPr>
              <a:t>("</a:t>
            </a:r>
            <a:r>
              <a:rPr lang="en-US" sz="2400" dirty="0" err="1">
                <a:solidFill>
                  <a:schemeClr val="accent1">
                    <a:lumMod val="75000"/>
                  </a:schemeClr>
                </a:solidFill>
                <a:latin typeface="Consolas" panose="020B0609020204030204" pitchFamily="49" charset="0"/>
              </a:rPr>
              <a:t>myCanvas</a:t>
            </a:r>
            <a:r>
              <a:rPr lang="en-US" sz="2400" dirty="0">
                <a:solidFill>
                  <a:schemeClr val="accent1">
                    <a:lumMod val="75000"/>
                  </a:schemeClr>
                </a:solidFill>
                <a:latin typeface="Consolas" panose="020B0609020204030204" pitchFamily="49" charset="0"/>
              </a:rPr>
              <a:t>");</a:t>
            </a:r>
            <a:br>
              <a:rPr lang="en-US" sz="2400" dirty="0">
                <a:solidFill>
                  <a:schemeClr val="accent1">
                    <a:lumMod val="75000"/>
                  </a:schemeClr>
                </a:solidFill>
                <a:latin typeface="Consolas" panose="020B0609020204030204" pitchFamily="49" charset="0"/>
              </a:rPr>
            </a:br>
            <a:r>
              <a:rPr lang="en-US" sz="2400" dirty="0">
                <a:solidFill>
                  <a:schemeClr val="accent1">
                    <a:lumMod val="75000"/>
                  </a:schemeClr>
                </a:solidFill>
                <a:latin typeface="Consolas" panose="020B0609020204030204" pitchFamily="49" charset="0"/>
              </a:rPr>
              <a:t>var </a:t>
            </a:r>
            <a:r>
              <a:rPr lang="en-US" sz="2400" dirty="0" err="1">
                <a:solidFill>
                  <a:schemeClr val="accent1">
                    <a:lumMod val="75000"/>
                  </a:schemeClr>
                </a:solidFill>
                <a:latin typeface="Consolas" panose="020B0609020204030204" pitchFamily="49" charset="0"/>
              </a:rPr>
              <a:t>ctx</a:t>
            </a:r>
            <a:r>
              <a:rPr lang="en-US" sz="2400" dirty="0">
                <a:solidFill>
                  <a:schemeClr val="accent1">
                    <a:lumMod val="75000"/>
                  </a:schemeClr>
                </a:solidFill>
                <a:latin typeface="Consolas" panose="020B0609020204030204" pitchFamily="49" charset="0"/>
              </a:rPr>
              <a:t> = </a:t>
            </a:r>
            <a:r>
              <a:rPr lang="en-US" sz="2400" dirty="0" err="1">
                <a:solidFill>
                  <a:schemeClr val="accent1">
                    <a:lumMod val="75000"/>
                  </a:schemeClr>
                </a:solidFill>
                <a:latin typeface="Consolas" panose="020B0609020204030204" pitchFamily="49" charset="0"/>
              </a:rPr>
              <a:t>c.getContext</a:t>
            </a:r>
            <a:r>
              <a:rPr lang="en-US" sz="2400" dirty="0">
                <a:solidFill>
                  <a:schemeClr val="accent1">
                    <a:lumMod val="75000"/>
                  </a:schemeClr>
                </a:solidFill>
                <a:latin typeface="Consolas" panose="020B0609020204030204" pitchFamily="49" charset="0"/>
              </a:rPr>
              <a:t>("2d");</a:t>
            </a:r>
            <a:br>
              <a:rPr lang="en-US" sz="2400" dirty="0">
                <a:solidFill>
                  <a:schemeClr val="accent1">
                    <a:lumMod val="75000"/>
                  </a:schemeClr>
                </a:solidFill>
                <a:latin typeface="Consolas" panose="020B0609020204030204" pitchFamily="49" charset="0"/>
              </a:rPr>
            </a:br>
            <a:r>
              <a:rPr lang="en-US" sz="2400" dirty="0" err="1">
                <a:solidFill>
                  <a:schemeClr val="accent1">
                    <a:lumMod val="75000"/>
                  </a:schemeClr>
                </a:solidFill>
                <a:latin typeface="Consolas" panose="020B0609020204030204" pitchFamily="49" charset="0"/>
              </a:rPr>
              <a:t>ctx.moveTo</a:t>
            </a:r>
            <a:r>
              <a:rPr lang="en-US" sz="2400" dirty="0">
                <a:solidFill>
                  <a:schemeClr val="accent1">
                    <a:lumMod val="75000"/>
                  </a:schemeClr>
                </a:solidFill>
                <a:latin typeface="Consolas" panose="020B0609020204030204" pitchFamily="49" charset="0"/>
              </a:rPr>
              <a:t>(0, 0);</a:t>
            </a:r>
            <a:br>
              <a:rPr lang="en-US" sz="2400" dirty="0">
                <a:solidFill>
                  <a:schemeClr val="accent1">
                    <a:lumMod val="75000"/>
                  </a:schemeClr>
                </a:solidFill>
                <a:latin typeface="Consolas" panose="020B0609020204030204" pitchFamily="49" charset="0"/>
              </a:rPr>
            </a:br>
            <a:r>
              <a:rPr lang="en-US" sz="2400" dirty="0" err="1">
                <a:solidFill>
                  <a:schemeClr val="accent1">
                    <a:lumMod val="75000"/>
                  </a:schemeClr>
                </a:solidFill>
                <a:latin typeface="Consolas" panose="020B0609020204030204" pitchFamily="49" charset="0"/>
              </a:rPr>
              <a:t>ctx.lineTo</a:t>
            </a:r>
            <a:r>
              <a:rPr lang="en-US" sz="2400" dirty="0">
                <a:solidFill>
                  <a:schemeClr val="accent1">
                    <a:lumMod val="75000"/>
                  </a:schemeClr>
                </a:solidFill>
                <a:latin typeface="Consolas" panose="020B0609020204030204" pitchFamily="49" charset="0"/>
              </a:rPr>
              <a:t>(200, 100);</a:t>
            </a:r>
            <a:br>
              <a:rPr lang="en-US" sz="2400" dirty="0">
                <a:solidFill>
                  <a:schemeClr val="accent1">
                    <a:lumMod val="75000"/>
                  </a:schemeClr>
                </a:solidFill>
                <a:latin typeface="Consolas" panose="020B0609020204030204" pitchFamily="49" charset="0"/>
              </a:rPr>
            </a:br>
            <a:r>
              <a:rPr lang="en-US" sz="2400" dirty="0" err="1">
                <a:solidFill>
                  <a:schemeClr val="accent1">
                    <a:lumMod val="75000"/>
                  </a:schemeClr>
                </a:solidFill>
                <a:latin typeface="Consolas" panose="020B0609020204030204" pitchFamily="49" charset="0"/>
              </a:rPr>
              <a:t>ctx.stroke</a:t>
            </a:r>
            <a:r>
              <a:rPr lang="en-US" sz="2400" dirty="0">
                <a:solidFill>
                  <a:schemeClr val="accent1">
                    <a:lumMod val="75000"/>
                  </a:schemeClr>
                </a:solidFill>
                <a:latin typeface="Consolas" panose="020B0609020204030204" pitchFamily="49" charset="0"/>
              </a:rPr>
              <a:t>();</a:t>
            </a:r>
          </a:p>
        </p:txBody>
      </p:sp>
      <p:pic>
        <p:nvPicPr>
          <p:cNvPr id="4" name="Picture 3">
            <a:extLst>
              <a:ext uri="{FF2B5EF4-FFF2-40B4-BE49-F238E27FC236}">
                <a16:creationId xmlns:a16="http://schemas.microsoft.com/office/drawing/2014/main" id="{B050FAE8-66F2-4D53-978E-6936AC15A1FD}"/>
              </a:ext>
            </a:extLst>
          </p:cNvPr>
          <p:cNvPicPr>
            <a:picLocks noChangeAspect="1"/>
          </p:cNvPicPr>
          <p:nvPr/>
        </p:nvPicPr>
        <p:blipFill>
          <a:blip r:embed="rId2"/>
          <a:stretch>
            <a:fillRect/>
          </a:stretch>
        </p:blipFill>
        <p:spPr>
          <a:xfrm>
            <a:off x="2879689" y="4659538"/>
            <a:ext cx="3384621" cy="1833336"/>
          </a:xfrm>
          <a:prstGeom prst="rect">
            <a:avLst/>
          </a:prstGeom>
        </p:spPr>
      </p:pic>
    </p:spTree>
    <p:extLst>
      <p:ext uri="{BB962C8B-B14F-4D97-AF65-F5344CB8AC3E}">
        <p14:creationId xmlns:p14="http://schemas.microsoft.com/office/powerpoint/2010/main" val="101366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897C-BF40-4222-AB3F-4580AAB0001A}"/>
              </a:ext>
            </a:extLst>
          </p:cNvPr>
          <p:cNvSpPr>
            <a:spLocks noGrp="1"/>
          </p:cNvSpPr>
          <p:nvPr>
            <p:ph type="title"/>
          </p:nvPr>
        </p:nvSpPr>
        <p:spPr/>
        <p:txBody>
          <a:bodyPr/>
          <a:lstStyle/>
          <a:p>
            <a:r>
              <a:rPr lang="en-US" b="1" dirty="0">
                <a:solidFill>
                  <a:srgbClr val="FF5050"/>
                </a:solidFill>
              </a:rPr>
              <a:t>HTML: </a:t>
            </a:r>
            <a:r>
              <a:rPr lang="en-US" b="1" dirty="0" err="1">
                <a:solidFill>
                  <a:srgbClr val="FF5050"/>
                </a:solidFill>
              </a:rPr>
              <a:t>definisi</a:t>
            </a:r>
            <a:endParaRPr lang="en-US" b="1" dirty="0">
              <a:solidFill>
                <a:srgbClr val="FF5050"/>
              </a:solidFill>
            </a:endParaRPr>
          </a:p>
        </p:txBody>
      </p:sp>
      <p:sp>
        <p:nvSpPr>
          <p:cNvPr id="3" name="Content Placeholder 2">
            <a:extLst>
              <a:ext uri="{FF2B5EF4-FFF2-40B4-BE49-F238E27FC236}">
                <a16:creationId xmlns:a16="http://schemas.microsoft.com/office/drawing/2014/main" id="{FC158D3A-42A0-47D0-8232-EF89D507D947}"/>
              </a:ext>
            </a:extLst>
          </p:cNvPr>
          <p:cNvSpPr>
            <a:spLocks noGrp="1"/>
          </p:cNvSpPr>
          <p:nvPr>
            <p:ph idx="1"/>
          </p:nvPr>
        </p:nvSpPr>
        <p:spPr>
          <a:xfrm>
            <a:off x="628650" y="4531820"/>
            <a:ext cx="7886700" cy="2326180"/>
          </a:xfrm>
        </p:spPr>
        <p:txBody>
          <a:bodyPr/>
          <a:lstStyle/>
          <a:p>
            <a:pPr marL="0" indent="0">
              <a:buNone/>
            </a:pPr>
            <a:r>
              <a:rPr lang="en-US" b="1" i="1" dirty="0" err="1">
                <a:solidFill>
                  <a:srgbClr val="FF5050"/>
                </a:solidFill>
              </a:rPr>
              <a:t>HyperText</a:t>
            </a:r>
            <a:r>
              <a:rPr lang="en-US" b="1" i="1" dirty="0">
                <a:solidFill>
                  <a:srgbClr val="FF5050"/>
                </a:solidFill>
              </a:rPr>
              <a:t> Markup Language (HTML) </a:t>
            </a:r>
            <a:r>
              <a:rPr lang="en-US" i="1" dirty="0" err="1"/>
              <a:t>adalah</a:t>
            </a:r>
            <a:r>
              <a:rPr lang="en-US" i="1" dirty="0"/>
              <a:t> </a:t>
            </a:r>
            <a:r>
              <a:rPr lang="en-US" i="1" dirty="0" err="1"/>
              <a:t>sebuah</a:t>
            </a:r>
            <a:r>
              <a:rPr lang="en-US" i="1" dirty="0"/>
              <a:t> </a:t>
            </a:r>
            <a:r>
              <a:rPr lang="en-US" i="1" dirty="0" err="1"/>
              <a:t>bahasa</a:t>
            </a:r>
            <a:r>
              <a:rPr lang="en-US" i="1" dirty="0"/>
              <a:t> markup yang </a:t>
            </a:r>
            <a:r>
              <a:rPr lang="en-US" i="1" dirty="0" err="1"/>
              <a:t>digunakan</a:t>
            </a:r>
            <a:r>
              <a:rPr lang="en-US" i="1" dirty="0"/>
              <a:t> </a:t>
            </a:r>
            <a:r>
              <a:rPr lang="en-US" i="1" dirty="0" err="1"/>
              <a:t>untuk</a:t>
            </a:r>
            <a:r>
              <a:rPr lang="en-US" i="1" dirty="0"/>
              <a:t> </a:t>
            </a:r>
            <a:r>
              <a:rPr lang="en-US" i="1" dirty="0" err="1"/>
              <a:t>membuat</a:t>
            </a:r>
            <a:r>
              <a:rPr lang="en-US" i="1" dirty="0"/>
              <a:t> </a:t>
            </a:r>
            <a:r>
              <a:rPr lang="en-US" i="1" dirty="0" err="1"/>
              <a:t>sebuah</a:t>
            </a:r>
            <a:r>
              <a:rPr lang="en-US" i="1" dirty="0"/>
              <a:t> </a:t>
            </a:r>
            <a:r>
              <a:rPr lang="en-US" i="1" dirty="0" err="1"/>
              <a:t>halaman</a:t>
            </a:r>
            <a:r>
              <a:rPr lang="en-US" i="1" dirty="0"/>
              <a:t> web</a:t>
            </a:r>
            <a:endParaRPr lang="en-US" dirty="0"/>
          </a:p>
          <a:p>
            <a:pPr marL="0" indent="0">
              <a:buNone/>
            </a:pPr>
            <a:endParaRPr lang="en-US" dirty="0"/>
          </a:p>
        </p:txBody>
      </p:sp>
      <p:pic>
        <p:nvPicPr>
          <p:cNvPr id="4" name="Picture 3">
            <a:extLst>
              <a:ext uri="{FF2B5EF4-FFF2-40B4-BE49-F238E27FC236}">
                <a16:creationId xmlns:a16="http://schemas.microsoft.com/office/drawing/2014/main" id="{F1F0AEC4-0C14-45C2-80D9-04CD08B652B1}"/>
              </a:ext>
            </a:extLst>
          </p:cNvPr>
          <p:cNvPicPr>
            <a:picLocks noChangeAspect="1"/>
          </p:cNvPicPr>
          <p:nvPr/>
        </p:nvPicPr>
        <p:blipFill>
          <a:blip r:embed="rId2"/>
          <a:stretch>
            <a:fillRect/>
          </a:stretch>
        </p:blipFill>
        <p:spPr>
          <a:xfrm>
            <a:off x="3500437" y="1690689"/>
            <a:ext cx="2623734" cy="2623734"/>
          </a:xfrm>
          <a:prstGeom prst="rect">
            <a:avLst/>
          </a:prstGeom>
        </p:spPr>
      </p:pic>
    </p:spTree>
    <p:extLst>
      <p:ext uri="{BB962C8B-B14F-4D97-AF65-F5344CB8AC3E}">
        <p14:creationId xmlns:p14="http://schemas.microsoft.com/office/powerpoint/2010/main" val="194240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E925-C267-42F9-A093-549BF5D56411}"/>
              </a:ext>
            </a:extLst>
          </p:cNvPr>
          <p:cNvSpPr>
            <a:spLocks noGrp="1"/>
          </p:cNvSpPr>
          <p:nvPr>
            <p:ph type="title"/>
          </p:nvPr>
        </p:nvSpPr>
        <p:spPr/>
        <p:txBody>
          <a:bodyPr/>
          <a:lstStyle/>
          <a:p>
            <a:r>
              <a:rPr lang="en-US" dirty="0"/>
              <a:t>&lt;DOCTYPE&gt; HTML</a:t>
            </a:r>
          </a:p>
        </p:txBody>
      </p:sp>
      <p:sp>
        <p:nvSpPr>
          <p:cNvPr id="3" name="Content Placeholder 2">
            <a:extLst>
              <a:ext uri="{FF2B5EF4-FFF2-40B4-BE49-F238E27FC236}">
                <a16:creationId xmlns:a16="http://schemas.microsoft.com/office/drawing/2014/main" id="{E4F774DB-3F7D-4D42-B4E5-96786847DFD5}"/>
              </a:ext>
            </a:extLst>
          </p:cNvPr>
          <p:cNvSpPr>
            <a:spLocks noGrp="1"/>
          </p:cNvSpPr>
          <p:nvPr>
            <p:ph idx="1"/>
          </p:nvPr>
        </p:nvSpPr>
        <p:spPr>
          <a:xfrm>
            <a:off x="628650" y="1825625"/>
            <a:ext cx="7886700" cy="1922127"/>
          </a:xfrm>
        </p:spPr>
        <p:txBody>
          <a:bodyPr/>
          <a:lstStyle/>
          <a:p>
            <a:pPr marL="342900" indent="-342900">
              <a:lnSpc>
                <a:spcPct val="120000"/>
              </a:lnSpc>
              <a:buFont typeface="Lucida Grande"/>
              <a:buChar char="✔"/>
              <a:defRPr/>
            </a:pPr>
            <a:r>
              <a:rPr lang="it-IT" b="1" dirty="0">
                <a:solidFill>
                  <a:srgbClr val="FF5050"/>
                </a:solidFill>
                <a:latin typeface="Tw Cen MT" charset="0"/>
              </a:rPr>
              <a:t>Deklarasi DOCTYPE adalah </a:t>
            </a:r>
            <a:r>
              <a:rPr lang="it-IT" dirty="0">
                <a:latin typeface="Tw Cen MT" charset="0"/>
              </a:rPr>
              <a:t>sebuah artibut html harus harus di utamakan dalam dokumen HTML, sebelum tag html.</a:t>
            </a:r>
          </a:p>
        </p:txBody>
      </p:sp>
      <p:sp>
        <p:nvSpPr>
          <p:cNvPr id="4" name="TextBox 3">
            <a:extLst>
              <a:ext uri="{FF2B5EF4-FFF2-40B4-BE49-F238E27FC236}">
                <a16:creationId xmlns:a16="http://schemas.microsoft.com/office/drawing/2014/main" id="{449E4AA9-1C66-47C1-90AE-A821CB306095}"/>
              </a:ext>
            </a:extLst>
          </p:cNvPr>
          <p:cNvSpPr txBox="1"/>
          <p:nvPr/>
        </p:nvSpPr>
        <p:spPr>
          <a:xfrm>
            <a:off x="1296489" y="3747752"/>
            <a:ext cx="6354706" cy="2677656"/>
          </a:xfrm>
          <a:prstGeom prst="rect">
            <a:avLst/>
          </a:prstGeom>
          <a:noFill/>
        </p:spPr>
        <p:txBody>
          <a:bodyPr wrap="square" rtlCol="0">
            <a:spAutoFit/>
          </a:bodyPr>
          <a:lstStyle/>
          <a:p>
            <a:pPr marL="342900" indent="-342900">
              <a:buFont typeface="Arial"/>
              <a:buChar char="•"/>
            </a:pPr>
            <a:r>
              <a:rPr lang="en-US" sz="2400" dirty="0">
                <a:latin typeface="Tw Cen MT"/>
                <a:cs typeface="Tw Cen MT"/>
              </a:rPr>
              <a:t>HTML 5</a:t>
            </a:r>
          </a:p>
          <a:p>
            <a:pPr marL="342900" indent="-342900">
              <a:buFont typeface="Arial"/>
              <a:buChar char="•"/>
            </a:pPr>
            <a:r>
              <a:rPr lang="cs-CZ" sz="2400" dirty="0">
                <a:latin typeface="Tw Cen MT"/>
                <a:cs typeface="Tw Cen MT"/>
              </a:rPr>
              <a:t>HTML 4.01 Strict </a:t>
            </a:r>
          </a:p>
          <a:p>
            <a:pPr marL="342900" indent="-342900">
              <a:buFont typeface="Arial"/>
              <a:buChar char="•"/>
            </a:pPr>
            <a:r>
              <a:rPr lang="en-US" sz="2400" dirty="0">
                <a:latin typeface="Tw Cen MT"/>
                <a:cs typeface="Tw Cen MT"/>
              </a:rPr>
              <a:t>HTML 4.01 Transitional </a:t>
            </a:r>
          </a:p>
          <a:p>
            <a:pPr marL="342900" indent="-342900">
              <a:buFont typeface="Arial"/>
              <a:buChar char="•"/>
            </a:pPr>
            <a:r>
              <a:rPr lang="cs-CZ" sz="2400" dirty="0">
                <a:latin typeface="Tw Cen MT"/>
                <a:cs typeface="Tw Cen MT"/>
              </a:rPr>
              <a:t>HTML 4.01 </a:t>
            </a:r>
            <a:r>
              <a:rPr lang="cs-CZ" sz="2400" dirty="0" err="1">
                <a:latin typeface="Tw Cen MT"/>
                <a:cs typeface="Tw Cen MT"/>
              </a:rPr>
              <a:t>Frameset</a:t>
            </a:r>
            <a:r>
              <a:rPr lang="cs-CZ" sz="2400" dirty="0">
                <a:latin typeface="Tw Cen MT"/>
                <a:cs typeface="Tw Cen MT"/>
              </a:rPr>
              <a:t> </a:t>
            </a:r>
          </a:p>
          <a:p>
            <a:pPr marL="342900" indent="-342900">
              <a:buFont typeface="Arial"/>
              <a:buChar char="•"/>
            </a:pPr>
            <a:r>
              <a:rPr lang="cs-CZ" sz="2400" dirty="0">
                <a:latin typeface="Tw Cen MT"/>
                <a:cs typeface="Tw Cen MT"/>
              </a:rPr>
              <a:t>XHTML 1.0 </a:t>
            </a:r>
            <a:r>
              <a:rPr lang="cs-CZ" sz="2400" dirty="0" err="1">
                <a:latin typeface="Tw Cen MT"/>
                <a:cs typeface="Tw Cen MT"/>
              </a:rPr>
              <a:t>Strict</a:t>
            </a:r>
            <a:r>
              <a:rPr lang="cs-CZ" sz="2400" dirty="0">
                <a:latin typeface="Tw Cen MT"/>
                <a:cs typeface="Tw Cen MT"/>
              </a:rPr>
              <a:t> </a:t>
            </a:r>
          </a:p>
          <a:p>
            <a:pPr marL="342900" indent="-342900">
              <a:buFont typeface="Arial"/>
              <a:buChar char="•"/>
            </a:pPr>
            <a:r>
              <a:rPr lang="en-US" sz="2400" dirty="0">
                <a:latin typeface="Tw Cen MT"/>
                <a:cs typeface="Tw Cen MT"/>
              </a:rPr>
              <a:t>XHTML 1.0 Transitional </a:t>
            </a:r>
          </a:p>
          <a:p>
            <a:pPr marL="342900" indent="-342900">
              <a:buFont typeface="Arial"/>
              <a:buChar char="•"/>
            </a:pPr>
            <a:r>
              <a:rPr lang="cs-CZ" sz="2400" dirty="0">
                <a:latin typeface="Tw Cen MT"/>
                <a:cs typeface="Tw Cen MT"/>
              </a:rPr>
              <a:t>XHTML 1.0 </a:t>
            </a:r>
            <a:r>
              <a:rPr lang="cs-CZ" sz="2400" dirty="0" err="1">
                <a:latin typeface="Tw Cen MT"/>
                <a:cs typeface="Tw Cen MT"/>
              </a:rPr>
              <a:t>Frameset</a:t>
            </a:r>
            <a:r>
              <a:rPr lang="cs-CZ" sz="2400" dirty="0">
                <a:latin typeface="Tw Cen MT"/>
                <a:cs typeface="Tw Cen MT"/>
              </a:rPr>
              <a:t> </a:t>
            </a:r>
            <a:endParaRPr lang="en-US" sz="2400" dirty="0">
              <a:latin typeface="Tw Cen MT"/>
              <a:cs typeface="Tw Cen MT"/>
            </a:endParaRPr>
          </a:p>
        </p:txBody>
      </p:sp>
      <p:pic>
        <p:nvPicPr>
          <p:cNvPr id="6" name="Picture 5">
            <a:extLst>
              <a:ext uri="{FF2B5EF4-FFF2-40B4-BE49-F238E27FC236}">
                <a16:creationId xmlns:a16="http://schemas.microsoft.com/office/drawing/2014/main" id="{04E1CF66-D062-45B9-A245-B9DF2275B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395" y="3882688"/>
            <a:ext cx="1966877" cy="1966877"/>
          </a:xfrm>
          <a:prstGeom prst="rect">
            <a:avLst/>
          </a:prstGeom>
        </p:spPr>
      </p:pic>
    </p:spTree>
    <p:extLst>
      <p:ext uri="{BB962C8B-B14F-4D97-AF65-F5344CB8AC3E}">
        <p14:creationId xmlns:p14="http://schemas.microsoft.com/office/powerpoint/2010/main" val="331460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E925-C267-42F9-A093-549BF5D56411}"/>
              </a:ext>
            </a:extLst>
          </p:cNvPr>
          <p:cNvSpPr>
            <a:spLocks noGrp="1"/>
          </p:cNvSpPr>
          <p:nvPr>
            <p:ph type="title"/>
          </p:nvPr>
        </p:nvSpPr>
        <p:spPr/>
        <p:txBody>
          <a:bodyPr/>
          <a:lstStyle/>
          <a:p>
            <a:r>
              <a:rPr lang="en-US" dirty="0"/>
              <a:t>&lt;!DOCTYPE&gt; HTML</a:t>
            </a:r>
          </a:p>
        </p:txBody>
      </p:sp>
      <p:sp>
        <p:nvSpPr>
          <p:cNvPr id="3" name="Content Placeholder 2">
            <a:extLst>
              <a:ext uri="{FF2B5EF4-FFF2-40B4-BE49-F238E27FC236}">
                <a16:creationId xmlns:a16="http://schemas.microsoft.com/office/drawing/2014/main" id="{E4F774DB-3F7D-4D42-B4E5-96786847DFD5}"/>
              </a:ext>
            </a:extLst>
          </p:cNvPr>
          <p:cNvSpPr>
            <a:spLocks noGrp="1"/>
          </p:cNvSpPr>
          <p:nvPr>
            <p:ph idx="1"/>
          </p:nvPr>
        </p:nvSpPr>
        <p:spPr>
          <a:xfrm>
            <a:off x="628650" y="1825625"/>
            <a:ext cx="7886700" cy="1922127"/>
          </a:xfrm>
        </p:spPr>
        <p:txBody>
          <a:bodyPr/>
          <a:lstStyle/>
          <a:p>
            <a:pPr marL="342900" indent="-342900">
              <a:lnSpc>
                <a:spcPct val="120000"/>
              </a:lnSpc>
              <a:buFont typeface="Lucida Grande"/>
              <a:buChar char="✔"/>
              <a:defRPr/>
            </a:pPr>
            <a:r>
              <a:rPr lang="it-IT" b="1" dirty="0">
                <a:solidFill>
                  <a:srgbClr val="FF5050"/>
                </a:solidFill>
                <a:latin typeface="Tw Cen MT" charset="0"/>
              </a:rPr>
              <a:t>Deklarasi DOCTYPE adalah </a:t>
            </a:r>
            <a:r>
              <a:rPr lang="it-IT" dirty="0">
                <a:latin typeface="Tw Cen MT" charset="0"/>
              </a:rPr>
              <a:t>sebuah artibut html harus harus di utamakan dalam dokumen HTML, sebelum tag html.</a:t>
            </a:r>
          </a:p>
        </p:txBody>
      </p:sp>
      <p:sp>
        <p:nvSpPr>
          <p:cNvPr id="4" name="TextBox 3">
            <a:extLst>
              <a:ext uri="{FF2B5EF4-FFF2-40B4-BE49-F238E27FC236}">
                <a16:creationId xmlns:a16="http://schemas.microsoft.com/office/drawing/2014/main" id="{449E4AA9-1C66-47C1-90AE-A821CB306095}"/>
              </a:ext>
            </a:extLst>
          </p:cNvPr>
          <p:cNvSpPr txBox="1"/>
          <p:nvPr/>
        </p:nvSpPr>
        <p:spPr>
          <a:xfrm>
            <a:off x="1296489" y="3747752"/>
            <a:ext cx="6354706" cy="2677656"/>
          </a:xfrm>
          <a:prstGeom prst="rect">
            <a:avLst/>
          </a:prstGeom>
          <a:noFill/>
        </p:spPr>
        <p:txBody>
          <a:bodyPr wrap="square" rtlCol="0">
            <a:spAutoFit/>
          </a:bodyPr>
          <a:lstStyle/>
          <a:p>
            <a:pPr marL="342900" indent="-342900">
              <a:buFont typeface="Arial"/>
              <a:buChar char="•"/>
            </a:pPr>
            <a:r>
              <a:rPr lang="en-US" sz="2400" dirty="0">
                <a:latin typeface="Tw Cen MT"/>
                <a:cs typeface="Tw Cen MT"/>
              </a:rPr>
              <a:t>HTML 5</a:t>
            </a:r>
          </a:p>
          <a:p>
            <a:pPr marL="342900" indent="-342900">
              <a:buFont typeface="Arial"/>
              <a:buChar char="•"/>
            </a:pPr>
            <a:r>
              <a:rPr lang="cs-CZ" sz="2400" dirty="0">
                <a:latin typeface="Tw Cen MT"/>
                <a:cs typeface="Tw Cen MT"/>
              </a:rPr>
              <a:t>HTML 4.01 Strict </a:t>
            </a:r>
          </a:p>
          <a:p>
            <a:pPr marL="342900" indent="-342900">
              <a:buFont typeface="Arial"/>
              <a:buChar char="•"/>
            </a:pPr>
            <a:r>
              <a:rPr lang="en-US" sz="2400" dirty="0">
                <a:latin typeface="Tw Cen MT"/>
                <a:cs typeface="Tw Cen MT"/>
              </a:rPr>
              <a:t>HTML 4.01 Transitional </a:t>
            </a:r>
          </a:p>
          <a:p>
            <a:pPr marL="342900" indent="-342900">
              <a:buFont typeface="Arial"/>
              <a:buChar char="•"/>
            </a:pPr>
            <a:r>
              <a:rPr lang="cs-CZ" sz="2400" dirty="0">
                <a:latin typeface="Tw Cen MT"/>
                <a:cs typeface="Tw Cen MT"/>
              </a:rPr>
              <a:t>HTML 4.01 </a:t>
            </a:r>
            <a:r>
              <a:rPr lang="cs-CZ" sz="2400" dirty="0" err="1">
                <a:latin typeface="Tw Cen MT"/>
                <a:cs typeface="Tw Cen MT"/>
              </a:rPr>
              <a:t>Frameset</a:t>
            </a:r>
            <a:r>
              <a:rPr lang="cs-CZ" sz="2400" dirty="0">
                <a:latin typeface="Tw Cen MT"/>
                <a:cs typeface="Tw Cen MT"/>
              </a:rPr>
              <a:t> </a:t>
            </a:r>
          </a:p>
          <a:p>
            <a:pPr marL="342900" indent="-342900">
              <a:buFont typeface="Arial"/>
              <a:buChar char="•"/>
            </a:pPr>
            <a:r>
              <a:rPr lang="cs-CZ" sz="2400" dirty="0">
                <a:latin typeface="Tw Cen MT"/>
                <a:cs typeface="Tw Cen MT"/>
              </a:rPr>
              <a:t>XHTML 1.0 </a:t>
            </a:r>
            <a:r>
              <a:rPr lang="cs-CZ" sz="2400" dirty="0" err="1">
                <a:latin typeface="Tw Cen MT"/>
                <a:cs typeface="Tw Cen MT"/>
              </a:rPr>
              <a:t>Strict</a:t>
            </a:r>
            <a:r>
              <a:rPr lang="cs-CZ" sz="2400" dirty="0">
                <a:latin typeface="Tw Cen MT"/>
                <a:cs typeface="Tw Cen MT"/>
              </a:rPr>
              <a:t> </a:t>
            </a:r>
          </a:p>
          <a:p>
            <a:pPr marL="342900" indent="-342900">
              <a:buFont typeface="Arial"/>
              <a:buChar char="•"/>
            </a:pPr>
            <a:r>
              <a:rPr lang="en-US" sz="2400" dirty="0">
                <a:latin typeface="Tw Cen MT"/>
                <a:cs typeface="Tw Cen MT"/>
              </a:rPr>
              <a:t>XHTML 1.0 Transitional </a:t>
            </a:r>
          </a:p>
          <a:p>
            <a:pPr marL="342900" indent="-342900">
              <a:buFont typeface="Arial"/>
              <a:buChar char="•"/>
            </a:pPr>
            <a:r>
              <a:rPr lang="cs-CZ" sz="2400" dirty="0">
                <a:latin typeface="Tw Cen MT"/>
                <a:cs typeface="Tw Cen MT"/>
              </a:rPr>
              <a:t>XHTML 1.0 </a:t>
            </a:r>
            <a:r>
              <a:rPr lang="cs-CZ" sz="2400" dirty="0" err="1">
                <a:latin typeface="Tw Cen MT"/>
                <a:cs typeface="Tw Cen MT"/>
              </a:rPr>
              <a:t>Frameset</a:t>
            </a:r>
            <a:r>
              <a:rPr lang="cs-CZ" sz="2400" dirty="0">
                <a:latin typeface="Tw Cen MT"/>
                <a:cs typeface="Tw Cen MT"/>
              </a:rPr>
              <a:t> </a:t>
            </a:r>
            <a:endParaRPr lang="en-US" sz="2400" dirty="0">
              <a:latin typeface="Tw Cen MT"/>
              <a:cs typeface="Tw Cen MT"/>
            </a:endParaRPr>
          </a:p>
        </p:txBody>
      </p:sp>
      <p:pic>
        <p:nvPicPr>
          <p:cNvPr id="6" name="Picture 5">
            <a:extLst>
              <a:ext uri="{FF2B5EF4-FFF2-40B4-BE49-F238E27FC236}">
                <a16:creationId xmlns:a16="http://schemas.microsoft.com/office/drawing/2014/main" id="{04E1CF66-D062-45B9-A245-B9DF2275B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395" y="3882688"/>
            <a:ext cx="1966877" cy="1966877"/>
          </a:xfrm>
          <a:prstGeom prst="rect">
            <a:avLst/>
          </a:prstGeom>
        </p:spPr>
      </p:pic>
    </p:spTree>
    <p:extLst>
      <p:ext uri="{BB962C8B-B14F-4D97-AF65-F5344CB8AC3E}">
        <p14:creationId xmlns:p14="http://schemas.microsoft.com/office/powerpoint/2010/main" val="47794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57B7-81FC-4DF6-B5F7-9289D984E8B5}"/>
              </a:ext>
            </a:extLst>
          </p:cNvPr>
          <p:cNvSpPr>
            <a:spLocks noGrp="1"/>
          </p:cNvSpPr>
          <p:nvPr>
            <p:ph type="title"/>
          </p:nvPr>
        </p:nvSpPr>
        <p:spPr/>
        <p:txBody>
          <a:bodyPr/>
          <a:lstStyle/>
          <a:p>
            <a:r>
              <a:rPr lang="en-US" dirty="0"/>
              <a:t>TAG DASAR</a:t>
            </a:r>
          </a:p>
        </p:txBody>
      </p:sp>
      <p:sp>
        <p:nvSpPr>
          <p:cNvPr id="4" name="Rectangle 3">
            <a:extLst>
              <a:ext uri="{FF2B5EF4-FFF2-40B4-BE49-F238E27FC236}">
                <a16:creationId xmlns:a16="http://schemas.microsoft.com/office/drawing/2014/main" id="{C822E2FF-DA87-495A-B019-0D1463289B8B}"/>
              </a:ext>
            </a:extLst>
          </p:cNvPr>
          <p:cNvSpPr/>
          <p:nvPr/>
        </p:nvSpPr>
        <p:spPr>
          <a:xfrm>
            <a:off x="996043" y="1690689"/>
            <a:ext cx="7135586" cy="4524315"/>
          </a:xfrm>
          <a:prstGeom prst="rect">
            <a:avLst/>
          </a:prstGeom>
        </p:spPr>
        <p:txBody>
          <a:bodyPr wrap="square">
            <a:spAutoFit/>
          </a:bodyPr>
          <a:lstStyle/>
          <a:p>
            <a:r>
              <a:rPr lang="en-US" sz="3200" dirty="0">
                <a:solidFill>
                  <a:schemeClr val="accent1">
                    <a:lumMod val="75000"/>
                  </a:schemeClr>
                </a:solidFill>
                <a:latin typeface="Consolas" panose="020B0609020204030204" pitchFamily="49" charset="0"/>
              </a:rPr>
              <a:t>&lt;!DOCTYPE html&gt;</a:t>
            </a:r>
          </a:p>
          <a:p>
            <a:r>
              <a:rPr lang="en-US" sz="3200" dirty="0">
                <a:solidFill>
                  <a:schemeClr val="accent1">
                    <a:lumMod val="75000"/>
                  </a:schemeClr>
                </a:solidFill>
                <a:latin typeface="Consolas" panose="020B0609020204030204" pitchFamily="49" charset="0"/>
              </a:rPr>
              <a:t>&lt;html&gt;</a:t>
            </a:r>
          </a:p>
          <a:p>
            <a:r>
              <a:rPr lang="en-US" sz="3200" dirty="0">
                <a:solidFill>
                  <a:schemeClr val="accent1">
                    <a:lumMod val="75000"/>
                  </a:schemeClr>
                </a:solidFill>
                <a:latin typeface="Consolas" panose="020B0609020204030204" pitchFamily="49" charset="0"/>
              </a:rPr>
              <a:t>&lt;head&gt;</a:t>
            </a:r>
          </a:p>
          <a:p>
            <a:r>
              <a:rPr lang="en-US" sz="3200" dirty="0">
                <a:solidFill>
                  <a:schemeClr val="accent1">
                    <a:lumMod val="75000"/>
                  </a:schemeClr>
                </a:solidFill>
                <a:latin typeface="Consolas" panose="020B0609020204030204" pitchFamily="49" charset="0"/>
              </a:rPr>
              <a:t>	&lt;title&gt;&lt;/title&gt;</a:t>
            </a:r>
          </a:p>
          <a:p>
            <a:r>
              <a:rPr lang="en-US" sz="3200" dirty="0">
                <a:solidFill>
                  <a:schemeClr val="accent1">
                    <a:lumMod val="75000"/>
                  </a:schemeClr>
                </a:solidFill>
                <a:latin typeface="Consolas" panose="020B0609020204030204" pitchFamily="49" charset="0"/>
              </a:rPr>
              <a:t>&lt;/head&gt;</a:t>
            </a:r>
          </a:p>
          <a:p>
            <a:r>
              <a:rPr lang="en-US" sz="3200" dirty="0">
                <a:solidFill>
                  <a:schemeClr val="accent1">
                    <a:lumMod val="75000"/>
                  </a:schemeClr>
                </a:solidFill>
                <a:latin typeface="Consolas" panose="020B0609020204030204" pitchFamily="49" charset="0"/>
              </a:rPr>
              <a:t>&lt;body&gt;</a:t>
            </a:r>
          </a:p>
          <a:p>
            <a:r>
              <a:rPr lang="en-US" sz="3200" dirty="0">
                <a:solidFill>
                  <a:schemeClr val="accent1">
                    <a:lumMod val="75000"/>
                  </a:schemeClr>
                </a:solidFill>
                <a:latin typeface="Consolas" panose="020B0609020204030204" pitchFamily="49" charset="0"/>
              </a:rPr>
              <a:t>	</a:t>
            </a:r>
            <a:r>
              <a:rPr lang="en-US" sz="3200" dirty="0">
                <a:solidFill>
                  <a:schemeClr val="bg1">
                    <a:lumMod val="65000"/>
                  </a:schemeClr>
                </a:solidFill>
                <a:latin typeface="Consolas" panose="020B0609020204030204" pitchFamily="49" charset="0"/>
              </a:rPr>
              <a:t>&lt;!-- your code here --&gt;</a:t>
            </a:r>
          </a:p>
          <a:p>
            <a:r>
              <a:rPr lang="en-US" sz="3200" dirty="0">
                <a:solidFill>
                  <a:schemeClr val="accent1">
                    <a:lumMod val="75000"/>
                  </a:schemeClr>
                </a:solidFill>
                <a:latin typeface="Consolas" panose="020B0609020204030204" pitchFamily="49" charset="0"/>
              </a:rPr>
              <a:t>&lt;/body&gt;</a:t>
            </a:r>
          </a:p>
          <a:p>
            <a:r>
              <a:rPr lang="en-US" sz="3200" dirty="0">
                <a:solidFill>
                  <a:schemeClr val="accent1">
                    <a:lumMod val="75000"/>
                  </a:schemeClr>
                </a:solidFill>
                <a:latin typeface="Consolas" panose="020B0609020204030204" pitchFamily="49" charset="0"/>
              </a:rPr>
              <a:t>&lt;/html&gt;</a:t>
            </a:r>
          </a:p>
        </p:txBody>
      </p:sp>
    </p:spTree>
    <p:extLst>
      <p:ext uri="{BB962C8B-B14F-4D97-AF65-F5344CB8AC3E}">
        <p14:creationId xmlns:p14="http://schemas.microsoft.com/office/powerpoint/2010/main" val="170461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DAA3-4A22-4BDB-A8F6-AB1813AE4E2C}"/>
              </a:ext>
            </a:extLst>
          </p:cNvPr>
          <p:cNvSpPr>
            <a:spLocks noGrp="1"/>
          </p:cNvSpPr>
          <p:nvPr>
            <p:ph type="title"/>
          </p:nvPr>
        </p:nvSpPr>
        <p:spPr/>
        <p:txBody>
          <a:bodyPr/>
          <a:lstStyle/>
          <a:p>
            <a:r>
              <a:rPr lang="en-US" b="1" dirty="0"/>
              <a:t>TAG DASAR</a:t>
            </a:r>
          </a:p>
        </p:txBody>
      </p:sp>
      <p:sp>
        <p:nvSpPr>
          <p:cNvPr id="3" name="Content Placeholder 2">
            <a:extLst>
              <a:ext uri="{FF2B5EF4-FFF2-40B4-BE49-F238E27FC236}">
                <a16:creationId xmlns:a16="http://schemas.microsoft.com/office/drawing/2014/main" id="{DDA6DBEC-5799-4615-826D-174A68BBBC24}"/>
              </a:ext>
            </a:extLst>
          </p:cNvPr>
          <p:cNvSpPr>
            <a:spLocks noGrp="1"/>
          </p:cNvSpPr>
          <p:nvPr>
            <p:ph idx="1"/>
          </p:nvPr>
        </p:nvSpPr>
        <p:spPr>
          <a:xfrm>
            <a:off x="628650" y="1738845"/>
            <a:ext cx="6470440" cy="4351338"/>
          </a:xfrm>
        </p:spPr>
        <p:txBody>
          <a:bodyPr>
            <a:normAutofit fontScale="85000" lnSpcReduction="20000"/>
          </a:bodyPr>
          <a:lstStyle/>
          <a:p>
            <a:r>
              <a:rPr lang="en-US" dirty="0"/>
              <a:t>HTML: </a:t>
            </a:r>
            <a:r>
              <a:rPr lang="en-US" dirty="0" err="1"/>
              <a:t>menandai</a:t>
            </a:r>
            <a:r>
              <a:rPr lang="en-US" dirty="0"/>
              <a:t> </a:t>
            </a:r>
            <a:r>
              <a:rPr lang="en-US" dirty="0" err="1"/>
              <a:t>awal</a:t>
            </a:r>
            <a:r>
              <a:rPr lang="en-US" dirty="0"/>
              <a:t> dan </a:t>
            </a:r>
            <a:r>
              <a:rPr lang="en-US" dirty="0" err="1"/>
              <a:t>akhir</a:t>
            </a:r>
            <a:r>
              <a:rPr lang="en-US" dirty="0"/>
              <a:t> </a:t>
            </a:r>
            <a:r>
              <a:rPr lang="en-US" dirty="0" err="1"/>
              <a:t>dokumen</a:t>
            </a:r>
            <a:r>
              <a:rPr lang="en-US" dirty="0"/>
              <a:t> HTML</a:t>
            </a:r>
          </a:p>
          <a:p>
            <a:pPr marL="0" indent="0">
              <a:buNone/>
            </a:pPr>
            <a:r>
              <a:rPr lang="en-US" dirty="0"/>
              <a:t>	</a:t>
            </a:r>
            <a:r>
              <a:rPr lang="en-US" dirty="0">
                <a:solidFill>
                  <a:schemeClr val="accent1">
                    <a:lumMod val="75000"/>
                  </a:schemeClr>
                </a:solidFill>
                <a:latin typeface="Consolas" panose="020B0609020204030204" pitchFamily="49" charset="0"/>
              </a:rPr>
              <a:t>&lt;html&gt;</a:t>
            </a:r>
            <a:r>
              <a:rPr lang="en-US" dirty="0" err="1">
                <a:solidFill>
                  <a:schemeClr val="accent1">
                    <a:lumMod val="75000"/>
                  </a:schemeClr>
                </a:solidFill>
                <a:latin typeface="Consolas" panose="020B0609020204030204" pitchFamily="49" charset="0"/>
              </a:rPr>
              <a:t>dokumen</a:t>
            </a:r>
            <a:r>
              <a:rPr lang="en-US" dirty="0">
                <a:solidFill>
                  <a:schemeClr val="accent1">
                    <a:lumMod val="75000"/>
                  </a:schemeClr>
                </a:solidFill>
                <a:latin typeface="Consolas" panose="020B0609020204030204" pitchFamily="49" charset="0"/>
              </a:rPr>
              <a:t>&lt;/html&gt;</a:t>
            </a:r>
          </a:p>
          <a:p>
            <a:r>
              <a:rPr lang="en-US" dirty="0"/>
              <a:t>Head: </a:t>
            </a:r>
            <a:r>
              <a:rPr lang="en-US" dirty="0" err="1"/>
              <a:t>menandai</a:t>
            </a:r>
            <a:r>
              <a:rPr lang="en-US" dirty="0"/>
              <a:t> </a:t>
            </a:r>
            <a:r>
              <a:rPr lang="en-US" dirty="0" err="1"/>
              <a:t>bagian</a:t>
            </a:r>
            <a:r>
              <a:rPr lang="en-US" dirty="0"/>
              <a:t> header </a:t>
            </a:r>
            <a:r>
              <a:rPr lang="en-US" dirty="0" err="1"/>
              <a:t>dokumen</a:t>
            </a:r>
            <a:r>
              <a:rPr lang="en-US" dirty="0"/>
              <a:t> HTML</a:t>
            </a:r>
          </a:p>
          <a:p>
            <a:pPr marL="0" indent="0">
              <a:buNone/>
            </a:pPr>
            <a:r>
              <a:rPr lang="en-US" dirty="0"/>
              <a:t> 	</a:t>
            </a:r>
            <a:r>
              <a:rPr lang="en-US" dirty="0">
                <a:solidFill>
                  <a:schemeClr val="accent1">
                    <a:lumMod val="75000"/>
                  </a:schemeClr>
                </a:solidFill>
              </a:rPr>
              <a:t>&lt;head&gt;header&lt;/head&gt;</a:t>
            </a:r>
          </a:p>
          <a:p>
            <a:r>
              <a:rPr lang="en-US" dirty="0"/>
              <a:t>Title: </a:t>
            </a:r>
            <a:r>
              <a:rPr lang="en-US" dirty="0" err="1"/>
              <a:t>memberi</a:t>
            </a:r>
            <a:r>
              <a:rPr lang="en-US" dirty="0"/>
              <a:t> </a:t>
            </a:r>
            <a:r>
              <a:rPr lang="en-US" dirty="0" err="1"/>
              <a:t>judul</a:t>
            </a:r>
            <a:r>
              <a:rPr lang="en-US" dirty="0"/>
              <a:t> pada </a:t>
            </a:r>
            <a:r>
              <a:rPr lang="en-US" dirty="0" err="1"/>
              <a:t>dokumen</a:t>
            </a:r>
            <a:r>
              <a:rPr lang="en-US" dirty="0"/>
              <a:t> HTML</a:t>
            </a:r>
          </a:p>
          <a:p>
            <a:pPr marL="0" indent="0">
              <a:buNone/>
            </a:pPr>
            <a:r>
              <a:rPr lang="en-US" dirty="0"/>
              <a:t> 	</a:t>
            </a:r>
            <a:r>
              <a:rPr lang="en-US" dirty="0">
                <a:solidFill>
                  <a:schemeClr val="accent1">
                    <a:lumMod val="75000"/>
                  </a:schemeClr>
                </a:solidFill>
              </a:rPr>
              <a:t>&lt;title&gt;</a:t>
            </a:r>
            <a:r>
              <a:rPr lang="en-US" dirty="0" err="1">
                <a:solidFill>
                  <a:schemeClr val="accent1">
                    <a:lumMod val="75000"/>
                  </a:schemeClr>
                </a:solidFill>
              </a:rPr>
              <a:t>judul</a:t>
            </a:r>
            <a:r>
              <a:rPr lang="en-US" dirty="0">
                <a:solidFill>
                  <a:schemeClr val="accent1">
                    <a:lumMod val="75000"/>
                  </a:schemeClr>
                </a:solidFill>
              </a:rPr>
              <a:t> </a:t>
            </a:r>
            <a:r>
              <a:rPr lang="en-US" dirty="0" err="1">
                <a:solidFill>
                  <a:schemeClr val="accent1">
                    <a:lumMod val="75000"/>
                  </a:schemeClr>
                </a:solidFill>
              </a:rPr>
              <a:t>dokumen</a:t>
            </a:r>
            <a:r>
              <a:rPr lang="en-US" dirty="0">
                <a:solidFill>
                  <a:schemeClr val="accent1">
                    <a:lumMod val="75000"/>
                  </a:schemeClr>
                </a:solidFill>
              </a:rPr>
              <a:t>&lt;/title&gt;</a:t>
            </a:r>
          </a:p>
          <a:p>
            <a:r>
              <a:rPr lang="en-US" dirty="0"/>
              <a:t>Body: </a:t>
            </a:r>
            <a:r>
              <a:rPr lang="en-US" dirty="0" err="1"/>
              <a:t>menandai</a:t>
            </a:r>
            <a:r>
              <a:rPr lang="en-US" dirty="0"/>
              <a:t> </a:t>
            </a:r>
            <a:r>
              <a:rPr lang="en-US" dirty="0" err="1"/>
              <a:t>awal</a:t>
            </a:r>
            <a:r>
              <a:rPr lang="en-US" dirty="0"/>
              <a:t> dan </a:t>
            </a:r>
            <a:r>
              <a:rPr lang="en-US" dirty="0" err="1"/>
              <a:t>akhir</a:t>
            </a:r>
            <a:r>
              <a:rPr lang="en-US" dirty="0"/>
              <a:t> </a:t>
            </a:r>
            <a:r>
              <a:rPr lang="en-US" dirty="0" err="1"/>
              <a:t>isi</a:t>
            </a:r>
            <a:r>
              <a:rPr lang="en-US" dirty="0"/>
              <a:t> </a:t>
            </a:r>
            <a:r>
              <a:rPr lang="en-US" dirty="0" err="1"/>
              <a:t>dokumen</a:t>
            </a:r>
            <a:endParaRPr lang="en-US" dirty="0"/>
          </a:p>
          <a:p>
            <a:pPr marL="0" indent="0">
              <a:buNone/>
            </a:pPr>
            <a:r>
              <a:rPr lang="en-US" dirty="0"/>
              <a:t>	</a:t>
            </a:r>
            <a:r>
              <a:rPr lang="en-US" dirty="0">
                <a:solidFill>
                  <a:schemeClr val="accent1">
                    <a:lumMod val="75000"/>
                  </a:schemeClr>
                </a:solidFill>
              </a:rPr>
              <a:t>&lt;body&gt;</a:t>
            </a:r>
            <a:r>
              <a:rPr lang="en-US" dirty="0" err="1">
                <a:solidFill>
                  <a:schemeClr val="accent1">
                    <a:lumMod val="75000"/>
                  </a:schemeClr>
                </a:solidFill>
              </a:rPr>
              <a:t>isi</a:t>
            </a:r>
            <a:r>
              <a:rPr lang="en-US" dirty="0">
                <a:solidFill>
                  <a:schemeClr val="accent1">
                    <a:lumMod val="75000"/>
                  </a:schemeClr>
                </a:solidFill>
              </a:rPr>
              <a:t> </a:t>
            </a:r>
            <a:r>
              <a:rPr lang="en-US" dirty="0" err="1">
                <a:solidFill>
                  <a:schemeClr val="accent1">
                    <a:lumMod val="75000"/>
                  </a:schemeClr>
                </a:solidFill>
              </a:rPr>
              <a:t>dokumen</a:t>
            </a:r>
            <a:r>
              <a:rPr lang="en-US" dirty="0">
                <a:solidFill>
                  <a:schemeClr val="accent1">
                    <a:lumMod val="75000"/>
                  </a:schemeClr>
                </a:solidFill>
              </a:rPr>
              <a:t>&lt;/body&gt;</a:t>
            </a:r>
          </a:p>
          <a:p>
            <a:pPr marL="0" indent="0">
              <a:buNone/>
            </a:pPr>
            <a:r>
              <a:rPr lang="en-US" dirty="0">
                <a:solidFill>
                  <a:schemeClr val="accent1">
                    <a:lumMod val="75000"/>
                  </a:schemeClr>
                </a:solidFill>
              </a:rPr>
              <a:t>	&lt;body text="#</a:t>
            </a:r>
            <a:r>
              <a:rPr lang="en-US" dirty="0" err="1">
                <a:solidFill>
                  <a:schemeClr val="accent1">
                    <a:lumMod val="75000"/>
                  </a:schemeClr>
                </a:solidFill>
              </a:rPr>
              <a:t>xxxxxx</a:t>
            </a:r>
            <a:r>
              <a:rPr lang="en-US" dirty="0">
                <a:solidFill>
                  <a:schemeClr val="accent1">
                    <a:lumMod val="75000"/>
                  </a:schemeClr>
                </a:solidFill>
              </a:rPr>
              <a:t>" </a:t>
            </a:r>
            <a:r>
              <a:rPr lang="en-US" dirty="0" err="1">
                <a:solidFill>
                  <a:schemeClr val="accent1">
                    <a:lumMod val="75000"/>
                  </a:schemeClr>
                </a:solidFill>
              </a:rPr>
              <a:t>bgcolor</a:t>
            </a:r>
            <a:r>
              <a:rPr lang="en-US" dirty="0">
                <a:solidFill>
                  <a:schemeClr val="accent1">
                    <a:lumMod val="75000"/>
                  </a:schemeClr>
                </a:solidFill>
              </a:rPr>
              <a:t>="#</a:t>
            </a:r>
            <a:r>
              <a:rPr lang="en-US" dirty="0" err="1">
                <a:solidFill>
                  <a:schemeClr val="accent1">
                    <a:lumMod val="75000"/>
                  </a:schemeClr>
                </a:solidFill>
              </a:rPr>
              <a:t>xxxxxx</a:t>
            </a:r>
            <a:r>
              <a:rPr lang="en-US" dirty="0">
                <a:solidFill>
                  <a:schemeClr val="accent1">
                    <a:lumMod val="75000"/>
                  </a:schemeClr>
                </a:solidFill>
              </a:rPr>
              <a:t>"</a:t>
            </a:r>
          </a:p>
          <a:p>
            <a:pPr marL="0" indent="0">
              <a:buNone/>
            </a:pPr>
            <a:r>
              <a:rPr lang="en-US" dirty="0">
                <a:solidFill>
                  <a:schemeClr val="accent1">
                    <a:lumMod val="75000"/>
                  </a:schemeClr>
                </a:solidFill>
              </a:rPr>
              <a:t>	background="</a:t>
            </a:r>
            <a:r>
              <a:rPr lang="en-US" dirty="0" err="1">
                <a:solidFill>
                  <a:schemeClr val="accent1">
                    <a:lumMod val="75000"/>
                  </a:schemeClr>
                </a:solidFill>
              </a:rPr>
              <a:t>filegambar</a:t>
            </a:r>
            <a:r>
              <a:rPr lang="en-US" dirty="0">
                <a:solidFill>
                  <a:schemeClr val="accent1">
                    <a:lumMod val="75000"/>
                  </a:schemeClr>
                </a:solidFill>
              </a:rPr>
              <a:t>" link="#</a:t>
            </a:r>
            <a:r>
              <a:rPr lang="en-US" dirty="0" err="1">
                <a:solidFill>
                  <a:schemeClr val="accent1">
                    <a:lumMod val="75000"/>
                  </a:schemeClr>
                </a:solidFill>
              </a:rPr>
              <a:t>xxxxxx</a:t>
            </a:r>
            <a:r>
              <a:rPr lang="en-US" dirty="0">
                <a:solidFill>
                  <a:schemeClr val="accent1">
                    <a:lumMod val="75000"/>
                  </a:schemeClr>
                </a:solidFill>
              </a:rPr>
              <a:t>"</a:t>
            </a:r>
          </a:p>
          <a:p>
            <a:pPr marL="0" indent="0">
              <a:buNone/>
            </a:pPr>
            <a:r>
              <a:rPr lang="en-US" dirty="0">
                <a:solidFill>
                  <a:schemeClr val="accent1">
                    <a:lumMod val="75000"/>
                  </a:schemeClr>
                </a:solidFill>
              </a:rPr>
              <a:t>	</a:t>
            </a:r>
            <a:r>
              <a:rPr lang="en-US" dirty="0" err="1">
                <a:solidFill>
                  <a:schemeClr val="accent1">
                    <a:lumMod val="75000"/>
                  </a:schemeClr>
                </a:solidFill>
              </a:rPr>
              <a:t>vlink</a:t>
            </a:r>
            <a:r>
              <a:rPr lang="en-US" dirty="0">
                <a:solidFill>
                  <a:schemeClr val="accent1">
                    <a:lumMod val="75000"/>
                  </a:schemeClr>
                </a:solidFill>
              </a:rPr>
              <a:t>="#</a:t>
            </a:r>
            <a:r>
              <a:rPr lang="en-US" dirty="0" err="1">
                <a:solidFill>
                  <a:schemeClr val="accent1">
                    <a:lumMod val="75000"/>
                  </a:schemeClr>
                </a:solidFill>
              </a:rPr>
              <a:t>xxxxxx</a:t>
            </a:r>
            <a:r>
              <a:rPr lang="en-US" dirty="0">
                <a:solidFill>
                  <a:schemeClr val="accent1">
                    <a:lumMod val="75000"/>
                  </a:schemeClr>
                </a:solidFill>
              </a:rPr>
              <a:t>"&gt;</a:t>
            </a:r>
            <a:r>
              <a:rPr lang="en-US" dirty="0" err="1">
                <a:solidFill>
                  <a:schemeClr val="accent1">
                    <a:lumMod val="75000"/>
                  </a:schemeClr>
                </a:solidFill>
              </a:rPr>
              <a:t>isi</a:t>
            </a:r>
            <a:r>
              <a:rPr lang="en-US" dirty="0">
                <a:solidFill>
                  <a:schemeClr val="accent1">
                    <a:lumMod val="75000"/>
                  </a:schemeClr>
                </a:solidFill>
              </a:rPr>
              <a:t> </a:t>
            </a:r>
            <a:r>
              <a:rPr lang="en-US" dirty="0" err="1">
                <a:solidFill>
                  <a:schemeClr val="accent1">
                    <a:lumMod val="75000"/>
                  </a:schemeClr>
                </a:solidFill>
              </a:rPr>
              <a:t>dokumen</a:t>
            </a:r>
            <a:r>
              <a:rPr lang="en-US" dirty="0">
                <a:solidFill>
                  <a:schemeClr val="accent1">
                    <a:lumMod val="75000"/>
                  </a:schemeClr>
                </a:solidFill>
              </a:rPr>
              <a:t>&lt;/body&gt;</a:t>
            </a:r>
          </a:p>
          <a:p>
            <a:endParaRPr lang="en-US" dirty="0"/>
          </a:p>
          <a:p>
            <a:endParaRPr lang="en-US" dirty="0"/>
          </a:p>
        </p:txBody>
      </p:sp>
      <p:pic>
        <p:nvPicPr>
          <p:cNvPr id="7" name="Picture 6">
            <a:extLst>
              <a:ext uri="{FF2B5EF4-FFF2-40B4-BE49-F238E27FC236}">
                <a16:creationId xmlns:a16="http://schemas.microsoft.com/office/drawing/2014/main" id="{D2E85184-7D21-454B-B1D7-7C02275B0DEB}"/>
              </a:ext>
            </a:extLst>
          </p:cNvPr>
          <p:cNvPicPr>
            <a:picLocks noChangeAspect="1"/>
          </p:cNvPicPr>
          <p:nvPr/>
        </p:nvPicPr>
        <p:blipFill rotWithShape="1">
          <a:blip r:embed="rId3"/>
          <a:srcRect l="5428" t="9142" r="5428" b="8857"/>
          <a:stretch/>
        </p:blipFill>
        <p:spPr>
          <a:xfrm>
            <a:off x="7099090" y="826860"/>
            <a:ext cx="8212759" cy="5666014"/>
          </a:xfrm>
          <a:prstGeom prst="rect">
            <a:avLst/>
          </a:prstGeom>
        </p:spPr>
      </p:pic>
    </p:spTree>
    <p:extLst>
      <p:ext uri="{BB962C8B-B14F-4D97-AF65-F5344CB8AC3E}">
        <p14:creationId xmlns:p14="http://schemas.microsoft.com/office/powerpoint/2010/main" val="41223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D122-EAB5-43D1-98AF-836F93FD1178}"/>
              </a:ext>
            </a:extLst>
          </p:cNvPr>
          <p:cNvSpPr>
            <a:spLocks noGrp="1"/>
          </p:cNvSpPr>
          <p:nvPr>
            <p:ph type="title"/>
          </p:nvPr>
        </p:nvSpPr>
        <p:spPr/>
        <p:txBody>
          <a:bodyPr/>
          <a:lstStyle/>
          <a:p>
            <a:r>
              <a:rPr lang="en-US" dirty="0"/>
              <a:t>HEADING</a:t>
            </a:r>
          </a:p>
        </p:txBody>
      </p:sp>
      <p:sp>
        <p:nvSpPr>
          <p:cNvPr id="3" name="Content Placeholder 2">
            <a:extLst>
              <a:ext uri="{FF2B5EF4-FFF2-40B4-BE49-F238E27FC236}">
                <a16:creationId xmlns:a16="http://schemas.microsoft.com/office/drawing/2014/main" id="{A57A9D46-C3E3-43CC-8AF0-0D3624EE12F0}"/>
              </a:ext>
            </a:extLst>
          </p:cNvPr>
          <p:cNvSpPr>
            <a:spLocks noGrp="1"/>
          </p:cNvSpPr>
          <p:nvPr>
            <p:ph idx="1"/>
          </p:nvPr>
        </p:nvSpPr>
        <p:spPr/>
        <p:txBody>
          <a:bodyPr/>
          <a:lstStyle/>
          <a:p>
            <a:pPr>
              <a:buNone/>
              <a:defRPr/>
            </a:pPr>
            <a:r>
              <a:rPr lang="en-US" b="1" dirty="0">
                <a:latin typeface="Tw Cen MT" charset="0"/>
              </a:rPr>
              <a:t>&lt;</a:t>
            </a:r>
            <a:r>
              <a:rPr lang="en-US" b="1" dirty="0" err="1">
                <a:latin typeface="Tw Cen MT" charset="0"/>
              </a:rPr>
              <a:t>h</a:t>
            </a:r>
            <a:r>
              <a:rPr lang="en-US" b="1" i="1" dirty="0" err="1">
                <a:latin typeface="Tw Cen MT" charset="0"/>
              </a:rPr>
              <a:t>n</a:t>
            </a:r>
            <a:r>
              <a:rPr lang="en-US" b="1" dirty="0">
                <a:latin typeface="Tw Cen MT" charset="0"/>
              </a:rPr>
              <a:t>&gt;</a:t>
            </a:r>
            <a:r>
              <a:rPr lang="en-US" b="1" dirty="0" err="1">
                <a:latin typeface="Tw Cen MT" charset="0"/>
              </a:rPr>
              <a:t>Judul</a:t>
            </a:r>
            <a:r>
              <a:rPr lang="en-US" b="1" dirty="0">
                <a:latin typeface="Tw Cen MT" charset="0"/>
              </a:rPr>
              <a:t> </a:t>
            </a:r>
            <a:r>
              <a:rPr lang="en-US" b="1" dirty="0" err="1">
                <a:latin typeface="Tw Cen MT" charset="0"/>
              </a:rPr>
              <a:t>paragraf</a:t>
            </a:r>
            <a:r>
              <a:rPr lang="en-US" b="1" dirty="0">
                <a:latin typeface="Tw Cen MT" charset="0"/>
              </a:rPr>
              <a:t>&lt;/</a:t>
            </a:r>
            <a:r>
              <a:rPr lang="en-US" b="1" dirty="0" err="1">
                <a:latin typeface="Tw Cen MT" charset="0"/>
              </a:rPr>
              <a:t>h</a:t>
            </a:r>
            <a:r>
              <a:rPr lang="en-US" b="1" i="1" dirty="0" err="1">
                <a:latin typeface="Tw Cen MT" charset="0"/>
              </a:rPr>
              <a:t>n</a:t>
            </a:r>
            <a:r>
              <a:rPr lang="en-US" b="1" dirty="0">
                <a:latin typeface="Tw Cen MT" charset="0"/>
              </a:rPr>
              <a:t>&gt;</a:t>
            </a:r>
          </a:p>
          <a:p>
            <a:pPr>
              <a:buNone/>
              <a:defRPr/>
            </a:pPr>
            <a:r>
              <a:rPr lang="en-US" i="1" dirty="0">
                <a:latin typeface="Tw Cen MT" charset="0"/>
              </a:rPr>
              <a:t>n </a:t>
            </a:r>
            <a:r>
              <a:rPr lang="en-US" dirty="0">
                <a:latin typeface="Tw Cen MT" charset="0"/>
              </a:rPr>
              <a:t>= 1,2,3,4,5,6 (</a:t>
            </a:r>
            <a:r>
              <a:rPr lang="en-US" dirty="0" err="1">
                <a:latin typeface="Tw Cen MT" charset="0"/>
              </a:rPr>
              <a:t>tingkat</a:t>
            </a:r>
            <a:r>
              <a:rPr lang="en-US" dirty="0">
                <a:latin typeface="Tw Cen MT" charset="0"/>
              </a:rPr>
              <a:t> </a:t>
            </a:r>
            <a:r>
              <a:rPr lang="en-US" dirty="0" err="1">
                <a:latin typeface="Tw Cen MT" charset="0"/>
              </a:rPr>
              <a:t>judual</a:t>
            </a:r>
            <a:r>
              <a:rPr lang="en-US" dirty="0">
                <a:latin typeface="Tw Cen MT" charset="0"/>
              </a:rPr>
              <a:t>)</a:t>
            </a:r>
          </a:p>
          <a:p>
            <a:pPr>
              <a:buNone/>
              <a:defRPr/>
            </a:pPr>
            <a:r>
              <a:rPr lang="en-US" dirty="0" err="1">
                <a:latin typeface="Tw Cen MT" charset="0"/>
              </a:rPr>
              <a:t>Untuk</a:t>
            </a:r>
            <a:r>
              <a:rPr lang="en-US" dirty="0">
                <a:latin typeface="Tw Cen MT" charset="0"/>
              </a:rPr>
              <a:t> </a:t>
            </a:r>
            <a:r>
              <a:rPr lang="en-US" dirty="0" err="1">
                <a:latin typeface="Tw Cen MT" charset="0"/>
              </a:rPr>
              <a:t>menuliskan</a:t>
            </a:r>
            <a:r>
              <a:rPr lang="en-US" dirty="0">
                <a:latin typeface="Tw Cen MT" charset="0"/>
              </a:rPr>
              <a:t> </a:t>
            </a:r>
            <a:r>
              <a:rPr lang="en-US" dirty="0" err="1">
                <a:latin typeface="Tw Cen MT" charset="0"/>
              </a:rPr>
              <a:t>judul</a:t>
            </a:r>
            <a:r>
              <a:rPr lang="en-US" dirty="0">
                <a:latin typeface="Tw Cen MT" charset="0"/>
              </a:rPr>
              <a:t> </a:t>
            </a:r>
            <a:r>
              <a:rPr lang="en-US" dirty="0" err="1">
                <a:latin typeface="Tw Cen MT" charset="0"/>
              </a:rPr>
              <a:t>suatu</a:t>
            </a:r>
            <a:r>
              <a:rPr lang="en-US" dirty="0">
                <a:latin typeface="Tw Cen MT" charset="0"/>
              </a:rPr>
              <a:t> </a:t>
            </a:r>
            <a:r>
              <a:rPr lang="en-US" dirty="0" err="1">
                <a:latin typeface="Tw Cen MT" charset="0"/>
              </a:rPr>
              <a:t>paragraf</a:t>
            </a:r>
            <a:endParaRPr lang="en-US" dirty="0">
              <a:latin typeface="Tw Cen MT" charset="0"/>
            </a:endParaRPr>
          </a:p>
          <a:p>
            <a:pPr>
              <a:buNone/>
              <a:defRPr/>
            </a:pPr>
            <a:endParaRPr lang="en-US" b="1" dirty="0">
              <a:latin typeface="Tw Cen MT" charset="0"/>
            </a:endParaRPr>
          </a:p>
          <a:p>
            <a:endParaRPr lang="en-US" dirty="0"/>
          </a:p>
        </p:txBody>
      </p:sp>
      <p:pic>
        <p:nvPicPr>
          <p:cNvPr id="6" name="Picture 5">
            <a:extLst>
              <a:ext uri="{FF2B5EF4-FFF2-40B4-BE49-F238E27FC236}">
                <a16:creationId xmlns:a16="http://schemas.microsoft.com/office/drawing/2014/main" id="{562A720D-62B9-438C-AB1F-C09E7F593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543" y="3531960"/>
            <a:ext cx="2960914" cy="2960914"/>
          </a:xfrm>
          <a:prstGeom prst="rect">
            <a:avLst/>
          </a:prstGeom>
        </p:spPr>
      </p:pic>
    </p:spTree>
    <p:extLst>
      <p:ext uri="{BB962C8B-B14F-4D97-AF65-F5344CB8AC3E}">
        <p14:creationId xmlns:p14="http://schemas.microsoft.com/office/powerpoint/2010/main" val="60019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0A3A-67C4-4EA6-A75F-9D81B5189C7A}"/>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30CD65A4-D8F2-4662-96CD-F230EDDFA972}"/>
              </a:ext>
            </a:extLst>
          </p:cNvPr>
          <p:cNvSpPr>
            <a:spLocks noGrp="1"/>
          </p:cNvSpPr>
          <p:nvPr>
            <p:ph idx="1"/>
          </p:nvPr>
        </p:nvSpPr>
        <p:spPr>
          <a:xfrm>
            <a:off x="628650" y="1847622"/>
            <a:ext cx="7886700" cy="4351338"/>
          </a:xfrm>
        </p:spPr>
        <p:txBody>
          <a:bodyPr>
            <a:normAutofit fontScale="85000" lnSpcReduction="20000"/>
          </a:bodyPr>
          <a:lstStyle/>
          <a:p>
            <a:pPr>
              <a:lnSpc>
                <a:spcPct val="130000"/>
              </a:lnSpc>
              <a:buNone/>
              <a:defRPr/>
            </a:pPr>
            <a:r>
              <a:rPr lang="en-US" b="1" dirty="0">
                <a:solidFill>
                  <a:schemeClr val="accent1">
                    <a:lumMod val="75000"/>
                  </a:schemeClr>
                </a:solidFill>
                <a:latin typeface="Consolas" panose="020B0609020204030204" pitchFamily="49" charset="0"/>
              </a:rPr>
              <a:t>&lt;ul&gt;</a:t>
            </a:r>
          </a:p>
          <a:p>
            <a:pPr>
              <a:lnSpc>
                <a:spcPct val="130000"/>
              </a:lnSpc>
              <a:buNone/>
              <a:defRPr/>
            </a:pPr>
            <a:r>
              <a:rPr lang="en-US" b="1" dirty="0">
                <a:solidFill>
                  <a:schemeClr val="accent1">
                    <a:lumMod val="75000"/>
                  </a:schemeClr>
                </a:solidFill>
                <a:latin typeface="Consolas" panose="020B0609020204030204" pitchFamily="49" charset="0"/>
              </a:rPr>
              <a:t>    &lt;li&gt;item&lt;/li&gt;</a:t>
            </a:r>
          </a:p>
          <a:p>
            <a:pPr>
              <a:lnSpc>
                <a:spcPct val="130000"/>
              </a:lnSpc>
              <a:buNone/>
              <a:defRPr/>
            </a:pPr>
            <a:r>
              <a:rPr lang="en-US" b="1" dirty="0">
                <a:solidFill>
                  <a:schemeClr val="accent1">
                    <a:lumMod val="75000"/>
                  </a:schemeClr>
                </a:solidFill>
                <a:latin typeface="Consolas" panose="020B0609020204030204" pitchFamily="49" charset="0"/>
              </a:rPr>
              <a:t>&lt;ul&gt;</a:t>
            </a:r>
          </a:p>
          <a:p>
            <a:pPr marL="342900" indent="-342900">
              <a:lnSpc>
                <a:spcPct val="130000"/>
              </a:lnSpc>
              <a:buFont typeface="Arial"/>
              <a:buChar char="•"/>
              <a:defRPr/>
            </a:pPr>
            <a:r>
              <a:rPr lang="en-US" dirty="0" err="1">
                <a:latin typeface="Tw Cen MT" charset="0"/>
              </a:rPr>
              <a:t>Untuk</a:t>
            </a:r>
            <a:r>
              <a:rPr lang="en-US" dirty="0">
                <a:latin typeface="Tw Cen MT" charset="0"/>
              </a:rPr>
              <a:t> </a:t>
            </a:r>
            <a:r>
              <a:rPr lang="en-US" dirty="0" err="1">
                <a:latin typeface="Tw Cen MT" charset="0"/>
              </a:rPr>
              <a:t>menandai</a:t>
            </a:r>
            <a:r>
              <a:rPr lang="en-US" dirty="0">
                <a:latin typeface="Tw Cen MT" charset="0"/>
              </a:rPr>
              <a:t> </a:t>
            </a:r>
            <a:r>
              <a:rPr lang="en-US" dirty="0" err="1">
                <a:latin typeface="Tw Cen MT" charset="0"/>
              </a:rPr>
              <a:t>suatu</a:t>
            </a:r>
            <a:r>
              <a:rPr lang="en-US" dirty="0">
                <a:latin typeface="Tw Cen MT" charset="0"/>
              </a:rPr>
              <a:t> item </a:t>
            </a:r>
            <a:r>
              <a:rPr lang="en-US" dirty="0" err="1">
                <a:latin typeface="Tw Cen MT" charset="0"/>
              </a:rPr>
              <a:t>dari</a:t>
            </a:r>
            <a:r>
              <a:rPr lang="en-US" dirty="0">
                <a:latin typeface="Tw Cen MT" charset="0"/>
              </a:rPr>
              <a:t> daftar (</a:t>
            </a:r>
            <a:r>
              <a:rPr lang="en-US" dirty="0" err="1">
                <a:latin typeface="Tw Cen MT" charset="0"/>
              </a:rPr>
              <a:t>enumerasi</a:t>
            </a:r>
            <a:r>
              <a:rPr lang="en-US" dirty="0">
                <a:latin typeface="Tw Cen MT" charset="0"/>
              </a:rPr>
              <a:t>), </a:t>
            </a:r>
            <a:r>
              <a:rPr lang="en-US" dirty="0" err="1">
                <a:latin typeface="Tw Cen MT" charset="0"/>
              </a:rPr>
              <a:t>diawali</a:t>
            </a:r>
            <a:r>
              <a:rPr lang="en-US" dirty="0">
                <a:latin typeface="Tw Cen MT" charset="0"/>
              </a:rPr>
              <a:t> </a:t>
            </a:r>
            <a:r>
              <a:rPr lang="en-US" dirty="0" err="1">
                <a:latin typeface="Tw Cen MT" charset="0"/>
              </a:rPr>
              <a:t>dengan</a:t>
            </a:r>
            <a:r>
              <a:rPr lang="en-US" dirty="0">
                <a:latin typeface="Tw Cen MT" charset="0"/>
              </a:rPr>
              <a:t> </a:t>
            </a:r>
            <a:r>
              <a:rPr lang="en-US" dirty="0" err="1">
                <a:latin typeface="Tw Cen MT" charset="0"/>
              </a:rPr>
              <a:t>simbol</a:t>
            </a:r>
            <a:r>
              <a:rPr lang="en-US" dirty="0">
                <a:latin typeface="Tw Cen MT" charset="0"/>
              </a:rPr>
              <a:t> • (bullet)</a:t>
            </a:r>
          </a:p>
          <a:p>
            <a:pPr marL="342900" indent="-342900">
              <a:lnSpc>
                <a:spcPct val="130000"/>
              </a:lnSpc>
              <a:buFont typeface="Arial"/>
              <a:buChar char="•"/>
              <a:defRPr/>
            </a:pPr>
            <a:r>
              <a:rPr lang="en-US" dirty="0" err="1">
                <a:latin typeface="Tw Cen MT" charset="0"/>
              </a:rPr>
              <a:t>Kelompok</a:t>
            </a:r>
            <a:r>
              <a:rPr lang="en-US" dirty="0">
                <a:latin typeface="Tw Cen MT" charset="0"/>
              </a:rPr>
              <a:t> item </a:t>
            </a:r>
            <a:r>
              <a:rPr lang="en-US" dirty="0" err="1">
                <a:latin typeface="Tw Cen MT" charset="0"/>
              </a:rPr>
              <a:t>harus</a:t>
            </a:r>
            <a:r>
              <a:rPr lang="en-US" dirty="0">
                <a:latin typeface="Tw Cen MT" charset="0"/>
              </a:rPr>
              <a:t> </a:t>
            </a:r>
            <a:r>
              <a:rPr lang="en-US" dirty="0" err="1">
                <a:latin typeface="Tw Cen MT" charset="0"/>
              </a:rPr>
              <a:t>diapit</a:t>
            </a:r>
            <a:r>
              <a:rPr lang="en-US" dirty="0">
                <a:latin typeface="Tw Cen MT" charset="0"/>
              </a:rPr>
              <a:t> oleh tag &lt;ul&gt; &lt;/ul&gt; </a:t>
            </a:r>
            <a:r>
              <a:rPr lang="en-US" dirty="0" err="1">
                <a:latin typeface="Tw Cen MT" charset="0"/>
              </a:rPr>
              <a:t>dalam</a:t>
            </a:r>
            <a:r>
              <a:rPr lang="en-US" dirty="0">
                <a:latin typeface="Tw Cen MT" charset="0"/>
              </a:rPr>
              <a:t> daftar </a:t>
            </a:r>
            <a:r>
              <a:rPr lang="en-US" dirty="0" err="1">
                <a:latin typeface="Tw Cen MT" charset="0"/>
              </a:rPr>
              <a:t>bertingkat</a:t>
            </a:r>
            <a:r>
              <a:rPr lang="en-US" dirty="0">
                <a:latin typeface="Tw Cen MT" charset="0"/>
              </a:rPr>
              <a:t>.</a:t>
            </a:r>
          </a:p>
          <a:p>
            <a:pPr marL="342900" indent="-342900">
              <a:lnSpc>
                <a:spcPct val="130000"/>
              </a:lnSpc>
              <a:buFont typeface="Arial"/>
              <a:buChar char="•"/>
              <a:defRPr/>
            </a:pPr>
            <a:r>
              <a:rPr lang="en-US" dirty="0" err="1">
                <a:latin typeface="Tw Cen MT" charset="0"/>
              </a:rPr>
              <a:t>Untuk</a:t>
            </a:r>
            <a:r>
              <a:rPr lang="en-US" dirty="0">
                <a:latin typeface="Tw Cen MT" charset="0"/>
              </a:rPr>
              <a:t> </a:t>
            </a:r>
            <a:r>
              <a:rPr lang="en-US" dirty="0" err="1">
                <a:latin typeface="Tw Cen MT" charset="0"/>
              </a:rPr>
              <a:t>menomori</a:t>
            </a:r>
            <a:r>
              <a:rPr lang="en-US" dirty="0">
                <a:latin typeface="Tw Cen MT" charset="0"/>
              </a:rPr>
              <a:t> </a:t>
            </a:r>
            <a:r>
              <a:rPr lang="en-US" dirty="0" err="1">
                <a:latin typeface="Tw Cen MT" charset="0"/>
              </a:rPr>
              <a:t>enumerasi</a:t>
            </a:r>
            <a:r>
              <a:rPr lang="en-US" dirty="0">
                <a:latin typeface="Tw Cen MT" charset="0"/>
              </a:rPr>
              <a:t> </a:t>
            </a:r>
            <a:r>
              <a:rPr lang="en-US" dirty="0" err="1">
                <a:latin typeface="Tw Cen MT" charset="0"/>
              </a:rPr>
              <a:t>dengan</a:t>
            </a:r>
            <a:r>
              <a:rPr lang="en-US" dirty="0">
                <a:latin typeface="Tw Cen MT" charset="0"/>
              </a:rPr>
              <a:t> </a:t>
            </a:r>
            <a:r>
              <a:rPr lang="en-US" dirty="0" err="1">
                <a:latin typeface="Tw Cen MT" charset="0"/>
              </a:rPr>
              <a:t>nomor</a:t>
            </a:r>
            <a:r>
              <a:rPr lang="en-US" dirty="0">
                <a:latin typeface="Tw Cen MT" charset="0"/>
              </a:rPr>
              <a:t> </a:t>
            </a:r>
            <a:r>
              <a:rPr lang="en-US" dirty="0" err="1">
                <a:latin typeface="Tw Cen MT" charset="0"/>
              </a:rPr>
              <a:t>urut</a:t>
            </a:r>
            <a:r>
              <a:rPr lang="en-US" dirty="0">
                <a:latin typeface="Tw Cen MT" charset="0"/>
              </a:rPr>
              <a:t> (1,2,3), </a:t>
            </a:r>
            <a:r>
              <a:rPr lang="en-US" dirty="0" err="1">
                <a:latin typeface="Tw Cen MT" charset="0"/>
              </a:rPr>
              <a:t>apitlah</a:t>
            </a:r>
            <a:r>
              <a:rPr lang="en-US" dirty="0">
                <a:latin typeface="Tw Cen MT" charset="0"/>
              </a:rPr>
              <a:t> </a:t>
            </a:r>
            <a:r>
              <a:rPr lang="en-US" dirty="0" err="1">
                <a:latin typeface="Tw Cen MT" charset="0"/>
              </a:rPr>
              <a:t>dengan</a:t>
            </a:r>
            <a:r>
              <a:rPr lang="en-US" dirty="0">
                <a:latin typeface="Tw Cen MT" charset="0"/>
              </a:rPr>
              <a:t> tag &lt;</a:t>
            </a:r>
            <a:r>
              <a:rPr lang="en-US" dirty="0" err="1">
                <a:latin typeface="Tw Cen MT" charset="0"/>
              </a:rPr>
              <a:t>ol</a:t>
            </a:r>
            <a:r>
              <a:rPr lang="en-US" dirty="0">
                <a:latin typeface="Tw Cen MT" charset="0"/>
              </a:rPr>
              <a:t>&gt; &lt;/</a:t>
            </a:r>
            <a:r>
              <a:rPr lang="en-US" dirty="0" err="1">
                <a:latin typeface="Tw Cen MT" charset="0"/>
              </a:rPr>
              <a:t>ol</a:t>
            </a:r>
            <a:r>
              <a:rPr lang="en-US" dirty="0">
                <a:latin typeface="Tw Cen MT" charset="0"/>
              </a:rPr>
              <a:t>&gt;</a:t>
            </a:r>
          </a:p>
          <a:p>
            <a:pPr marL="342900" indent="-342900">
              <a:lnSpc>
                <a:spcPct val="130000"/>
              </a:lnSpc>
              <a:buFont typeface="Arial"/>
              <a:buChar char="•"/>
              <a:defRPr/>
            </a:pPr>
            <a:endParaRPr lang="en-US" b="1" dirty="0">
              <a:latin typeface="Tw Cen MT" charset="0"/>
            </a:endParaRPr>
          </a:p>
          <a:p>
            <a:pPr marL="0" indent="0">
              <a:buNone/>
            </a:pPr>
            <a:endParaRPr lang="en-US" dirty="0"/>
          </a:p>
        </p:txBody>
      </p:sp>
      <p:pic>
        <p:nvPicPr>
          <p:cNvPr id="4" name="Picture 3">
            <a:extLst>
              <a:ext uri="{FF2B5EF4-FFF2-40B4-BE49-F238E27FC236}">
                <a16:creationId xmlns:a16="http://schemas.microsoft.com/office/drawing/2014/main" id="{D372A8B7-3BD4-41CE-8273-B6C27BB6367E}"/>
              </a:ext>
            </a:extLst>
          </p:cNvPr>
          <p:cNvPicPr>
            <a:picLocks noChangeAspect="1"/>
          </p:cNvPicPr>
          <p:nvPr/>
        </p:nvPicPr>
        <p:blipFill>
          <a:blip r:embed="rId2"/>
          <a:stretch>
            <a:fillRect/>
          </a:stretch>
        </p:blipFill>
        <p:spPr>
          <a:xfrm>
            <a:off x="6161994" y="776059"/>
            <a:ext cx="2143125" cy="2143125"/>
          </a:xfrm>
          <a:prstGeom prst="rect">
            <a:avLst/>
          </a:prstGeom>
        </p:spPr>
      </p:pic>
    </p:spTree>
    <p:extLst>
      <p:ext uri="{BB962C8B-B14F-4D97-AF65-F5344CB8AC3E}">
        <p14:creationId xmlns:p14="http://schemas.microsoft.com/office/powerpoint/2010/main" val="290675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A0FA-8E08-4DED-97BE-DA2B9FA65A5C}"/>
              </a:ext>
            </a:extLst>
          </p:cNvPr>
          <p:cNvSpPr>
            <a:spLocks noGrp="1"/>
          </p:cNvSpPr>
          <p:nvPr>
            <p:ph type="title"/>
          </p:nvPr>
        </p:nvSpPr>
        <p:spPr/>
        <p:txBody>
          <a:bodyPr/>
          <a:lstStyle/>
          <a:p>
            <a:r>
              <a:rPr lang="en-US" dirty="0"/>
              <a:t>IMAGE</a:t>
            </a:r>
          </a:p>
        </p:txBody>
      </p:sp>
      <p:sp>
        <p:nvSpPr>
          <p:cNvPr id="3" name="Content Placeholder 2">
            <a:extLst>
              <a:ext uri="{FF2B5EF4-FFF2-40B4-BE49-F238E27FC236}">
                <a16:creationId xmlns:a16="http://schemas.microsoft.com/office/drawing/2014/main" id="{6EB54FE2-29FF-4E2C-8F26-7FEA9D4BC3FA}"/>
              </a:ext>
            </a:extLst>
          </p:cNvPr>
          <p:cNvSpPr>
            <a:spLocks noGrp="1"/>
          </p:cNvSpPr>
          <p:nvPr>
            <p:ph idx="1"/>
          </p:nvPr>
        </p:nvSpPr>
        <p:spPr>
          <a:xfrm>
            <a:off x="628650" y="2438625"/>
            <a:ext cx="7886700" cy="4054249"/>
          </a:xfrm>
        </p:spPr>
        <p:txBody>
          <a:bodyPr>
            <a:normAutofit/>
          </a:bodyPr>
          <a:lstStyle/>
          <a:p>
            <a:pPr marL="0" indent="0">
              <a:lnSpc>
                <a:spcPct val="140000"/>
              </a:lnSpc>
              <a:buNone/>
              <a:defRPr/>
            </a:pPr>
            <a:r>
              <a:rPr lang="en-US" dirty="0">
                <a:solidFill>
                  <a:schemeClr val="accent1">
                    <a:lumMod val="75000"/>
                  </a:schemeClr>
                </a:solidFill>
                <a:latin typeface="Consolas" panose="020B0609020204030204" pitchFamily="49" charset="0"/>
              </a:rPr>
              <a:t>&lt;</a:t>
            </a:r>
            <a:r>
              <a:rPr lang="en-US" dirty="0" err="1">
                <a:solidFill>
                  <a:schemeClr val="accent1">
                    <a:lumMod val="75000"/>
                  </a:schemeClr>
                </a:solidFill>
                <a:latin typeface="Consolas" panose="020B0609020204030204" pitchFamily="49" charset="0"/>
              </a:rPr>
              <a:t>img</a:t>
            </a:r>
            <a:r>
              <a:rPr lang="en-US" dirty="0">
                <a:solidFill>
                  <a:schemeClr val="accent1">
                    <a:lumMod val="75000"/>
                  </a:schemeClr>
                </a:solidFill>
                <a:latin typeface="Consolas" panose="020B0609020204030204" pitchFamily="49" charset="0"/>
              </a:rPr>
              <a:t> </a:t>
            </a:r>
            <a:r>
              <a:rPr lang="en-US" dirty="0" err="1">
                <a:solidFill>
                  <a:schemeClr val="accent1">
                    <a:lumMod val="75000"/>
                  </a:schemeClr>
                </a:solidFill>
                <a:latin typeface="Consolas" panose="020B0609020204030204" pitchFamily="49" charset="0"/>
              </a:rPr>
              <a:t>src</a:t>
            </a:r>
            <a:r>
              <a:rPr lang="en-US" dirty="0">
                <a:solidFill>
                  <a:schemeClr val="accent1">
                    <a:lumMod val="75000"/>
                  </a:schemeClr>
                </a:solidFill>
                <a:latin typeface="Consolas" panose="020B0609020204030204" pitchFamily="49" charset="0"/>
              </a:rPr>
              <a:t>="</a:t>
            </a:r>
            <a:r>
              <a:rPr lang="en-US" dirty="0" err="1">
                <a:solidFill>
                  <a:schemeClr val="accent1">
                    <a:lumMod val="75000"/>
                  </a:schemeClr>
                </a:solidFill>
                <a:latin typeface="Consolas" panose="020B0609020204030204" pitchFamily="49" charset="0"/>
              </a:rPr>
              <a:t>NamaFileGambar</a:t>
            </a:r>
            <a:r>
              <a:rPr lang="en-US" dirty="0">
                <a:solidFill>
                  <a:schemeClr val="accent1">
                    <a:lumMod val="75000"/>
                  </a:schemeClr>
                </a:solidFill>
                <a:latin typeface="Consolas" panose="020B0609020204030204" pitchFamily="49" charset="0"/>
              </a:rPr>
              <a:t>"&gt; </a:t>
            </a:r>
          </a:p>
          <a:p>
            <a:pPr>
              <a:lnSpc>
                <a:spcPct val="140000"/>
              </a:lnSpc>
              <a:defRPr/>
            </a:pPr>
            <a:r>
              <a:rPr lang="en-US" sz="2400" i="1" dirty="0" err="1"/>
              <a:t>NamaFileGambar</a:t>
            </a:r>
            <a:r>
              <a:rPr lang="en-US" sz="2400" i="1" dirty="0"/>
              <a:t> </a:t>
            </a:r>
            <a:r>
              <a:rPr lang="en-US" sz="2400" dirty="0"/>
              <a:t>= file </a:t>
            </a:r>
            <a:r>
              <a:rPr lang="en-US" sz="2400" dirty="0" err="1"/>
              <a:t>gambar</a:t>
            </a:r>
            <a:r>
              <a:rPr lang="en-US" sz="2400" dirty="0"/>
              <a:t> yang </a:t>
            </a:r>
            <a:r>
              <a:rPr lang="en-US" sz="2400" dirty="0" err="1"/>
              <a:t>mempunyai</a:t>
            </a:r>
            <a:r>
              <a:rPr lang="en-US" sz="2400" dirty="0"/>
              <a:t> </a:t>
            </a:r>
            <a:r>
              <a:rPr lang="en-US" sz="2400" dirty="0" err="1"/>
              <a:t>ekstensi</a:t>
            </a:r>
            <a:r>
              <a:rPr lang="en-US" sz="2400" dirty="0"/>
              <a:t> .GIF, .JPG, </a:t>
            </a:r>
            <a:r>
              <a:rPr lang="en-US" sz="2400" dirty="0" err="1"/>
              <a:t>atau</a:t>
            </a:r>
            <a:r>
              <a:rPr lang="en-US" sz="2400" dirty="0"/>
              <a:t> .PNG.</a:t>
            </a:r>
          </a:p>
          <a:p>
            <a:pPr>
              <a:lnSpc>
                <a:spcPct val="140000"/>
              </a:lnSpc>
              <a:defRPr/>
            </a:pPr>
            <a:r>
              <a:rPr lang="en-US" sz="2400" dirty="0" err="1"/>
              <a:t>Untuk</a:t>
            </a:r>
            <a:r>
              <a:rPr lang="en-US" sz="2400" dirty="0"/>
              <a:t> </a:t>
            </a:r>
            <a:r>
              <a:rPr lang="en-US" sz="2400" dirty="0" err="1"/>
              <a:t>menampilkan</a:t>
            </a:r>
            <a:r>
              <a:rPr lang="en-US" sz="2400" dirty="0"/>
              <a:t> </a:t>
            </a:r>
            <a:r>
              <a:rPr lang="en-US" sz="2400" dirty="0" err="1"/>
              <a:t>sebuah</a:t>
            </a:r>
            <a:r>
              <a:rPr lang="en-US" sz="2400" dirty="0"/>
              <a:t> file </a:t>
            </a:r>
            <a:r>
              <a:rPr lang="en-US" sz="2400" dirty="0" err="1"/>
              <a:t>gambar</a:t>
            </a:r>
            <a:r>
              <a:rPr lang="en-US" sz="2400" dirty="0"/>
              <a:t>.</a:t>
            </a:r>
          </a:p>
          <a:p>
            <a:pPr>
              <a:lnSpc>
                <a:spcPct val="140000"/>
              </a:lnSpc>
              <a:defRPr/>
            </a:pPr>
            <a:r>
              <a:rPr lang="en-US" sz="2400" dirty="0" err="1"/>
              <a:t>Bentuk</a:t>
            </a:r>
            <a:r>
              <a:rPr lang="en-US" sz="2400" dirty="0"/>
              <a:t> </a:t>
            </a:r>
            <a:r>
              <a:rPr lang="en-US" sz="2400" dirty="0" err="1"/>
              <a:t>penulisan</a:t>
            </a:r>
            <a:r>
              <a:rPr lang="en-US" sz="2400" dirty="0"/>
              <a:t> lain yang </a:t>
            </a:r>
            <a:r>
              <a:rPr lang="en-US" sz="2400" dirty="0" err="1"/>
              <a:t>dianjurkan</a:t>
            </a:r>
            <a:r>
              <a:rPr lang="en-US" sz="2400" dirty="0"/>
              <a:t> (XML style) :</a:t>
            </a:r>
            <a:endParaRPr lang="en-US" dirty="0"/>
          </a:p>
          <a:p>
            <a:pPr>
              <a:lnSpc>
                <a:spcPct val="140000"/>
              </a:lnSpc>
              <a:buNone/>
              <a:defRPr/>
            </a:pPr>
            <a:r>
              <a:rPr lang="en-US" dirty="0">
                <a:latin typeface="Tw Cen MT" charset="0"/>
              </a:rPr>
              <a:t>	</a:t>
            </a:r>
            <a:r>
              <a:rPr lang="en-US" dirty="0">
                <a:solidFill>
                  <a:schemeClr val="accent1">
                    <a:lumMod val="75000"/>
                  </a:schemeClr>
                </a:solidFill>
                <a:latin typeface="Consolas" panose="020B0609020204030204" pitchFamily="49" charset="0"/>
              </a:rPr>
              <a:t>&lt;</a:t>
            </a:r>
            <a:r>
              <a:rPr lang="en-US" dirty="0" err="1">
                <a:solidFill>
                  <a:schemeClr val="accent1">
                    <a:lumMod val="75000"/>
                  </a:schemeClr>
                </a:solidFill>
                <a:latin typeface="Consolas" panose="020B0609020204030204" pitchFamily="49" charset="0"/>
              </a:rPr>
              <a:t>img</a:t>
            </a:r>
            <a:r>
              <a:rPr lang="en-US" dirty="0">
                <a:solidFill>
                  <a:schemeClr val="accent1">
                    <a:lumMod val="75000"/>
                  </a:schemeClr>
                </a:solidFill>
                <a:latin typeface="Consolas" panose="020B0609020204030204" pitchFamily="49" charset="0"/>
              </a:rPr>
              <a:t> </a:t>
            </a:r>
            <a:r>
              <a:rPr lang="en-US" dirty="0" err="1">
                <a:solidFill>
                  <a:schemeClr val="accent1">
                    <a:lumMod val="75000"/>
                  </a:schemeClr>
                </a:solidFill>
                <a:latin typeface="Consolas" panose="020B0609020204030204" pitchFamily="49" charset="0"/>
              </a:rPr>
              <a:t>src</a:t>
            </a:r>
            <a:r>
              <a:rPr lang="en-US" dirty="0">
                <a:solidFill>
                  <a:schemeClr val="accent1">
                    <a:lumMod val="75000"/>
                  </a:schemeClr>
                </a:solidFill>
                <a:latin typeface="Consolas" panose="020B0609020204030204" pitchFamily="49" charset="0"/>
              </a:rPr>
              <a:t>="</a:t>
            </a:r>
            <a:r>
              <a:rPr lang="en-US" i="1" dirty="0" err="1">
                <a:solidFill>
                  <a:schemeClr val="accent1">
                    <a:lumMod val="75000"/>
                  </a:schemeClr>
                </a:solidFill>
                <a:latin typeface="Consolas" panose="020B0609020204030204" pitchFamily="49" charset="0"/>
              </a:rPr>
              <a:t>NamaFileGambar</a:t>
            </a:r>
            <a:r>
              <a:rPr lang="en-US" i="1" dirty="0">
                <a:solidFill>
                  <a:schemeClr val="accent1">
                    <a:lumMod val="75000"/>
                  </a:schemeClr>
                </a:solidFill>
                <a:latin typeface="Consolas" panose="020B0609020204030204" pitchFamily="49" charset="0"/>
              </a:rPr>
              <a:t>" /</a:t>
            </a:r>
            <a:r>
              <a:rPr lang="en-US" dirty="0">
                <a:solidFill>
                  <a:schemeClr val="accent1">
                    <a:lumMod val="75000"/>
                  </a:schemeClr>
                </a:solidFill>
                <a:latin typeface="Consolas" panose="020B0609020204030204" pitchFamily="49" charset="0"/>
              </a:rPr>
              <a:t>&gt;</a:t>
            </a:r>
          </a:p>
          <a:p>
            <a:pPr>
              <a:lnSpc>
                <a:spcPct val="140000"/>
              </a:lnSpc>
              <a:defRPr/>
            </a:pPr>
            <a:endParaRPr lang="en-US" b="1" dirty="0">
              <a:latin typeface="Tw Cen MT" charset="0"/>
            </a:endParaRPr>
          </a:p>
          <a:p>
            <a:pPr>
              <a:lnSpc>
                <a:spcPct val="140000"/>
              </a:lnSpc>
            </a:pPr>
            <a:endParaRPr lang="en-US" dirty="0"/>
          </a:p>
          <a:p>
            <a:pPr marL="0" indent="0">
              <a:buNone/>
            </a:pPr>
            <a:endParaRPr lang="en-US" dirty="0"/>
          </a:p>
        </p:txBody>
      </p:sp>
      <p:pic>
        <p:nvPicPr>
          <p:cNvPr id="14" name="Picture 13">
            <a:extLst>
              <a:ext uri="{FF2B5EF4-FFF2-40B4-BE49-F238E27FC236}">
                <a16:creationId xmlns:a16="http://schemas.microsoft.com/office/drawing/2014/main" id="{107B14CD-391F-4F78-961E-D5B8D81240FA}"/>
              </a:ext>
            </a:extLst>
          </p:cNvPr>
          <p:cNvPicPr>
            <a:picLocks noChangeAspect="1"/>
          </p:cNvPicPr>
          <p:nvPr/>
        </p:nvPicPr>
        <p:blipFill>
          <a:blip r:embed="rId2"/>
          <a:stretch>
            <a:fillRect/>
          </a:stretch>
        </p:blipFill>
        <p:spPr>
          <a:xfrm>
            <a:off x="6553880" y="479651"/>
            <a:ext cx="2143125" cy="2143125"/>
          </a:xfrm>
          <a:prstGeom prst="rect">
            <a:avLst/>
          </a:prstGeom>
        </p:spPr>
      </p:pic>
    </p:spTree>
    <p:extLst>
      <p:ext uri="{BB962C8B-B14F-4D97-AF65-F5344CB8AC3E}">
        <p14:creationId xmlns:p14="http://schemas.microsoft.com/office/powerpoint/2010/main" val="3452086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870</Words>
  <Application>Microsoft Office PowerPoint</Application>
  <PresentationFormat>On-screen Show (4:3)</PresentationFormat>
  <Paragraphs>125</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Lucida Grande</vt:lpstr>
      <vt:lpstr>Rockwell</vt:lpstr>
      <vt:lpstr>Tw Cen MT</vt:lpstr>
      <vt:lpstr>Office Theme</vt:lpstr>
      <vt:lpstr>&lt;Hypertext Markup Language/&gt;</vt:lpstr>
      <vt:lpstr>HTML: definisi</vt:lpstr>
      <vt:lpstr>&lt;DOCTYPE&gt; HTML</vt:lpstr>
      <vt:lpstr>&lt;!DOCTYPE&gt; HTML</vt:lpstr>
      <vt:lpstr>TAG DASAR</vt:lpstr>
      <vt:lpstr>TAG DASAR</vt:lpstr>
      <vt:lpstr>HEADING</vt:lpstr>
      <vt:lpstr>LIST</vt:lpstr>
      <vt:lpstr>IMAGE</vt:lpstr>
      <vt:lpstr>Table Data</vt:lpstr>
      <vt:lpstr>Table Data</vt:lpstr>
      <vt:lpstr>Link</vt:lpstr>
      <vt:lpstr>Link</vt:lpstr>
      <vt:lpstr>Paragraph</vt:lpstr>
      <vt:lpstr>DIV</vt:lpstr>
      <vt:lpstr>DIV</vt:lpstr>
      <vt:lpstr>HTML5 : Video</vt:lpstr>
      <vt:lpstr>HTML5: Audio</vt:lpstr>
      <vt:lpstr>HTML5: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&lt;Hypertext Markup Language/&gt;</dc:title>
  <dc:creator>fawwaz</dc:creator>
  <cp:lastModifiedBy>fawwaz ali</cp:lastModifiedBy>
  <cp:revision>14</cp:revision>
  <dcterms:created xsi:type="dcterms:W3CDTF">2018-08-29T03:55:35Z</dcterms:created>
  <dcterms:modified xsi:type="dcterms:W3CDTF">2021-09-08T23:14:02Z</dcterms:modified>
</cp:coreProperties>
</file>