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1" r:id="rId21"/>
    <p:sldId id="282" r:id="rId22"/>
    <p:sldId id="284" r:id="rId23"/>
    <p:sldId id="283" r:id="rId24"/>
    <p:sldId id="285" r:id="rId25"/>
    <p:sldId id="286" r:id="rId26"/>
    <p:sldId id="287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3C60-CFE6-4124-9F59-42BE7842BF5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D25B-A9FA-4445-87DF-F70E345F9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3C60-CFE6-4124-9F59-42BE7842BF5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D25B-A9FA-4445-87DF-F70E345F9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8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3C60-CFE6-4124-9F59-42BE7842BF5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D25B-A9FA-4445-87DF-F70E345F9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0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ckwell" panose="02060603020205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3C60-CFE6-4124-9F59-42BE7842BF5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D25B-A9FA-4445-87DF-F70E345F9A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F32CD8-AB9D-4720-83EC-479DB2F88DDF}"/>
              </a:ext>
            </a:extLst>
          </p:cNvPr>
          <p:cNvSpPr/>
          <p:nvPr userDrawn="1"/>
        </p:nvSpPr>
        <p:spPr>
          <a:xfrm>
            <a:off x="0" y="0"/>
            <a:ext cx="9144000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9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3C60-CFE6-4124-9F59-42BE7842BF5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D25B-A9FA-4445-87DF-F70E345F9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5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3C60-CFE6-4124-9F59-42BE7842BF5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D25B-A9FA-4445-87DF-F70E345F9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8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3C60-CFE6-4124-9F59-42BE7842BF5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D25B-A9FA-4445-87DF-F70E345F9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8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3C60-CFE6-4124-9F59-42BE7842BF5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D25B-A9FA-4445-87DF-F70E345F9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1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3C60-CFE6-4124-9F59-42BE7842BF5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D25B-A9FA-4445-87DF-F70E345F9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6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3C60-CFE6-4124-9F59-42BE7842BF5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D25B-A9FA-4445-87DF-F70E345F9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5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3C60-CFE6-4124-9F59-42BE7842BF5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D25B-A9FA-4445-87DF-F70E345F9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D3C60-CFE6-4124-9F59-42BE7842BF5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4D25B-A9FA-4445-87DF-F70E345F9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5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CC0E-DC34-46A1-A7FA-DABFB200D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3D33C-EF2F-49D7-8B24-EDE8A94FA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Pendahuluan</a:t>
            </a:r>
            <a:r>
              <a:rPr lang="en-US" dirty="0"/>
              <a:t> WEB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62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B29B-5378-4FE8-8A09-5E285DB6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How does Website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4B70-5BEB-4690-AB2A-5568A5638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869D7BF3-2783-4772-9EA7-7CC8734A2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348718"/>
            <a:ext cx="7794133" cy="275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790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36F0-E73B-4A79-90D7-B6C3062C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Category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67120-09B4-4A06-9ED6-1C856B2DBED5}"/>
              </a:ext>
            </a:extLst>
          </p:cNvPr>
          <p:cNvSpPr txBox="1"/>
          <p:nvPr/>
        </p:nvSpPr>
        <p:spPr>
          <a:xfrm>
            <a:off x="778987" y="2067356"/>
            <a:ext cx="351316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b="1" i="1" dirty="0">
                <a:solidFill>
                  <a:srgbClr val="C00000"/>
                </a:solidFill>
                <a:latin typeface="+mj-lt"/>
              </a:rPr>
              <a:t>Affiliate Agency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b="1" i="1" dirty="0">
                <a:solidFill>
                  <a:srgbClr val="C00000"/>
                </a:solidFill>
                <a:latin typeface="+mj-lt"/>
              </a:rPr>
              <a:t>Blog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b="1" i="1" dirty="0">
                <a:solidFill>
                  <a:srgbClr val="C00000"/>
                </a:solidFill>
                <a:latin typeface="+mj-lt"/>
              </a:rPr>
              <a:t>Web </a:t>
            </a:r>
            <a:r>
              <a:rPr lang="en-US" b="1" i="1" dirty="0" err="1">
                <a:solidFill>
                  <a:srgbClr val="C00000"/>
                </a:solidFill>
                <a:latin typeface="+mj-lt"/>
              </a:rPr>
              <a:t>Komunitas</a:t>
            </a:r>
            <a:endParaRPr lang="en-US" b="1" i="1" dirty="0">
              <a:solidFill>
                <a:srgbClr val="C00000"/>
              </a:solidFill>
              <a:latin typeface="+mj-lt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b="1" i="1" dirty="0">
                <a:solidFill>
                  <a:srgbClr val="C00000"/>
                </a:solidFill>
                <a:latin typeface="+mj-lt"/>
              </a:rPr>
              <a:t>E-Commerce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b="1" i="1" dirty="0">
                <a:solidFill>
                  <a:srgbClr val="C00000"/>
                </a:solidFill>
                <a:latin typeface="+mj-lt"/>
              </a:rPr>
              <a:t>p2p/Torrents website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b="1" i="1" dirty="0">
                <a:solidFill>
                  <a:srgbClr val="C00000"/>
                </a:solidFill>
                <a:latin typeface="+mj-lt"/>
              </a:rPr>
              <a:t>Forum website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b="1" i="1" dirty="0" err="1">
                <a:solidFill>
                  <a:srgbClr val="C00000"/>
                </a:solidFill>
                <a:latin typeface="+mj-lt"/>
              </a:rPr>
              <a:t>Situs</a:t>
            </a:r>
            <a:r>
              <a:rPr lang="en-US" b="1" i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b="1" i="1" dirty="0" err="1">
                <a:solidFill>
                  <a:srgbClr val="C00000"/>
                </a:solidFill>
                <a:latin typeface="+mj-lt"/>
              </a:rPr>
              <a:t>Pemerintahan</a:t>
            </a:r>
            <a:endParaRPr lang="en-US" b="1" i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7BEEA-FD6A-4315-BB38-35C86B7F446F}"/>
              </a:ext>
            </a:extLst>
          </p:cNvPr>
          <p:cNvSpPr txBox="1"/>
          <p:nvPr/>
        </p:nvSpPr>
        <p:spPr>
          <a:xfrm>
            <a:off x="5194345" y="2067356"/>
            <a:ext cx="351316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b="1" i="1" dirty="0">
                <a:solidFill>
                  <a:srgbClr val="C00000"/>
                </a:solidFill>
                <a:latin typeface="+mj-lt"/>
              </a:rPr>
              <a:t>Website Game Online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b="1" i="1" dirty="0">
                <a:solidFill>
                  <a:srgbClr val="C00000"/>
                </a:solidFill>
                <a:latin typeface="+mj-lt"/>
              </a:rPr>
              <a:t>Media Sharing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b="1" i="1" dirty="0">
                <a:solidFill>
                  <a:srgbClr val="C00000"/>
                </a:solidFill>
                <a:latin typeface="+mj-lt"/>
              </a:rPr>
              <a:t>Personal Website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b="1" i="1" dirty="0">
                <a:solidFill>
                  <a:srgbClr val="C00000"/>
                </a:solidFill>
                <a:latin typeface="+mj-lt"/>
              </a:rPr>
              <a:t>Webmail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b="1" i="1" dirty="0">
                <a:solidFill>
                  <a:srgbClr val="C00000"/>
                </a:solidFill>
                <a:latin typeface="+mj-lt"/>
              </a:rPr>
              <a:t>Social Networking 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b="1" i="1" dirty="0">
                <a:solidFill>
                  <a:srgbClr val="C00000"/>
                </a:solidFill>
                <a:latin typeface="+mj-lt"/>
              </a:rPr>
              <a:t>Web portal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b="1" i="1" dirty="0">
                <a:solidFill>
                  <a:srgbClr val="C00000"/>
                </a:solidFill>
                <a:latin typeface="+mj-lt"/>
              </a:rPr>
              <a:t>Wiki site</a:t>
            </a:r>
          </a:p>
        </p:txBody>
      </p:sp>
    </p:spTree>
    <p:extLst>
      <p:ext uri="{BB962C8B-B14F-4D97-AF65-F5344CB8AC3E}">
        <p14:creationId xmlns:p14="http://schemas.microsoft.com/office/powerpoint/2010/main" val="357691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C4A81-7CD9-4E52-BAD6-1560E188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4874"/>
            <a:ext cx="78867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Imagen 2" descr="C:\Users\Design\Documents\Edu\Product Launch\bgservices.png">
            <a:extLst>
              <a:ext uri="{FF2B5EF4-FFF2-40B4-BE49-F238E27FC236}">
                <a16:creationId xmlns:a16="http://schemas.microsoft.com/office/drawing/2014/main" id="{0094435E-6872-45E4-93F5-B54C5C338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2210512"/>
            <a:ext cx="3929062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2" descr="C:\Users\Design\Documents\Edu\Product Launch\bgservices.png">
            <a:extLst>
              <a:ext uri="{FF2B5EF4-FFF2-40B4-BE49-F238E27FC236}">
                <a16:creationId xmlns:a16="http://schemas.microsoft.com/office/drawing/2014/main" id="{78DE11B5-5D08-4F04-B587-3659B83D7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3540837"/>
            <a:ext cx="392906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2" descr="C:\Users\Design\Documents\Edu\Product Launch\bgservices.png">
            <a:extLst>
              <a:ext uri="{FF2B5EF4-FFF2-40B4-BE49-F238E27FC236}">
                <a16:creationId xmlns:a16="http://schemas.microsoft.com/office/drawing/2014/main" id="{F9C92A30-2E3C-4B7D-9071-1DB05C61D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2210512"/>
            <a:ext cx="3929063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2" descr="C:\Users\Design\Documents\Edu\Product Launch\bgservices.png">
            <a:extLst>
              <a:ext uri="{FF2B5EF4-FFF2-40B4-BE49-F238E27FC236}">
                <a16:creationId xmlns:a16="http://schemas.microsoft.com/office/drawing/2014/main" id="{F883688A-9ABD-41C4-A6C1-6779CC8E0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3540837"/>
            <a:ext cx="39290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3" descr="C:\Users\Design\Documents\Edu\Product Launch\icons\database_check.png">
            <a:extLst>
              <a:ext uri="{FF2B5EF4-FFF2-40B4-BE49-F238E27FC236}">
                <a16:creationId xmlns:a16="http://schemas.microsoft.com/office/drawing/2014/main" id="{4EE5A1F7-39A3-4474-9963-011BD86AF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4359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n 4" descr="C:\Users\Design\Documents\Edu\Product Launch\shadown 2.png">
            <a:extLst>
              <a:ext uri="{FF2B5EF4-FFF2-40B4-BE49-F238E27FC236}">
                <a16:creationId xmlns:a16="http://schemas.microsoft.com/office/drawing/2014/main" id="{48504E00-FFFA-40BC-966A-EE4A88259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820112"/>
            <a:ext cx="858838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2 Marcador de contenido">
            <a:extLst>
              <a:ext uri="{FF2B5EF4-FFF2-40B4-BE49-F238E27FC236}">
                <a16:creationId xmlns:a16="http://schemas.microsoft.com/office/drawing/2014/main" id="{24182146-D638-4463-BBD9-ED774038AC43}"/>
              </a:ext>
            </a:extLst>
          </p:cNvPr>
          <p:cNvSpPr txBox="1">
            <a:spLocks/>
          </p:cNvSpPr>
          <p:nvPr/>
        </p:nvSpPr>
        <p:spPr bwMode="auto">
          <a:xfrm>
            <a:off x="1403648" y="2497849"/>
            <a:ext cx="2979935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spcBef>
                <a:spcPct val="20000"/>
              </a:spcBef>
              <a:buFont typeface="Arial" charset="0"/>
              <a:buNone/>
            </a:pPr>
            <a:r>
              <a:rPr lang="en-US" sz="1000" b="1" dirty="0" err="1">
                <a:solidFill>
                  <a:schemeClr val="bg1"/>
                </a:solidFill>
              </a:rPr>
              <a:t>Desain</a:t>
            </a:r>
            <a:r>
              <a:rPr lang="en-US" sz="1000" b="1" dirty="0">
                <a:solidFill>
                  <a:schemeClr val="bg1"/>
                </a:solidFill>
              </a:rPr>
              <a:t> website </a:t>
            </a:r>
            <a:r>
              <a:rPr lang="en-US" sz="1000" b="1" dirty="0" err="1">
                <a:solidFill>
                  <a:schemeClr val="bg1"/>
                </a:solidFill>
              </a:rPr>
              <a:t>menentukan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kualitas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dan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keindahan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sebuah</a:t>
            </a:r>
            <a:r>
              <a:rPr lang="en-US" sz="1000" b="1" dirty="0">
                <a:solidFill>
                  <a:schemeClr val="bg1"/>
                </a:solidFill>
              </a:rPr>
              <a:t> website. </a:t>
            </a:r>
            <a:r>
              <a:rPr lang="en-US" sz="1000" b="1" dirty="0" err="1">
                <a:solidFill>
                  <a:schemeClr val="bg1"/>
                </a:solidFill>
              </a:rPr>
              <a:t>Desain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sangat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berpengaruh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kepada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penilaian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pengunjung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akan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bagus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tidaknya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sebuah</a:t>
            </a:r>
            <a:r>
              <a:rPr lang="en-US" sz="1000" b="1" dirty="0">
                <a:solidFill>
                  <a:schemeClr val="bg1"/>
                </a:solidFill>
              </a:rPr>
              <a:t> website.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11" name="2 Marcador de contenido">
            <a:extLst>
              <a:ext uri="{FF2B5EF4-FFF2-40B4-BE49-F238E27FC236}">
                <a16:creationId xmlns:a16="http://schemas.microsoft.com/office/drawing/2014/main" id="{64C34D7D-EABB-4E35-9AF2-65E0165CE8D0}"/>
              </a:ext>
            </a:extLst>
          </p:cNvPr>
          <p:cNvSpPr txBox="1">
            <a:spLocks/>
          </p:cNvSpPr>
          <p:nvPr/>
        </p:nvSpPr>
        <p:spPr bwMode="auto">
          <a:xfrm>
            <a:off x="1403648" y="2244073"/>
            <a:ext cx="24272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400" b="1" dirty="0">
                <a:solidFill>
                  <a:schemeClr val="bg1"/>
                </a:solidFill>
                <a:latin typeface="Rockwell" pitchFamily="18" charset="0"/>
              </a:rPr>
              <a:t>DESAIN  </a:t>
            </a:r>
            <a:r>
              <a:rPr lang="en-US" sz="1400" b="1" dirty="0">
                <a:solidFill>
                  <a:srgbClr val="FFC000"/>
                </a:solidFill>
                <a:latin typeface="Rockwell" pitchFamily="18" charset="0"/>
              </a:rPr>
              <a:t>WEB</a:t>
            </a:r>
            <a:endParaRPr lang="es-ES" sz="14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pic>
        <p:nvPicPr>
          <p:cNvPr id="12" name="Imagen 4" descr="C:\Users\Design\Documents\Edu\Product Launch\shadown 2.png">
            <a:extLst>
              <a:ext uri="{FF2B5EF4-FFF2-40B4-BE49-F238E27FC236}">
                <a16:creationId xmlns:a16="http://schemas.microsoft.com/office/drawing/2014/main" id="{08A73A1D-C511-4680-9D57-B2AF424A2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2820112"/>
            <a:ext cx="858838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2 Marcador de contenido">
            <a:extLst>
              <a:ext uri="{FF2B5EF4-FFF2-40B4-BE49-F238E27FC236}">
                <a16:creationId xmlns:a16="http://schemas.microsoft.com/office/drawing/2014/main" id="{782AAC6A-5FBC-4A5F-BA95-FB8B566EBCC7}"/>
              </a:ext>
            </a:extLst>
          </p:cNvPr>
          <p:cNvSpPr txBox="1">
            <a:spLocks/>
          </p:cNvSpPr>
          <p:nvPr/>
        </p:nvSpPr>
        <p:spPr bwMode="auto">
          <a:xfrm>
            <a:off x="5651500" y="2564524"/>
            <a:ext cx="262731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spcBef>
                <a:spcPct val="20000"/>
              </a:spcBef>
              <a:buFont typeface="Arial" charset="0"/>
              <a:buNone/>
            </a:pPr>
            <a:r>
              <a:rPr lang="nn-NO" sz="1000" dirty="0">
                <a:solidFill>
                  <a:schemeClr val="bg1"/>
                </a:solidFill>
              </a:rPr>
              <a:t>File-file Website perlu untuk diletakkan dirumah hosting versi online agar terakses ke seluruh dunia.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F50CA1CB-6C39-4C86-A3B3-39232DE7077F}"/>
              </a:ext>
            </a:extLst>
          </p:cNvPr>
          <p:cNvSpPr txBox="1">
            <a:spLocks/>
          </p:cNvSpPr>
          <p:nvPr/>
        </p:nvSpPr>
        <p:spPr bwMode="auto">
          <a:xfrm>
            <a:off x="5651500" y="2286712"/>
            <a:ext cx="280893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400" b="1" dirty="0">
                <a:solidFill>
                  <a:srgbClr val="FFC000"/>
                </a:solidFill>
                <a:latin typeface="Rockwell" pitchFamily="18" charset="0"/>
              </a:rPr>
              <a:t>PROGRAM </a:t>
            </a:r>
            <a:r>
              <a:rPr lang="en-US" sz="1400" b="1" dirty="0">
                <a:solidFill>
                  <a:schemeClr val="bg1"/>
                </a:solidFill>
                <a:latin typeface="Rockwell" pitchFamily="18" charset="0"/>
              </a:rPr>
              <a:t>TRANSFER DATA</a:t>
            </a:r>
            <a:endParaRPr lang="es-ES" sz="14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pic>
        <p:nvPicPr>
          <p:cNvPr id="15" name="Imagen 4" descr="C:\Users\Design\Documents\Edu\Product Launch\shadown 2.png">
            <a:extLst>
              <a:ext uri="{FF2B5EF4-FFF2-40B4-BE49-F238E27FC236}">
                <a16:creationId xmlns:a16="http://schemas.microsoft.com/office/drawing/2014/main" id="{E1FB877D-9888-4179-8FB1-43EB8A613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4150437"/>
            <a:ext cx="85883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2 Marcador de contenido">
            <a:extLst>
              <a:ext uri="{FF2B5EF4-FFF2-40B4-BE49-F238E27FC236}">
                <a16:creationId xmlns:a16="http://schemas.microsoft.com/office/drawing/2014/main" id="{7F0C0ABB-FE6C-4D44-99D1-C007458537B3}"/>
              </a:ext>
            </a:extLst>
          </p:cNvPr>
          <p:cNvSpPr txBox="1">
            <a:spLocks/>
          </p:cNvSpPr>
          <p:nvPr/>
        </p:nvSpPr>
        <p:spPr bwMode="auto">
          <a:xfrm>
            <a:off x="5651500" y="3856749"/>
            <a:ext cx="280893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spcBef>
                <a:spcPct val="20000"/>
              </a:spcBef>
              <a:buFont typeface="Arial" charset="0"/>
              <a:buNone/>
            </a:pPr>
            <a:r>
              <a:rPr lang="en-US" sz="1000" b="1" dirty="0">
                <a:solidFill>
                  <a:schemeClr val="bg1"/>
                </a:solidFill>
              </a:rPr>
              <a:t>Cara yang </a:t>
            </a:r>
            <a:r>
              <a:rPr lang="en-US" sz="1000" b="1" dirty="0" err="1">
                <a:solidFill>
                  <a:schemeClr val="bg1"/>
                </a:solidFill>
              </a:rPr>
              <a:t>biasanya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dilakukan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dan</a:t>
            </a:r>
            <a:r>
              <a:rPr lang="en-US" sz="1000" b="1" dirty="0">
                <a:solidFill>
                  <a:schemeClr val="bg1"/>
                </a:solidFill>
              </a:rPr>
              <a:t> paling </a:t>
            </a:r>
            <a:r>
              <a:rPr lang="en-US" sz="1000" b="1" dirty="0" err="1">
                <a:solidFill>
                  <a:schemeClr val="bg1"/>
                </a:solidFill>
              </a:rPr>
              <a:t>efektif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dengan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tak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terbatas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ruang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atau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waktu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adalah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publikasi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langsung</a:t>
            </a:r>
            <a:r>
              <a:rPr lang="en-US" sz="1000" b="1" dirty="0">
                <a:solidFill>
                  <a:schemeClr val="bg1"/>
                </a:solidFill>
              </a:rPr>
              <a:t> di internet </a:t>
            </a:r>
            <a:r>
              <a:rPr lang="en-US" sz="1000" b="1" dirty="0" err="1">
                <a:solidFill>
                  <a:schemeClr val="bg1"/>
                </a:solidFill>
              </a:rPr>
              <a:t>melalui</a:t>
            </a:r>
            <a:r>
              <a:rPr lang="en-US" sz="1000" b="1" dirty="0">
                <a:solidFill>
                  <a:schemeClr val="bg1"/>
                </a:solidFill>
              </a:rPr>
              <a:t> search engine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17" name="2 Marcador de contenido">
            <a:extLst>
              <a:ext uri="{FF2B5EF4-FFF2-40B4-BE49-F238E27FC236}">
                <a16:creationId xmlns:a16="http://schemas.microsoft.com/office/drawing/2014/main" id="{7FD96E5A-A777-4C40-8138-FEF780D48C1C}"/>
              </a:ext>
            </a:extLst>
          </p:cNvPr>
          <p:cNvSpPr txBox="1">
            <a:spLocks/>
          </p:cNvSpPr>
          <p:nvPr/>
        </p:nvSpPr>
        <p:spPr bwMode="auto">
          <a:xfrm>
            <a:off x="5651500" y="3617037"/>
            <a:ext cx="24272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400" b="1" dirty="0">
                <a:solidFill>
                  <a:srgbClr val="FFC000"/>
                </a:solidFill>
                <a:latin typeface="Rockwell" pitchFamily="18" charset="0"/>
              </a:rPr>
              <a:t>PUBLIKASI </a:t>
            </a:r>
            <a:r>
              <a:rPr lang="en-US" sz="1400" b="1" dirty="0">
                <a:solidFill>
                  <a:schemeClr val="bg1"/>
                </a:solidFill>
                <a:latin typeface="Rockwell" pitchFamily="18" charset="0"/>
              </a:rPr>
              <a:t>WEB</a:t>
            </a:r>
            <a:endParaRPr lang="es-ES" sz="14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pic>
        <p:nvPicPr>
          <p:cNvPr id="18" name="Imagen 4" descr="C:\Users\Design\Documents\Edu\Product Launch\shadown 2.png">
            <a:extLst>
              <a:ext uri="{FF2B5EF4-FFF2-40B4-BE49-F238E27FC236}">
                <a16:creationId xmlns:a16="http://schemas.microsoft.com/office/drawing/2014/main" id="{8383D47E-2DA1-4A99-8D35-19B9DDD84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4150437"/>
            <a:ext cx="85883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2 Marcador de contenido">
            <a:extLst>
              <a:ext uri="{FF2B5EF4-FFF2-40B4-BE49-F238E27FC236}">
                <a16:creationId xmlns:a16="http://schemas.microsoft.com/office/drawing/2014/main" id="{BE0DBFD1-C758-4CB3-8FF7-CE374E63EA38}"/>
              </a:ext>
            </a:extLst>
          </p:cNvPr>
          <p:cNvSpPr txBox="1">
            <a:spLocks/>
          </p:cNvSpPr>
          <p:nvPr/>
        </p:nvSpPr>
        <p:spPr bwMode="auto">
          <a:xfrm>
            <a:off x="1425575" y="3889516"/>
            <a:ext cx="299581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spcBef>
                <a:spcPct val="20000"/>
              </a:spcBef>
              <a:buFont typeface="Arial" charset="0"/>
              <a:buNone/>
            </a:pPr>
            <a:r>
              <a:rPr lang="en-US" sz="1000" b="1" dirty="0" err="1">
                <a:solidFill>
                  <a:schemeClr val="bg1"/>
                </a:solidFill>
              </a:rPr>
              <a:t>Semakin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banyak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ragam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bahasa</a:t>
            </a:r>
            <a:r>
              <a:rPr lang="en-US" sz="1000" b="1" dirty="0">
                <a:solidFill>
                  <a:schemeClr val="bg1"/>
                </a:solidFill>
              </a:rPr>
              <a:t> program yang </a:t>
            </a:r>
            <a:r>
              <a:rPr lang="en-US" sz="1000" b="1" dirty="0" err="1">
                <a:solidFill>
                  <a:schemeClr val="bg1"/>
                </a:solidFill>
              </a:rPr>
              <a:t>digunakan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maka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akan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terlihat</a:t>
            </a:r>
            <a:r>
              <a:rPr lang="en-US" sz="1000" b="1" dirty="0">
                <a:solidFill>
                  <a:schemeClr val="bg1"/>
                </a:solidFill>
              </a:rPr>
              <a:t> website </a:t>
            </a:r>
            <a:r>
              <a:rPr lang="en-US" sz="1000" b="1" dirty="0" err="1">
                <a:solidFill>
                  <a:schemeClr val="bg1"/>
                </a:solidFill>
              </a:rPr>
              <a:t>semakin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dinamis</a:t>
            </a:r>
            <a:r>
              <a:rPr lang="en-US" sz="1000" b="1" dirty="0">
                <a:solidFill>
                  <a:schemeClr val="bg1"/>
                </a:solidFill>
              </a:rPr>
              <a:t>, </a:t>
            </a:r>
            <a:r>
              <a:rPr lang="en-US" sz="1000" b="1" dirty="0" err="1">
                <a:solidFill>
                  <a:schemeClr val="bg1"/>
                </a:solidFill>
              </a:rPr>
              <a:t>dan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interaktif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serta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terlihat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bagus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20" name="2 Marcador de contenido">
            <a:extLst>
              <a:ext uri="{FF2B5EF4-FFF2-40B4-BE49-F238E27FC236}">
                <a16:creationId xmlns:a16="http://schemas.microsoft.com/office/drawing/2014/main" id="{255BD9DC-7AAE-4C99-BB17-BDD51F469803}"/>
              </a:ext>
            </a:extLst>
          </p:cNvPr>
          <p:cNvSpPr txBox="1">
            <a:spLocks/>
          </p:cNvSpPr>
          <p:nvPr/>
        </p:nvSpPr>
        <p:spPr bwMode="auto">
          <a:xfrm>
            <a:off x="1425575" y="3617037"/>
            <a:ext cx="24272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400" b="1" dirty="0">
                <a:solidFill>
                  <a:srgbClr val="FFC000"/>
                </a:solidFill>
                <a:latin typeface="Rockwell" pitchFamily="18" charset="0"/>
              </a:rPr>
              <a:t>SCRIPT </a:t>
            </a:r>
            <a:r>
              <a:rPr lang="en-US" sz="1400" b="1" dirty="0">
                <a:solidFill>
                  <a:schemeClr val="bg1"/>
                </a:solidFill>
                <a:latin typeface="Rockwell" pitchFamily="18" charset="0"/>
              </a:rPr>
              <a:t>PROGRAM</a:t>
            </a:r>
            <a:endParaRPr lang="es-ES" sz="14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pic>
        <p:nvPicPr>
          <p:cNvPr id="21" name="Imagen 5" descr="C:\Users\Design\Documents\Edu\Product Launch\icons\presentation.png">
            <a:extLst>
              <a:ext uri="{FF2B5EF4-FFF2-40B4-BE49-F238E27FC236}">
                <a16:creationId xmlns:a16="http://schemas.microsoft.com/office/drawing/2014/main" id="{D8A5C589-3C34-4CEB-8D5B-C2D9246E1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38281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Imagen 6" descr="C:\Users\Design\Documents\Edu\Product Launch\icons\color_wheel.png">
            <a:extLst>
              <a:ext uri="{FF2B5EF4-FFF2-40B4-BE49-F238E27FC236}">
                <a16:creationId xmlns:a16="http://schemas.microsoft.com/office/drawing/2014/main" id="{7BA5D837-99C7-44CC-97B4-702A5931A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63" y="24835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Imagen 8" descr="C:\Users\Design\Documents\Edu\Product Launch\icons\web.png">
            <a:extLst>
              <a:ext uri="{FF2B5EF4-FFF2-40B4-BE49-F238E27FC236}">
                <a16:creationId xmlns:a16="http://schemas.microsoft.com/office/drawing/2014/main" id="{9692A0D0-D27F-44D3-8894-3712A31EF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63" y="38329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1 Título">
            <a:extLst>
              <a:ext uri="{FF2B5EF4-FFF2-40B4-BE49-F238E27FC236}">
                <a16:creationId xmlns:a16="http://schemas.microsoft.com/office/drawing/2014/main" id="{1B36791C-02F3-4728-BBE2-8335BF265BC5}"/>
              </a:ext>
            </a:extLst>
          </p:cNvPr>
          <p:cNvSpPr txBox="1">
            <a:spLocks/>
          </p:cNvSpPr>
          <p:nvPr/>
        </p:nvSpPr>
        <p:spPr>
          <a:xfrm>
            <a:off x="398462" y="876417"/>
            <a:ext cx="821055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6 HAL YANG TERPENTING  </a:t>
            </a:r>
            <a:endParaRPr lang="es-HN" sz="3200" b="1" dirty="0">
              <a:solidFill>
                <a:srgbClr val="FF0000"/>
              </a:solidFill>
              <a:latin typeface="Rockwell" pitchFamily="18" charset="0"/>
            </a:endParaRPr>
          </a:p>
        </p:txBody>
      </p:sp>
      <p:sp>
        <p:nvSpPr>
          <p:cNvPr id="25" name="1 Título">
            <a:extLst>
              <a:ext uri="{FF2B5EF4-FFF2-40B4-BE49-F238E27FC236}">
                <a16:creationId xmlns:a16="http://schemas.microsoft.com/office/drawing/2014/main" id="{9B31EB1B-2940-4107-B854-98EA23BAE432}"/>
              </a:ext>
            </a:extLst>
          </p:cNvPr>
          <p:cNvSpPr txBox="1">
            <a:spLocks/>
          </p:cNvSpPr>
          <p:nvPr/>
        </p:nvSpPr>
        <p:spPr>
          <a:xfrm>
            <a:off x="492323" y="1440622"/>
            <a:ext cx="821055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DALAM </a:t>
            </a:r>
            <a:r>
              <a:rPr lang="es-HN" sz="3200" b="1" dirty="0">
                <a:solidFill>
                  <a:srgbClr val="FF0000"/>
                </a:solidFill>
                <a:latin typeface="Rockwell" pitchFamily="18" charset="0"/>
              </a:rPr>
              <a:t>PENGEMBANGAN WEBSITE</a:t>
            </a:r>
          </a:p>
        </p:txBody>
      </p:sp>
      <p:pic>
        <p:nvPicPr>
          <p:cNvPr id="26" name="Imagen 2" descr="C:\Users\Design\Documents\Edu\Product Launch\bgservices.png">
            <a:extLst>
              <a:ext uri="{FF2B5EF4-FFF2-40B4-BE49-F238E27FC236}">
                <a16:creationId xmlns:a16="http://schemas.microsoft.com/office/drawing/2014/main" id="{6EEE3571-1660-420D-BB6D-708180AA9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23" y="4764353"/>
            <a:ext cx="392906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Imagen 2" descr="C:\Users\Design\Documents\Edu\Product Launch\bgservices.png">
            <a:extLst>
              <a:ext uri="{FF2B5EF4-FFF2-40B4-BE49-F238E27FC236}">
                <a16:creationId xmlns:a16="http://schemas.microsoft.com/office/drawing/2014/main" id="{D1EF0511-47CC-4214-89B7-D8ABEE2E7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385" y="4764353"/>
            <a:ext cx="39290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Imagen 4" descr="C:\Users\Design\Documents\Edu\Product Launch\shadown 2.png">
            <a:extLst>
              <a:ext uri="{FF2B5EF4-FFF2-40B4-BE49-F238E27FC236}">
                <a16:creationId xmlns:a16="http://schemas.microsoft.com/office/drawing/2014/main" id="{B0986555-05E4-417D-8CF7-B626EBED2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235" y="5373953"/>
            <a:ext cx="85883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2 Marcador de contenido">
            <a:extLst>
              <a:ext uri="{FF2B5EF4-FFF2-40B4-BE49-F238E27FC236}">
                <a16:creationId xmlns:a16="http://schemas.microsoft.com/office/drawing/2014/main" id="{AAC12740-B5B1-401E-9935-5883FEEEEC56}"/>
              </a:ext>
            </a:extLst>
          </p:cNvPr>
          <p:cNvSpPr txBox="1">
            <a:spLocks/>
          </p:cNvSpPr>
          <p:nvPr/>
        </p:nvSpPr>
        <p:spPr bwMode="auto">
          <a:xfrm>
            <a:off x="5656460" y="5051690"/>
            <a:ext cx="2813497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spcBef>
                <a:spcPct val="20000"/>
              </a:spcBef>
              <a:buFont typeface="Arial" charset="0"/>
              <a:buNone/>
            </a:pPr>
            <a:r>
              <a:rPr lang="en-US" sz="1000" b="1" dirty="0">
                <a:solidFill>
                  <a:schemeClr val="bg1"/>
                </a:solidFill>
              </a:rPr>
              <a:t>Domain name </a:t>
            </a:r>
            <a:r>
              <a:rPr lang="en-US" sz="1000" b="1" dirty="0" err="1">
                <a:solidFill>
                  <a:schemeClr val="bg1"/>
                </a:solidFill>
              </a:rPr>
              <a:t>dan</a:t>
            </a:r>
            <a:r>
              <a:rPr lang="en-US" sz="1000" b="1" dirty="0">
                <a:solidFill>
                  <a:schemeClr val="bg1"/>
                </a:solidFill>
              </a:rPr>
              <a:t> web hosting </a:t>
            </a:r>
            <a:r>
              <a:rPr lang="en-US" sz="1000" b="1" dirty="0" err="1">
                <a:solidFill>
                  <a:schemeClr val="bg1"/>
                </a:solidFill>
              </a:rPr>
              <a:t>berstatus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sewa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b="1" dirty="0" err="1">
                <a:solidFill>
                  <a:schemeClr val="bg1"/>
                </a:solidFill>
              </a:rPr>
              <a:t>Selama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kedua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hal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itu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dibayarkan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masa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sewa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perpanjangannya</a:t>
            </a:r>
            <a:r>
              <a:rPr lang="en-US" sz="1000" b="1" dirty="0">
                <a:solidFill>
                  <a:schemeClr val="bg1"/>
                </a:solidFill>
              </a:rPr>
              <a:t>, </a:t>
            </a:r>
            <a:r>
              <a:rPr lang="en-US" sz="1000" b="1" dirty="0" err="1">
                <a:solidFill>
                  <a:schemeClr val="bg1"/>
                </a:solidFill>
              </a:rPr>
              <a:t>maka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Anda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berhak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untuk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memilikinya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dan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mempergunakannya</a:t>
            </a:r>
            <a:r>
              <a:rPr lang="en-US" sz="1000" b="1" dirty="0">
                <a:solidFill>
                  <a:schemeClr val="bg1"/>
                </a:solidFill>
              </a:rPr>
              <a:t>.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30" name="2 Marcador de contenido">
            <a:extLst>
              <a:ext uri="{FF2B5EF4-FFF2-40B4-BE49-F238E27FC236}">
                <a16:creationId xmlns:a16="http://schemas.microsoft.com/office/drawing/2014/main" id="{27459916-8525-4591-A43E-2D6899BE6342}"/>
              </a:ext>
            </a:extLst>
          </p:cNvPr>
          <p:cNvSpPr txBox="1">
            <a:spLocks/>
          </p:cNvSpPr>
          <p:nvPr/>
        </p:nvSpPr>
        <p:spPr bwMode="auto">
          <a:xfrm>
            <a:off x="5646934" y="4840553"/>
            <a:ext cx="3101529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400" b="1" dirty="0">
                <a:solidFill>
                  <a:srgbClr val="FFC000"/>
                </a:solidFill>
                <a:latin typeface="Rockwell" pitchFamily="18" charset="0"/>
              </a:rPr>
              <a:t>PERPANJANGAN</a:t>
            </a:r>
            <a:r>
              <a:rPr lang="en-US" sz="1400" b="1" dirty="0">
                <a:solidFill>
                  <a:schemeClr val="bg1"/>
                </a:solidFill>
                <a:latin typeface="Rockwell" pitchFamily="18" charset="0"/>
              </a:rPr>
              <a:t>MASA SEWA</a:t>
            </a:r>
            <a:endParaRPr lang="es-ES" sz="14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pic>
        <p:nvPicPr>
          <p:cNvPr id="31" name="Imagen 4" descr="C:\Users\Design\Documents\Edu\Product Launch\shadown 2.png">
            <a:extLst>
              <a:ext uri="{FF2B5EF4-FFF2-40B4-BE49-F238E27FC236}">
                <a16:creationId xmlns:a16="http://schemas.microsoft.com/office/drawing/2014/main" id="{015BEE87-AC2A-4A2F-90C8-90A8A7FA7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10" y="5373953"/>
            <a:ext cx="85883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2 Marcador de contenido">
            <a:extLst>
              <a:ext uri="{FF2B5EF4-FFF2-40B4-BE49-F238E27FC236}">
                <a16:creationId xmlns:a16="http://schemas.microsoft.com/office/drawing/2014/main" id="{1F944EC9-A642-4019-A886-D14C290FB264}"/>
              </a:ext>
            </a:extLst>
          </p:cNvPr>
          <p:cNvSpPr txBox="1">
            <a:spLocks/>
          </p:cNvSpPr>
          <p:nvPr/>
        </p:nvSpPr>
        <p:spPr bwMode="auto">
          <a:xfrm>
            <a:off x="1421010" y="5061910"/>
            <a:ext cx="296257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spcBef>
                <a:spcPct val="20000"/>
              </a:spcBef>
              <a:buFont typeface="Arial" charset="0"/>
              <a:buNone/>
            </a:pPr>
            <a:r>
              <a:rPr lang="en-US" sz="1000" b="1" dirty="0" err="1">
                <a:solidFill>
                  <a:schemeClr val="bg1"/>
                </a:solidFill>
              </a:rPr>
              <a:t>Diperlukan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pemeliharaan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penambahan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informasi</a:t>
            </a:r>
            <a:r>
              <a:rPr lang="en-US" sz="1000" b="1" dirty="0">
                <a:solidFill>
                  <a:schemeClr val="bg1"/>
                </a:solidFill>
              </a:rPr>
              <a:t>, </a:t>
            </a:r>
            <a:r>
              <a:rPr lang="en-US" sz="1000" b="1" dirty="0" err="1">
                <a:solidFill>
                  <a:schemeClr val="bg1"/>
                </a:solidFill>
              </a:rPr>
              <a:t>berita</a:t>
            </a:r>
            <a:r>
              <a:rPr lang="en-US" sz="1000" b="1" dirty="0">
                <a:solidFill>
                  <a:schemeClr val="bg1"/>
                </a:solidFill>
              </a:rPr>
              <a:t>, </a:t>
            </a:r>
            <a:r>
              <a:rPr lang="en-US" sz="1000" b="1" dirty="0" err="1">
                <a:solidFill>
                  <a:schemeClr val="bg1"/>
                </a:solidFill>
              </a:rPr>
              <a:t>artikel</a:t>
            </a:r>
            <a:r>
              <a:rPr lang="en-US" sz="1000" b="1" dirty="0">
                <a:solidFill>
                  <a:schemeClr val="bg1"/>
                </a:solidFill>
              </a:rPr>
              <a:t>, link, </a:t>
            </a:r>
            <a:r>
              <a:rPr lang="en-US" sz="1000" b="1" dirty="0" err="1">
                <a:solidFill>
                  <a:schemeClr val="bg1"/>
                </a:solidFill>
              </a:rPr>
              <a:t>gambar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atau</a:t>
            </a:r>
            <a:r>
              <a:rPr lang="en-US" sz="1000" b="1" dirty="0">
                <a:solidFill>
                  <a:schemeClr val="bg1"/>
                </a:solidFill>
              </a:rPr>
              <a:t> lain </a:t>
            </a:r>
            <a:r>
              <a:rPr lang="en-US" sz="1000" b="1" dirty="0" err="1">
                <a:solidFill>
                  <a:schemeClr val="bg1"/>
                </a:solidFill>
              </a:rPr>
              <a:t>sebagainya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b="1" dirty="0" err="1">
                <a:solidFill>
                  <a:schemeClr val="bg1"/>
                </a:solidFill>
              </a:rPr>
              <a:t>Tanpa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pemeliharaan</a:t>
            </a:r>
            <a:r>
              <a:rPr lang="en-US" sz="1000" b="1" dirty="0">
                <a:solidFill>
                  <a:schemeClr val="bg1"/>
                </a:solidFill>
              </a:rPr>
              <a:t> yang </a:t>
            </a:r>
            <a:r>
              <a:rPr lang="en-US" sz="1000" b="1" dirty="0" err="1">
                <a:solidFill>
                  <a:schemeClr val="bg1"/>
                </a:solidFill>
              </a:rPr>
              <a:t>baik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situs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akan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terkesan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membosankan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atau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monoton</a:t>
            </a:r>
            <a:r>
              <a:rPr lang="en-US" sz="1000" b="1" dirty="0">
                <a:solidFill>
                  <a:schemeClr val="bg1"/>
                </a:solidFill>
              </a:rPr>
              <a:t>.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33" name="2 Marcador de contenido">
            <a:extLst>
              <a:ext uri="{FF2B5EF4-FFF2-40B4-BE49-F238E27FC236}">
                <a16:creationId xmlns:a16="http://schemas.microsoft.com/office/drawing/2014/main" id="{F23B87EC-4613-4861-912F-BB7BDE1F73A6}"/>
              </a:ext>
            </a:extLst>
          </p:cNvPr>
          <p:cNvSpPr txBox="1">
            <a:spLocks/>
          </p:cNvSpPr>
          <p:nvPr/>
        </p:nvSpPr>
        <p:spPr bwMode="auto">
          <a:xfrm>
            <a:off x="1421010" y="4840553"/>
            <a:ext cx="27909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400" b="1" dirty="0">
                <a:solidFill>
                  <a:srgbClr val="FFC000"/>
                </a:solidFill>
                <a:latin typeface="Rockwell" pitchFamily="18" charset="0"/>
              </a:rPr>
              <a:t>PEMELIHARAAN </a:t>
            </a:r>
            <a:r>
              <a:rPr lang="en-US" sz="1400" b="1" dirty="0">
                <a:solidFill>
                  <a:schemeClr val="bg1"/>
                </a:solidFill>
                <a:latin typeface="Rockwell" pitchFamily="18" charset="0"/>
              </a:rPr>
              <a:t>WEB</a:t>
            </a:r>
            <a:endParaRPr lang="es-ES" sz="14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pic>
        <p:nvPicPr>
          <p:cNvPr id="34" name="Imagen 3" descr="C:\Users\Design\Documents\Edu\Product Launch\icons\database_check.png">
            <a:extLst>
              <a:ext uri="{FF2B5EF4-FFF2-40B4-BE49-F238E27FC236}">
                <a16:creationId xmlns:a16="http://schemas.microsoft.com/office/drawing/2014/main" id="{B7E5D748-060E-4928-9075-F3CF5A55A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0272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Imagen 6" descr="C:\Users\Design\Documents\Edu\Product Launch\icons\color_wheel.png">
            <a:extLst>
              <a:ext uri="{FF2B5EF4-FFF2-40B4-BE49-F238E27FC236}">
                <a16:creationId xmlns:a16="http://schemas.microsoft.com/office/drawing/2014/main" id="{D9AB2173-0448-4929-83F7-3EB7EB6FC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6" y="501597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30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6" grpId="0"/>
      <p:bldP spid="17" grpId="0"/>
      <p:bldP spid="19" grpId="0"/>
      <p:bldP spid="20" grpId="0"/>
      <p:bldP spid="24" grpId="0"/>
      <p:bldP spid="25" grpId="0"/>
      <p:bldP spid="29" grpId="0"/>
      <p:bldP spid="30" grpId="0"/>
      <p:bldP spid="3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714C-7BF1-45C0-8287-82827012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r>
              <a:rPr lang="en-US" dirty="0"/>
              <a:t>EVOLUSI WEB</a:t>
            </a:r>
          </a:p>
        </p:txBody>
      </p:sp>
    </p:spTree>
    <p:extLst>
      <p:ext uri="{BB962C8B-B14F-4D97-AF65-F5344CB8AC3E}">
        <p14:creationId xmlns:p14="http://schemas.microsoft.com/office/powerpoint/2010/main" val="1240287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id="{7D25B54C-8A03-486E-98A6-E7833AD8D318}"/>
              </a:ext>
            </a:extLst>
          </p:cNvPr>
          <p:cNvSpPr txBox="1">
            <a:spLocks/>
          </p:cNvSpPr>
          <p:nvPr/>
        </p:nvSpPr>
        <p:spPr bwMode="auto">
          <a:xfrm>
            <a:off x="6288377" y="1978877"/>
            <a:ext cx="24272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100" dirty="0" err="1">
                <a:solidFill>
                  <a:srgbClr val="5F5F5F"/>
                </a:solidFill>
              </a:rPr>
              <a:t>Merupakan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teknologi</a:t>
            </a:r>
            <a:r>
              <a:rPr lang="en-US" sz="1100" dirty="0">
                <a:solidFill>
                  <a:srgbClr val="5F5F5F"/>
                </a:solidFill>
              </a:rPr>
              <a:t> web yang </a:t>
            </a:r>
            <a:r>
              <a:rPr lang="en-US" sz="1100" dirty="0" err="1">
                <a:solidFill>
                  <a:srgbClr val="5F5F5F"/>
                </a:solidFill>
              </a:rPr>
              <a:t>pertama</a:t>
            </a:r>
            <a:r>
              <a:rPr lang="en-US" sz="1100" dirty="0">
                <a:solidFill>
                  <a:srgbClr val="5F5F5F"/>
                </a:solidFill>
              </a:rPr>
              <a:t> kali </a:t>
            </a:r>
            <a:r>
              <a:rPr lang="en-US" sz="1100" dirty="0" err="1">
                <a:solidFill>
                  <a:srgbClr val="5F5F5F"/>
                </a:solidFill>
              </a:rPr>
              <a:t>digunakan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dalam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aplikasi</a:t>
            </a:r>
            <a:r>
              <a:rPr lang="en-US" sz="1100" dirty="0">
                <a:solidFill>
                  <a:srgbClr val="5F5F5F"/>
                </a:solidFill>
              </a:rPr>
              <a:t> world wide web, </a:t>
            </a:r>
            <a:r>
              <a:rPr lang="en-US" sz="1100" dirty="0" err="1">
                <a:solidFill>
                  <a:srgbClr val="5F5F5F"/>
                </a:solidFill>
              </a:rPr>
              <a:t>atau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ada</a:t>
            </a:r>
            <a:r>
              <a:rPr lang="en-US" sz="1100" dirty="0">
                <a:solidFill>
                  <a:srgbClr val="5F5F5F"/>
                </a:solidFill>
              </a:rPr>
              <a:t> yang </a:t>
            </a:r>
            <a:r>
              <a:rPr lang="en-US" sz="1100" dirty="0" err="1">
                <a:solidFill>
                  <a:srgbClr val="5F5F5F"/>
                </a:solidFill>
              </a:rPr>
              <a:t>menyebut</a:t>
            </a:r>
            <a:r>
              <a:rPr lang="en-US" sz="1100" dirty="0">
                <a:solidFill>
                  <a:srgbClr val="5F5F5F"/>
                </a:solidFill>
              </a:rPr>
              <a:t> web 1.0. </a:t>
            </a:r>
            <a:r>
              <a:rPr lang="en-US" sz="1100" dirty="0" err="1">
                <a:solidFill>
                  <a:srgbClr val="5F5F5F"/>
                </a:solidFill>
              </a:rPr>
              <a:t>sebagai</a:t>
            </a:r>
            <a:r>
              <a:rPr lang="en-US" sz="1100" dirty="0">
                <a:solidFill>
                  <a:srgbClr val="5F5F5F"/>
                </a:solidFill>
              </a:rPr>
              <a:t> www </a:t>
            </a:r>
            <a:r>
              <a:rPr lang="en-US" sz="1100" dirty="0" err="1">
                <a:solidFill>
                  <a:srgbClr val="5F5F5F"/>
                </a:solidFill>
              </a:rPr>
              <a:t>itu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sendiri</a:t>
            </a:r>
            <a:r>
              <a:rPr lang="en-US" sz="1100" dirty="0">
                <a:solidFill>
                  <a:srgbClr val="5F5F5F"/>
                </a:solidFill>
              </a:rPr>
              <a:t> yang </a:t>
            </a:r>
            <a:r>
              <a:rPr lang="en-US" sz="1100" dirty="0" err="1">
                <a:solidFill>
                  <a:srgbClr val="5F5F5F"/>
                </a:solidFill>
              </a:rPr>
              <a:t>banyak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digunakan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dalam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situs</a:t>
            </a:r>
            <a:r>
              <a:rPr lang="en-US" sz="1100" dirty="0">
                <a:solidFill>
                  <a:srgbClr val="5F5F5F"/>
                </a:solidFill>
              </a:rPr>
              <a:t> web yang </a:t>
            </a:r>
            <a:r>
              <a:rPr lang="en-US" sz="1100" dirty="0" err="1">
                <a:solidFill>
                  <a:srgbClr val="5F5F5F"/>
                </a:solidFill>
              </a:rPr>
              <a:t>bersifat</a:t>
            </a:r>
            <a:r>
              <a:rPr lang="en-US" sz="1100" dirty="0">
                <a:solidFill>
                  <a:srgbClr val="5F5F5F"/>
                </a:solidFill>
              </a:rPr>
              <a:t> personal.</a:t>
            </a:r>
            <a:endParaRPr lang="es-ES" sz="1100" dirty="0">
              <a:solidFill>
                <a:srgbClr val="5F5F5F"/>
              </a:solidFill>
            </a:endParaRP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ECFE0147-8D3C-41C2-8E33-A8F352DB5559}"/>
              </a:ext>
            </a:extLst>
          </p:cNvPr>
          <p:cNvSpPr txBox="1">
            <a:spLocks/>
          </p:cNvSpPr>
          <p:nvPr/>
        </p:nvSpPr>
        <p:spPr bwMode="auto">
          <a:xfrm>
            <a:off x="6288377" y="1626452"/>
            <a:ext cx="24272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s-HN" sz="1400" b="1" dirty="0">
                <a:solidFill>
                  <a:srgbClr val="5F5F5F"/>
                </a:solidFill>
                <a:latin typeface="Rockwell" pitchFamily="18" charset="0"/>
              </a:rPr>
              <a:t>Web 1.0</a:t>
            </a:r>
            <a:endParaRPr lang="es-ES" sz="1400" b="1" dirty="0">
              <a:solidFill>
                <a:srgbClr val="5F5F5F"/>
              </a:solidFill>
              <a:latin typeface="Rockwell" pitchFamily="18" charset="0"/>
            </a:endParaRPr>
          </a:p>
        </p:txBody>
      </p:sp>
      <p:sp>
        <p:nvSpPr>
          <p:cNvPr id="6" name="2 Marcador de contenido">
            <a:extLst>
              <a:ext uri="{FF2B5EF4-FFF2-40B4-BE49-F238E27FC236}">
                <a16:creationId xmlns:a16="http://schemas.microsoft.com/office/drawing/2014/main" id="{444B0F4D-B4FA-4B86-A917-F103BFB7D2B4}"/>
              </a:ext>
            </a:extLst>
          </p:cNvPr>
          <p:cNvSpPr txBox="1">
            <a:spLocks/>
          </p:cNvSpPr>
          <p:nvPr/>
        </p:nvSpPr>
        <p:spPr bwMode="auto">
          <a:xfrm>
            <a:off x="6267393" y="3358763"/>
            <a:ext cx="2427288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71450" indent="-171450" algn="just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900" dirty="0" err="1">
                <a:solidFill>
                  <a:srgbClr val="5F5F5F"/>
                </a:solidFill>
              </a:rPr>
              <a:t>Merupakan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halaman</a:t>
            </a:r>
            <a:r>
              <a:rPr lang="en-US" sz="900" dirty="0">
                <a:solidFill>
                  <a:srgbClr val="5F5F5F"/>
                </a:solidFill>
              </a:rPr>
              <a:t> web yang </a:t>
            </a:r>
            <a:r>
              <a:rPr lang="en-US" sz="900" dirty="0" err="1">
                <a:solidFill>
                  <a:srgbClr val="5F5F5F"/>
                </a:solidFill>
              </a:rPr>
              <a:t>statis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atau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hanya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berfungsi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untuk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menampilkan</a:t>
            </a:r>
            <a:endParaRPr lang="en-US" sz="900" dirty="0">
              <a:solidFill>
                <a:srgbClr val="5F5F5F"/>
              </a:solidFill>
            </a:endParaRPr>
          </a:p>
          <a:p>
            <a:pPr marL="171450" indent="-171450" algn="just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900" dirty="0" err="1">
                <a:solidFill>
                  <a:srgbClr val="5F5F5F"/>
                </a:solidFill>
              </a:rPr>
              <a:t>Halaman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masih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didesain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sebagai</a:t>
            </a:r>
            <a:r>
              <a:rPr lang="en-US" sz="900" dirty="0">
                <a:solidFill>
                  <a:srgbClr val="5F5F5F"/>
                </a:solidFill>
              </a:rPr>
              <a:t> html </a:t>
            </a:r>
            <a:r>
              <a:rPr lang="en-US" sz="900" dirty="0" err="1">
                <a:solidFill>
                  <a:srgbClr val="5F5F5F"/>
                </a:solidFill>
              </a:rPr>
              <a:t>murni</a:t>
            </a:r>
            <a:r>
              <a:rPr lang="en-US" sz="900" dirty="0">
                <a:solidFill>
                  <a:srgbClr val="5F5F5F"/>
                </a:solidFill>
              </a:rPr>
              <a:t>, yang ‘</a:t>
            </a:r>
            <a:r>
              <a:rPr lang="en-US" sz="900" dirty="0" err="1">
                <a:solidFill>
                  <a:srgbClr val="5F5F5F"/>
                </a:solidFill>
              </a:rPr>
              <a:t>hanya</a:t>
            </a:r>
            <a:r>
              <a:rPr lang="en-US" sz="900" dirty="0">
                <a:solidFill>
                  <a:srgbClr val="5F5F5F"/>
                </a:solidFill>
              </a:rPr>
              <a:t>’ </a:t>
            </a:r>
            <a:r>
              <a:rPr lang="en-US" sz="900" dirty="0" err="1">
                <a:solidFill>
                  <a:srgbClr val="5F5F5F"/>
                </a:solidFill>
              </a:rPr>
              <a:t>memungkinkan</a:t>
            </a:r>
            <a:r>
              <a:rPr lang="en-US" sz="900" dirty="0">
                <a:solidFill>
                  <a:srgbClr val="5F5F5F"/>
                </a:solidFill>
              </a:rPr>
              <a:t> orang </a:t>
            </a:r>
            <a:r>
              <a:rPr lang="en-US" sz="900" dirty="0" err="1">
                <a:solidFill>
                  <a:srgbClr val="5F5F5F"/>
                </a:solidFill>
              </a:rPr>
              <a:t>untuk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melihat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tanpa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ada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interaksi</a:t>
            </a:r>
            <a:endParaRPr lang="en-US" sz="900" dirty="0">
              <a:solidFill>
                <a:srgbClr val="5F5F5F"/>
              </a:solidFill>
            </a:endParaRPr>
          </a:p>
          <a:p>
            <a:pPr marL="171450" indent="-171450" algn="just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900" dirty="0" err="1">
                <a:solidFill>
                  <a:srgbClr val="5F5F5F"/>
                </a:solidFill>
              </a:rPr>
              <a:t>Biasanya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hanya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menyediakan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semacam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buku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tamu</a:t>
            </a:r>
            <a:r>
              <a:rPr lang="en-US" sz="900" dirty="0">
                <a:solidFill>
                  <a:srgbClr val="5F5F5F"/>
                </a:solidFill>
              </a:rPr>
              <a:t> online </a:t>
            </a:r>
            <a:r>
              <a:rPr lang="en-US" sz="900" dirty="0" err="1">
                <a:solidFill>
                  <a:srgbClr val="5F5F5F"/>
                </a:solidFill>
              </a:rPr>
              <a:t>tapi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tidak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ada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interaksi</a:t>
            </a:r>
            <a:r>
              <a:rPr lang="en-US" sz="900" dirty="0">
                <a:solidFill>
                  <a:srgbClr val="5F5F5F"/>
                </a:solidFill>
              </a:rPr>
              <a:t> yang </a:t>
            </a:r>
            <a:r>
              <a:rPr lang="en-US" sz="900" dirty="0" err="1">
                <a:solidFill>
                  <a:srgbClr val="5F5F5F"/>
                </a:solidFill>
              </a:rPr>
              <a:t>intens</a:t>
            </a:r>
            <a:endParaRPr lang="en-US" sz="900" dirty="0">
              <a:solidFill>
                <a:srgbClr val="5F5F5F"/>
              </a:solidFill>
            </a:endParaRPr>
          </a:p>
          <a:p>
            <a:pPr marL="171450" indent="-171450" algn="just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900" dirty="0" err="1">
                <a:solidFill>
                  <a:srgbClr val="5F5F5F"/>
                </a:solidFill>
              </a:rPr>
              <a:t>Masih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menggunakan</a:t>
            </a:r>
            <a:r>
              <a:rPr lang="en-US" sz="900" dirty="0">
                <a:solidFill>
                  <a:srgbClr val="5F5F5F"/>
                </a:solidFill>
              </a:rPr>
              <a:t> form-form yang </a:t>
            </a:r>
            <a:r>
              <a:rPr lang="en-US" sz="900" dirty="0" err="1">
                <a:solidFill>
                  <a:srgbClr val="5F5F5F"/>
                </a:solidFill>
              </a:rPr>
              <a:t>dikirim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melalui</a:t>
            </a:r>
            <a:r>
              <a:rPr lang="en-US" sz="900" dirty="0">
                <a:solidFill>
                  <a:srgbClr val="5F5F5F"/>
                </a:solidFill>
              </a:rPr>
              <a:t> e-mail, </a:t>
            </a:r>
            <a:r>
              <a:rPr lang="en-US" sz="900" dirty="0" err="1">
                <a:solidFill>
                  <a:srgbClr val="5F5F5F"/>
                </a:solidFill>
              </a:rPr>
              <a:t>sehingga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komunikasi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biasanya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baru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satu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arah</a:t>
            </a:r>
            <a:r>
              <a:rPr lang="en-US" sz="900" dirty="0">
                <a:solidFill>
                  <a:srgbClr val="5F5F5F"/>
                </a:solidFill>
              </a:rPr>
              <a:t>.</a:t>
            </a:r>
            <a:endParaRPr lang="es-ES" sz="900" dirty="0">
              <a:solidFill>
                <a:srgbClr val="5F5F5F"/>
              </a:solidFill>
            </a:endParaRPr>
          </a:p>
        </p:txBody>
      </p:sp>
      <p:pic>
        <p:nvPicPr>
          <p:cNvPr id="7" name="Picture 2" descr="C:\Users\Snow Leopard\Pictures\radar-networks-towards-a-web-os.png">
            <a:extLst>
              <a:ext uri="{FF2B5EF4-FFF2-40B4-BE49-F238E27FC236}">
                <a16:creationId xmlns:a16="http://schemas.microsoft.com/office/drawing/2014/main" id="{C59FC320-6606-40DD-8E41-9E02D2F00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37" y="1842477"/>
            <a:ext cx="54292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03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id="{78878369-6B7D-4E01-971C-672DB4EDEDD9}"/>
              </a:ext>
            </a:extLst>
          </p:cNvPr>
          <p:cNvSpPr txBox="1">
            <a:spLocks/>
          </p:cNvSpPr>
          <p:nvPr/>
        </p:nvSpPr>
        <p:spPr bwMode="auto">
          <a:xfrm>
            <a:off x="5889128" y="1621185"/>
            <a:ext cx="24272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100" dirty="0" err="1">
                <a:solidFill>
                  <a:srgbClr val="5F5F5F"/>
                </a:solidFill>
              </a:rPr>
              <a:t>Istilah</a:t>
            </a:r>
            <a:r>
              <a:rPr lang="en-US" sz="1100" dirty="0">
                <a:solidFill>
                  <a:srgbClr val="5F5F5F"/>
                </a:solidFill>
              </a:rPr>
              <a:t> web 2.0 di </a:t>
            </a:r>
            <a:r>
              <a:rPr lang="en-US" sz="1100" dirty="0" err="1">
                <a:solidFill>
                  <a:srgbClr val="5F5F5F"/>
                </a:solidFill>
              </a:rPr>
              <a:t>dipakai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untuk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menggambarkan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aplikasi-aplikasi</a:t>
            </a:r>
            <a:r>
              <a:rPr lang="en-US" sz="1100" dirty="0">
                <a:solidFill>
                  <a:srgbClr val="5F5F5F"/>
                </a:solidFill>
              </a:rPr>
              <a:t> Internet </a:t>
            </a:r>
            <a:r>
              <a:rPr lang="en-US" sz="1100" dirty="0" err="1">
                <a:solidFill>
                  <a:srgbClr val="5F5F5F"/>
                </a:solidFill>
              </a:rPr>
              <a:t>generasi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baru</a:t>
            </a:r>
            <a:r>
              <a:rPr lang="en-US" sz="1100" dirty="0">
                <a:solidFill>
                  <a:srgbClr val="5F5F5F"/>
                </a:solidFill>
              </a:rPr>
              <a:t> yang </a:t>
            </a:r>
            <a:r>
              <a:rPr lang="en-US" sz="1100" dirty="0" err="1">
                <a:solidFill>
                  <a:srgbClr val="5F5F5F"/>
                </a:solidFill>
              </a:rPr>
              <a:t>merevolusi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cara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kita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menggunakan</a:t>
            </a:r>
            <a:r>
              <a:rPr lang="en-US" sz="1100" dirty="0">
                <a:solidFill>
                  <a:srgbClr val="5F5F5F"/>
                </a:solidFill>
              </a:rPr>
              <a:t> Internet.</a:t>
            </a:r>
            <a:endParaRPr lang="es-ES" sz="1100" dirty="0">
              <a:solidFill>
                <a:srgbClr val="5F5F5F"/>
              </a:solidFill>
            </a:endParaRP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D44C1741-45EA-4B95-8958-350EEB51F6EF}"/>
              </a:ext>
            </a:extLst>
          </p:cNvPr>
          <p:cNvSpPr txBox="1">
            <a:spLocks/>
          </p:cNvSpPr>
          <p:nvPr/>
        </p:nvSpPr>
        <p:spPr bwMode="auto">
          <a:xfrm>
            <a:off x="5889128" y="1268760"/>
            <a:ext cx="24272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s-HN" sz="1400" b="1" dirty="0">
                <a:solidFill>
                  <a:srgbClr val="5F5F5F"/>
                </a:solidFill>
                <a:latin typeface="Rockwell" pitchFamily="18" charset="0"/>
              </a:rPr>
              <a:t>Web 2.0</a:t>
            </a:r>
            <a:endParaRPr lang="es-ES" sz="1400" b="1" dirty="0">
              <a:solidFill>
                <a:srgbClr val="5F5F5F"/>
              </a:solidFill>
              <a:latin typeface="Rockwell" pitchFamily="18" charset="0"/>
            </a:endParaRPr>
          </a:p>
        </p:txBody>
      </p:sp>
      <p:sp>
        <p:nvSpPr>
          <p:cNvPr id="6" name="2 Marcador de contenido">
            <a:extLst>
              <a:ext uri="{FF2B5EF4-FFF2-40B4-BE49-F238E27FC236}">
                <a16:creationId xmlns:a16="http://schemas.microsoft.com/office/drawing/2014/main" id="{80E4FB18-518D-4293-8BD7-327019E80ADB}"/>
              </a:ext>
            </a:extLst>
          </p:cNvPr>
          <p:cNvSpPr txBox="1">
            <a:spLocks/>
          </p:cNvSpPr>
          <p:nvPr/>
        </p:nvSpPr>
        <p:spPr bwMode="auto">
          <a:xfrm>
            <a:off x="5868144" y="2564904"/>
            <a:ext cx="2427288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71450" indent="-171450" algn="just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900" dirty="0">
                <a:solidFill>
                  <a:srgbClr val="5F5F5F"/>
                </a:solidFill>
              </a:rPr>
              <a:t>Network is Platform. Web 2.0 </a:t>
            </a:r>
            <a:r>
              <a:rPr lang="en-US" sz="900" dirty="0" err="1">
                <a:solidFill>
                  <a:srgbClr val="5F5F5F"/>
                </a:solidFill>
              </a:rPr>
              <a:t>ini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merupakan</a:t>
            </a:r>
            <a:r>
              <a:rPr lang="en-US" sz="900" dirty="0">
                <a:solidFill>
                  <a:srgbClr val="5F5F5F"/>
                </a:solidFill>
              </a:rPr>
              <a:t> platform </a:t>
            </a:r>
            <a:r>
              <a:rPr lang="en-US" sz="900" dirty="0" err="1">
                <a:solidFill>
                  <a:srgbClr val="5F5F5F"/>
                </a:solidFill>
              </a:rPr>
              <a:t>bagi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aplikasi</a:t>
            </a:r>
            <a:r>
              <a:rPr lang="en-US" sz="900" dirty="0">
                <a:solidFill>
                  <a:srgbClr val="5F5F5F"/>
                </a:solidFill>
              </a:rPr>
              <a:t>, </a:t>
            </a:r>
            <a:r>
              <a:rPr lang="en-US" sz="900" dirty="0" err="1">
                <a:solidFill>
                  <a:srgbClr val="5F5F5F"/>
                </a:solidFill>
              </a:rPr>
              <a:t>dimana</a:t>
            </a:r>
            <a:r>
              <a:rPr lang="en-US" sz="900" dirty="0">
                <a:solidFill>
                  <a:srgbClr val="5F5F5F"/>
                </a:solidFill>
              </a:rPr>
              <a:t> web yang </a:t>
            </a:r>
            <a:r>
              <a:rPr lang="en-US" sz="900" dirty="0" err="1">
                <a:solidFill>
                  <a:srgbClr val="5F5F5F"/>
                </a:solidFill>
              </a:rPr>
              <a:t>menjadi</a:t>
            </a:r>
            <a:r>
              <a:rPr lang="en-US" sz="900" dirty="0">
                <a:solidFill>
                  <a:srgbClr val="5F5F5F"/>
                </a:solidFill>
              </a:rPr>
              <a:t> platform </a:t>
            </a:r>
            <a:r>
              <a:rPr lang="en-US" sz="900" dirty="0" err="1">
                <a:solidFill>
                  <a:srgbClr val="5F5F5F"/>
                </a:solidFill>
              </a:rPr>
              <a:t>menjadikan</a:t>
            </a:r>
            <a:r>
              <a:rPr lang="en-US" sz="900" dirty="0">
                <a:solidFill>
                  <a:srgbClr val="5F5F5F"/>
                </a:solidFill>
              </a:rPr>
              <a:t> web </a:t>
            </a:r>
            <a:r>
              <a:rPr lang="en-US" sz="900" dirty="0" err="1">
                <a:solidFill>
                  <a:srgbClr val="5F5F5F"/>
                </a:solidFill>
              </a:rPr>
              <a:t>sebagai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tempat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bekerja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dimana</a:t>
            </a:r>
            <a:r>
              <a:rPr lang="en-US" sz="900" dirty="0">
                <a:solidFill>
                  <a:srgbClr val="5F5F5F"/>
                </a:solidFill>
              </a:rPr>
              <a:t> pun </a:t>
            </a:r>
            <a:r>
              <a:rPr lang="en-US" sz="900" dirty="0" err="1">
                <a:solidFill>
                  <a:srgbClr val="5F5F5F"/>
                </a:solidFill>
              </a:rPr>
              <a:t>berada</a:t>
            </a:r>
            <a:r>
              <a:rPr lang="en-US" sz="900" dirty="0">
                <a:solidFill>
                  <a:srgbClr val="5F5F5F"/>
                </a:solidFill>
              </a:rPr>
              <a:t>.</a:t>
            </a:r>
          </a:p>
          <a:p>
            <a:pPr marL="171450" indent="-171450" algn="just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s-ES" sz="900" dirty="0" err="1">
                <a:solidFill>
                  <a:srgbClr val="5F5F5F"/>
                </a:solidFill>
              </a:rPr>
              <a:t>End</a:t>
            </a:r>
            <a:r>
              <a:rPr lang="es-ES" sz="900" dirty="0">
                <a:solidFill>
                  <a:srgbClr val="5F5F5F"/>
                </a:solidFill>
              </a:rPr>
              <a:t> of </a:t>
            </a:r>
            <a:r>
              <a:rPr lang="es-ES" sz="900" dirty="0" err="1">
                <a:solidFill>
                  <a:srgbClr val="5F5F5F"/>
                </a:solidFill>
              </a:rPr>
              <a:t>the</a:t>
            </a:r>
            <a:r>
              <a:rPr lang="es-ES" sz="900" dirty="0">
                <a:solidFill>
                  <a:srgbClr val="5F5F5F"/>
                </a:solidFill>
              </a:rPr>
              <a:t> Software </a:t>
            </a:r>
            <a:r>
              <a:rPr lang="es-ES" sz="900" dirty="0" err="1">
                <a:solidFill>
                  <a:srgbClr val="5F5F5F"/>
                </a:solidFill>
              </a:rPr>
              <a:t>Release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Cycle</a:t>
            </a:r>
            <a:r>
              <a:rPr lang="es-ES" sz="900" dirty="0">
                <a:solidFill>
                  <a:srgbClr val="5F5F5F"/>
                </a:solidFill>
              </a:rPr>
              <a:t>. </a:t>
            </a:r>
            <a:r>
              <a:rPr lang="es-ES" sz="900" dirty="0" err="1">
                <a:solidFill>
                  <a:srgbClr val="5F5F5F"/>
                </a:solidFill>
              </a:rPr>
              <a:t>Dikatakan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bahwa</a:t>
            </a:r>
            <a:r>
              <a:rPr lang="es-ES" sz="900" dirty="0">
                <a:solidFill>
                  <a:srgbClr val="5F5F5F"/>
                </a:solidFill>
              </a:rPr>
              <a:t> Web 2.0 </a:t>
            </a:r>
            <a:r>
              <a:rPr lang="es-ES" sz="900" dirty="0" err="1">
                <a:solidFill>
                  <a:srgbClr val="5F5F5F"/>
                </a:solidFill>
              </a:rPr>
              <a:t>ini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adalah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sebagai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akhir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dari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siklus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peluncuran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produk</a:t>
            </a:r>
            <a:r>
              <a:rPr lang="es-ES" sz="900" dirty="0">
                <a:solidFill>
                  <a:srgbClr val="5F5F5F"/>
                </a:solidFill>
              </a:rPr>
              <a:t> software. </a:t>
            </a:r>
            <a:r>
              <a:rPr lang="es-ES" sz="900" dirty="0" err="1">
                <a:solidFill>
                  <a:srgbClr val="5F5F5F"/>
                </a:solidFill>
              </a:rPr>
              <a:t>Sehingga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dengan</a:t>
            </a:r>
            <a:r>
              <a:rPr lang="es-ES" sz="900" dirty="0">
                <a:solidFill>
                  <a:srgbClr val="5F5F5F"/>
                </a:solidFill>
              </a:rPr>
              <a:t> cara </a:t>
            </a:r>
            <a:r>
              <a:rPr lang="es-ES" sz="900" dirty="0" err="1">
                <a:solidFill>
                  <a:srgbClr val="5F5F5F"/>
                </a:solidFill>
              </a:rPr>
              <a:t>ini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setiap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produsen</a:t>
            </a:r>
            <a:r>
              <a:rPr lang="es-ES" sz="900" dirty="0">
                <a:solidFill>
                  <a:srgbClr val="5F5F5F"/>
                </a:solidFill>
              </a:rPr>
              <a:t> software </a:t>
            </a:r>
            <a:r>
              <a:rPr lang="es-ES" sz="900" dirty="0" err="1">
                <a:solidFill>
                  <a:srgbClr val="5F5F5F"/>
                </a:solidFill>
              </a:rPr>
              <a:t>tidak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lagi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meluncurkan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produknya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dalam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bentuk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fisik</a:t>
            </a:r>
            <a:endParaRPr lang="es-ES" sz="900" dirty="0">
              <a:solidFill>
                <a:srgbClr val="5F5F5F"/>
              </a:solidFill>
            </a:endParaRPr>
          </a:p>
          <a:p>
            <a:pPr marL="171450" indent="-171450" algn="just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s-ES" sz="900" dirty="0">
                <a:solidFill>
                  <a:srgbClr val="5F5F5F"/>
                </a:solidFill>
              </a:rPr>
              <a:t>RSS &amp; XML. </a:t>
            </a:r>
            <a:r>
              <a:rPr lang="es-ES" sz="900" dirty="0" err="1">
                <a:solidFill>
                  <a:srgbClr val="5F5F5F"/>
                </a:solidFill>
              </a:rPr>
              <a:t>Adalah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dukungan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dari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sebuah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program</a:t>
            </a:r>
            <a:r>
              <a:rPr lang="es-ES" sz="900" dirty="0">
                <a:solidFill>
                  <a:srgbClr val="5F5F5F"/>
                </a:solidFill>
              </a:rPr>
              <a:t> yang </a:t>
            </a:r>
            <a:r>
              <a:rPr lang="es-ES" sz="900" dirty="0" err="1">
                <a:solidFill>
                  <a:srgbClr val="5F5F5F"/>
                </a:solidFill>
              </a:rPr>
              <a:t>sederhana</a:t>
            </a:r>
            <a:r>
              <a:rPr lang="es-ES" sz="900" dirty="0">
                <a:solidFill>
                  <a:srgbClr val="5F5F5F"/>
                </a:solidFill>
              </a:rPr>
              <a:t>, </a:t>
            </a:r>
            <a:r>
              <a:rPr lang="es-ES" sz="900" dirty="0" err="1">
                <a:solidFill>
                  <a:srgbClr val="5F5F5F"/>
                </a:solidFill>
              </a:rPr>
              <a:t>sehingga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dengan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adanya</a:t>
            </a:r>
            <a:r>
              <a:rPr lang="es-ES" sz="900" dirty="0">
                <a:solidFill>
                  <a:srgbClr val="5F5F5F"/>
                </a:solidFill>
              </a:rPr>
              <a:t> RSS </a:t>
            </a:r>
            <a:r>
              <a:rPr lang="es-ES" sz="900" dirty="0" err="1">
                <a:solidFill>
                  <a:srgbClr val="5F5F5F"/>
                </a:solidFill>
              </a:rPr>
              <a:t>ini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akan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memudahkan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pengguna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untuk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menikmati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informasi</a:t>
            </a:r>
            <a:r>
              <a:rPr lang="es-ES" sz="900" dirty="0">
                <a:solidFill>
                  <a:srgbClr val="5F5F5F"/>
                </a:solidFill>
              </a:rPr>
              <a:t> secara </a:t>
            </a:r>
            <a:r>
              <a:rPr lang="es-ES" sz="900" dirty="0" err="1">
                <a:solidFill>
                  <a:srgbClr val="5F5F5F"/>
                </a:solidFill>
              </a:rPr>
              <a:t>cepat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dengan</a:t>
            </a:r>
            <a:r>
              <a:rPr lang="es-ES" sz="900" dirty="0">
                <a:solidFill>
                  <a:srgbClr val="5F5F5F"/>
                </a:solidFill>
              </a:rPr>
              <a:t> cara </a:t>
            </a:r>
            <a:r>
              <a:rPr lang="es-ES" sz="900" dirty="0" err="1">
                <a:solidFill>
                  <a:srgbClr val="5F5F5F"/>
                </a:solidFill>
              </a:rPr>
              <a:t>berlangganan</a:t>
            </a:r>
            <a:endParaRPr lang="es-ES" sz="900" dirty="0">
              <a:solidFill>
                <a:srgbClr val="5F5F5F"/>
              </a:solidFill>
            </a:endParaRPr>
          </a:p>
          <a:p>
            <a:pPr marL="171450" indent="-171450" algn="just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s-ES" sz="900" dirty="0" err="1">
                <a:solidFill>
                  <a:srgbClr val="5F5F5F"/>
                </a:solidFill>
              </a:rPr>
              <a:t>Rich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User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Experience</a:t>
            </a:r>
            <a:r>
              <a:rPr lang="es-ES" sz="900" dirty="0">
                <a:solidFill>
                  <a:srgbClr val="5F5F5F"/>
                </a:solidFill>
              </a:rPr>
              <a:t>. </a:t>
            </a:r>
            <a:r>
              <a:rPr lang="es-ES" sz="900" dirty="0" err="1">
                <a:solidFill>
                  <a:srgbClr val="5F5F5F"/>
                </a:solidFill>
              </a:rPr>
              <a:t>Yaitu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adanya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kemajuan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dari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sisi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antar-muka</a:t>
            </a:r>
            <a:r>
              <a:rPr lang="es-ES" sz="900" dirty="0">
                <a:solidFill>
                  <a:srgbClr val="5F5F5F"/>
                </a:solidFill>
              </a:rPr>
              <a:t> (interface) di </a:t>
            </a:r>
            <a:r>
              <a:rPr lang="es-ES" sz="900" dirty="0" err="1">
                <a:solidFill>
                  <a:srgbClr val="5F5F5F"/>
                </a:solidFill>
              </a:rPr>
              <a:t>sisi</a:t>
            </a:r>
            <a:r>
              <a:rPr lang="es-ES" sz="900" dirty="0">
                <a:solidFill>
                  <a:srgbClr val="5F5F5F"/>
                </a:solidFill>
              </a:rPr>
              <a:t> </a:t>
            </a:r>
            <a:r>
              <a:rPr lang="es-ES" sz="900" dirty="0" err="1">
                <a:solidFill>
                  <a:srgbClr val="5F5F5F"/>
                </a:solidFill>
              </a:rPr>
              <a:t>pengguna</a:t>
            </a:r>
            <a:r>
              <a:rPr lang="es-ES" sz="900" dirty="0">
                <a:solidFill>
                  <a:srgbClr val="5F5F5F"/>
                </a:solidFill>
              </a:rPr>
              <a:t> (</a:t>
            </a:r>
            <a:r>
              <a:rPr lang="es-ES" sz="900" dirty="0" err="1">
                <a:solidFill>
                  <a:srgbClr val="5F5F5F"/>
                </a:solidFill>
              </a:rPr>
              <a:t>user</a:t>
            </a:r>
            <a:r>
              <a:rPr lang="es-ES" sz="900" dirty="0">
                <a:solidFill>
                  <a:srgbClr val="5F5F5F"/>
                </a:solidFill>
              </a:rPr>
              <a:t>).</a:t>
            </a:r>
          </a:p>
        </p:txBody>
      </p:sp>
      <p:pic>
        <p:nvPicPr>
          <p:cNvPr id="7" name="Picture 2" descr="C:\Users\Snow Leopard\Pictures\radar-networks-towards-a-web-os.png">
            <a:extLst>
              <a:ext uri="{FF2B5EF4-FFF2-40B4-BE49-F238E27FC236}">
                <a16:creationId xmlns:a16="http://schemas.microsoft.com/office/drawing/2014/main" id="{E73968D4-E0CD-40DF-9C00-82D85EC87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412776"/>
            <a:ext cx="54292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7C0577-90A5-4984-BE15-22ED8A678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640" y="4879876"/>
            <a:ext cx="4362183" cy="150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6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id="{7663D5DC-7619-4AC0-9AEA-63756BF20F85}"/>
              </a:ext>
            </a:extLst>
          </p:cNvPr>
          <p:cNvSpPr txBox="1">
            <a:spLocks/>
          </p:cNvSpPr>
          <p:nvPr/>
        </p:nvSpPr>
        <p:spPr bwMode="auto">
          <a:xfrm>
            <a:off x="5889128" y="1621185"/>
            <a:ext cx="24272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100" dirty="0">
                <a:solidFill>
                  <a:srgbClr val="5F5F5F"/>
                </a:solidFill>
              </a:rPr>
              <a:t>Web 3.0 </a:t>
            </a:r>
            <a:r>
              <a:rPr lang="en-US" sz="1100" dirty="0" err="1">
                <a:solidFill>
                  <a:srgbClr val="5F5F5F"/>
                </a:solidFill>
              </a:rPr>
              <a:t>adalah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generasi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ketiga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dari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layanan</a:t>
            </a:r>
            <a:r>
              <a:rPr lang="en-US" sz="1100" dirty="0">
                <a:solidFill>
                  <a:srgbClr val="5F5F5F"/>
                </a:solidFill>
              </a:rPr>
              <a:t> internet </a:t>
            </a:r>
            <a:r>
              <a:rPr lang="en-US" sz="1100" dirty="0" err="1">
                <a:solidFill>
                  <a:srgbClr val="5F5F5F"/>
                </a:solidFill>
              </a:rPr>
              <a:t>berbasis</a:t>
            </a:r>
            <a:r>
              <a:rPr lang="en-US" sz="1100" dirty="0">
                <a:solidFill>
                  <a:srgbClr val="5F5F5F"/>
                </a:solidFill>
              </a:rPr>
              <a:t> web. Web 3.0 </a:t>
            </a:r>
            <a:r>
              <a:rPr lang="en-US" sz="1100" dirty="0" err="1">
                <a:solidFill>
                  <a:srgbClr val="5F5F5F"/>
                </a:solidFill>
              </a:rPr>
              <a:t>sebagai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sebuah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sarana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bagi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mesinuntuk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membaca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halaman-halaman</a:t>
            </a:r>
            <a:r>
              <a:rPr lang="en-US" sz="1100" dirty="0">
                <a:solidFill>
                  <a:srgbClr val="5F5F5F"/>
                </a:solidFill>
              </a:rPr>
              <a:t> Web.</a:t>
            </a:r>
            <a:endParaRPr lang="es-ES" sz="1100" dirty="0">
              <a:solidFill>
                <a:srgbClr val="5F5F5F"/>
              </a:solidFill>
            </a:endParaRP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EF0281A0-CB5E-43CA-B794-628C62AFFBE4}"/>
              </a:ext>
            </a:extLst>
          </p:cNvPr>
          <p:cNvSpPr txBox="1">
            <a:spLocks/>
          </p:cNvSpPr>
          <p:nvPr/>
        </p:nvSpPr>
        <p:spPr bwMode="auto">
          <a:xfrm>
            <a:off x="5889128" y="1268760"/>
            <a:ext cx="24272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s-HN" sz="1400" b="1" dirty="0">
                <a:solidFill>
                  <a:srgbClr val="5F5F5F"/>
                </a:solidFill>
                <a:latin typeface="Rockwell" pitchFamily="18" charset="0"/>
              </a:rPr>
              <a:t>Web 3.0</a:t>
            </a:r>
            <a:endParaRPr lang="es-ES" sz="1400" b="1" dirty="0">
              <a:solidFill>
                <a:srgbClr val="5F5F5F"/>
              </a:solidFill>
              <a:latin typeface="Rockwell" pitchFamily="18" charset="0"/>
            </a:endParaRPr>
          </a:p>
        </p:txBody>
      </p:sp>
      <p:sp>
        <p:nvSpPr>
          <p:cNvPr id="6" name="2 Marcador de contenido">
            <a:extLst>
              <a:ext uri="{FF2B5EF4-FFF2-40B4-BE49-F238E27FC236}">
                <a16:creationId xmlns:a16="http://schemas.microsoft.com/office/drawing/2014/main" id="{1B474CC1-401F-43DD-9829-DFD2B0CCB6A9}"/>
              </a:ext>
            </a:extLst>
          </p:cNvPr>
          <p:cNvSpPr txBox="1">
            <a:spLocks/>
          </p:cNvSpPr>
          <p:nvPr/>
        </p:nvSpPr>
        <p:spPr bwMode="auto">
          <a:xfrm>
            <a:off x="5888334" y="2785046"/>
            <a:ext cx="2427288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71450" indent="-171450" algn="just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b="1" dirty="0">
                <a:solidFill>
                  <a:srgbClr val="5F5F5F"/>
                </a:solidFill>
              </a:rPr>
              <a:t>The 3D Web</a:t>
            </a:r>
            <a:r>
              <a:rPr lang="en-US" sz="900" dirty="0">
                <a:solidFill>
                  <a:srgbClr val="5F5F5F"/>
                </a:solidFill>
              </a:rPr>
              <a:t>. </a:t>
            </a:r>
            <a:r>
              <a:rPr lang="en-US" sz="900" dirty="0" err="1">
                <a:solidFill>
                  <a:srgbClr val="5F5F5F"/>
                </a:solidFill>
              </a:rPr>
              <a:t>Nuansa</a:t>
            </a:r>
            <a:r>
              <a:rPr lang="en-US" sz="900" dirty="0">
                <a:solidFill>
                  <a:srgbClr val="5F5F5F"/>
                </a:solidFill>
              </a:rPr>
              <a:t> Web </a:t>
            </a:r>
            <a:r>
              <a:rPr lang="en-US" sz="900" dirty="0" err="1">
                <a:solidFill>
                  <a:srgbClr val="5F5F5F"/>
                </a:solidFill>
              </a:rPr>
              <a:t>semakin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menarik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dengan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adanya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kemampuan</a:t>
            </a:r>
            <a:r>
              <a:rPr lang="en-US" sz="900" dirty="0">
                <a:solidFill>
                  <a:srgbClr val="5F5F5F"/>
                </a:solidFill>
              </a:rPr>
              <a:t> visual 3D. </a:t>
            </a:r>
            <a:r>
              <a:rPr lang="en-US" sz="900" dirty="0" err="1">
                <a:solidFill>
                  <a:srgbClr val="5F5F5F"/>
                </a:solidFill>
              </a:rPr>
              <a:t>Tanpa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harus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meninggalkan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rumah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maka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kita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dapat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mengunjungi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berbagai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tempat</a:t>
            </a:r>
            <a:r>
              <a:rPr lang="en-US" sz="900" dirty="0">
                <a:solidFill>
                  <a:srgbClr val="5F5F5F"/>
                </a:solidFill>
              </a:rPr>
              <a:t> di </a:t>
            </a:r>
            <a:r>
              <a:rPr lang="en-US" sz="900" dirty="0" err="1">
                <a:solidFill>
                  <a:srgbClr val="5F5F5F"/>
                </a:solidFill>
              </a:rPr>
              <a:t>dunia</a:t>
            </a:r>
            <a:r>
              <a:rPr lang="en-US" sz="900" dirty="0">
                <a:solidFill>
                  <a:srgbClr val="5F5F5F"/>
                </a:solidFill>
              </a:rPr>
              <a:t> lain </a:t>
            </a:r>
            <a:r>
              <a:rPr lang="en-US" sz="900" dirty="0" err="1">
                <a:solidFill>
                  <a:srgbClr val="5F5F5F"/>
                </a:solidFill>
              </a:rPr>
              <a:t>secara</a:t>
            </a:r>
            <a:r>
              <a:rPr lang="en-US" sz="900" dirty="0">
                <a:solidFill>
                  <a:srgbClr val="5F5F5F"/>
                </a:solidFill>
              </a:rPr>
              <a:t> virtual </a:t>
            </a:r>
            <a:r>
              <a:rPr lang="en-US" sz="900" dirty="0" err="1">
                <a:solidFill>
                  <a:srgbClr val="5F5F5F"/>
                </a:solidFill>
              </a:rPr>
              <a:t>dengan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kemampuan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akses</a:t>
            </a:r>
            <a:r>
              <a:rPr lang="en-US" sz="900" dirty="0">
                <a:solidFill>
                  <a:srgbClr val="5F5F5F"/>
                </a:solidFill>
              </a:rPr>
              <a:t> data </a:t>
            </a:r>
            <a:r>
              <a:rPr lang="en-US" sz="900" dirty="0" err="1">
                <a:solidFill>
                  <a:srgbClr val="5F5F5F"/>
                </a:solidFill>
              </a:rPr>
              <a:t>dan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interaksi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secara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realtime</a:t>
            </a:r>
            <a:r>
              <a:rPr lang="en-US" sz="900" dirty="0">
                <a:solidFill>
                  <a:srgbClr val="5F5F5F"/>
                </a:solidFill>
              </a:rPr>
              <a:t>.</a:t>
            </a:r>
          </a:p>
          <a:p>
            <a:pPr marL="171450" indent="-171450" algn="just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b="1" dirty="0">
                <a:solidFill>
                  <a:srgbClr val="5F5F5F"/>
                </a:solidFill>
              </a:rPr>
              <a:t>The Media-Centric Web</a:t>
            </a:r>
            <a:r>
              <a:rPr lang="en-US" sz="900" dirty="0">
                <a:solidFill>
                  <a:srgbClr val="5F5F5F"/>
                </a:solidFill>
              </a:rPr>
              <a:t>. Keyword </a:t>
            </a:r>
            <a:r>
              <a:rPr lang="en-US" sz="900" dirty="0" err="1">
                <a:solidFill>
                  <a:srgbClr val="5F5F5F"/>
                </a:solidFill>
              </a:rPr>
              <a:t>bukan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lagi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satu-satunya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cara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untuk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mendapatkan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informasi</a:t>
            </a:r>
            <a:r>
              <a:rPr lang="en-US" sz="900" dirty="0">
                <a:solidFill>
                  <a:srgbClr val="5F5F5F"/>
                </a:solidFill>
              </a:rPr>
              <a:t> yang </a:t>
            </a:r>
            <a:r>
              <a:rPr lang="en-US" sz="900" dirty="0" err="1">
                <a:solidFill>
                  <a:srgbClr val="5F5F5F"/>
                </a:solidFill>
              </a:rPr>
              <a:t>dituju</a:t>
            </a:r>
            <a:r>
              <a:rPr lang="en-US" sz="900" dirty="0">
                <a:solidFill>
                  <a:srgbClr val="5F5F5F"/>
                </a:solidFill>
              </a:rPr>
              <a:t>. Photo, audio, video </a:t>
            </a:r>
            <a:r>
              <a:rPr lang="en-US" sz="900" dirty="0" err="1">
                <a:solidFill>
                  <a:srgbClr val="5F5F5F"/>
                </a:solidFill>
              </a:rPr>
              <a:t>akan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menjadi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cara</a:t>
            </a:r>
            <a:r>
              <a:rPr lang="en-US" sz="900" dirty="0">
                <a:solidFill>
                  <a:srgbClr val="5F5F5F"/>
                </a:solidFill>
              </a:rPr>
              <a:t> lain </a:t>
            </a:r>
            <a:r>
              <a:rPr lang="en-US" sz="900" dirty="0" err="1">
                <a:solidFill>
                  <a:srgbClr val="5F5F5F"/>
                </a:solidFill>
              </a:rPr>
              <a:t>untuk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mencari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informasi</a:t>
            </a:r>
            <a:r>
              <a:rPr lang="en-US" sz="900" dirty="0">
                <a:solidFill>
                  <a:srgbClr val="5F5F5F"/>
                </a:solidFill>
              </a:rPr>
              <a:t> yang </a:t>
            </a:r>
            <a:r>
              <a:rPr lang="en-US" sz="900" dirty="0" err="1">
                <a:solidFill>
                  <a:srgbClr val="5F5F5F"/>
                </a:solidFill>
              </a:rPr>
              <a:t>kita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inginkan</a:t>
            </a:r>
            <a:r>
              <a:rPr lang="en-US" sz="900" dirty="0">
                <a:solidFill>
                  <a:srgbClr val="5F5F5F"/>
                </a:solidFill>
              </a:rPr>
              <a:t>. .</a:t>
            </a:r>
          </a:p>
          <a:p>
            <a:pPr marL="171450" indent="-171450" algn="just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b="1" dirty="0">
                <a:solidFill>
                  <a:srgbClr val="5F5F5F"/>
                </a:solidFill>
              </a:rPr>
              <a:t>The Pervasive Web</a:t>
            </a:r>
            <a:r>
              <a:rPr lang="en-US" sz="900" dirty="0">
                <a:solidFill>
                  <a:srgbClr val="5F5F5F"/>
                </a:solidFill>
              </a:rPr>
              <a:t>. Web </a:t>
            </a:r>
            <a:r>
              <a:rPr lang="en-US" sz="900" dirty="0" err="1">
                <a:solidFill>
                  <a:srgbClr val="5F5F5F"/>
                </a:solidFill>
              </a:rPr>
              <a:t>akan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dengan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mudah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diakses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dengan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berbagai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cara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dan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alat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berbeda</a:t>
            </a:r>
            <a:r>
              <a:rPr lang="en-US" sz="900" dirty="0">
                <a:solidFill>
                  <a:srgbClr val="5F5F5F"/>
                </a:solidFill>
              </a:rPr>
              <a:t>. </a:t>
            </a:r>
            <a:r>
              <a:rPr lang="en-US" sz="900" dirty="0" err="1">
                <a:solidFill>
                  <a:srgbClr val="5F5F5F"/>
                </a:solidFill>
              </a:rPr>
              <a:t>Intinya</a:t>
            </a:r>
            <a:r>
              <a:rPr lang="en-US" sz="900" dirty="0">
                <a:solidFill>
                  <a:srgbClr val="5F5F5F"/>
                </a:solidFill>
              </a:rPr>
              <a:t> everywhere, anytime </a:t>
            </a:r>
            <a:r>
              <a:rPr lang="en-US" sz="900" dirty="0" err="1">
                <a:solidFill>
                  <a:srgbClr val="5F5F5F"/>
                </a:solidFill>
              </a:rPr>
              <a:t>dapat</a:t>
            </a:r>
            <a:r>
              <a:rPr lang="en-US" sz="900" dirty="0">
                <a:solidFill>
                  <a:srgbClr val="5F5F5F"/>
                </a:solidFill>
              </a:rPr>
              <a:t> </a:t>
            </a:r>
            <a:r>
              <a:rPr lang="en-US" sz="900" dirty="0" err="1">
                <a:solidFill>
                  <a:srgbClr val="5F5F5F"/>
                </a:solidFill>
              </a:rPr>
              <a:t>akses</a:t>
            </a:r>
            <a:r>
              <a:rPr lang="en-US" sz="900" dirty="0">
                <a:solidFill>
                  <a:srgbClr val="5F5F5F"/>
                </a:solidFill>
              </a:rPr>
              <a:t> web.</a:t>
            </a:r>
            <a:endParaRPr lang="es-ES" sz="900" dirty="0">
              <a:solidFill>
                <a:srgbClr val="5F5F5F"/>
              </a:solidFill>
            </a:endParaRPr>
          </a:p>
        </p:txBody>
      </p:sp>
      <p:pic>
        <p:nvPicPr>
          <p:cNvPr id="7" name="Picture 2" descr="C:\Users\Snow Leopard\Pictures\radar-networks-towards-a-web-os.png">
            <a:extLst>
              <a:ext uri="{FF2B5EF4-FFF2-40B4-BE49-F238E27FC236}">
                <a16:creationId xmlns:a16="http://schemas.microsoft.com/office/drawing/2014/main" id="{ECFFE441-8EAE-4F3C-BBEF-7035E644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412776"/>
            <a:ext cx="54292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57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id="{2E817F53-E7C2-40DE-8F96-11A40DD56359}"/>
              </a:ext>
            </a:extLst>
          </p:cNvPr>
          <p:cNvSpPr txBox="1">
            <a:spLocks/>
          </p:cNvSpPr>
          <p:nvPr/>
        </p:nvSpPr>
        <p:spPr bwMode="auto">
          <a:xfrm>
            <a:off x="5889128" y="1772816"/>
            <a:ext cx="2427288" cy="152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71450" indent="-171450" algn="just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100" dirty="0">
                <a:solidFill>
                  <a:srgbClr val="5F5F5F"/>
                </a:solidFill>
              </a:rPr>
              <a:t>Operating System </a:t>
            </a:r>
            <a:r>
              <a:rPr lang="en-US" sz="1100" dirty="0" err="1">
                <a:solidFill>
                  <a:srgbClr val="5F5F5F"/>
                </a:solidFill>
              </a:rPr>
              <a:t>berbasis</a:t>
            </a:r>
            <a:r>
              <a:rPr lang="en-US" sz="1100" dirty="0">
                <a:solidFill>
                  <a:srgbClr val="5F5F5F"/>
                </a:solidFill>
              </a:rPr>
              <a:t> Web</a:t>
            </a:r>
          </a:p>
          <a:p>
            <a:pPr marL="171450" indent="-171450" algn="just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100" dirty="0" err="1">
                <a:solidFill>
                  <a:srgbClr val="5F5F5F"/>
                </a:solidFill>
              </a:rPr>
              <a:t>Semua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aplikasi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berjalan</a:t>
            </a:r>
            <a:r>
              <a:rPr lang="en-US" sz="1100" dirty="0">
                <a:solidFill>
                  <a:srgbClr val="5F5F5F"/>
                </a:solidFill>
              </a:rPr>
              <a:t> di internet</a:t>
            </a:r>
          </a:p>
          <a:p>
            <a:pPr marL="171450" indent="-171450" algn="just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100" dirty="0" err="1">
                <a:solidFill>
                  <a:srgbClr val="5F5F5F"/>
                </a:solidFill>
              </a:rPr>
              <a:t>Tanpa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instalasi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Aplikasi</a:t>
            </a:r>
            <a:endParaRPr lang="en-US" sz="1100" dirty="0">
              <a:solidFill>
                <a:srgbClr val="5F5F5F"/>
              </a:solidFill>
            </a:endParaRPr>
          </a:p>
          <a:p>
            <a:pPr marL="171450" indent="-171450" algn="just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100" dirty="0" err="1">
                <a:solidFill>
                  <a:srgbClr val="5F5F5F"/>
                </a:solidFill>
              </a:rPr>
              <a:t>Memiliki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sistem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pencarian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dan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rekomendasi</a:t>
            </a:r>
            <a:r>
              <a:rPr lang="en-US" sz="1100" dirty="0">
                <a:solidFill>
                  <a:srgbClr val="5F5F5F"/>
                </a:solidFill>
              </a:rPr>
              <a:t> yang </a:t>
            </a:r>
            <a:r>
              <a:rPr lang="en-US" sz="1100" dirty="0" err="1">
                <a:solidFill>
                  <a:srgbClr val="5F5F5F"/>
                </a:solidFill>
              </a:rPr>
              <a:t>sangat</a:t>
            </a:r>
            <a:r>
              <a:rPr lang="en-US" sz="1100" dirty="0">
                <a:solidFill>
                  <a:srgbClr val="5F5F5F"/>
                </a:solidFill>
              </a:rPr>
              <a:t> </a:t>
            </a:r>
            <a:r>
              <a:rPr lang="en-US" sz="1100" dirty="0" err="1">
                <a:solidFill>
                  <a:srgbClr val="5F5F5F"/>
                </a:solidFill>
              </a:rPr>
              <a:t>cerdas</a:t>
            </a:r>
            <a:endParaRPr lang="es-ES" sz="1100" dirty="0">
              <a:solidFill>
                <a:srgbClr val="5F5F5F"/>
              </a:solidFill>
            </a:endParaRPr>
          </a:p>
        </p:txBody>
      </p:sp>
      <p:pic>
        <p:nvPicPr>
          <p:cNvPr id="5" name="Picture 2" descr="C:\Users\Snow Leopard\Pictures\radar-networks-towards-a-web-os.png">
            <a:extLst>
              <a:ext uri="{FF2B5EF4-FFF2-40B4-BE49-F238E27FC236}">
                <a16:creationId xmlns:a16="http://schemas.microsoft.com/office/drawing/2014/main" id="{C177DE50-24EA-4131-B86A-6081FD75C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412776"/>
            <a:ext cx="54292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466AC-AE79-4C45-9E02-F311B748C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27" y="4532149"/>
            <a:ext cx="3387143" cy="1905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92CDEB-CC01-4067-9077-6AD46C3A4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027" y="3214927"/>
            <a:ext cx="3387143" cy="131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5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D4DF-0140-43A6-BF0C-017D3274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39B6-43C4-45A0-952E-3A84DCE9C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5904"/>
            <a:ext cx="7886700" cy="4351338"/>
          </a:xfrm>
        </p:spPr>
        <p:txBody>
          <a:bodyPr>
            <a:normAutofit fontScale="62500" lnSpcReduction="20000"/>
          </a:bodyPr>
          <a:lstStyle/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b="1" i="1" dirty="0">
                <a:solidFill>
                  <a:srgbClr val="C00000"/>
                </a:solidFill>
              </a:rPr>
              <a:t>WEB PROGRAMMER AND CODER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endParaRPr lang="en-US" b="1" i="1" dirty="0">
              <a:solidFill>
                <a:srgbClr val="C00000"/>
              </a:solidFill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b="1" i="1" dirty="0">
                <a:solidFill>
                  <a:srgbClr val="C00000"/>
                </a:solidFill>
              </a:rPr>
              <a:t>WEB DESIGNER AND ANIMATOR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endParaRPr lang="en-US" b="1" i="1" dirty="0">
              <a:solidFill>
                <a:srgbClr val="C00000"/>
              </a:solidFill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b="1" i="1" dirty="0">
                <a:solidFill>
                  <a:srgbClr val="C00000"/>
                </a:solidFill>
              </a:rPr>
              <a:t>WEB CONTENT CONTRIBUTOR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endParaRPr lang="en-US" b="1" i="1" dirty="0">
              <a:solidFill>
                <a:srgbClr val="C00000"/>
              </a:solidFill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b="1" i="1" dirty="0">
                <a:solidFill>
                  <a:srgbClr val="C00000"/>
                </a:solidFill>
              </a:rPr>
              <a:t>WEB EDITOR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endParaRPr lang="en-US" b="1" i="1" dirty="0">
              <a:solidFill>
                <a:srgbClr val="C00000"/>
              </a:solidFill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b="1" i="1" dirty="0">
                <a:solidFill>
                  <a:srgbClr val="C00000"/>
                </a:solidFill>
              </a:rPr>
              <a:t>WEB MARKETER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8E1B5-87A8-47A6-8505-1E5EA9D39185}"/>
              </a:ext>
            </a:extLst>
          </p:cNvPr>
          <p:cNvSpPr txBox="1"/>
          <p:nvPr/>
        </p:nvSpPr>
        <p:spPr>
          <a:xfrm>
            <a:off x="1005357" y="1912878"/>
            <a:ext cx="77256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err="1"/>
              <a:t>bertugas</a:t>
            </a:r>
            <a:r>
              <a:rPr lang="en-US" sz="1050" i="1" dirty="0"/>
              <a:t> </a:t>
            </a:r>
            <a:r>
              <a:rPr lang="en-US" sz="1050" i="1" dirty="0" err="1"/>
              <a:t>dan</a:t>
            </a:r>
            <a:r>
              <a:rPr lang="en-US" sz="1050" i="1" dirty="0"/>
              <a:t> </a:t>
            </a:r>
            <a:r>
              <a:rPr lang="en-US" sz="1050" i="1" dirty="0" err="1"/>
              <a:t>bertanggungjawab</a:t>
            </a:r>
            <a:r>
              <a:rPr lang="en-US" sz="1050" i="1" dirty="0"/>
              <a:t> di </a:t>
            </a:r>
            <a:r>
              <a:rPr lang="en-US" sz="1050" i="1" dirty="0" err="1"/>
              <a:t>bidang</a:t>
            </a:r>
            <a:r>
              <a:rPr lang="en-US" sz="1050" i="1" dirty="0"/>
              <a:t> </a:t>
            </a:r>
            <a:r>
              <a:rPr lang="en-US" sz="1050" i="1" dirty="0" err="1"/>
              <a:t>keahlian</a:t>
            </a:r>
            <a:r>
              <a:rPr lang="en-US" sz="1050" i="1" dirty="0"/>
              <a:t> web programming. </a:t>
            </a:r>
            <a:r>
              <a:rPr lang="en-US" sz="1050" i="1" dirty="0" err="1"/>
              <a:t>Menguasai</a:t>
            </a:r>
            <a:r>
              <a:rPr lang="en-US" sz="1050" i="1" dirty="0"/>
              <a:t> </a:t>
            </a:r>
            <a:r>
              <a:rPr lang="en-US" sz="1050" i="1" dirty="0" err="1"/>
              <a:t>dgn</a:t>
            </a:r>
            <a:r>
              <a:rPr lang="en-US" sz="1050" i="1" dirty="0"/>
              <a:t> </a:t>
            </a:r>
            <a:r>
              <a:rPr lang="en-US" sz="1050" i="1" dirty="0" err="1"/>
              <a:t>mahir</a:t>
            </a:r>
            <a:r>
              <a:rPr lang="en-US" sz="1050" i="1" dirty="0"/>
              <a:t> </a:t>
            </a:r>
            <a:r>
              <a:rPr lang="en-US" sz="1050" i="1" dirty="0" err="1"/>
              <a:t>bahasa</a:t>
            </a:r>
            <a:r>
              <a:rPr lang="en-US" sz="1050" i="1" dirty="0"/>
              <a:t> </a:t>
            </a:r>
            <a:r>
              <a:rPr lang="en-US" sz="1050" i="1" dirty="0" err="1"/>
              <a:t>pemprograman</a:t>
            </a:r>
            <a:r>
              <a:rPr lang="en-US" sz="1050" i="1" dirty="0"/>
              <a:t> web </a:t>
            </a:r>
            <a:r>
              <a:rPr lang="en-US" sz="1050" i="1" dirty="0" err="1"/>
              <a:t>dan</a:t>
            </a:r>
            <a:r>
              <a:rPr lang="en-US" sz="1050" i="1" dirty="0"/>
              <a:t> </a:t>
            </a:r>
            <a:r>
              <a:rPr lang="en-US" sz="1050" i="1" dirty="0" err="1"/>
              <a:t>pesandian</a:t>
            </a:r>
            <a:r>
              <a:rPr lang="en-US" sz="1050" i="1" dirty="0"/>
              <a:t> web, BBC, HTML, CSS, PHP, </a:t>
            </a:r>
            <a:r>
              <a:rPr lang="en-US" sz="1050" i="1" dirty="0" err="1"/>
              <a:t>mySQL</a:t>
            </a:r>
            <a:r>
              <a:rPr lang="en-US" sz="1050" i="1" dirty="0"/>
              <a:t>, </a:t>
            </a:r>
            <a:r>
              <a:rPr lang="en-US" sz="1050" i="1" dirty="0" err="1"/>
              <a:t>JScript</a:t>
            </a:r>
            <a:r>
              <a:rPr lang="en-US" sz="1050" i="1" dirty="0"/>
              <a:t>, </a:t>
            </a:r>
            <a:r>
              <a:rPr lang="en-US" sz="1050" i="1" dirty="0" err="1"/>
              <a:t>dan</a:t>
            </a:r>
            <a:r>
              <a:rPr lang="en-US" sz="1050" i="1" dirty="0"/>
              <a:t> </a:t>
            </a:r>
            <a:r>
              <a:rPr lang="en-US" sz="1050" i="1" dirty="0" err="1"/>
              <a:t>lainnya</a:t>
            </a:r>
            <a:r>
              <a:rPr lang="en-US" sz="1050" i="1" dirty="0"/>
              <a:t>, </a:t>
            </a:r>
            <a:r>
              <a:rPr lang="en-US" sz="1050" i="1" dirty="0" err="1"/>
              <a:t>berikut</a:t>
            </a:r>
            <a:r>
              <a:rPr lang="en-US" sz="1050" i="1" dirty="0"/>
              <a:t> </a:t>
            </a:r>
            <a:r>
              <a:rPr lang="en-US" sz="1050" i="1" dirty="0" err="1"/>
              <a:t>teknik</a:t>
            </a:r>
            <a:r>
              <a:rPr lang="en-US" sz="1050" i="1" dirty="0"/>
              <a:t> </a:t>
            </a:r>
            <a:r>
              <a:rPr lang="en-US" sz="1050" i="1" dirty="0" err="1"/>
              <a:t>enskripsi</a:t>
            </a:r>
            <a:r>
              <a:rPr lang="en-US" sz="1050" i="1" dirty="0"/>
              <a:t> </a:t>
            </a:r>
            <a:r>
              <a:rPr lang="en-US" sz="1050" i="1" dirty="0" err="1"/>
              <a:t>dan</a:t>
            </a:r>
            <a:r>
              <a:rPr lang="en-US" sz="1050" i="1" dirty="0"/>
              <a:t> </a:t>
            </a:r>
            <a:r>
              <a:rPr lang="en-US" sz="1050" i="1" dirty="0" err="1"/>
              <a:t>deskripsi</a:t>
            </a:r>
            <a:r>
              <a:rPr lang="en-US" sz="1050" i="1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E05A6-FEF2-4C91-B2B1-C4CBF62BDE63}"/>
              </a:ext>
            </a:extLst>
          </p:cNvPr>
          <p:cNvSpPr txBox="1"/>
          <p:nvPr/>
        </p:nvSpPr>
        <p:spPr>
          <a:xfrm>
            <a:off x="1005357" y="2916433"/>
            <a:ext cx="772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bertugas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bertanggungjawab</a:t>
            </a:r>
            <a:r>
              <a:rPr lang="en-US" sz="1200" dirty="0"/>
              <a:t> di </a:t>
            </a:r>
            <a:r>
              <a:rPr lang="en-US" sz="1200" dirty="0" err="1"/>
              <a:t>bidang</a:t>
            </a:r>
            <a:r>
              <a:rPr lang="en-US" sz="1200" dirty="0"/>
              <a:t> </a:t>
            </a:r>
            <a:r>
              <a:rPr lang="en-US" sz="1200" dirty="0" err="1"/>
              <a:t>keahlian</a:t>
            </a:r>
            <a:r>
              <a:rPr lang="en-US" sz="1200" dirty="0"/>
              <a:t> web graphics design </a:t>
            </a:r>
            <a:r>
              <a:rPr lang="en-US" sz="1200" dirty="0" err="1"/>
              <a:t>dan</a:t>
            </a:r>
            <a:r>
              <a:rPr lang="en-US" sz="1200" dirty="0"/>
              <a:t> multimedia.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79C71-A7E3-48E4-A958-04FDF9623ACA}"/>
              </a:ext>
            </a:extLst>
          </p:cNvPr>
          <p:cNvSpPr txBox="1"/>
          <p:nvPr/>
        </p:nvSpPr>
        <p:spPr>
          <a:xfrm>
            <a:off x="1005357" y="3788036"/>
            <a:ext cx="7725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bertugas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bertanggungjawab</a:t>
            </a:r>
            <a:r>
              <a:rPr lang="en-US" sz="1200" dirty="0"/>
              <a:t> di </a:t>
            </a:r>
            <a:r>
              <a:rPr lang="en-US" sz="1200" dirty="0" err="1"/>
              <a:t>bidang</a:t>
            </a:r>
            <a:r>
              <a:rPr lang="en-US" sz="1200" dirty="0"/>
              <a:t> </a:t>
            </a:r>
            <a:r>
              <a:rPr lang="en-US" sz="1200" dirty="0" err="1"/>
              <a:t>keahlian</a:t>
            </a:r>
            <a:r>
              <a:rPr lang="en-US" sz="1200" dirty="0"/>
              <a:t> </a:t>
            </a:r>
            <a:r>
              <a:rPr lang="en-US" sz="1200" dirty="0" err="1"/>
              <a:t>penulisan</a:t>
            </a:r>
            <a:r>
              <a:rPr lang="en-US" sz="1200" dirty="0"/>
              <a:t> </a:t>
            </a:r>
            <a:r>
              <a:rPr lang="en-US" sz="1200" dirty="0" err="1"/>
              <a:t>berbagai</a:t>
            </a:r>
            <a:r>
              <a:rPr lang="en-US" sz="1200" dirty="0"/>
              <a:t> </a:t>
            </a:r>
            <a:r>
              <a:rPr lang="en-US" sz="1200" dirty="0" err="1"/>
              <a:t>artikel</a:t>
            </a:r>
            <a:r>
              <a:rPr lang="en-US" sz="1200" dirty="0"/>
              <a:t> </a:t>
            </a:r>
            <a:r>
              <a:rPr lang="en-US" sz="1200" dirty="0" err="1"/>
              <a:t>berbobot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menarik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web (web articles authoring), </a:t>
            </a:r>
            <a:r>
              <a:rPr lang="en-US" sz="1200" dirty="0" err="1"/>
              <a:t>terutama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forum, blog, </a:t>
            </a:r>
            <a:r>
              <a:rPr lang="en-US" sz="1200" dirty="0" err="1"/>
              <a:t>milis</a:t>
            </a:r>
            <a:r>
              <a:rPr lang="en-US" sz="1200" dirty="0"/>
              <a:t>, </a:t>
            </a:r>
            <a:r>
              <a:rPr lang="en-US" sz="1200" dirty="0" err="1"/>
              <a:t>situs</a:t>
            </a:r>
            <a:r>
              <a:rPr lang="en-US" sz="12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9449DB-2F07-4F19-A095-91A3686BDEF8}"/>
              </a:ext>
            </a:extLst>
          </p:cNvPr>
          <p:cNvSpPr txBox="1"/>
          <p:nvPr/>
        </p:nvSpPr>
        <p:spPr>
          <a:xfrm>
            <a:off x="1005357" y="4811340"/>
            <a:ext cx="7725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bertugas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bertanggungjawab</a:t>
            </a:r>
            <a:r>
              <a:rPr lang="en-US" sz="1200" dirty="0"/>
              <a:t> di </a:t>
            </a:r>
            <a:r>
              <a:rPr lang="en-US" sz="1200" dirty="0" err="1"/>
              <a:t>bidang</a:t>
            </a:r>
            <a:r>
              <a:rPr lang="en-US" sz="1200" dirty="0"/>
              <a:t> </a:t>
            </a:r>
            <a:r>
              <a:rPr lang="en-US" sz="1200" dirty="0" err="1"/>
              <a:t>keahlian</a:t>
            </a:r>
            <a:r>
              <a:rPr lang="en-US" sz="1200" dirty="0"/>
              <a:t> </a:t>
            </a:r>
            <a:r>
              <a:rPr lang="en-US" sz="1200" dirty="0" err="1"/>
              <a:t>penyuntingan</a:t>
            </a:r>
            <a:r>
              <a:rPr lang="en-US" sz="1200" dirty="0"/>
              <a:t> </a:t>
            </a:r>
            <a:r>
              <a:rPr lang="en-US" sz="1200" dirty="0" err="1"/>
              <a:t>isi</a:t>
            </a:r>
            <a:r>
              <a:rPr lang="en-US" sz="1200" dirty="0"/>
              <a:t> web page , </a:t>
            </a:r>
            <a:r>
              <a:rPr lang="en-US" sz="1200" dirty="0" err="1"/>
              <a:t>terutama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forum, blog, </a:t>
            </a:r>
            <a:r>
              <a:rPr lang="en-US" sz="1200" dirty="0" err="1"/>
              <a:t>milis</a:t>
            </a:r>
            <a:r>
              <a:rPr lang="en-US" sz="1200" dirty="0"/>
              <a:t>, </a:t>
            </a:r>
            <a:r>
              <a:rPr lang="en-US" sz="1200" dirty="0" err="1"/>
              <a:t>situs</a:t>
            </a:r>
            <a:r>
              <a:rPr lang="en-US" sz="1200" dirty="0"/>
              <a:t> social network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341C5-7356-4D89-93DF-592AD5F21301}"/>
              </a:ext>
            </a:extLst>
          </p:cNvPr>
          <p:cNvSpPr txBox="1"/>
          <p:nvPr/>
        </p:nvSpPr>
        <p:spPr>
          <a:xfrm>
            <a:off x="1005357" y="5801553"/>
            <a:ext cx="772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bertugas</a:t>
            </a:r>
            <a:r>
              <a:rPr lang="en-US" sz="1200" dirty="0"/>
              <a:t> dan </a:t>
            </a:r>
            <a:r>
              <a:rPr lang="en-US" sz="1200" dirty="0" err="1"/>
              <a:t>bertanggungjawab</a:t>
            </a:r>
            <a:r>
              <a:rPr lang="en-US" sz="1200" dirty="0"/>
              <a:t> di </a:t>
            </a:r>
            <a:r>
              <a:rPr lang="en-US" sz="1200" dirty="0" err="1"/>
              <a:t>bidang</a:t>
            </a:r>
            <a:r>
              <a:rPr lang="en-US" sz="1200" dirty="0"/>
              <a:t> </a:t>
            </a:r>
            <a:r>
              <a:rPr lang="en-US" sz="1200" dirty="0" err="1"/>
              <a:t>keahlian</a:t>
            </a:r>
            <a:r>
              <a:rPr lang="en-US" sz="1200" dirty="0"/>
              <a:t> </a:t>
            </a:r>
            <a:r>
              <a:rPr lang="en-US" sz="1200" dirty="0" err="1"/>
              <a:t>pemasaran</a:t>
            </a:r>
            <a:r>
              <a:rPr lang="en-US" sz="1200" dirty="0"/>
              <a:t> internet (internet marketing)</a:t>
            </a:r>
          </a:p>
        </p:txBody>
      </p:sp>
    </p:spTree>
    <p:extLst>
      <p:ext uri="{BB962C8B-B14F-4D97-AF65-F5344CB8AC3E}">
        <p14:creationId xmlns:p14="http://schemas.microsoft.com/office/powerpoint/2010/main" val="1570009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15705E1-D170-4C2A-80D5-3ADB47665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69" y="1272814"/>
            <a:ext cx="2870019" cy="2711412"/>
          </a:xfrm>
          <a:prstGeom prst="rect">
            <a:avLst/>
          </a:prstGeom>
        </p:spPr>
      </p:pic>
      <p:sp>
        <p:nvSpPr>
          <p:cNvPr id="4" name="1 Título">
            <a:extLst>
              <a:ext uri="{FF2B5EF4-FFF2-40B4-BE49-F238E27FC236}">
                <a16:creationId xmlns:a16="http://schemas.microsoft.com/office/drawing/2014/main" id="{DFCE9951-9FA2-4DB8-BAEF-12394ACA6511}"/>
              </a:ext>
            </a:extLst>
          </p:cNvPr>
          <p:cNvSpPr txBox="1">
            <a:spLocks/>
          </p:cNvSpPr>
          <p:nvPr/>
        </p:nvSpPr>
        <p:spPr>
          <a:xfrm>
            <a:off x="488614" y="984782"/>
            <a:ext cx="7773938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10 SKILL YANG HARUS DIMILIKI</a:t>
            </a:r>
            <a:endParaRPr lang="es-HN" sz="3200" b="1" dirty="0">
              <a:solidFill>
                <a:srgbClr val="FF0000"/>
              </a:solidFill>
              <a:latin typeface="Rockwell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73B07-5F42-45F4-B8E4-1C09007C4D27}"/>
              </a:ext>
            </a:extLst>
          </p:cNvPr>
          <p:cNvSpPr txBox="1"/>
          <p:nvPr/>
        </p:nvSpPr>
        <p:spPr>
          <a:xfrm>
            <a:off x="572925" y="2784982"/>
            <a:ext cx="3513163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b="1" i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HTML 5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b="1" i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CSS (SSAS, LESS)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b="1" i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DESIGN SENSE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b="1" i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JAVASCRIPT &amp; AJAX (JS)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b="1" i="1" dirty="0">
                <a:solidFill>
                  <a:srgbClr val="C00000"/>
                </a:solidFill>
                <a:latin typeface="+mj-lt"/>
              </a:rPr>
              <a:t>PHP, ASP, Java, Perl, Go, Ruby, Python</a:t>
            </a:r>
          </a:p>
        </p:txBody>
      </p:sp>
      <p:grpSp>
        <p:nvGrpSpPr>
          <p:cNvPr id="6" name="13 Grupo">
            <a:extLst>
              <a:ext uri="{FF2B5EF4-FFF2-40B4-BE49-F238E27FC236}">
                <a16:creationId xmlns:a16="http://schemas.microsoft.com/office/drawing/2014/main" id="{DF82CE6D-E8B7-4F5E-B70E-B8863EFC26C7}"/>
              </a:ext>
            </a:extLst>
          </p:cNvPr>
          <p:cNvGrpSpPr>
            <a:grpSpLocks/>
          </p:cNvGrpSpPr>
          <p:nvPr/>
        </p:nvGrpSpPr>
        <p:grpSpPr bwMode="auto">
          <a:xfrm>
            <a:off x="4446128" y="2352934"/>
            <a:ext cx="6350" cy="3017838"/>
            <a:chOff x="4276603" y="1491264"/>
            <a:chExt cx="319" cy="3377896"/>
          </a:xfrm>
        </p:grpSpPr>
        <p:cxnSp>
          <p:nvCxnSpPr>
            <p:cNvPr id="7" name="9 Conector recto">
              <a:extLst>
                <a:ext uri="{FF2B5EF4-FFF2-40B4-BE49-F238E27FC236}">
                  <a16:creationId xmlns:a16="http://schemas.microsoft.com/office/drawing/2014/main" id="{F79A1869-7288-41AE-82DF-AE6FD62D27EC}"/>
                </a:ext>
              </a:extLst>
            </p:cNvPr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10 Conector recto">
              <a:extLst>
                <a:ext uri="{FF2B5EF4-FFF2-40B4-BE49-F238E27FC236}">
                  <a16:creationId xmlns:a16="http://schemas.microsoft.com/office/drawing/2014/main" id="{212F5367-DBF8-4D09-9B11-9678E59F7284}"/>
                </a:ext>
              </a:extLst>
            </p:cNvPr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1 Título">
            <a:extLst>
              <a:ext uri="{FF2B5EF4-FFF2-40B4-BE49-F238E27FC236}">
                <a16:creationId xmlns:a16="http://schemas.microsoft.com/office/drawing/2014/main" id="{879C0F63-011C-4060-9F2A-8F0FC22E8C1E}"/>
              </a:ext>
            </a:extLst>
          </p:cNvPr>
          <p:cNvSpPr txBox="1">
            <a:spLocks/>
          </p:cNvSpPr>
          <p:nvPr/>
        </p:nvSpPr>
        <p:spPr>
          <a:xfrm>
            <a:off x="485688" y="1417326"/>
            <a:ext cx="7773938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200" b="1" dirty="0">
                <a:solidFill>
                  <a:srgbClr val="FF0000"/>
                </a:solidFill>
                <a:latin typeface="Rockwell" pitchFamily="18" charset="0"/>
              </a:rPr>
              <a:t>WEB PROGRAMMER &amp; DESIGNER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3A6F9-44AB-4489-A7F0-F846A550B089}"/>
              </a:ext>
            </a:extLst>
          </p:cNvPr>
          <p:cNvSpPr txBox="1"/>
          <p:nvPr/>
        </p:nvSpPr>
        <p:spPr>
          <a:xfrm>
            <a:off x="4749389" y="2776940"/>
            <a:ext cx="351316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b="1" i="1" dirty="0">
                <a:solidFill>
                  <a:srgbClr val="00B0F0"/>
                </a:solidFill>
                <a:latin typeface="+mj-lt"/>
              </a:rPr>
              <a:t>MySQL, MariaDB (DATBASE)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b="1" i="1" dirty="0">
                <a:solidFill>
                  <a:srgbClr val="C00000"/>
                </a:solidFill>
                <a:latin typeface="+mj-lt"/>
              </a:rPr>
              <a:t>Flash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b="1" i="1" dirty="0">
                <a:solidFill>
                  <a:srgbClr val="92D050"/>
                </a:solidFill>
                <a:latin typeface="+mj-lt"/>
              </a:rPr>
              <a:t>SEO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b="1" i="1" dirty="0">
                <a:solidFill>
                  <a:srgbClr val="7030A0"/>
                </a:solidFill>
                <a:latin typeface="+mj-lt"/>
              </a:rPr>
              <a:t>Web Server Administration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b="1" i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43597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7E10-A8EA-498B-A153-6595E904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F925-B503-49D7-AFDA-BF0B0725B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DEFINISI WEB</a:t>
            </a:r>
          </a:p>
          <a:p>
            <a:r>
              <a:rPr lang="en-US" dirty="0"/>
              <a:t>FUNGSI WEB</a:t>
            </a:r>
          </a:p>
          <a:p>
            <a:r>
              <a:rPr lang="en-US" dirty="0"/>
              <a:t>BROWSER</a:t>
            </a:r>
          </a:p>
          <a:p>
            <a:r>
              <a:rPr lang="en-US" dirty="0"/>
              <a:t>CARA KERJA WEB</a:t>
            </a:r>
          </a:p>
          <a:p>
            <a:r>
              <a:rPr lang="en-US" dirty="0"/>
              <a:t>KATEGORI WEB</a:t>
            </a:r>
          </a:p>
          <a:p>
            <a:r>
              <a:rPr lang="en-US" dirty="0"/>
              <a:t>EVOLUSI WEB</a:t>
            </a:r>
          </a:p>
          <a:p>
            <a:r>
              <a:rPr lang="en-US" dirty="0"/>
              <a:t>CAREER</a:t>
            </a:r>
          </a:p>
          <a:p>
            <a:r>
              <a:rPr lang="en-US" dirty="0"/>
              <a:t>SKILL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09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E00D-4703-409D-8C5D-B1FED6BA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91940"/>
            <a:ext cx="7886700" cy="1325563"/>
          </a:xfrm>
        </p:spPr>
        <p:txBody>
          <a:bodyPr/>
          <a:lstStyle/>
          <a:p>
            <a:r>
              <a:rPr lang="en-US" dirty="0"/>
              <a:t>Tech and Language: </a:t>
            </a:r>
            <a:br>
              <a:rPr lang="en-US" dirty="0"/>
            </a:br>
            <a:r>
              <a:rPr lang="en-US" dirty="0"/>
              <a:t>Code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EF441-BD9E-49D0-A74A-9684C3B9E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Editor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A5B17-15C4-463A-8D41-28718CDC2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10" y="2229644"/>
            <a:ext cx="1813105" cy="1771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71C1D5-86D6-415D-AADC-F1A429BEA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793" y="2502938"/>
            <a:ext cx="1338866" cy="12250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6FCA74-64CC-4DB5-99B8-E634B12B08B9}"/>
              </a:ext>
            </a:extLst>
          </p:cNvPr>
          <p:cNvSpPr/>
          <p:nvPr/>
        </p:nvSpPr>
        <p:spPr>
          <a:xfrm>
            <a:off x="785610" y="4596018"/>
            <a:ext cx="3215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https://www.sublimetext.com/3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83A74D-EB6D-41F8-9917-73327E637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43" y="2502938"/>
            <a:ext cx="1338866" cy="1338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C1BD3F-F93B-47DF-9B3B-6B62478B1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484" y="2497552"/>
            <a:ext cx="1338866" cy="13388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631C3-470E-4B3B-B48F-A34060602E60}"/>
              </a:ext>
            </a:extLst>
          </p:cNvPr>
          <p:cNvSpPr/>
          <p:nvPr/>
        </p:nvSpPr>
        <p:spPr>
          <a:xfrm>
            <a:off x="805957" y="4915620"/>
            <a:ext cx="1924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http://brackets.io/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43212-EAC9-41E6-9395-4B85E4527F73}"/>
              </a:ext>
            </a:extLst>
          </p:cNvPr>
          <p:cNvSpPr/>
          <p:nvPr/>
        </p:nvSpPr>
        <p:spPr>
          <a:xfrm>
            <a:off x="805957" y="5201824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https://code.visualstudio.com/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C9771-88F0-4282-A52E-E1F225A37CCF}"/>
              </a:ext>
            </a:extLst>
          </p:cNvPr>
          <p:cNvSpPr/>
          <p:nvPr/>
        </p:nvSpPr>
        <p:spPr>
          <a:xfrm>
            <a:off x="805957" y="5507341"/>
            <a:ext cx="1714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https://atom.io/</a:t>
            </a:r>
          </a:p>
        </p:txBody>
      </p:sp>
    </p:spTree>
    <p:extLst>
      <p:ext uri="{BB962C8B-B14F-4D97-AF65-F5344CB8AC3E}">
        <p14:creationId xmlns:p14="http://schemas.microsoft.com/office/powerpoint/2010/main" val="2586986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846A-74F3-4E71-A873-016F9334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and Language: Code Editor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8ABF2-205A-49F6-91D0-237838A11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9"/>
            <a:ext cx="9144000" cy="451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19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7689-C8BE-44E3-AC1B-77C3B1A9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and Language: Code 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F139D-FDEE-4DB7-8BFE-F7E46A77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1864A-DF31-4DB4-8CB8-4FF054A5C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2" y="1655609"/>
            <a:ext cx="9144000" cy="444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11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1BE8-1EBA-4EF4-8727-D7008525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and Language: Lang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C10E8-E5DC-45FC-AA22-3CAE3F390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048" y="2786263"/>
            <a:ext cx="2952750" cy="1543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8A5B0E-C00D-4FFE-9694-B1263D027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09" y="1271788"/>
            <a:ext cx="3028950" cy="1514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1C159F-7EE9-4A64-88F7-942C3016F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798" y="1481239"/>
            <a:ext cx="3028950" cy="1514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167197-2A28-49B9-980C-5FFD1AD00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09" y="4033705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328E2A-0ECE-41A0-A067-57B390B11A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0189" y="4843862"/>
            <a:ext cx="39433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53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1BE8-1EBA-4EF4-8727-D7008525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and Language: Scripting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BD6AFC-0244-43C0-8678-BE71C1A75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77" y="1690689"/>
            <a:ext cx="5526646" cy="2149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147F74-2C20-47EA-9AE9-CAD9B155E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40" y="4717893"/>
            <a:ext cx="3571875" cy="1285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F85D88-3756-4CC4-B4FD-99A337C39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181" y="409394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36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1BE8-1EBA-4EF4-8727-D7008525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and Language: Dev. 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01064-16FF-4869-A00C-017251D80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513" y="2047875"/>
            <a:ext cx="4482974" cy="18679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4FB759-D350-4BB8-BDC2-5140F23A4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4272967"/>
            <a:ext cx="2962275" cy="1543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F78E0E-433F-41B2-B263-7EED21588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871" y="408320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53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18DB-30C0-48C6-885B-52EB2193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E4138-7D08-4BAA-AE56-CB94A8D8D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Bundle XAMPP </a:t>
            </a:r>
          </a:p>
          <a:p>
            <a:r>
              <a:rPr lang="en-US" dirty="0"/>
              <a:t>(Cross-Apace-</a:t>
            </a:r>
            <a:r>
              <a:rPr lang="en-US" dirty="0" err="1"/>
              <a:t>Mysql</a:t>
            </a:r>
            <a:r>
              <a:rPr lang="en-US" dirty="0"/>
              <a:t>/MariaDB-PHP-Perl)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72FE0-7571-44A9-B857-96BE504D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5" y="3011363"/>
            <a:ext cx="2828925" cy="1619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7953EA-207C-4C9C-88C1-0BB327A67DBC}"/>
              </a:ext>
            </a:extLst>
          </p:cNvPr>
          <p:cNvSpPr/>
          <p:nvPr/>
        </p:nvSpPr>
        <p:spPr>
          <a:xfrm>
            <a:off x="4276304" y="3059668"/>
            <a:ext cx="4239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https://www.apachefriends.org/index.html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CB9A58-0834-4D56-BE57-2E8E031E7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1" y="4727731"/>
            <a:ext cx="9144000" cy="444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35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367D-2C37-4E1B-9CB0-6153BA3E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844" y="2766218"/>
            <a:ext cx="7886700" cy="1325563"/>
          </a:xfrm>
        </p:spPr>
        <p:txBody>
          <a:bodyPr/>
          <a:lstStyle/>
          <a:p>
            <a:r>
              <a:rPr lang="en-US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410400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DC8E-D4A3-4CD5-86E7-73C9B47C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endParaRPr lang="en-US" dirty="0"/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22157BFF-ABD5-46EC-9AE9-0DB43D17F143}"/>
              </a:ext>
            </a:extLst>
          </p:cNvPr>
          <p:cNvSpPr txBox="1">
            <a:spLocks/>
          </p:cNvSpPr>
          <p:nvPr/>
        </p:nvSpPr>
        <p:spPr bwMode="auto">
          <a:xfrm>
            <a:off x="441325" y="2780928"/>
            <a:ext cx="24272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400" b="1" dirty="0">
                <a:solidFill>
                  <a:srgbClr val="5F5F5F"/>
                </a:solidFill>
                <a:latin typeface="Rockwell" pitchFamily="18" charset="0"/>
              </a:rPr>
              <a:t>Website ?</a:t>
            </a:r>
            <a:endParaRPr lang="es-ES" sz="1400" b="1" dirty="0">
              <a:solidFill>
                <a:srgbClr val="5F5F5F"/>
              </a:solidFill>
              <a:latin typeface="Rockwell" pitchFamily="18" charset="0"/>
            </a:endParaRPr>
          </a:p>
        </p:txBody>
      </p:sp>
      <p:sp>
        <p:nvSpPr>
          <p:cNvPr id="9" name="2 Marcador de contenido">
            <a:extLst>
              <a:ext uri="{FF2B5EF4-FFF2-40B4-BE49-F238E27FC236}">
                <a16:creationId xmlns:a16="http://schemas.microsoft.com/office/drawing/2014/main" id="{12AAA58D-4DBA-4F44-9BCB-659A6AAA4F03}"/>
              </a:ext>
            </a:extLst>
          </p:cNvPr>
          <p:cNvSpPr txBox="1">
            <a:spLocks/>
          </p:cNvSpPr>
          <p:nvPr/>
        </p:nvSpPr>
        <p:spPr bwMode="auto">
          <a:xfrm>
            <a:off x="3411538" y="2780928"/>
            <a:ext cx="24272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400" b="1" dirty="0">
                <a:solidFill>
                  <a:srgbClr val="5F5F5F"/>
                </a:solidFill>
                <a:latin typeface="Rockwell" pitchFamily="18" charset="0"/>
              </a:rPr>
              <a:t>Web Domain ?</a:t>
            </a:r>
            <a:endParaRPr lang="es-ES" sz="1400" b="1" dirty="0">
              <a:solidFill>
                <a:srgbClr val="5F5F5F"/>
              </a:solidFill>
              <a:latin typeface="Rockwell" pitchFamily="18" charset="0"/>
            </a:endParaRPr>
          </a:p>
        </p:txBody>
      </p:sp>
      <p:grpSp>
        <p:nvGrpSpPr>
          <p:cNvPr id="10" name="48 Grupo">
            <a:extLst>
              <a:ext uri="{FF2B5EF4-FFF2-40B4-BE49-F238E27FC236}">
                <a16:creationId xmlns:a16="http://schemas.microsoft.com/office/drawing/2014/main" id="{8325D1A5-AAF3-464D-9830-DF98EA58F475}"/>
              </a:ext>
            </a:extLst>
          </p:cNvPr>
          <p:cNvGrpSpPr>
            <a:grpSpLocks/>
          </p:cNvGrpSpPr>
          <p:nvPr/>
        </p:nvGrpSpPr>
        <p:grpSpPr bwMode="auto">
          <a:xfrm>
            <a:off x="6091238" y="1749748"/>
            <a:ext cx="6350" cy="3017837"/>
            <a:chOff x="4276603" y="1491264"/>
            <a:chExt cx="319" cy="3377896"/>
          </a:xfrm>
        </p:grpSpPr>
        <p:cxnSp>
          <p:nvCxnSpPr>
            <p:cNvPr id="11" name="49 Conector recto">
              <a:extLst>
                <a:ext uri="{FF2B5EF4-FFF2-40B4-BE49-F238E27FC236}">
                  <a16:creationId xmlns:a16="http://schemas.microsoft.com/office/drawing/2014/main" id="{6FD4EFC7-330F-474B-AE5A-5520445D2B2F}"/>
                </a:ext>
              </a:extLst>
            </p:cNvPr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50 Conector recto">
              <a:extLst>
                <a:ext uri="{FF2B5EF4-FFF2-40B4-BE49-F238E27FC236}">
                  <a16:creationId xmlns:a16="http://schemas.microsoft.com/office/drawing/2014/main" id="{A096A879-6A76-48CF-805D-7225F5A4781D}"/>
                </a:ext>
              </a:extLst>
            </p:cNvPr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07D756ED-4F19-4682-9417-650F41606B1F}"/>
              </a:ext>
            </a:extLst>
          </p:cNvPr>
          <p:cNvSpPr txBox="1">
            <a:spLocks/>
          </p:cNvSpPr>
          <p:nvPr/>
        </p:nvSpPr>
        <p:spPr bwMode="auto">
          <a:xfrm>
            <a:off x="6300788" y="2780928"/>
            <a:ext cx="24272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400" b="1" dirty="0">
                <a:solidFill>
                  <a:srgbClr val="5F5F5F"/>
                </a:solidFill>
                <a:latin typeface="Rockwell" pitchFamily="18" charset="0"/>
              </a:rPr>
              <a:t>Web Hosting ?</a:t>
            </a:r>
            <a:endParaRPr lang="es-ES" sz="1400" b="1" dirty="0">
              <a:solidFill>
                <a:srgbClr val="5F5F5F"/>
              </a:solidFill>
              <a:latin typeface="Rockwell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A97853-A428-4E76-976D-E726FC47C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72" y="1700808"/>
            <a:ext cx="2581059" cy="10605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F7CC01-C745-4254-8F7E-A966C6D62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8" y="1700808"/>
            <a:ext cx="2667601" cy="10961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A3FCCC-5162-46A8-8411-A00841EBD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700808"/>
            <a:ext cx="2723851" cy="111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3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DC8E-D4A3-4CD5-86E7-73C9B47C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endParaRPr lang="en-US" dirty="0"/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22157BFF-ABD5-46EC-9AE9-0DB43D17F143}"/>
              </a:ext>
            </a:extLst>
          </p:cNvPr>
          <p:cNvSpPr txBox="1">
            <a:spLocks/>
          </p:cNvSpPr>
          <p:nvPr/>
        </p:nvSpPr>
        <p:spPr bwMode="auto">
          <a:xfrm>
            <a:off x="478772" y="3258666"/>
            <a:ext cx="2427288" cy="13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3600" b="1" dirty="0">
                <a:solidFill>
                  <a:srgbClr val="5F5F5F"/>
                </a:solidFill>
                <a:latin typeface="Rockwell" pitchFamily="18" charset="0"/>
              </a:rPr>
              <a:t>Website ?</a:t>
            </a:r>
            <a:endParaRPr lang="es-ES" sz="3600" b="1" dirty="0">
              <a:solidFill>
                <a:srgbClr val="5F5F5F"/>
              </a:solidFill>
              <a:latin typeface="Rockwell" pitchFamily="18" charset="0"/>
            </a:endParaRPr>
          </a:p>
        </p:txBody>
      </p:sp>
      <p:sp>
        <p:nvSpPr>
          <p:cNvPr id="9" name="2 Marcador de contenido">
            <a:extLst>
              <a:ext uri="{FF2B5EF4-FFF2-40B4-BE49-F238E27FC236}">
                <a16:creationId xmlns:a16="http://schemas.microsoft.com/office/drawing/2014/main" id="{12AAA58D-4DBA-4F44-9BCB-659A6AAA4F03}"/>
              </a:ext>
            </a:extLst>
          </p:cNvPr>
          <p:cNvSpPr txBox="1">
            <a:spLocks/>
          </p:cNvSpPr>
          <p:nvPr/>
        </p:nvSpPr>
        <p:spPr bwMode="auto">
          <a:xfrm>
            <a:off x="3411538" y="2780928"/>
            <a:ext cx="24272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400" b="1" dirty="0">
                <a:solidFill>
                  <a:srgbClr val="5F5F5F"/>
                </a:solidFill>
                <a:latin typeface="Rockwell" pitchFamily="18" charset="0"/>
              </a:rPr>
              <a:t>Web Domain ?</a:t>
            </a:r>
            <a:endParaRPr lang="es-ES" sz="1400" b="1" dirty="0">
              <a:solidFill>
                <a:srgbClr val="5F5F5F"/>
              </a:solidFill>
              <a:latin typeface="Rockwell" pitchFamily="18" charset="0"/>
            </a:endParaRPr>
          </a:p>
        </p:txBody>
      </p:sp>
      <p:grpSp>
        <p:nvGrpSpPr>
          <p:cNvPr id="10" name="48 Grupo">
            <a:extLst>
              <a:ext uri="{FF2B5EF4-FFF2-40B4-BE49-F238E27FC236}">
                <a16:creationId xmlns:a16="http://schemas.microsoft.com/office/drawing/2014/main" id="{8325D1A5-AAF3-464D-9830-DF98EA58F475}"/>
              </a:ext>
            </a:extLst>
          </p:cNvPr>
          <p:cNvGrpSpPr>
            <a:grpSpLocks/>
          </p:cNvGrpSpPr>
          <p:nvPr/>
        </p:nvGrpSpPr>
        <p:grpSpPr bwMode="auto">
          <a:xfrm>
            <a:off x="6091238" y="1749748"/>
            <a:ext cx="6350" cy="3017837"/>
            <a:chOff x="4276603" y="1491264"/>
            <a:chExt cx="319" cy="3377896"/>
          </a:xfrm>
        </p:grpSpPr>
        <p:cxnSp>
          <p:nvCxnSpPr>
            <p:cNvPr id="11" name="49 Conector recto">
              <a:extLst>
                <a:ext uri="{FF2B5EF4-FFF2-40B4-BE49-F238E27FC236}">
                  <a16:creationId xmlns:a16="http://schemas.microsoft.com/office/drawing/2014/main" id="{6FD4EFC7-330F-474B-AE5A-5520445D2B2F}"/>
                </a:ext>
              </a:extLst>
            </p:cNvPr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50 Conector recto">
              <a:extLst>
                <a:ext uri="{FF2B5EF4-FFF2-40B4-BE49-F238E27FC236}">
                  <a16:creationId xmlns:a16="http://schemas.microsoft.com/office/drawing/2014/main" id="{A096A879-6A76-48CF-805D-7225F5A4781D}"/>
                </a:ext>
              </a:extLst>
            </p:cNvPr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07D756ED-4F19-4682-9417-650F41606B1F}"/>
              </a:ext>
            </a:extLst>
          </p:cNvPr>
          <p:cNvSpPr txBox="1">
            <a:spLocks/>
          </p:cNvSpPr>
          <p:nvPr/>
        </p:nvSpPr>
        <p:spPr bwMode="auto">
          <a:xfrm>
            <a:off x="6300788" y="2780928"/>
            <a:ext cx="24272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400" b="1" dirty="0">
                <a:solidFill>
                  <a:srgbClr val="5F5F5F"/>
                </a:solidFill>
                <a:latin typeface="Rockwell" pitchFamily="18" charset="0"/>
              </a:rPr>
              <a:t>Web Hosting ?</a:t>
            </a:r>
            <a:endParaRPr lang="es-ES" sz="1400" b="1" dirty="0">
              <a:solidFill>
                <a:srgbClr val="5F5F5F"/>
              </a:solidFill>
              <a:latin typeface="Rockwell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A97853-A428-4E76-976D-E726FC47C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72" y="1700808"/>
            <a:ext cx="2581059" cy="10605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F7CC01-C745-4254-8F7E-A966C6D62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8" y="1700808"/>
            <a:ext cx="2667601" cy="10961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A3FCCC-5162-46A8-8411-A00841EBD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700808"/>
            <a:ext cx="2723851" cy="11192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16A500-E4C3-4F37-B7F3-9A43CDB9B92E}"/>
              </a:ext>
            </a:extLst>
          </p:cNvPr>
          <p:cNvSpPr/>
          <p:nvPr/>
        </p:nvSpPr>
        <p:spPr>
          <a:xfrm>
            <a:off x="548886" y="4144541"/>
            <a:ext cx="8046227" cy="228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sz="2000" dirty="0"/>
              <a:t>Website </a:t>
            </a:r>
            <a:r>
              <a:rPr lang="en-US" sz="2000" dirty="0" err="1"/>
              <a:t>atau</a:t>
            </a:r>
            <a:r>
              <a:rPr lang="en-US" sz="2000" dirty="0"/>
              <a:t> situs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diartikan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b="1" dirty="0" err="1"/>
              <a:t>kumpulan</a:t>
            </a:r>
            <a:r>
              <a:rPr lang="en-US" sz="2000" b="1" dirty="0"/>
              <a:t> </a:t>
            </a:r>
            <a:r>
              <a:rPr lang="en-US" sz="2000" b="1" dirty="0" err="1"/>
              <a:t>halaman</a:t>
            </a:r>
            <a:r>
              <a:rPr lang="en-US" sz="2000" b="1" dirty="0"/>
              <a:t> </a:t>
            </a:r>
            <a:r>
              <a:rPr lang="en-US" sz="2000" dirty="0"/>
              <a:t>yang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data </a:t>
            </a:r>
            <a:r>
              <a:rPr lang="en-US" sz="2000" dirty="0" err="1"/>
              <a:t>teks</a:t>
            </a:r>
            <a:r>
              <a:rPr lang="en-US" sz="2000" dirty="0"/>
              <a:t>, data </a:t>
            </a:r>
            <a:r>
              <a:rPr lang="en-US" sz="2000" dirty="0" err="1"/>
              <a:t>gambar</a:t>
            </a:r>
            <a:r>
              <a:rPr lang="en-US" sz="2000" dirty="0"/>
              <a:t> diam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gerak</a:t>
            </a:r>
            <a:r>
              <a:rPr lang="en-US" sz="2000" dirty="0"/>
              <a:t>, data </a:t>
            </a:r>
            <a:r>
              <a:rPr lang="en-US" sz="2000" dirty="0" err="1"/>
              <a:t>animasi</a:t>
            </a:r>
            <a:r>
              <a:rPr lang="en-US" sz="2000" dirty="0"/>
              <a:t>, </a:t>
            </a:r>
            <a:r>
              <a:rPr lang="en-US" sz="2000" dirty="0" err="1"/>
              <a:t>suara</a:t>
            </a:r>
            <a:r>
              <a:rPr lang="en-US" sz="2000" dirty="0"/>
              <a:t>, video dan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gabungan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semuanya</a:t>
            </a:r>
            <a:r>
              <a:rPr lang="en-US" sz="2000" dirty="0"/>
              <a:t>, </a:t>
            </a:r>
            <a:r>
              <a:rPr lang="en-US" sz="2000" b="1" dirty="0" err="1"/>
              <a:t>baik</a:t>
            </a:r>
            <a:r>
              <a:rPr lang="en-US" sz="2000" b="1" dirty="0"/>
              <a:t> yang </a:t>
            </a:r>
            <a:r>
              <a:rPr lang="en-US" sz="2000" b="1" dirty="0" err="1"/>
              <a:t>bersifat</a:t>
            </a:r>
            <a:r>
              <a:rPr lang="en-US" sz="2000" b="1" dirty="0"/>
              <a:t> </a:t>
            </a:r>
            <a:r>
              <a:rPr lang="en-US" sz="2000" b="1" dirty="0" err="1"/>
              <a:t>statis</a:t>
            </a:r>
            <a:r>
              <a:rPr lang="en-US" sz="2000" b="1" dirty="0"/>
              <a:t> </a:t>
            </a:r>
            <a:r>
              <a:rPr lang="en-US" sz="2000" b="1" dirty="0" err="1"/>
              <a:t>maupun</a:t>
            </a:r>
            <a:r>
              <a:rPr lang="en-US" sz="2000" b="1" dirty="0"/>
              <a:t> </a:t>
            </a:r>
            <a:r>
              <a:rPr lang="en-US" sz="2000" b="1" dirty="0" err="1"/>
              <a:t>dinamis</a:t>
            </a:r>
            <a:r>
              <a:rPr lang="en-US" sz="2000" dirty="0"/>
              <a:t> yang </a:t>
            </a:r>
            <a:r>
              <a:rPr lang="en-US" sz="2000" dirty="0" err="1"/>
              <a:t>membentuk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rangkaian</a:t>
            </a:r>
            <a:r>
              <a:rPr lang="en-US" sz="2000" dirty="0"/>
              <a:t> </a:t>
            </a:r>
            <a:r>
              <a:rPr lang="en-US" sz="2000" dirty="0" err="1"/>
              <a:t>bangunan</a:t>
            </a:r>
            <a:r>
              <a:rPr lang="en-US" sz="2000" dirty="0"/>
              <a:t> yang </a:t>
            </a:r>
            <a:r>
              <a:rPr lang="en-US" sz="2000" b="1" dirty="0" err="1"/>
              <a:t>saling</a:t>
            </a:r>
            <a:r>
              <a:rPr lang="en-US" sz="2000" b="1" dirty="0"/>
              <a:t> </a:t>
            </a:r>
            <a:r>
              <a:rPr lang="en-US" sz="2000" b="1" dirty="0" err="1"/>
              <a:t>terkait</a:t>
            </a:r>
            <a:r>
              <a:rPr lang="en-US" sz="2000" b="1" dirty="0"/>
              <a:t>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masing-masing</a:t>
            </a:r>
            <a:r>
              <a:rPr lang="en-US" sz="2000" dirty="0"/>
              <a:t> </a:t>
            </a:r>
            <a:r>
              <a:rPr lang="en-US" sz="2000" dirty="0" err="1"/>
              <a:t>dihubungkan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jaringan-jaringan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(</a:t>
            </a:r>
            <a:r>
              <a:rPr lang="en-US" sz="2000" b="1" dirty="0"/>
              <a:t>hyperlink</a:t>
            </a:r>
            <a:r>
              <a:rPr lang="en-US" sz="2000" dirty="0"/>
              <a:t>).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25832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DC8E-D4A3-4CD5-86E7-73C9B47C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endParaRPr lang="en-US" dirty="0"/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22157BFF-ABD5-46EC-9AE9-0DB43D17F143}"/>
              </a:ext>
            </a:extLst>
          </p:cNvPr>
          <p:cNvSpPr txBox="1">
            <a:spLocks/>
          </p:cNvSpPr>
          <p:nvPr/>
        </p:nvSpPr>
        <p:spPr bwMode="auto">
          <a:xfrm>
            <a:off x="472423" y="2726775"/>
            <a:ext cx="1993964" cy="1120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b="1" dirty="0">
                <a:solidFill>
                  <a:srgbClr val="5F5F5F"/>
                </a:solidFill>
                <a:latin typeface="Rockwell" pitchFamily="18" charset="0"/>
              </a:rPr>
              <a:t>Website ?</a:t>
            </a:r>
            <a:endParaRPr lang="es-ES" sz="1600" b="1" dirty="0">
              <a:solidFill>
                <a:srgbClr val="5F5F5F"/>
              </a:solidFill>
              <a:latin typeface="Rockwell" pitchFamily="18" charset="0"/>
            </a:endParaRPr>
          </a:p>
        </p:txBody>
      </p:sp>
      <p:sp>
        <p:nvSpPr>
          <p:cNvPr id="9" name="2 Marcador de contenido">
            <a:extLst>
              <a:ext uri="{FF2B5EF4-FFF2-40B4-BE49-F238E27FC236}">
                <a16:creationId xmlns:a16="http://schemas.microsoft.com/office/drawing/2014/main" id="{12AAA58D-4DBA-4F44-9BCB-659A6AAA4F03}"/>
              </a:ext>
            </a:extLst>
          </p:cNvPr>
          <p:cNvSpPr txBox="1">
            <a:spLocks/>
          </p:cNvSpPr>
          <p:nvPr/>
        </p:nvSpPr>
        <p:spPr bwMode="auto">
          <a:xfrm>
            <a:off x="2831678" y="3210363"/>
            <a:ext cx="3469110" cy="130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3600" b="1" dirty="0">
                <a:solidFill>
                  <a:srgbClr val="5F5F5F"/>
                </a:solidFill>
                <a:latin typeface="Rockwell" pitchFamily="18" charset="0"/>
              </a:rPr>
              <a:t>Web Domain ?</a:t>
            </a:r>
            <a:endParaRPr lang="es-ES" sz="3600" b="1" dirty="0">
              <a:solidFill>
                <a:srgbClr val="5F5F5F"/>
              </a:solidFill>
              <a:latin typeface="Rockwell" pitchFamily="18" charset="0"/>
            </a:endParaRPr>
          </a:p>
        </p:txBody>
      </p:sp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07D756ED-4F19-4682-9417-650F41606B1F}"/>
              </a:ext>
            </a:extLst>
          </p:cNvPr>
          <p:cNvSpPr txBox="1">
            <a:spLocks/>
          </p:cNvSpPr>
          <p:nvPr/>
        </p:nvSpPr>
        <p:spPr bwMode="auto">
          <a:xfrm>
            <a:off x="6300788" y="2780928"/>
            <a:ext cx="24272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400" b="1" dirty="0">
                <a:solidFill>
                  <a:srgbClr val="5F5F5F"/>
                </a:solidFill>
                <a:latin typeface="Rockwell" pitchFamily="18" charset="0"/>
              </a:rPr>
              <a:t>Web Hosting ?</a:t>
            </a:r>
            <a:endParaRPr lang="es-ES" sz="1400" b="1" dirty="0">
              <a:solidFill>
                <a:srgbClr val="5F5F5F"/>
              </a:solidFill>
              <a:latin typeface="Rockwell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A97853-A428-4E76-976D-E726FC47C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72" y="1700808"/>
            <a:ext cx="2581059" cy="10605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F7CC01-C745-4254-8F7E-A966C6D62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8" y="1700808"/>
            <a:ext cx="2667601" cy="10961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A3FCCC-5162-46A8-8411-A00841EBD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700808"/>
            <a:ext cx="2723851" cy="11192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16A500-E4C3-4F37-B7F3-9A43CDB9B92E}"/>
              </a:ext>
            </a:extLst>
          </p:cNvPr>
          <p:cNvSpPr/>
          <p:nvPr/>
        </p:nvSpPr>
        <p:spPr>
          <a:xfrm>
            <a:off x="548886" y="4144541"/>
            <a:ext cx="8046227" cy="154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sz="2000" dirty="0"/>
              <a:t>Nama domain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biasa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Domain Name </a:t>
            </a:r>
            <a:r>
              <a:rPr lang="en-US" sz="2000" dirty="0" err="1"/>
              <a:t>atau</a:t>
            </a:r>
            <a:r>
              <a:rPr lang="en-US" sz="2000" dirty="0"/>
              <a:t> URL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 di dunia internet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mengidentifikasi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website,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kata lain domain name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menemukan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website pada dunia internet.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27460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DC8E-D4A3-4CD5-86E7-73C9B47C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endParaRPr lang="en-US" dirty="0"/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22157BFF-ABD5-46EC-9AE9-0DB43D17F143}"/>
              </a:ext>
            </a:extLst>
          </p:cNvPr>
          <p:cNvSpPr txBox="1">
            <a:spLocks/>
          </p:cNvSpPr>
          <p:nvPr/>
        </p:nvSpPr>
        <p:spPr bwMode="auto">
          <a:xfrm>
            <a:off x="472423" y="2726775"/>
            <a:ext cx="1993964" cy="1120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b="1" dirty="0">
                <a:solidFill>
                  <a:srgbClr val="5F5F5F"/>
                </a:solidFill>
                <a:latin typeface="Rockwell" pitchFamily="18" charset="0"/>
              </a:rPr>
              <a:t>Website ?</a:t>
            </a:r>
            <a:endParaRPr lang="es-ES" sz="1600" b="1" dirty="0">
              <a:solidFill>
                <a:srgbClr val="5F5F5F"/>
              </a:solidFill>
              <a:latin typeface="Rockwell" pitchFamily="18" charset="0"/>
            </a:endParaRPr>
          </a:p>
        </p:txBody>
      </p:sp>
      <p:sp>
        <p:nvSpPr>
          <p:cNvPr id="9" name="2 Marcador de contenido">
            <a:extLst>
              <a:ext uri="{FF2B5EF4-FFF2-40B4-BE49-F238E27FC236}">
                <a16:creationId xmlns:a16="http://schemas.microsoft.com/office/drawing/2014/main" id="{12AAA58D-4DBA-4F44-9BCB-659A6AAA4F03}"/>
              </a:ext>
            </a:extLst>
          </p:cNvPr>
          <p:cNvSpPr txBox="1">
            <a:spLocks/>
          </p:cNvSpPr>
          <p:nvPr/>
        </p:nvSpPr>
        <p:spPr bwMode="auto">
          <a:xfrm>
            <a:off x="2831678" y="3210363"/>
            <a:ext cx="3469110" cy="130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3600" b="1" dirty="0">
                <a:solidFill>
                  <a:srgbClr val="5F5F5F"/>
                </a:solidFill>
                <a:latin typeface="Rockwell" pitchFamily="18" charset="0"/>
              </a:rPr>
              <a:t>Web Domain ?</a:t>
            </a:r>
            <a:endParaRPr lang="es-ES" sz="3600" b="1" dirty="0">
              <a:solidFill>
                <a:srgbClr val="5F5F5F"/>
              </a:solidFill>
              <a:latin typeface="Rockwell" pitchFamily="18" charset="0"/>
            </a:endParaRPr>
          </a:p>
        </p:txBody>
      </p:sp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07D756ED-4F19-4682-9417-650F41606B1F}"/>
              </a:ext>
            </a:extLst>
          </p:cNvPr>
          <p:cNvSpPr txBox="1">
            <a:spLocks/>
          </p:cNvSpPr>
          <p:nvPr/>
        </p:nvSpPr>
        <p:spPr bwMode="auto">
          <a:xfrm>
            <a:off x="6300788" y="2780928"/>
            <a:ext cx="24272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400" b="1" dirty="0">
                <a:solidFill>
                  <a:srgbClr val="5F5F5F"/>
                </a:solidFill>
                <a:latin typeface="Rockwell" pitchFamily="18" charset="0"/>
              </a:rPr>
              <a:t>Web Hosting ?</a:t>
            </a:r>
            <a:endParaRPr lang="es-ES" sz="1400" b="1" dirty="0">
              <a:solidFill>
                <a:srgbClr val="5F5F5F"/>
              </a:solidFill>
              <a:latin typeface="Rockwell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A97853-A428-4E76-976D-E726FC47C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72" y="1700808"/>
            <a:ext cx="2581059" cy="10605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F7CC01-C745-4254-8F7E-A966C6D62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8" y="1700808"/>
            <a:ext cx="2667601" cy="10961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A3FCCC-5162-46A8-8411-A00841EBD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700808"/>
            <a:ext cx="2723851" cy="11192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16A500-E4C3-4F37-B7F3-9A43CDB9B92E}"/>
              </a:ext>
            </a:extLst>
          </p:cNvPr>
          <p:cNvSpPr/>
          <p:nvPr/>
        </p:nvSpPr>
        <p:spPr>
          <a:xfrm>
            <a:off x="548886" y="4144541"/>
            <a:ext cx="8046227" cy="191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s-ES" sz="2000" b="1" dirty="0"/>
              <a:t>www.mail.google.com (ex: 10.151.16.16)</a:t>
            </a:r>
          </a:p>
          <a:p>
            <a:pPr algn="just">
              <a:lnSpc>
                <a:spcPct val="120000"/>
              </a:lnSpc>
              <a:defRPr/>
            </a:pPr>
            <a:r>
              <a:rPr lang="es-ES" sz="2000" dirty="0" err="1"/>
              <a:t>Level</a:t>
            </a:r>
            <a:r>
              <a:rPr lang="es-ES" sz="2000" dirty="0"/>
              <a:t> </a:t>
            </a:r>
            <a:r>
              <a:rPr lang="es-ES" sz="2000" dirty="0" err="1"/>
              <a:t>Domain</a:t>
            </a:r>
            <a:r>
              <a:rPr lang="es-ES" sz="2000" dirty="0"/>
              <a:t>: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s-ES" sz="2000" dirty="0"/>
              <a:t>Top </a:t>
            </a:r>
            <a:r>
              <a:rPr lang="es-ES" sz="2000" dirty="0" err="1"/>
              <a:t>Level</a:t>
            </a:r>
            <a:r>
              <a:rPr lang="es-ES" sz="2000" dirty="0"/>
              <a:t> </a:t>
            </a:r>
            <a:r>
              <a:rPr lang="es-ES" sz="2000" dirty="0" err="1"/>
              <a:t>Domain</a:t>
            </a:r>
            <a:r>
              <a:rPr lang="es-ES" sz="2000" dirty="0"/>
              <a:t> (.</a:t>
            </a:r>
            <a:r>
              <a:rPr lang="es-ES" sz="2000" dirty="0" err="1"/>
              <a:t>com</a:t>
            </a:r>
            <a:r>
              <a:rPr lang="es-ES" sz="2000" dirty="0"/>
              <a:t> .id </a:t>
            </a:r>
            <a:r>
              <a:rPr lang="es-ES" sz="2000" dirty="0" err="1"/>
              <a:t>.net</a:t>
            </a:r>
            <a:r>
              <a:rPr lang="es-ES" sz="2000" dirty="0"/>
              <a:t> . co.id , </a:t>
            </a:r>
            <a:r>
              <a:rPr lang="es-ES" sz="2000" dirty="0" err="1"/>
              <a:t>dsb</a:t>
            </a:r>
            <a:r>
              <a:rPr lang="es-ES" sz="2000" dirty="0"/>
              <a:t>)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s-ES" sz="2000" dirty="0" err="1"/>
              <a:t>Second</a:t>
            </a:r>
            <a:r>
              <a:rPr lang="es-ES" sz="2000" dirty="0"/>
              <a:t> </a:t>
            </a:r>
            <a:r>
              <a:rPr lang="es-ES" sz="2000" dirty="0" err="1"/>
              <a:t>Level</a:t>
            </a:r>
            <a:r>
              <a:rPr lang="es-ES" sz="2000" dirty="0"/>
              <a:t> </a:t>
            </a:r>
            <a:r>
              <a:rPr lang="es-ES" sz="2000" dirty="0" err="1"/>
              <a:t>Domain</a:t>
            </a:r>
            <a:r>
              <a:rPr lang="es-ES" sz="2000" dirty="0"/>
              <a:t> : </a:t>
            </a:r>
            <a:r>
              <a:rPr lang="es-ES" sz="2000" dirty="0" err="1"/>
              <a:t>nama</a:t>
            </a:r>
            <a:r>
              <a:rPr lang="es-ES" sz="2000" dirty="0"/>
              <a:t> </a:t>
            </a:r>
            <a:r>
              <a:rPr lang="es-ES" sz="2000" dirty="0" err="1"/>
              <a:t>domain</a:t>
            </a:r>
            <a:r>
              <a:rPr lang="es-ES" sz="2000" dirty="0"/>
              <a:t> </a:t>
            </a:r>
            <a:r>
              <a:rPr lang="es-ES" sz="2000" dirty="0" err="1"/>
              <a:t>itu</a:t>
            </a:r>
            <a:r>
              <a:rPr lang="es-ES" sz="2000" dirty="0"/>
              <a:t> </a:t>
            </a:r>
            <a:r>
              <a:rPr lang="es-ES" sz="2000" dirty="0" err="1"/>
              <a:t>sendiri</a:t>
            </a:r>
            <a:endParaRPr lang="es-ES" sz="2000" dirty="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s-ES" sz="2000" dirty="0" err="1"/>
              <a:t>Third</a:t>
            </a:r>
            <a:r>
              <a:rPr lang="es-ES" sz="2000" dirty="0"/>
              <a:t> </a:t>
            </a:r>
            <a:r>
              <a:rPr lang="es-ES" sz="2000" dirty="0" err="1"/>
              <a:t>Level</a:t>
            </a:r>
            <a:r>
              <a:rPr lang="es-ES" sz="2000" dirty="0"/>
              <a:t> Doman: </a:t>
            </a:r>
            <a:r>
              <a:rPr lang="es-ES" sz="2000" dirty="0" err="1"/>
              <a:t>nama</a:t>
            </a:r>
            <a:r>
              <a:rPr lang="es-ES" sz="2000" dirty="0"/>
              <a:t> </a:t>
            </a:r>
            <a:r>
              <a:rPr lang="es-ES" sz="2000" dirty="0" err="1"/>
              <a:t>setelah</a:t>
            </a:r>
            <a:r>
              <a:rPr lang="es-ES" sz="2000" dirty="0"/>
              <a:t> </a:t>
            </a:r>
            <a:r>
              <a:rPr lang="es-ES" sz="2000" dirty="0" err="1"/>
              <a:t>second</a:t>
            </a:r>
            <a:r>
              <a:rPr lang="es-ES" sz="2000" dirty="0"/>
              <a:t> </a:t>
            </a:r>
            <a:r>
              <a:rPr lang="es-ES" sz="2000" dirty="0" err="1"/>
              <a:t>level</a:t>
            </a:r>
            <a:r>
              <a:rPr lang="es-ES" sz="2000" dirty="0"/>
              <a:t> </a:t>
            </a:r>
            <a:r>
              <a:rPr lang="es-ES" sz="2000" dirty="0" err="1"/>
              <a:t>domain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89061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DC8E-D4A3-4CD5-86E7-73C9B47C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endParaRPr lang="en-US" dirty="0"/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22157BFF-ABD5-46EC-9AE9-0DB43D17F143}"/>
              </a:ext>
            </a:extLst>
          </p:cNvPr>
          <p:cNvSpPr txBox="1">
            <a:spLocks/>
          </p:cNvSpPr>
          <p:nvPr/>
        </p:nvSpPr>
        <p:spPr bwMode="auto">
          <a:xfrm>
            <a:off x="472423" y="2726775"/>
            <a:ext cx="1993964" cy="1120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b="1" dirty="0">
                <a:solidFill>
                  <a:srgbClr val="5F5F5F"/>
                </a:solidFill>
                <a:latin typeface="Rockwell" pitchFamily="18" charset="0"/>
              </a:rPr>
              <a:t>Website ?</a:t>
            </a:r>
            <a:endParaRPr lang="es-ES" sz="1600" b="1" dirty="0">
              <a:solidFill>
                <a:srgbClr val="5F5F5F"/>
              </a:solidFill>
              <a:latin typeface="Rockwell" pitchFamily="18" charset="0"/>
            </a:endParaRPr>
          </a:p>
        </p:txBody>
      </p:sp>
      <p:sp>
        <p:nvSpPr>
          <p:cNvPr id="9" name="2 Marcador de contenido">
            <a:extLst>
              <a:ext uri="{FF2B5EF4-FFF2-40B4-BE49-F238E27FC236}">
                <a16:creationId xmlns:a16="http://schemas.microsoft.com/office/drawing/2014/main" id="{12AAA58D-4DBA-4F44-9BCB-659A6AAA4F03}"/>
              </a:ext>
            </a:extLst>
          </p:cNvPr>
          <p:cNvSpPr txBox="1">
            <a:spLocks/>
          </p:cNvSpPr>
          <p:nvPr/>
        </p:nvSpPr>
        <p:spPr bwMode="auto">
          <a:xfrm>
            <a:off x="3900625" y="2770991"/>
            <a:ext cx="1830474" cy="515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b="1" dirty="0">
                <a:solidFill>
                  <a:srgbClr val="5F5F5F"/>
                </a:solidFill>
                <a:latin typeface="Rockwell" pitchFamily="18" charset="0"/>
              </a:rPr>
              <a:t>Web Domain ?</a:t>
            </a:r>
            <a:endParaRPr lang="es-ES" sz="1600" b="1" dirty="0">
              <a:solidFill>
                <a:srgbClr val="5F5F5F"/>
              </a:solidFill>
              <a:latin typeface="Rockwell" pitchFamily="18" charset="0"/>
            </a:endParaRPr>
          </a:p>
        </p:txBody>
      </p:sp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07D756ED-4F19-4682-9417-650F41606B1F}"/>
              </a:ext>
            </a:extLst>
          </p:cNvPr>
          <p:cNvSpPr txBox="1">
            <a:spLocks/>
          </p:cNvSpPr>
          <p:nvPr/>
        </p:nvSpPr>
        <p:spPr bwMode="auto">
          <a:xfrm>
            <a:off x="5713834" y="3389893"/>
            <a:ext cx="3254555" cy="128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3200" b="1" dirty="0">
                <a:solidFill>
                  <a:srgbClr val="5F5F5F"/>
                </a:solidFill>
                <a:latin typeface="Rockwell" pitchFamily="18" charset="0"/>
              </a:rPr>
              <a:t>Web Hosting ?</a:t>
            </a:r>
            <a:endParaRPr lang="es-ES" sz="3200" b="1" dirty="0">
              <a:solidFill>
                <a:srgbClr val="5F5F5F"/>
              </a:solidFill>
              <a:latin typeface="Rockwell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A97853-A428-4E76-976D-E726FC47C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72" y="1700808"/>
            <a:ext cx="2581059" cy="10605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F7CC01-C745-4254-8F7E-A966C6D62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8" y="1700808"/>
            <a:ext cx="2667601" cy="10961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A3FCCC-5162-46A8-8411-A00841EBD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700808"/>
            <a:ext cx="2723851" cy="11192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16A500-E4C3-4F37-B7F3-9A43CDB9B92E}"/>
              </a:ext>
            </a:extLst>
          </p:cNvPr>
          <p:cNvSpPr/>
          <p:nvPr/>
        </p:nvSpPr>
        <p:spPr>
          <a:xfrm>
            <a:off x="548886" y="4144541"/>
            <a:ext cx="8046227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sz="2000" dirty="0"/>
              <a:t>Web Hosting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diartikan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ruangan</a:t>
            </a:r>
            <a:r>
              <a:rPr lang="en-US" sz="2000" dirty="0"/>
              <a:t> yang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harddisk</a:t>
            </a:r>
            <a:r>
              <a:rPr lang="en-US" sz="2000" dirty="0"/>
              <a:t> </a:t>
            </a:r>
            <a:r>
              <a:rPr lang="en-US" sz="2000" dirty="0" err="1"/>
              <a:t>tempat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data, file-file, </a:t>
            </a:r>
            <a:r>
              <a:rPr lang="en-US" sz="2000" dirty="0" err="1"/>
              <a:t>gambar</a:t>
            </a:r>
            <a:r>
              <a:rPr lang="en-US" sz="2000" dirty="0"/>
              <a:t>, video, data email, </a:t>
            </a:r>
            <a:r>
              <a:rPr lang="en-US" sz="2000" dirty="0" err="1"/>
              <a:t>statistik</a:t>
            </a:r>
            <a:r>
              <a:rPr lang="en-US" sz="2000" dirty="0"/>
              <a:t>, database dan lain </a:t>
            </a:r>
            <a:r>
              <a:rPr lang="en-US" sz="2000" dirty="0" err="1"/>
              <a:t>sebagainya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ditampilkan</a:t>
            </a:r>
            <a:r>
              <a:rPr lang="en-US" sz="2000" dirty="0"/>
              <a:t> di website.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95768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1C5F-1D28-4A28-B114-C795D3DD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FUNGSI WEB?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EFDAE1-DCEB-4A6B-AF3A-BF76035D2441}"/>
              </a:ext>
            </a:extLst>
          </p:cNvPr>
          <p:cNvSpPr txBox="1"/>
          <p:nvPr/>
        </p:nvSpPr>
        <p:spPr>
          <a:xfrm>
            <a:off x="324100" y="1305341"/>
            <a:ext cx="7920880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sz="2000" b="1" i="1" dirty="0">
                <a:solidFill>
                  <a:srgbClr val="C00000"/>
                </a:solidFill>
                <a:latin typeface="+mj-lt"/>
              </a:rPr>
              <a:t>Media </a:t>
            </a:r>
            <a:r>
              <a:rPr lang="en-US" sz="2000" b="1" i="1" dirty="0" err="1">
                <a:solidFill>
                  <a:srgbClr val="C00000"/>
                </a:solidFill>
                <a:latin typeface="+mj-lt"/>
              </a:rPr>
              <a:t>Promosi</a:t>
            </a:r>
            <a:r>
              <a:rPr lang="en-US" sz="2000" b="1" i="1" dirty="0">
                <a:solidFill>
                  <a:srgbClr val="C00000"/>
                </a:solidFill>
                <a:latin typeface="+mj-lt"/>
              </a:rPr>
              <a:t> :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endParaRPr lang="en-US" sz="2000" b="1" i="1" dirty="0">
              <a:solidFill>
                <a:srgbClr val="C00000"/>
              </a:solidFill>
              <a:latin typeface="+mj-lt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sz="2000" b="1" i="1" dirty="0">
                <a:solidFill>
                  <a:srgbClr val="C00000"/>
                </a:solidFill>
                <a:latin typeface="+mj-lt"/>
              </a:rPr>
              <a:t>Media </a:t>
            </a:r>
            <a:r>
              <a:rPr lang="en-US" sz="2000" b="1" i="1" dirty="0" err="1">
                <a:solidFill>
                  <a:srgbClr val="C00000"/>
                </a:solidFill>
                <a:latin typeface="+mj-lt"/>
              </a:rPr>
              <a:t>Pemasaran</a:t>
            </a:r>
            <a:r>
              <a:rPr lang="en-US" sz="2000" b="1" i="1" dirty="0">
                <a:solidFill>
                  <a:srgbClr val="C00000"/>
                </a:solidFill>
                <a:latin typeface="+mj-lt"/>
              </a:rPr>
              <a:t> :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endParaRPr lang="en-US" sz="2000" b="1" i="1" dirty="0">
              <a:solidFill>
                <a:srgbClr val="C00000"/>
              </a:solidFill>
              <a:latin typeface="+mj-lt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endParaRPr lang="en-US" sz="2000" b="1" i="1" dirty="0">
              <a:solidFill>
                <a:srgbClr val="C00000"/>
              </a:solidFill>
              <a:latin typeface="+mj-lt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sz="2000" b="1" i="1" dirty="0">
                <a:solidFill>
                  <a:srgbClr val="C00000"/>
                </a:solidFill>
                <a:latin typeface="+mj-lt"/>
              </a:rPr>
              <a:t>Media </a:t>
            </a:r>
            <a:r>
              <a:rPr lang="en-US" sz="2000" b="1" i="1" dirty="0" err="1">
                <a:solidFill>
                  <a:srgbClr val="C00000"/>
                </a:solidFill>
                <a:latin typeface="+mj-lt"/>
              </a:rPr>
              <a:t>Informasi</a:t>
            </a:r>
            <a:r>
              <a:rPr lang="en-US" sz="2000" b="1" i="1" dirty="0">
                <a:solidFill>
                  <a:srgbClr val="C00000"/>
                </a:solidFill>
                <a:latin typeface="+mj-lt"/>
              </a:rPr>
              <a:t> :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endParaRPr lang="en-US" sz="2000" b="1" i="1" dirty="0">
              <a:solidFill>
                <a:srgbClr val="C00000"/>
              </a:solidFill>
              <a:latin typeface="+mj-lt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sz="2000" b="1" i="1" dirty="0">
                <a:solidFill>
                  <a:srgbClr val="C00000"/>
                </a:solidFill>
                <a:latin typeface="+mj-lt"/>
              </a:rPr>
              <a:t>Media </a:t>
            </a:r>
            <a:r>
              <a:rPr lang="en-US" sz="2000" b="1" i="1" dirty="0" err="1">
                <a:solidFill>
                  <a:srgbClr val="C00000"/>
                </a:solidFill>
                <a:latin typeface="+mj-lt"/>
              </a:rPr>
              <a:t>Pendidikan</a:t>
            </a:r>
            <a:r>
              <a:rPr lang="en-US" sz="2000" b="1" i="1" dirty="0">
                <a:solidFill>
                  <a:srgbClr val="C00000"/>
                </a:solidFill>
                <a:latin typeface="+mj-lt"/>
              </a:rPr>
              <a:t> :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endParaRPr lang="en-US" sz="2000" b="1" i="1" dirty="0">
              <a:solidFill>
                <a:srgbClr val="C00000"/>
              </a:solidFill>
              <a:latin typeface="+mj-lt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S"/>
            </a:pPr>
            <a:r>
              <a:rPr lang="en-US" sz="2000" b="1" i="1" dirty="0">
                <a:solidFill>
                  <a:srgbClr val="C00000"/>
                </a:solidFill>
                <a:latin typeface="+mj-lt"/>
              </a:rPr>
              <a:t>Media </a:t>
            </a:r>
            <a:r>
              <a:rPr lang="en-US" sz="2000" b="1" i="1" dirty="0" err="1">
                <a:solidFill>
                  <a:srgbClr val="C00000"/>
                </a:solidFill>
                <a:latin typeface="+mj-lt"/>
              </a:rPr>
              <a:t>Komunikasi</a:t>
            </a:r>
            <a:r>
              <a:rPr lang="en-US" sz="2000" b="1" i="1" dirty="0">
                <a:solidFill>
                  <a:srgbClr val="C00000"/>
                </a:solidFill>
                <a:latin typeface="+mj-lt"/>
              </a:rPr>
              <a:t>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DA3110-CEE1-41CE-947F-F4F80BEC4ACE}"/>
              </a:ext>
            </a:extLst>
          </p:cNvPr>
          <p:cNvSpPr txBox="1"/>
          <p:nvPr/>
        </p:nvSpPr>
        <p:spPr>
          <a:xfrm>
            <a:off x="2557762" y="1403748"/>
            <a:ext cx="6262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Sebagai</a:t>
            </a:r>
            <a:r>
              <a:rPr lang="en-US" sz="1600" dirty="0"/>
              <a:t> media </a:t>
            </a:r>
            <a:r>
              <a:rPr lang="en-US" sz="1600" dirty="0" err="1"/>
              <a:t>promosi</a:t>
            </a:r>
            <a:r>
              <a:rPr lang="en-US" sz="1600" dirty="0"/>
              <a:t>, </a:t>
            </a:r>
            <a:r>
              <a:rPr lang="en-US" sz="1600" dirty="0" err="1"/>
              <a:t>misalnya</a:t>
            </a:r>
            <a:r>
              <a:rPr lang="en-US" sz="1600" dirty="0"/>
              <a:t> website yang </a:t>
            </a:r>
            <a:r>
              <a:rPr lang="en-US" sz="1600" dirty="0" err="1"/>
              <a:t>berfungsi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search engine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toko</a:t>
            </a:r>
            <a:r>
              <a:rPr lang="en-US" sz="1600" dirty="0"/>
              <a:t> Online </a:t>
            </a:r>
            <a:r>
              <a:rPr lang="en-US" sz="1600" dirty="0" err="1"/>
              <a:t>atau</a:t>
            </a:r>
            <a:r>
              <a:rPr lang="en-US" sz="1600" dirty="0"/>
              <a:t> website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lengkap</a:t>
            </a:r>
            <a:r>
              <a:rPr lang="en-US" sz="1600" dirty="0"/>
              <a:t> </a:t>
            </a:r>
            <a:r>
              <a:rPr lang="en-US" sz="1600" dirty="0" err="1"/>
              <a:t>daripada</a:t>
            </a:r>
            <a:r>
              <a:rPr lang="en-US" sz="1600" dirty="0"/>
              <a:t> media </a:t>
            </a:r>
            <a:r>
              <a:rPr lang="en-US" sz="1600" dirty="0" err="1"/>
              <a:t>promosi</a:t>
            </a:r>
            <a:r>
              <a:rPr lang="en-US" sz="1600" dirty="0"/>
              <a:t> offline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koran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majalah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EC922-0D2F-4D1F-B9E4-6EFD7B0B05AB}"/>
              </a:ext>
            </a:extLst>
          </p:cNvPr>
          <p:cNvSpPr txBox="1"/>
          <p:nvPr/>
        </p:nvSpPr>
        <p:spPr>
          <a:xfrm>
            <a:off x="2702063" y="2351781"/>
            <a:ext cx="62621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toko</a:t>
            </a:r>
            <a:r>
              <a:rPr lang="en-US" sz="1600" dirty="0"/>
              <a:t> online </a:t>
            </a:r>
            <a:r>
              <a:rPr lang="en-US" sz="1600" dirty="0" err="1"/>
              <a:t>atau</a:t>
            </a:r>
            <a:r>
              <a:rPr lang="en-US" sz="1600" dirty="0"/>
              <a:t> system </a:t>
            </a:r>
            <a:r>
              <a:rPr lang="en-US" sz="1600" dirty="0" err="1"/>
              <a:t>afiliasi</a:t>
            </a:r>
            <a:r>
              <a:rPr lang="en-US" sz="1600" dirty="0"/>
              <a:t>, website </a:t>
            </a:r>
            <a:r>
              <a:rPr lang="en-US" sz="1600" dirty="0" err="1"/>
              <a:t>merupakan</a:t>
            </a:r>
            <a:r>
              <a:rPr lang="en-US" sz="1600" dirty="0"/>
              <a:t> media </a:t>
            </a:r>
            <a:r>
              <a:rPr lang="en-US" sz="1600" dirty="0" err="1"/>
              <a:t>pemasaran</a:t>
            </a:r>
            <a:r>
              <a:rPr lang="en-US" sz="1600" dirty="0"/>
              <a:t> yang </a:t>
            </a:r>
            <a:r>
              <a:rPr lang="en-US" sz="1600" dirty="0" err="1"/>
              <a:t>cukup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,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dibandingkan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toko</a:t>
            </a:r>
            <a:r>
              <a:rPr lang="en-US" sz="1600" dirty="0"/>
              <a:t> </a:t>
            </a:r>
            <a:r>
              <a:rPr lang="en-US" sz="1600" dirty="0" err="1"/>
              <a:t>sebagaimana</a:t>
            </a:r>
            <a:r>
              <a:rPr lang="en-US" sz="1600" dirty="0"/>
              <a:t> di </a:t>
            </a:r>
            <a:r>
              <a:rPr lang="en-US" sz="1600" dirty="0" err="1"/>
              <a:t>dunia</a:t>
            </a:r>
            <a:r>
              <a:rPr lang="en-US" sz="1600" dirty="0"/>
              <a:t> </a:t>
            </a:r>
            <a:r>
              <a:rPr lang="en-US" sz="1600" dirty="0" err="1"/>
              <a:t>nyata.Untuk</a:t>
            </a:r>
            <a:r>
              <a:rPr lang="en-US" sz="1600" dirty="0"/>
              <a:t> </a:t>
            </a:r>
            <a:r>
              <a:rPr lang="en-US" sz="1600" dirty="0" err="1"/>
              <a:t>membangun</a:t>
            </a:r>
            <a:r>
              <a:rPr lang="en-US" sz="1600" dirty="0"/>
              <a:t> </a:t>
            </a:r>
            <a:r>
              <a:rPr lang="en-US" sz="1600" dirty="0" err="1"/>
              <a:t>toko</a:t>
            </a:r>
            <a:r>
              <a:rPr lang="en-US" sz="1600" dirty="0"/>
              <a:t> online </a:t>
            </a:r>
            <a:r>
              <a:rPr lang="en-US" sz="1600" dirty="0" err="1"/>
              <a:t>diperlukan</a:t>
            </a:r>
            <a:r>
              <a:rPr lang="en-US" sz="1600" dirty="0"/>
              <a:t> modal yang </a:t>
            </a:r>
            <a:r>
              <a:rPr lang="en-US" sz="1600" dirty="0" err="1"/>
              <a:t>relatif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kecil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beroperasi</a:t>
            </a:r>
            <a:r>
              <a:rPr lang="en-US" sz="1600" dirty="0"/>
              <a:t> 24 jam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F8F58-25F9-488B-8147-1B90BDB91AF2}"/>
              </a:ext>
            </a:extLst>
          </p:cNvPr>
          <p:cNvSpPr txBox="1"/>
          <p:nvPr/>
        </p:nvSpPr>
        <p:spPr>
          <a:xfrm>
            <a:off x="2702063" y="3593066"/>
            <a:ext cx="62621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Website portal </a:t>
            </a:r>
            <a:r>
              <a:rPr lang="en-US" sz="1600" dirty="0" err="1"/>
              <a:t>dan</a:t>
            </a:r>
            <a:r>
              <a:rPr lang="en-US" sz="1600" dirty="0"/>
              <a:t> radio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tv</a:t>
            </a:r>
            <a:r>
              <a:rPr lang="en-US" sz="1600" dirty="0"/>
              <a:t> online </a:t>
            </a:r>
            <a:r>
              <a:rPr lang="en-US" sz="1600" dirty="0" err="1"/>
              <a:t>menyediakan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yang </a:t>
            </a:r>
            <a:r>
              <a:rPr lang="en-US" sz="1600" dirty="0" err="1"/>
              <a:t>bersifat</a:t>
            </a:r>
            <a:r>
              <a:rPr lang="en-US" sz="1600" dirty="0"/>
              <a:t> global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diakses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mana</a:t>
            </a:r>
            <a:r>
              <a:rPr lang="en-US" sz="1600" dirty="0"/>
              <a:t> </a:t>
            </a:r>
            <a:r>
              <a:rPr lang="en-US" sz="1600" dirty="0" err="1"/>
              <a:t>saja</a:t>
            </a:r>
            <a:r>
              <a:rPr lang="en-US" sz="1600" dirty="0"/>
              <a:t> </a:t>
            </a:r>
            <a:r>
              <a:rPr lang="en-US" sz="1600" dirty="0" err="1"/>
              <a:t>selama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terhubung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internet,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menjangkau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luas</a:t>
            </a:r>
            <a:r>
              <a:rPr lang="en-US" sz="1600" dirty="0"/>
              <a:t> </a:t>
            </a:r>
            <a:r>
              <a:rPr lang="en-US" sz="1600" dirty="0" err="1"/>
              <a:t>daripada</a:t>
            </a:r>
            <a:r>
              <a:rPr lang="en-US" sz="1600" dirty="0"/>
              <a:t> media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konvensional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B09BF-5C5D-42A9-BE9A-DE42AC69F0E3}"/>
              </a:ext>
            </a:extLst>
          </p:cNvPr>
          <p:cNvSpPr txBox="1"/>
          <p:nvPr/>
        </p:nvSpPr>
        <p:spPr>
          <a:xfrm>
            <a:off x="2727536" y="4670284"/>
            <a:ext cx="5922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Biasanya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website </a:t>
            </a:r>
            <a:r>
              <a:rPr lang="en-US" sz="1600" dirty="0" err="1"/>
              <a:t>khusus</a:t>
            </a:r>
            <a:r>
              <a:rPr lang="en-US" sz="1600" dirty="0"/>
              <a:t> 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artikel</a:t>
            </a:r>
            <a:r>
              <a:rPr lang="en-US" sz="1600" dirty="0"/>
              <a:t> yang </a:t>
            </a:r>
            <a:r>
              <a:rPr lang="en-US" sz="1600" dirty="0" err="1"/>
              <a:t>sarat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ilmiah</a:t>
            </a:r>
            <a:r>
              <a:rPr lang="en-US" sz="1600" dirty="0"/>
              <a:t> </a:t>
            </a:r>
            <a:r>
              <a:rPr lang="en-US" sz="1600" dirty="0" err="1"/>
              <a:t>misalnya</a:t>
            </a:r>
            <a:r>
              <a:rPr lang="en-US" sz="1600" dirty="0"/>
              <a:t> </a:t>
            </a:r>
            <a:r>
              <a:rPr lang="en-US" sz="1600" dirty="0" err="1"/>
              <a:t>wikipedia</a:t>
            </a:r>
            <a:r>
              <a:rPr lang="en-US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081C7F-1027-4C1A-80CB-F022AA1FCDBF}"/>
              </a:ext>
            </a:extLst>
          </p:cNvPr>
          <p:cNvSpPr txBox="1"/>
          <p:nvPr/>
        </p:nvSpPr>
        <p:spPr>
          <a:xfrm>
            <a:off x="2727536" y="5552659"/>
            <a:ext cx="58971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Sekarang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terdapat</a:t>
            </a:r>
            <a:r>
              <a:rPr lang="en-US" sz="1600" dirty="0"/>
              <a:t> website yang </a:t>
            </a:r>
            <a:r>
              <a:rPr lang="en-US" sz="1600" dirty="0" err="1"/>
              <a:t>dibangun</a:t>
            </a:r>
            <a:r>
              <a:rPr lang="en-US" sz="1600" dirty="0"/>
              <a:t> </a:t>
            </a:r>
            <a:r>
              <a:rPr lang="en-US" sz="1600" dirty="0" err="1"/>
              <a:t>khusus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berkomunikasi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forum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fasilitas</a:t>
            </a:r>
            <a:r>
              <a:rPr lang="en-US" sz="1600" dirty="0"/>
              <a:t> </a:t>
            </a:r>
            <a:r>
              <a:rPr lang="en-US" sz="1600" dirty="0" err="1"/>
              <a:t>bagi</a:t>
            </a:r>
            <a:r>
              <a:rPr lang="en-US" sz="1600" dirty="0"/>
              <a:t> </a:t>
            </a:r>
            <a:r>
              <a:rPr lang="en-US" sz="1600" dirty="0" err="1"/>
              <a:t>para</a:t>
            </a:r>
            <a:r>
              <a:rPr lang="en-US" sz="1600" dirty="0"/>
              <a:t> </a:t>
            </a:r>
            <a:r>
              <a:rPr lang="en-US" sz="1600" dirty="0" err="1"/>
              <a:t>anggotanya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saling</a:t>
            </a:r>
            <a:r>
              <a:rPr lang="en-US" sz="1600" dirty="0"/>
              <a:t> </a:t>
            </a:r>
            <a:r>
              <a:rPr lang="en-US" sz="1600" dirty="0" err="1"/>
              <a:t>berbagi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membantu</a:t>
            </a:r>
            <a:r>
              <a:rPr lang="en-US" sz="1600" dirty="0"/>
              <a:t> </a:t>
            </a:r>
            <a:r>
              <a:rPr lang="en-US" sz="1600" dirty="0" err="1"/>
              <a:t>pemecahan</a:t>
            </a:r>
            <a:r>
              <a:rPr lang="en-US" sz="1600" dirty="0"/>
              <a:t> </a:t>
            </a:r>
            <a:r>
              <a:rPr lang="en-US" sz="1600" dirty="0" err="1"/>
              <a:t>masalah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852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FD2C-3958-4287-B2A4-96098FB2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B410-0648-40EE-A611-746E0A59F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578950"/>
          </a:xfrm>
        </p:spPr>
        <p:txBody>
          <a:bodyPr>
            <a:normAutofit/>
          </a:bodyPr>
          <a:lstStyle/>
          <a:p>
            <a:r>
              <a:rPr lang="en-US" sz="2400" dirty="0"/>
              <a:t>Browser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program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software yang me-request </a:t>
            </a:r>
            <a:r>
              <a:rPr lang="en-US" sz="2400" dirty="0" err="1"/>
              <a:t>dokumen-dokumen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komputer-komputer</a:t>
            </a:r>
            <a:r>
              <a:rPr lang="en-US" sz="2400" dirty="0"/>
              <a:t> </a:t>
            </a:r>
            <a:r>
              <a:rPr lang="en-US" sz="2400" dirty="0" err="1"/>
              <a:t>yg</a:t>
            </a:r>
            <a:r>
              <a:rPr lang="en-US" sz="2400" dirty="0"/>
              <a:t> </a:t>
            </a:r>
            <a:r>
              <a:rPr lang="en-US" sz="2400" dirty="0" err="1"/>
              <a:t>terkoneksi</a:t>
            </a:r>
            <a:r>
              <a:rPr lang="en-US" sz="2400" dirty="0"/>
              <a:t> internet (server) di </a:t>
            </a:r>
            <a:r>
              <a:rPr lang="en-US" sz="2400" dirty="0" err="1"/>
              <a:t>seluruh</a:t>
            </a:r>
            <a:r>
              <a:rPr lang="en-US" sz="2400" dirty="0"/>
              <a:t> dunia, dan </a:t>
            </a:r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dokumen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pd window browser.</a:t>
            </a:r>
          </a:p>
          <a:p>
            <a:r>
              <a:rPr lang="en-US" sz="2400" dirty="0"/>
              <a:t>Browser </a:t>
            </a:r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instruksi</a:t>
            </a:r>
            <a:r>
              <a:rPr lang="en-US" sz="2400" dirty="0"/>
              <a:t> (format) HTML,CSS, JAVASCRIPT </a:t>
            </a:r>
            <a:r>
              <a:rPr lang="en-US" sz="2400" dirty="0" err="1"/>
              <a:t>yg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pd </a:t>
            </a:r>
            <a:r>
              <a:rPr lang="en-US" sz="2400" dirty="0" err="1"/>
              <a:t>dokumen</a:t>
            </a:r>
            <a:r>
              <a:rPr lang="en-US" sz="2400" dirty="0"/>
              <a:t> </a:t>
            </a:r>
            <a:r>
              <a:rPr lang="en-US" sz="2400" dirty="0" err="1"/>
              <a:t>tsb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6" name="AutoShape 2" descr="Image result for firefox logo">
            <a:extLst>
              <a:ext uri="{FF2B5EF4-FFF2-40B4-BE49-F238E27FC236}">
                <a16:creationId xmlns:a16="http://schemas.microsoft.com/office/drawing/2014/main" id="{5D6AECE4-6B3C-485E-B0AD-00C30C0477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7315" y="4404575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92722E-28CF-4F74-93FC-B47D488DF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4771287"/>
            <a:ext cx="47910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2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1277</Words>
  <Application>Microsoft Office PowerPoint</Application>
  <PresentationFormat>On-screen Show (4:3)</PresentationFormat>
  <Paragraphs>155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Rockwell</vt:lpstr>
      <vt:lpstr>Wingdings</vt:lpstr>
      <vt:lpstr>Office Theme</vt:lpstr>
      <vt:lpstr>Pemrograman Web</vt:lpstr>
      <vt:lpstr>OUTLINE</vt:lpstr>
      <vt:lpstr>Definisi</vt:lpstr>
      <vt:lpstr>Definisi</vt:lpstr>
      <vt:lpstr>Definisi</vt:lpstr>
      <vt:lpstr>Definisi</vt:lpstr>
      <vt:lpstr>Definisi</vt:lpstr>
      <vt:lpstr>FUNGSI WEB?</vt:lpstr>
      <vt:lpstr>BROWSER</vt:lpstr>
      <vt:lpstr>How does Website Work?</vt:lpstr>
      <vt:lpstr>Website Category</vt:lpstr>
      <vt:lpstr>PowerPoint Presentation</vt:lpstr>
      <vt:lpstr>EVOLUSI WEB</vt:lpstr>
      <vt:lpstr>PowerPoint Presentation</vt:lpstr>
      <vt:lpstr>PowerPoint Presentation</vt:lpstr>
      <vt:lpstr>PowerPoint Presentation</vt:lpstr>
      <vt:lpstr>PowerPoint Presentation</vt:lpstr>
      <vt:lpstr>CAREER</vt:lpstr>
      <vt:lpstr>PowerPoint Presentation</vt:lpstr>
      <vt:lpstr>Tech and Language:  Code Editor</vt:lpstr>
      <vt:lpstr>Tech and Language: Code Editor</vt:lpstr>
      <vt:lpstr>Tech and Language: Code Ed.</vt:lpstr>
      <vt:lpstr>Tech and Language: Lang</vt:lpstr>
      <vt:lpstr>Tech and Language: Scripting</vt:lpstr>
      <vt:lpstr>Tech and Language: Dev. Ops</vt:lpstr>
      <vt:lpstr>Server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</dc:title>
  <dc:creator>fawwaz</dc:creator>
  <cp:lastModifiedBy>fawwaz ali</cp:lastModifiedBy>
  <cp:revision>21</cp:revision>
  <dcterms:created xsi:type="dcterms:W3CDTF">2018-08-28T13:41:23Z</dcterms:created>
  <dcterms:modified xsi:type="dcterms:W3CDTF">2021-09-15T23:23:06Z</dcterms:modified>
</cp:coreProperties>
</file>