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6"/>
  </p:notesMasterIdLst>
  <p:sldIdLst>
    <p:sldId id="256" r:id="rId2"/>
    <p:sldId id="257" r:id="rId3"/>
    <p:sldId id="267" r:id="rId4"/>
    <p:sldId id="268" r:id="rId5"/>
    <p:sldId id="270" r:id="rId6"/>
    <p:sldId id="273" r:id="rId7"/>
    <p:sldId id="287" r:id="rId8"/>
    <p:sldId id="271" r:id="rId9"/>
    <p:sldId id="275" r:id="rId10"/>
    <p:sldId id="288" r:id="rId11"/>
    <p:sldId id="276" r:id="rId12"/>
    <p:sldId id="277" r:id="rId13"/>
    <p:sldId id="279" r:id="rId14"/>
    <p:sldId id="280" r:id="rId15"/>
    <p:sldId id="281" r:id="rId16"/>
    <p:sldId id="289" r:id="rId17"/>
    <p:sldId id="282" r:id="rId18"/>
    <p:sldId id="283" r:id="rId19"/>
    <p:sldId id="290" r:id="rId20"/>
    <p:sldId id="284" r:id="rId21"/>
    <p:sldId id="291" r:id="rId22"/>
    <p:sldId id="286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0AE"/>
    <a:srgbClr val="000000"/>
    <a:srgbClr val="0D387C"/>
    <a:srgbClr val="0D337A"/>
    <a:srgbClr val="450953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5" autoAdjust="0"/>
  </p:normalViewPr>
  <p:slideViewPr>
    <p:cSldViewPr snapToGrid="0">
      <p:cViewPr varScale="1">
        <p:scale>
          <a:sx n="98" d="100"/>
          <a:sy n="98" d="100"/>
        </p:scale>
        <p:origin x="103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080B-0B68-465F-AA00-B7627EB1221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B3D10-B8F9-418F-85B0-8519F75DD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4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1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Platforma internetowa i serwer </a:t>
            </a:r>
          </a:p>
          <a:p>
            <a:r>
              <a:rPr lang="pl-PL" dirty="0"/>
              <a:t>Usprawnienie i ułatwienie weryfikacji postępów w nauce</a:t>
            </a:r>
          </a:p>
          <a:p>
            <a:r>
              <a:rPr lang="pl-PL" dirty="0"/>
              <a:t>Udoskonalenie formy sprawdzania wiedzy</a:t>
            </a:r>
          </a:p>
          <a:p>
            <a:r>
              <a:rPr lang="pl-PL" dirty="0"/>
              <a:t>Stworzenie prostej i przejrzystej platformy do przeprowadzania testów</a:t>
            </a:r>
          </a:p>
          <a:p>
            <a:r>
              <a:rPr lang="pl-PL" dirty="0"/>
              <a:t>Zapewnienie niskiego progu wejścia do obsługi aplikacji</a:t>
            </a:r>
          </a:p>
          <a:p>
            <a:r>
              <a:rPr lang="pl-PL" dirty="0"/>
              <a:t>Zapewnienie zaplecza </a:t>
            </a:r>
            <a:r>
              <a:rPr lang="pl-PL" dirty="0" err="1"/>
              <a:t>antyplagiatowego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3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 pewnością będzie kod (w jakim języku, językach?). Ale co jeszcze?  Python, JS – biblioteki: django, react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baza danych? Tak, nie wiemy jaka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automatyczne przypadki testowe?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scenariusze dla testów ręcznych?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Instrukcja obsługi? Tak, interaktywny poradnik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Zapewne także dokumentacja techniczna, którą będzie dokument pracy dyplomowej. Tak jest </a:t>
            </a:r>
            <a:r>
              <a:rPr lang="pl-PL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byczq</a:t>
            </a:r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+1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TRL - oczekiwana „dojrzałość” rozwiązania, europejskiej wersja </a:t>
            </a:r>
            <a:r>
              <a:rPr lang="pl-PL" b="1" i="1" u="none" dirty="0"/>
              <a:t>Technology Readiness Levels</a:t>
            </a:r>
          </a:p>
          <a:p>
            <a:endParaRPr lang="pl-PL" b="1" i="1" u="none" dirty="0"/>
          </a:p>
          <a:p>
            <a:r>
              <a:rPr lang="pl-PL" dirty="0"/>
              <a:t>TRL 3 – Experimental proof of concept </a:t>
            </a:r>
          </a:p>
          <a:p>
            <a:r>
              <a:rPr lang="pl-PL" dirty="0"/>
              <a:t>TRL 4 – Technology validated in lab </a:t>
            </a:r>
          </a:p>
          <a:p>
            <a:r>
              <a:rPr lang="pl-PL" dirty="0"/>
              <a:t>TRL 5 – Technology validated in relevant environment (industrially relevant environment in the case of key enabling technologies) </a:t>
            </a:r>
          </a:p>
          <a:p>
            <a:r>
              <a:rPr lang="pl-PL" dirty="0"/>
              <a:t>TRL 6 – Technology demonstrated in relevant environment (industrially relevant environment in the case of key enabling technologies) </a:t>
            </a:r>
          </a:p>
          <a:p>
            <a:r>
              <a:rPr lang="pl-PL" dirty="0"/>
              <a:t>TRL 7 – System prototype demonstration in operational environment </a:t>
            </a:r>
            <a:endParaRPr lang="pl-PL" b="1" i="1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0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55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83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999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3643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6360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5160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758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3516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2501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332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006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296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63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480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732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5739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14895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639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22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346501" y="2963146"/>
            <a:ext cx="5498998" cy="931708"/>
          </a:xfrm>
        </p:spPr>
        <p:txBody>
          <a:bodyPr>
            <a:normAutofit/>
          </a:bodyPr>
          <a:lstStyle/>
          <a:p>
            <a:r>
              <a:rPr lang="pl-PL" b="1" dirty="0"/>
              <a:t>Założenia projektu</a:t>
            </a:r>
            <a:endParaRPr lang="en-GB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33779" y="2340788"/>
            <a:ext cx="10124442" cy="820701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l-PL" sz="12800" b="1" i="1" dirty="0"/>
              <a:t>Internetowa platforma do przeprowadzania testów online na wszystkich poziomach edukacji</a:t>
            </a:r>
          </a:p>
          <a:p>
            <a:endParaRPr lang="en-GB" i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41238" y="4984689"/>
            <a:ext cx="34931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Dyplomanci: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b="1" dirty="0"/>
              <a:t>Bartosz Kosmala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b="1" dirty="0"/>
              <a:t>Hubert </a:t>
            </a:r>
            <a:r>
              <a:rPr lang="pl-PL" sz="2000" b="1" dirty="0" err="1"/>
              <a:t>Knioła</a:t>
            </a:r>
            <a:endParaRPr lang="pl-PL" sz="2000" b="1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b="1" dirty="0"/>
              <a:t>Jordan Kondracki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b="1" dirty="0"/>
              <a:t>Mateusz Kuźniak</a:t>
            </a:r>
            <a:endParaRPr lang="en-GB" sz="2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676470" y="4984689"/>
            <a:ext cx="231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Promotor:</a:t>
            </a:r>
          </a:p>
          <a:p>
            <a:r>
              <a:rPr lang="pl-PL" sz="2000" b="1" dirty="0"/>
              <a:t>dr inż. Jarosław Bąk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5D08A-8F90-4551-AA7E-51978029CBB0}"/>
              </a:ext>
            </a:extLst>
          </p:cNvPr>
          <p:cNvSpPr txBox="1"/>
          <p:nvPr/>
        </p:nvSpPr>
        <p:spPr>
          <a:xfrm>
            <a:off x="4262336" y="0"/>
            <a:ext cx="3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Seminarium dyplomowe inżynierskie</a:t>
            </a:r>
          </a:p>
        </p:txBody>
      </p:sp>
    </p:spTree>
    <p:extLst>
      <p:ext uri="{BB962C8B-B14F-4D97-AF65-F5344CB8AC3E}">
        <p14:creationId xmlns:p14="http://schemas.microsoft.com/office/powerpoint/2010/main" val="8141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Problem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Możliwe podejścia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/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33431" y="6480175"/>
            <a:ext cx="2525138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65286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10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2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Cel projektu i opis produktu</a:t>
            </a:r>
            <a:endParaRPr lang="en-GB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4108" y="6480175"/>
            <a:ext cx="254378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84740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11</a:t>
            </a:fld>
            <a:endParaRPr lang="en-GB" b="1" dirty="0">
              <a:solidFill>
                <a:srgbClr val="1BB0AE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1040737-7490-4D63-8F8E-209A028BA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6" y="1583601"/>
            <a:ext cx="5697814" cy="50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52369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Cel projektu i opis produktu – koncepcja rozwiązania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47CDA03-C171-423B-8F80-3E94839B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13" y="2172871"/>
            <a:ext cx="8234543" cy="3854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135" y="6480175"/>
            <a:ext cx="2539730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4741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12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1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87173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Cel projektu i opis produktu – składniki rozwiązania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5765" y="6480175"/>
            <a:ext cx="2580467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2974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13</a:t>
            </a:fld>
            <a:endParaRPr lang="en-GB" b="1" dirty="0">
              <a:solidFill>
                <a:srgbClr val="1BB0AE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9D61FB1-2AB7-452E-B6C5-087B6903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7" y="2468106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86C2D9-4D5E-476F-9ADA-4386D260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62" y="4454755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242A6473-FE73-4B21-9B8D-CD550961F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065867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DB8A29E4-4DA7-48C3-B1E4-C39DAE08D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1366" y="3277295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5818FBC1-F1BD-4D33-B547-FD689D8B7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27703">
            <a:off x="8653697" y="1633552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2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Cel projektu i opis produktu – wymagania jakościowe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05CFAEA-93E2-4D64-B776-2E0C7884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70710"/>
            <a:ext cx="6911523" cy="2459656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135" y="6480175"/>
            <a:ext cx="2539730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104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14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B0F4971-AC70-4699-BC2E-96077F6CF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96" y="4914000"/>
            <a:ext cx="4761905" cy="1282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73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Cel projektu i opis produktu – metoda akceptacji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478"/>
            <a:ext cx="10515600" cy="3258665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rgbClr val="000000"/>
                </a:solidFill>
                <a:cs typeface="Arial" panose="020B0604020202020204" pitchFamily="34" charset="0"/>
              </a:rPr>
              <a:t>Testerzy - nauczyciele </a:t>
            </a:r>
            <a:r>
              <a:rPr lang="pl-PL" b="1" dirty="0">
                <a:cs typeface="Arial" panose="020B0604020202020204" pitchFamily="34" charset="0"/>
              </a:rPr>
              <a:t>wykonają w ciągu 14 dni testy akceptacyjne w oparciu o scenariusze testowe przygotowane przez </a:t>
            </a:r>
            <a:r>
              <a:rPr lang="pl-PL" b="1" dirty="0">
                <a:solidFill>
                  <a:srgbClr val="000000"/>
                </a:solidFill>
                <a:cs typeface="Arial" panose="020B0604020202020204" pitchFamily="34" charset="0"/>
              </a:rPr>
              <a:t>zespół deweloperski</a:t>
            </a:r>
            <a:r>
              <a:rPr lang="pl-PL" b="1" dirty="0">
                <a:cs typeface="Arial" panose="020B0604020202020204" pitchFamily="34" charset="0"/>
              </a:rPr>
              <a:t>. Wyniki zostaną udostępnione zespołowi nie później niż </a:t>
            </a:r>
            <a:r>
              <a:rPr lang="pl-PL" b="1" dirty="0">
                <a:solidFill>
                  <a:srgbClr val="000000"/>
                </a:solidFill>
                <a:cs typeface="Arial" panose="020B0604020202020204" pitchFamily="34" charset="0"/>
              </a:rPr>
              <a:t>14 dni od otrzymania scenariuszów testowych</a:t>
            </a:r>
            <a:r>
              <a:rPr lang="pl-PL" b="1" dirty="0"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pl-PL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b="1" dirty="0">
                <a:solidFill>
                  <a:srgbClr val="000000"/>
                </a:solidFill>
                <a:cs typeface="Arial" panose="020B0604020202020204" pitchFamily="34" charset="0"/>
              </a:rPr>
              <a:t>Zespół deweloperski </a:t>
            </a:r>
            <a:r>
              <a:rPr lang="pl-PL" b="1" dirty="0">
                <a:cs typeface="Arial" panose="020B0604020202020204" pitchFamily="34" charset="0"/>
              </a:rPr>
              <a:t>na podstawie zebranych podczas testów danych przeprowadzi weryfikację bezpieczeństwa, niezawodności, wydajności i użyteczności systemu.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135" y="6480175"/>
            <a:ext cx="2539729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15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5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Problem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Możliwe podejścia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/>
              <a:t>Metoda rozwiązania problemu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4108" y="6480175"/>
            <a:ext cx="254378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45829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16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Metoda rozwiązania problemu – wymiar zarządczy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51" y="2079198"/>
            <a:ext cx="10515600" cy="3459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000" b="1" dirty="0"/>
              <a:t>3 wersje systemu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000" b="1" dirty="0"/>
              <a:t>Praca zespołu deweloperskiego w metodyce Scrum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000" b="1" dirty="0"/>
              <a:t>Elementy </a:t>
            </a:r>
            <a:r>
              <a:rPr lang="pl-PL" sz="2000" b="1" dirty="0" err="1"/>
              <a:t>eXtreme</a:t>
            </a:r>
            <a:r>
              <a:rPr lang="pl-PL" sz="2000" b="1" dirty="0"/>
              <a:t> Programming: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1" dirty="0"/>
              <a:t>Krótkie sprinty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1" dirty="0"/>
              <a:t>Testy jednostkowe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0999" y="6480175"/>
            <a:ext cx="2530002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013" y="6275111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17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13204"/>
            <a:ext cx="10131425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Metoda rozwiązania problemu – wymiar techniczny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3" y="2069471"/>
            <a:ext cx="10515600" cy="388865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System zarządzania wersją: Git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Narzędzia programistyczne: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 err="1"/>
              <a:t>Python</a:t>
            </a:r>
            <a:r>
              <a:rPr lang="pl-PL" sz="1700" b="1" dirty="0"/>
              <a:t>/</a:t>
            </a:r>
            <a:r>
              <a:rPr lang="pl-PL" sz="1700" b="1" dirty="0" err="1"/>
              <a:t>PyCharm</a:t>
            </a:r>
            <a:endParaRPr lang="pl-PL" sz="17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/>
              <a:t>JavaScript/Visual Studio </a:t>
            </a:r>
            <a:r>
              <a:rPr lang="pl-PL" sz="1700" b="1" dirty="0" err="1"/>
              <a:t>Code</a:t>
            </a:r>
            <a:endParaRPr lang="pl-PL" sz="17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System zarządzania bazą danych: MongoDB/</a:t>
            </a:r>
            <a:r>
              <a:rPr lang="pl-PL" sz="2200" b="1" dirty="0" err="1"/>
              <a:t>PostgreSQL</a:t>
            </a:r>
            <a:endParaRPr lang="pl-PL" sz="2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Narzędzia do testowania: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Tablica Kanban: Trello/GitHub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200" b="1" dirty="0"/>
              <a:t>Środowisko komunikacyjne: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 err="1"/>
              <a:t>Discord</a:t>
            </a:r>
            <a:endParaRPr lang="pl-PL" sz="17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b="1" dirty="0"/>
              <a:t>Zoom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9244" y="64801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017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18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1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Problem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Możliwe podejścia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/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4108" y="6480175"/>
            <a:ext cx="254378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84741" y="6286993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19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/>
              <a:t>Problem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Możliwe podejścia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19244" y="6473189"/>
            <a:ext cx="2553512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94469" y="6286993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</a:t>
            </a:fld>
            <a:endParaRPr lang="en-GB" sz="1400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6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44" y="1088047"/>
            <a:ext cx="10758792" cy="529466"/>
          </a:xfrm>
        </p:spPr>
        <p:txBody>
          <a:bodyPr>
            <a:noAutofit/>
          </a:bodyPr>
          <a:lstStyle/>
          <a:p>
            <a:r>
              <a:rPr lang="pl-PL" b="1" dirty="0">
                <a:latin typeface="+mn-lt"/>
              </a:rPr>
              <a:t>Szanse i zagrożenia dotyczące ułatwień w realizacji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D84DD6D-274F-4376-B2C4-473159318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b="1" dirty="0"/>
              <a:t>Szanse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0A6C74E-7C71-4D9E-8A37-3DC5FCFDB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b="1" dirty="0"/>
              <a:t>Znalezienie bibliotek open-</a:t>
            </a:r>
            <a:r>
              <a:rPr lang="pl-PL" sz="2000" b="1" dirty="0" err="1"/>
              <a:t>source</a:t>
            </a:r>
            <a:r>
              <a:rPr lang="pl-PL" sz="2000" b="1" dirty="0"/>
              <a:t> realizujących niektóre funkcjonalności</a:t>
            </a:r>
          </a:p>
          <a:p>
            <a:r>
              <a:rPr lang="pl-PL" sz="2000" b="1" dirty="0"/>
              <a:t>Znalezienie instytucji edukacyjnej mogącej przetestować produkt</a:t>
            </a:r>
          </a:p>
          <a:p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6A8712F1-F1DA-41EA-BB22-0F3BEF60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b="1" dirty="0"/>
              <a:t>Zagrożenia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EDE5F7B9-1B57-446E-9E3C-17B7AD654C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l-PL" sz="2000" b="1" dirty="0"/>
              <a:t>Brak znajomości technologii</a:t>
            </a:r>
          </a:p>
          <a:p>
            <a:r>
              <a:rPr lang="pl-PL" sz="2000" b="1" dirty="0"/>
              <a:t>Odejście od zdalnej edukacji</a:t>
            </a:r>
          </a:p>
          <a:p>
            <a:r>
              <a:rPr lang="pl-PL" sz="2000" b="1" dirty="0"/>
              <a:t>Niewystarczająca ilość czasu na dopracowanie każdego elementu produktu</a:t>
            </a:r>
          </a:p>
          <a:p>
            <a:r>
              <a:rPr lang="pl-PL" sz="2000" b="1" dirty="0"/>
              <a:t>Wpływ dużej ilości funkcjonalności na wydajność</a:t>
            </a:r>
          </a:p>
          <a:p>
            <a:endParaRPr lang="pl-P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0998" y="6480175"/>
            <a:ext cx="253000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012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20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8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Problem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Możliwe podejścia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/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19244" y="64709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36102" y="62820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21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1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0011AC-3AE0-43EA-88D9-E49A1A3D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Wkład zespołu w przygotowanie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1F08D2-FE63-4050-8F7D-6DA7889A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966969"/>
            <a:ext cx="10131425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b="1" dirty="0"/>
              <a:t>Przygotowanie prezentacji odbyło się podczas wspólnej sesji na platformie Discord. </a:t>
            </a:r>
          </a:p>
          <a:p>
            <a:pPr marL="0" indent="0" algn="just">
              <a:buNone/>
            </a:pPr>
            <a:r>
              <a:rPr lang="pl-PL" sz="2000" b="1" dirty="0"/>
              <a:t>W sesji uczestniczyli wszyscy członkowie zespołu – biorąc w niej czynny udział. Członkowie dzielili się swoimi spostrzeżeniami dotyczącymi poszczególnych części prezentacji. </a:t>
            </a:r>
          </a:p>
          <a:p>
            <a:pPr marL="0" indent="0" algn="just">
              <a:buNone/>
            </a:pPr>
            <a:r>
              <a:rPr lang="pl-PL" sz="2000" b="1" dirty="0"/>
              <a:t>Podczas sesji cały czas była prowadzona dyskusja. Każdy z członków włożył tyle samo pracy w przygotowanie prezentacji.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B5F23E4-C5CC-4780-8228-8D99C65E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8971" y="6480175"/>
            <a:ext cx="2534055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0E0FE3-A622-430B-9C89-53A52C3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6374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22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/>
              <a:t>Problem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/>
              <a:t>Możliwe podejścia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/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/>
              <a:t>Metoda rozwiązania problemu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/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/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8972" y="6480175"/>
            <a:ext cx="2534055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55558" y="6286993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23</a:t>
            </a:fld>
            <a:endParaRPr lang="en-GB" b="1" dirty="0">
              <a:solidFill>
                <a:srgbClr val="1BB0AE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50BF98-0567-40D7-86CA-3E507390008A}"/>
              </a:ext>
            </a:extLst>
          </p:cNvPr>
          <p:cNvSpPr txBox="1"/>
          <p:nvPr/>
        </p:nvSpPr>
        <p:spPr>
          <a:xfrm>
            <a:off x="6758713" y="1558035"/>
            <a:ext cx="38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/>
              <a:t>Pytania?</a:t>
            </a:r>
          </a:p>
        </p:txBody>
      </p:sp>
    </p:spTree>
    <p:extLst>
      <p:ext uri="{BB962C8B-B14F-4D97-AF65-F5344CB8AC3E}">
        <p14:creationId xmlns:p14="http://schemas.microsoft.com/office/powerpoint/2010/main" val="397721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7436-A839-417A-8A54-48AFFCA2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291" y="1211093"/>
            <a:ext cx="4771416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Dziękujemy za uwagę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5E68-C0EE-4CE5-8A08-5EB51239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64" y="386386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Źródła:</a:t>
            </a:r>
          </a:p>
          <a:p>
            <a:pPr marL="0" indent="0">
              <a:buNone/>
            </a:pPr>
            <a:r>
              <a:rPr lang="pl-PL" b="1" dirty="0"/>
              <a:t>Testerzy.pl</a:t>
            </a:r>
          </a:p>
          <a:p>
            <a:pPr marL="0" indent="0">
              <a:buNone/>
            </a:pPr>
            <a:r>
              <a:rPr lang="pl-PL" b="1" dirty="0"/>
              <a:t>Siecotwartychinnowacji.pl</a:t>
            </a:r>
          </a:p>
          <a:p>
            <a:pPr marL="0" indent="0">
              <a:buNone/>
            </a:pPr>
            <a:r>
              <a:rPr lang="pl-PL" b="1" dirty="0"/>
              <a:t>Webstockreview.pl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192C7-31AC-40E3-B8FD-1CCD6CC3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8565" y="6480175"/>
            <a:ext cx="2534867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AF9D0-3660-4176-8B98-6FB42F9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830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pPr/>
              <a:t>24</a:t>
            </a:fld>
            <a:endParaRPr lang="en-GB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1052" y="0"/>
            <a:ext cx="3506819" cy="954106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+mn-lt"/>
              </a:rPr>
              <a:t>Problem</a:t>
            </a:r>
            <a:endParaRPr lang="en-GB" sz="4400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19244" y="64801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488367" y="6291262"/>
            <a:ext cx="433513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3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85800" y="1564916"/>
            <a:ext cx="649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tx1">
                    <a:lumMod val="95000"/>
                  </a:schemeClr>
                </a:solidFill>
              </a:rPr>
              <a:t>Zwiększone zapotrzebowanie na zdalną formę sprawdzania wiedzy</a:t>
            </a:r>
            <a:endParaRPr lang="en-GB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292172" y="4200477"/>
            <a:ext cx="80285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tx1">
                    <a:lumMod val="95000"/>
                  </a:schemeClr>
                </a:solidFill>
              </a:rPr>
              <a:t>Pandemia wirusa SARS-CoV-2 zmieniła sposób w jaki się uczymy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>
                <a:solidFill>
                  <a:schemeClr val="tx1">
                    <a:lumMod val="95000"/>
                  </a:schemeClr>
                </a:solidFill>
              </a:rPr>
              <a:t>Nowy sposób nauki wymaga nowego sposobu sprawdzania jej postępów</a:t>
            </a:r>
            <a:endParaRPr lang="en-GB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7FC1-ED01-4925-ADD7-CB5D2DF6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93787"/>
            <a:ext cx="3254810" cy="2105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8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5641" y="0"/>
            <a:ext cx="3482503" cy="954106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+mn-lt"/>
              </a:rPr>
              <a:t>Problem</a:t>
            </a:r>
            <a:endParaRPr lang="en-GB" sz="4400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6135" y="6480175"/>
            <a:ext cx="2539730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90095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4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77683" y="1540139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/>
              <a:t>Docierający feedback na temat prymitywizmu systemów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772747" y="3836859"/>
            <a:ext cx="70323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Istniejące dotychczas platformy quizowe nie sprawdzają się w przeprowadzaniu kompletnych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Uczniowie często narzekają na „znikające pytania” i częstą utratę postępów w zadaniach po zakończeniu czasu na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13A2B-59E9-4023-AC62-9BAB4F2B0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8" y="3429000"/>
            <a:ext cx="2634187" cy="1949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2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507" y="0"/>
            <a:ext cx="2563237" cy="954107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+mn-lt"/>
              </a:rPr>
              <a:t>Problem</a:t>
            </a:r>
            <a:endParaRPr lang="en-GB" sz="4400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19244" y="64801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56373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5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60507" y="1636587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		</a:t>
            </a:r>
            <a:r>
              <a:rPr lang="pl-PL" sz="2800" b="1" dirty="0"/>
              <a:t>Brak zabezpieczeń przed </a:t>
            </a:r>
            <a:r>
              <a:rPr lang="pl-PL" sz="2800" b="1" dirty="0" err="1"/>
              <a:t>plagiaryzmem</a:t>
            </a:r>
            <a:r>
              <a:rPr lang="pl-PL" sz="2800" b="1" dirty="0"/>
              <a:t> i ściąganiem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599629" y="3338082"/>
            <a:ext cx="70323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Obecny sposób weryfikacji wiedzy ułatwia korzystanie z zewnętrznych źródeł podczas pisania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Powoduje to zaniżoną motywację do nauki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Bez odpowiednich narzędzi wykrycie plagiatów jest bardzo czasochłonne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68070-99B0-4D5D-BE8D-F5641131A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4" y="3643975"/>
            <a:ext cx="3101371" cy="2068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4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508" y="0"/>
            <a:ext cx="2514599" cy="953310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+mn-lt"/>
              </a:rPr>
              <a:t>Problem</a:t>
            </a:r>
            <a:endParaRPr lang="en-GB" sz="4400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21909" y="6480175"/>
            <a:ext cx="2553511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28473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6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47472" y="1724775"/>
            <a:ext cx="7611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/>
              <a:t>Próg wejścia do obsługi istniejących platform często wykracza poza kompetencje użytkowników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821909" y="3636363"/>
            <a:ext cx="70323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Nauczyciele skarżą się na problemy z przygotowaniem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Uczniowie są ofiarami źle skonfigurowanych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Istniejące platformy posiadają mało przejrzysty interfejs użytkownika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EF431-EE9B-4E65-977D-33871CBEF0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7" y="3748232"/>
            <a:ext cx="3241977" cy="194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9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Agenda</a:t>
            </a:r>
            <a:endParaRPr lang="en-GB" b="1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Problem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/>
              <a:t>Możliwe podejścia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Cel projektu i opis produktu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Metoda rozwiązania problemu</a:t>
            </a:r>
            <a:endParaRPr lang="en-GB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Szanse i zagrożenia dotyczące ułatwień w realizacji</a:t>
            </a:r>
          </a:p>
          <a:p>
            <a:pPr>
              <a:spcBef>
                <a:spcPts val="1200"/>
              </a:spcBef>
            </a:pPr>
            <a:r>
              <a:rPr lang="pl-PL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Wkład zespołu w przygotowanie prezentacji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33228" y="6480175"/>
            <a:ext cx="2525544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65285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7</a:t>
            </a:fld>
            <a:endParaRPr lang="en-GB" sz="1400" b="1" dirty="0">
              <a:solidFill>
                <a:srgbClr val="1BB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latin typeface="+mn-lt"/>
              </a:rPr>
              <a:t>Możliwe podejścia – rozwiązanie minimalne</a:t>
            </a:r>
            <a:endParaRPr lang="en-GB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30998" y="6484970"/>
            <a:ext cx="2530003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75013" y="6296058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8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948448" y="2537436"/>
            <a:ext cx="761122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Niezawodna platforma internetowa do przeprowadzania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Intuicyjny interfejs użytkownika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Implementacja podstawowego systemu antyplagiatowego (wykrywanie korelacji między odpowiedziami w danym teście)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52369" cy="1456267"/>
          </a:xfrm>
        </p:spPr>
        <p:txBody>
          <a:bodyPr/>
          <a:lstStyle/>
          <a:p>
            <a:r>
              <a:rPr lang="pl-PL" b="1" dirty="0">
                <a:latin typeface="+mn-lt"/>
              </a:rPr>
              <a:t>Możliwe podejścia – rozwiązanie maksymalne</a:t>
            </a:r>
            <a:endParaRPr lang="en-GB" b="1" dirty="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830999" y="6480175"/>
            <a:ext cx="2530002" cy="377825"/>
          </a:xfrm>
        </p:spPr>
        <p:txBody>
          <a:bodyPr/>
          <a:lstStyle/>
          <a:p>
            <a:r>
              <a:rPr lang="en-GB" sz="2400" b="1" dirty="0" err="1">
                <a:solidFill>
                  <a:srgbClr val="1BB0AE"/>
                </a:solidFill>
              </a:rPr>
              <a:t>Założenia</a:t>
            </a:r>
            <a:r>
              <a:rPr lang="en-GB" sz="2400" b="1" dirty="0">
                <a:solidFill>
                  <a:srgbClr val="1BB0AE"/>
                </a:solidFill>
              </a:rPr>
              <a:t> </a:t>
            </a:r>
            <a:r>
              <a:rPr lang="en-GB" sz="2400" b="1" dirty="0" err="1">
                <a:solidFill>
                  <a:srgbClr val="1BB0AE"/>
                </a:solidFill>
              </a:rPr>
              <a:t>projektu</a:t>
            </a:r>
            <a:endParaRPr lang="en-GB" sz="2400" b="1" dirty="0">
              <a:solidFill>
                <a:srgbClr val="1BB0AE"/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11336103" y="6291262"/>
            <a:ext cx="551167" cy="377825"/>
          </a:xfrm>
        </p:spPr>
        <p:txBody>
          <a:bodyPr/>
          <a:lstStyle/>
          <a:p>
            <a:fld id="{CE7FEEAB-A611-4FCF-827C-6E39DD9E7285}" type="slidenum">
              <a:rPr lang="en-GB" sz="1400" b="1" smtClean="0">
                <a:solidFill>
                  <a:srgbClr val="1BB0AE"/>
                </a:solidFill>
              </a:rPr>
              <a:t>9</a:t>
            </a:fld>
            <a:endParaRPr lang="en-GB" sz="1400" b="1" dirty="0">
              <a:solidFill>
                <a:srgbClr val="1BB0AE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969576" y="2134282"/>
            <a:ext cx="7611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Niezawodna platforma internetowa do przeprowadzania testów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Zwracanie szczególnej  uwagi na aspekty poufności danych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Intuicyjny interfejs użytkownika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Implementacja przewodników po systemie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/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Implementacja podstawowego systemu antyplagiatowego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 b="1" dirty="0"/>
              <a:t>Wykrywanie plagiatów na ogólnodostępnych źródeł wiedzy (np. Wikipedia)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323</TotalTime>
  <Words>926</Words>
  <Application>Microsoft Office PowerPoint</Application>
  <PresentationFormat>Widescreen</PresentationFormat>
  <Paragraphs>209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Consolas</vt:lpstr>
      <vt:lpstr>Wingdings</vt:lpstr>
      <vt:lpstr>Celestial</vt:lpstr>
      <vt:lpstr>Założenia projektu</vt:lpstr>
      <vt:lpstr>Agenda</vt:lpstr>
      <vt:lpstr>Problem</vt:lpstr>
      <vt:lpstr>Problem</vt:lpstr>
      <vt:lpstr>Problem</vt:lpstr>
      <vt:lpstr>Problem</vt:lpstr>
      <vt:lpstr>Agenda</vt:lpstr>
      <vt:lpstr>Możliwe podejścia – rozwiązanie minimalne</vt:lpstr>
      <vt:lpstr>Możliwe podejścia – rozwiązanie maksymalne</vt:lpstr>
      <vt:lpstr>Agenda</vt:lpstr>
      <vt:lpstr>Cel projektu i opis produktu</vt:lpstr>
      <vt:lpstr>Cel projektu i opis produktu – koncepcja rozwiązania</vt:lpstr>
      <vt:lpstr>Cel projektu i opis produktu – składniki rozwiązania</vt:lpstr>
      <vt:lpstr>Cel projektu i opis produktu – wymagania jakościowe</vt:lpstr>
      <vt:lpstr>Cel projektu i opis produktu – metoda akceptacji</vt:lpstr>
      <vt:lpstr>Agenda</vt:lpstr>
      <vt:lpstr>Metoda rozwiązania problemu – wymiar zarządczy</vt:lpstr>
      <vt:lpstr>Metoda rozwiązania problemu – wymiar techniczny</vt:lpstr>
      <vt:lpstr>Agenda</vt:lpstr>
      <vt:lpstr>Szanse i zagrożenia dotyczące ułatwień w realizacji</vt:lpstr>
      <vt:lpstr>Agenda</vt:lpstr>
      <vt:lpstr>Wkład zespołu w przygotowanie prezentacji</vt:lpstr>
      <vt:lpstr>Agenda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Jerzy Nawrocki</dc:creator>
  <cp:lastModifiedBy>Hubert K</cp:lastModifiedBy>
  <cp:revision>38</cp:revision>
  <dcterms:created xsi:type="dcterms:W3CDTF">2020-09-29T11:25:05Z</dcterms:created>
  <dcterms:modified xsi:type="dcterms:W3CDTF">2021-03-15T08:58:49Z</dcterms:modified>
</cp:coreProperties>
</file>