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68" r:id="rId5"/>
    <p:sldId id="270" r:id="rId6"/>
    <p:sldId id="273" r:id="rId7"/>
    <p:sldId id="258" r:id="rId8"/>
    <p:sldId id="271" r:id="rId9"/>
    <p:sldId id="275" r:id="rId10"/>
    <p:sldId id="259" r:id="rId11"/>
    <p:sldId id="276" r:id="rId12"/>
    <p:sldId id="277" r:id="rId13"/>
    <p:sldId id="279" r:id="rId14"/>
    <p:sldId id="280" r:id="rId15"/>
    <p:sldId id="281" r:id="rId16"/>
    <p:sldId id="260" r:id="rId17"/>
    <p:sldId id="282" r:id="rId18"/>
    <p:sldId id="283" r:id="rId19"/>
    <p:sldId id="285" r:id="rId20"/>
    <p:sldId id="284" r:id="rId21"/>
    <p:sldId id="286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55" autoAdjust="0"/>
  </p:normalViewPr>
  <p:slideViewPr>
    <p:cSldViewPr snapToGrid="0">
      <p:cViewPr varScale="1">
        <p:scale>
          <a:sx n="98" d="100"/>
          <a:sy n="98" d="100"/>
        </p:scale>
        <p:origin x="10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3080B-0B68-465F-AA00-B7627EB12213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B3D10-B8F9-418F-85B0-8519F75DD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04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1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Usprawnienie i ułatwienie weryfikacji postępów w nauce</a:t>
            </a:r>
          </a:p>
          <a:p>
            <a:r>
              <a:rPr lang="pl-PL" dirty="0"/>
              <a:t>Udoskonalenie formy sprawdzania wiedzy</a:t>
            </a:r>
          </a:p>
          <a:p>
            <a:r>
              <a:rPr lang="pl-PL" dirty="0"/>
              <a:t>Stworzenie prostej i przejrzystej platformy do przeprowadzania testów</a:t>
            </a:r>
          </a:p>
          <a:p>
            <a:r>
              <a:rPr lang="pl-PL" dirty="0"/>
              <a:t>Zapewnienie niskiego progu wejścia do obsługi aplikacji</a:t>
            </a:r>
          </a:p>
          <a:p>
            <a:r>
              <a:rPr lang="pl-PL" dirty="0"/>
              <a:t>Zapewnienie zaplecza </a:t>
            </a:r>
            <a:r>
              <a:rPr lang="pl-PL" dirty="0" err="1"/>
              <a:t>antyplagiatowego</a:t>
            </a:r>
            <a:endParaRPr lang="pl-PL" dirty="0"/>
          </a:p>
          <a:p>
            <a:r>
              <a:rPr lang="pl-PL" dirty="0"/>
              <a:t>Platforma internetowa i serwer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3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Z pewnością będzie kod (w jakim języku, językach?). Ale co jeszcze?  </a:t>
            </a:r>
            <a:r>
              <a:rPr lang="pl-PL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JS 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baza danych? Tak, nie wiemy jaka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automatyczne przypadki testowe? Tak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Może scenariusze dla testów ręcznych? Tak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Instrukcja obsługi? Tak, interaktywny poradnik</a:t>
            </a:r>
          </a:p>
          <a:p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Zapewne także dokumentacja techniczna, którą będzie dokument pracy dyplomowej. Tak jest </a:t>
            </a:r>
            <a:r>
              <a:rPr lang="pl-PL" b="0" i="0" dirty="0" err="1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byczq</a:t>
            </a:r>
            <a:r>
              <a:rPr lang="pl-PL" b="0" i="0" dirty="0">
                <a:solidFill>
                  <a:srgbClr val="B9BBBE"/>
                </a:solidFill>
                <a:effectLst/>
                <a:latin typeface="Consolas" panose="020B0609020204030204" pitchFamily="49" charset="0"/>
              </a:rPr>
              <a:t> +1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3D10-B8F9-418F-85B0-8519F75DD4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96668" y="2637301"/>
            <a:ext cx="9144000" cy="481345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Kliknij, aby edytować styl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3318" y="2051794"/>
            <a:ext cx="11905367" cy="52184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  <a:endParaRPr lang="en-GB" dirty="0"/>
          </a:p>
        </p:txBody>
      </p:sp>
      <p:sp>
        <p:nvSpPr>
          <p:cNvPr id="7" name="pole tekstowe 6"/>
          <p:cNvSpPr txBox="1"/>
          <p:nvPr userDrawn="1"/>
        </p:nvSpPr>
        <p:spPr>
          <a:xfrm>
            <a:off x="0" y="2"/>
            <a:ext cx="12192000" cy="6116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Seminarium dyplomowe inżynierskie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8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1518408-C1CD-4ED1-A493-D61D8C417A87}" type="datetime1">
              <a:rPr lang="en-GB" smtClean="0"/>
              <a:t>14/03/2021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3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3629E31-C7E6-4E4B-BFA2-32DD38E2CC9B}" type="datetime1">
              <a:rPr lang="en-GB" smtClean="0"/>
              <a:t>14/03/2021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8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68CF6A0-2BDC-490D-916B-F858D58F18D7}" type="datetime1">
              <a:rPr lang="en-GB" smtClean="0"/>
              <a:t>14/03/2021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8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322792D-1EED-421F-9638-4E04131B2D37}" type="datetime1">
              <a:rPr lang="en-GB" smtClean="0"/>
              <a:t>14/03/2021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3296D23-BEB2-4C6E-B4D7-2C2BC5A4252F}" type="datetime1">
              <a:rPr lang="en-GB" smtClean="0"/>
              <a:t>14/03/2021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7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3138F0E-8FD5-4289-9A59-493B291C85CC}" type="datetime1">
              <a:rPr lang="en-GB" smtClean="0"/>
              <a:t>14/03/2021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DFD1177-666C-4212-8870-C39445E57215}" type="datetime1">
              <a:rPr lang="en-GB" smtClean="0"/>
              <a:t>14/03/2021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2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7F3F831-3E64-416B-AEDB-3F0EB7129BA1}" type="datetime1">
              <a:rPr lang="en-GB" smtClean="0"/>
              <a:t>14/03/2021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D61C4BD-D70E-4E6B-9E71-933638734140}" type="datetime1">
              <a:rPr lang="en-GB" smtClean="0"/>
              <a:t>14/03/2021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5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575285"/>
          </a:xfrm>
          <a:prstGeom prst="rect">
            <a:avLst/>
          </a:prstGeom>
          <a:solidFill>
            <a:srgbClr val="11111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GB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GB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" y="6495639"/>
            <a:ext cx="10900132" cy="365125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GB"/>
              <a:t>Założenia projektu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0851688" y="6495636"/>
            <a:ext cx="1331737" cy="365125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CE7FEEAB-A611-4FCF-827C-6E39DD9E72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2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indent="90486"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>
              <a:lumMod val="75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Założenia projektu</a:t>
            </a:r>
            <a:endParaRPr lang="en-GB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l-PL" sz="12800" i="1" dirty="0"/>
              <a:t>Internetowa platforma do przeprowadzania testów online na wszystkich poziomach edukacji</a:t>
            </a:r>
          </a:p>
          <a:p>
            <a:endParaRPr lang="en-GB" i="1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197273" y="5091693"/>
            <a:ext cx="34931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Dyplomanci: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Bartosz Kosmala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Hubert </a:t>
            </a:r>
            <a:r>
              <a:rPr lang="pl-PL" sz="2000" dirty="0" err="1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Knioła</a:t>
            </a:r>
            <a:endParaRPr lang="pl-PL" sz="2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Jordan Kondracki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Mateusz Kuźniak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584996" y="5191466"/>
            <a:ext cx="5348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Promotor:</a:t>
            </a:r>
          </a:p>
          <a:p>
            <a:r>
              <a:rPr lang="pl-PL" sz="20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dr inż. Jarosław Bąk</a:t>
            </a:r>
          </a:p>
        </p:txBody>
      </p:sp>
    </p:spTree>
    <p:extLst>
      <p:ext uri="{BB962C8B-B14F-4D97-AF65-F5344CB8AC3E}">
        <p14:creationId xmlns:p14="http://schemas.microsoft.com/office/powerpoint/2010/main" val="81412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386470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Cel projektu i opis produktu</a:t>
            </a:r>
            <a:endParaRPr lang="en-GB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Metoda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Szanse i zagrożenia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0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11</a:t>
            </a:fld>
            <a:endParaRPr lang="en-GB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1040737-7490-4D63-8F8E-209A028BA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770617"/>
            <a:ext cx="5974080" cy="5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koncepcja rozwiązania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947CDA03-C171-423B-8F80-3E94839BA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20" y="1359792"/>
            <a:ext cx="9296559" cy="4351338"/>
          </a:xfr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1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składniki rozwiązania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13</a:t>
            </a:fld>
            <a:endParaRPr lang="en-GB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9D61FB1-2AB7-452E-B6C5-087B6903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61" y="1967374"/>
            <a:ext cx="1618377" cy="16183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2A86C2D9-4D5E-476F-9ADA-4386D260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486" y="3585751"/>
            <a:ext cx="3171825" cy="1438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242A6473-FE73-4B21-9B8D-CD550961F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944" y="1626026"/>
            <a:ext cx="2506298" cy="16708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DB8A29E4-4DA7-48C3-B1E4-C39DAE08D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181" y="3022935"/>
            <a:ext cx="1618377" cy="189659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5818FBC1-F1BD-4D33-B547-FD689D8B70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27703">
            <a:off x="8923677" y="1384877"/>
            <a:ext cx="1325084" cy="189659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28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wymagania jakościowe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14</a:t>
            </a:fld>
            <a:endParaRPr lang="en-GB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05CFAEA-93E2-4D64-B776-2E0C7884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7867"/>
            <a:ext cx="6911523" cy="2459656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B0F4971-AC70-4699-BC2E-96077F6CF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56" y="4658863"/>
            <a:ext cx="4761905" cy="12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3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 i opis produktu – metoda akceptacji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15</a:t>
            </a:fld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b="1" dirty="0">
                <a:latin typeface="+mn-lt"/>
              </a:rPr>
              <a:t>Testerzy - nauczyciele </a:t>
            </a:r>
            <a:r>
              <a:rPr lang="pl-PL" dirty="0">
                <a:latin typeface="+mn-lt"/>
              </a:rPr>
              <a:t>wykonają w ciągu </a:t>
            </a:r>
            <a:r>
              <a:rPr lang="pl-PL" b="1" dirty="0">
                <a:latin typeface="+mn-lt"/>
              </a:rPr>
              <a:t>14 dni </a:t>
            </a:r>
            <a:r>
              <a:rPr lang="pl-PL" dirty="0">
                <a:latin typeface="+mn-lt"/>
              </a:rPr>
              <a:t>testy akceptacyjne w oparciu o scenariusze testowe przygotowane przez </a:t>
            </a:r>
            <a:r>
              <a:rPr lang="pl-PL" b="1" dirty="0">
                <a:latin typeface="+mn-lt"/>
              </a:rPr>
              <a:t>zespół deweloperski.</a:t>
            </a:r>
            <a:r>
              <a:rPr lang="pl-PL" dirty="0">
                <a:latin typeface="+mn-lt"/>
              </a:rPr>
              <a:t> Wyniki zostaną udostępnione zespołowi nie później niż </a:t>
            </a:r>
            <a:r>
              <a:rPr lang="pl-PL" b="1" dirty="0">
                <a:latin typeface="+mn-lt"/>
              </a:rPr>
              <a:t>14 dni od otrzymania scenariuszów testowych</a:t>
            </a:r>
            <a:r>
              <a:rPr lang="pl-PL" dirty="0">
                <a:latin typeface="+mn-lt"/>
              </a:rPr>
              <a:t>. </a:t>
            </a:r>
          </a:p>
          <a:p>
            <a:pPr marL="0" indent="0">
              <a:buNone/>
            </a:pPr>
            <a:r>
              <a:rPr lang="pl-PL" b="1" dirty="0">
                <a:latin typeface="+mn-lt"/>
              </a:rPr>
              <a:t>Zespół deweloperski</a:t>
            </a:r>
            <a:r>
              <a:rPr lang="pl-PL" dirty="0">
                <a:latin typeface="+mn-lt"/>
              </a:rPr>
              <a:t> na podstawie zebranych podczas testów danych przeprowadzi analizę bezpieczeństwa, niezawodności, wydajności i użyteczności.</a:t>
            </a:r>
            <a:endParaRPr lang="pl-PL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525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6"/>
            <a:ext cx="6575676" cy="383181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Cel projektu i opis produktu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Metoda</a:t>
            </a:r>
            <a:endParaRPr lang="en-GB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Szanse i zagrożenia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rozwiązania problemu – wymiar zarządczy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17</a:t>
            </a:fld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7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3 wersje systemu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Praca zespołu deweloperskiego w metodyce </a:t>
            </a:r>
            <a:r>
              <a:rPr lang="pl-PL" dirty="0" err="1">
                <a:latin typeface="+mn-lt"/>
              </a:rPr>
              <a:t>Scrum</a:t>
            </a:r>
            <a:endParaRPr lang="pl-PL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Elementy </a:t>
            </a:r>
            <a:r>
              <a:rPr lang="pl-PL" dirty="0" err="1">
                <a:latin typeface="+mn-lt"/>
              </a:rPr>
              <a:t>eXtreme</a:t>
            </a:r>
            <a:r>
              <a:rPr lang="pl-PL" dirty="0">
                <a:latin typeface="+mn-lt"/>
              </a:rPr>
              <a:t> Programming: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Krótkie sprinty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Testy jednostkowe</a:t>
            </a:r>
          </a:p>
        </p:txBody>
      </p:sp>
    </p:spTree>
    <p:extLst>
      <p:ext uri="{BB962C8B-B14F-4D97-AF65-F5344CB8AC3E}">
        <p14:creationId xmlns:p14="http://schemas.microsoft.com/office/powerpoint/2010/main" val="228032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rozwiązania problemu – wymiar techniczny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18</a:t>
            </a:fld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55CC64B-5761-4211-AB31-9B408F50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7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System zarządzania wersją Git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Narzędzia programistyczne: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err="1">
                <a:latin typeface="+mn-lt"/>
              </a:rPr>
              <a:t>Python</a:t>
            </a:r>
            <a:r>
              <a:rPr lang="pl-PL" dirty="0">
                <a:latin typeface="+mn-lt"/>
              </a:rPr>
              <a:t>/</a:t>
            </a:r>
            <a:r>
              <a:rPr lang="pl-PL" dirty="0" err="1">
                <a:latin typeface="+mn-lt"/>
              </a:rPr>
              <a:t>PyCharm</a:t>
            </a:r>
            <a:endParaRPr lang="pl-PL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JavaScript/Visual Studio </a:t>
            </a:r>
            <a:r>
              <a:rPr lang="pl-PL" dirty="0" err="1">
                <a:latin typeface="+mn-lt"/>
              </a:rPr>
              <a:t>Code</a:t>
            </a:r>
            <a:endParaRPr lang="pl-PL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System zarządzania bazą danych: </a:t>
            </a:r>
            <a:r>
              <a:rPr lang="pl-PL" dirty="0" err="1">
                <a:latin typeface="+mn-lt"/>
              </a:rPr>
              <a:t>MongoDB</a:t>
            </a:r>
            <a:r>
              <a:rPr lang="pl-PL" dirty="0">
                <a:latin typeface="+mn-lt"/>
              </a:rPr>
              <a:t>/</a:t>
            </a:r>
            <a:r>
              <a:rPr lang="pl-PL" dirty="0" err="1">
                <a:latin typeface="+mn-lt"/>
              </a:rPr>
              <a:t>PostgreSQL</a:t>
            </a:r>
            <a:endParaRPr lang="pl-PL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Narzędzia do testowania: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Tablica </a:t>
            </a:r>
            <a:r>
              <a:rPr lang="pl-PL" dirty="0" err="1">
                <a:latin typeface="+mn-lt"/>
              </a:rPr>
              <a:t>Kanban</a:t>
            </a:r>
            <a:r>
              <a:rPr lang="pl-PL" dirty="0">
                <a:latin typeface="+mn-lt"/>
              </a:rPr>
              <a:t>: </a:t>
            </a:r>
            <a:r>
              <a:rPr lang="pl-PL" dirty="0" err="1">
                <a:latin typeface="+mn-lt"/>
              </a:rPr>
              <a:t>Trello</a:t>
            </a:r>
            <a:endParaRPr lang="pl-PL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Środowisko komunikacyjne: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 err="1">
                <a:latin typeface="+mn-lt"/>
              </a:rPr>
              <a:t>Discord</a:t>
            </a:r>
            <a:endParaRPr lang="pl-PL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l-PL" dirty="0">
                <a:latin typeface="+mn-lt"/>
              </a:rPr>
              <a:t>Zoom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l-P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1314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6"/>
            <a:ext cx="6575676" cy="383181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Cel projektu i opis produktu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Metoda</a:t>
            </a:r>
            <a:endParaRPr lang="en-GB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Szanse i zagrożenia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78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6273069" cy="381207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Problem</a:t>
            </a:r>
            <a:endParaRPr lang="en-GB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Możliwe podejścia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Cel projektu i opis produktu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Metoda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Szanse i zagrożenia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262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89B022-E1FC-46B4-86E2-D40EFC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29466"/>
          </a:xfrm>
        </p:spPr>
        <p:txBody>
          <a:bodyPr/>
          <a:lstStyle/>
          <a:p>
            <a:r>
              <a:rPr lang="pl-PL" dirty="0"/>
              <a:t>Szanse i zagrożenia dotyczące ułatwień w realizacji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0D84DD6D-274F-4376-B2C4-473159318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Szanse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A0A6C74E-7C71-4D9E-8A37-3DC5FCFDB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l-PL" dirty="0"/>
              <a:t>Znalezienie bibliotek open-</a:t>
            </a:r>
            <a:r>
              <a:rPr lang="pl-PL" dirty="0" err="1"/>
              <a:t>source</a:t>
            </a:r>
            <a:r>
              <a:rPr lang="pl-PL" dirty="0"/>
              <a:t> realizujących niektóre funkcjonalności</a:t>
            </a:r>
          </a:p>
          <a:p>
            <a:r>
              <a:rPr lang="pl-PL" dirty="0"/>
              <a:t>Znalezienie instytucji edukacyjnej mogącej przetestować produkt</a:t>
            </a:r>
          </a:p>
          <a:p>
            <a:endParaRPr lang="pl-PL" dirty="0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6A8712F1-F1DA-41EA-BB22-0F3BEF60B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/>
              <a:t>Zagrożenia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EDE5F7B9-1B57-446E-9E3C-17B7AD654C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l-PL" dirty="0"/>
              <a:t>Brak znajomości technologii</a:t>
            </a:r>
          </a:p>
          <a:p>
            <a:r>
              <a:rPr lang="pl-PL" dirty="0"/>
              <a:t>Odejście od zdalnej edukacji</a:t>
            </a:r>
          </a:p>
          <a:p>
            <a:r>
              <a:rPr lang="pl-PL" dirty="0"/>
              <a:t>Niewystarczająca ilość czasu na dopracowanie każdego elementu produktu</a:t>
            </a:r>
          </a:p>
          <a:p>
            <a:r>
              <a:rPr lang="pl-PL" dirty="0"/>
              <a:t>Wpływ dużej ilości funkcjonalności na wydajność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6AAF98E-BA0F-45AA-8DAC-FA0AAD5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4559C7-B33C-40ED-B7EF-0716FD5A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281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0011AC-3AE0-43EA-88D9-E49A1A3D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Wkład zespołu w przygotowanie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1F08D2-FE63-4050-8F7D-6DA7889A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Przygotowanie prezentacji odbyło się podczas wspólnej sesji na platformie </a:t>
            </a:r>
            <a:r>
              <a:rPr lang="pl-PL" dirty="0" err="1"/>
              <a:t>Discord</a:t>
            </a:r>
            <a:r>
              <a:rPr lang="pl-PL" dirty="0"/>
              <a:t>. W sesji uczestniczyli wszyscy członkowie zespołu – biorąc w niej czynny udział. Każdy z członków dzielił się swoimi spostrzeżeniami dotyczącymi poszczególnych części prezentacji. Podczas sesji cały czas była prowadzona dyskusja. Członkowie włożyli tyle samo pracy w przygotowanie prezentacji.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B5F23E4-C5CC-4780-8228-8D99C65E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0E0FE3-A622-430B-9C89-53A52C3B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2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1" y="1825625"/>
            <a:ext cx="6266491" cy="384497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Problem</a:t>
            </a:r>
            <a:endParaRPr lang="en-GB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Możliwe podejścia</a:t>
            </a:r>
            <a:endParaRPr lang="en-GB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Cel projektu i opis produktu</a:t>
            </a:r>
            <a:endParaRPr lang="en-GB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Metoda</a:t>
            </a:r>
            <a:endParaRPr lang="en-GB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Szanse i zagrożenia</a:t>
            </a:r>
          </a:p>
          <a:p>
            <a:pPr>
              <a:spcBef>
                <a:spcPts val="1200"/>
              </a:spcBef>
            </a:pPr>
            <a:endParaRPr lang="pl-PL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22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7708651" y="2412075"/>
            <a:ext cx="3808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latin typeface="Arial Black" panose="020B0A04020102020204" pitchFamily="34" charset="0"/>
              </a:rPr>
              <a:t>Pytania?</a:t>
            </a:r>
          </a:p>
          <a:p>
            <a:pPr>
              <a:spcBef>
                <a:spcPts val="2400"/>
              </a:spcBef>
            </a:pPr>
            <a:r>
              <a:rPr lang="pl-PL" sz="6000" dirty="0">
                <a:latin typeface="Arial Black" panose="020B0A04020102020204" pitchFamily="34" charset="0"/>
              </a:rPr>
              <a:t>Uwagi?</a:t>
            </a:r>
            <a:endParaRPr lang="en-GB" sz="6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9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3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435304" y="913164"/>
            <a:ext cx="649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Zwiększone zapotrzebowanie na zdalną formę sprawdzania wiedzy</a:t>
            </a:r>
            <a:endParaRPr lang="en-GB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4578574" y="4021033"/>
            <a:ext cx="757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>
              <a:spcBef>
                <a:spcPts val="600"/>
              </a:spcBef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GB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4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0" y="897924"/>
            <a:ext cx="7611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Docierający feedback na temat prymitywizmu systemów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802244" y="4119710"/>
            <a:ext cx="703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>
              <a:spcBef>
                <a:spcPts val="600"/>
              </a:spcBef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42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5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0" y="897924"/>
            <a:ext cx="7611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Brak zabezpieczeń przed </a:t>
            </a:r>
            <a:r>
              <a:rPr lang="pl-PL" sz="2800" b="1" dirty="0" err="1">
                <a:solidFill>
                  <a:schemeClr val="bg1">
                    <a:lumMod val="50000"/>
                  </a:schemeClr>
                </a:solidFill>
              </a:rPr>
              <a:t>plagiaryzmem</a:t>
            </a: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 i ściąganiem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802244" y="4119710"/>
            <a:ext cx="703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>
              <a:spcBef>
                <a:spcPts val="600"/>
              </a:spcBef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747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6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0" y="897924"/>
            <a:ext cx="7611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Próg wejścia do obsługi istniejących platform często wykracza poza kompetencje użytkowników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4802244" y="4119710"/>
            <a:ext cx="703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>
              <a:spcBef>
                <a:spcPts val="600"/>
              </a:spcBef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29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6"/>
            <a:ext cx="7049323" cy="379234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Problem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rgbClr val="111111"/>
                </a:solidFill>
              </a:rPr>
              <a:t>Możliwe podejścia</a:t>
            </a:r>
            <a:endParaRPr lang="en-GB" dirty="0">
              <a:solidFill>
                <a:srgbClr val="111111"/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Cel projektu i opis produktu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Metoda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Szanse i zagrożenia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7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podejścia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8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0" y="897924"/>
            <a:ext cx="761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Rozwiązanie minimalne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289449" y="1846772"/>
            <a:ext cx="7611227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Niezawodna platforma internetowa do przeprowadzania testów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Intuicyjny interfejs użytkownika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Implementacja podstawowego systemu </a:t>
            </a:r>
            <a:r>
              <a:rPr lang="pl-PL" sz="2800" b="1" dirty="0" err="1">
                <a:solidFill>
                  <a:schemeClr val="bg1">
                    <a:lumMod val="50000"/>
                  </a:schemeClr>
                </a:solidFill>
              </a:rPr>
              <a:t>antyplagiatowego</a:t>
            </a: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 (korelacja między odpowiedziami w danym teście)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podejścia</a:t>
            </a:r>
            <a:endParaRPr lang="en-GB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Założenia projektu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FEEAB-A611-4FCF-827C-6E39DD9E7285}" type="slidenum">
              <a:rPr lang="en-GB" smtClean="0"/>
              <a:t>9</a:t>
            </a:fld>
            <a:endParaRPr lang="en-GB"/>
          </a:p>
        </p:txBody>
      </p:sp>
      <p:sp>
        <p:nvSpPr>
          <p:cNvPr id="6" name="pole tekstowe 5"/>
          <p:cNvSpPr txBox="1"/>
          <p:nvPr/>
        </p:nvSpPr>
        <p:spPr>
          <a:xfrm>
            <a:off x="0" y="897924"/>
            <a:ext cx="761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39" indent="-450839" algn="ctr"/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Rozwiązanie maksymalne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298158" y="1421144"/>
            <a:ext cx="761122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Niezawodna platforma internetowa do przeprowadzania testów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Zwracanie szczególnej  uwagi na  aspekty poufności danych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Intuicyjny interfejs użytkownika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Implementacja przewodników po systemie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Implementacja podstawowego systemu </a:t>
            </a:r>
            <a:r>
              <a:rPr lang="pl-PL" sz="2800" b="1" dirty="0" err="1">
                <a:solidFill>
                  <a:schemeClr val="bg1">
                    <a:lumMod val="50000"/>
                  </a:schemeClr>
                </a:solidFill>
              </a:rPr>
              <a:t>antyplagiatowego</a:t>
            </a: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 (korelacja między odpowiedziami w danym teście)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2800" b="1" dirty="0">
                <a:solidFill>
                  <a:schemeClr val="bg1">
                    <a:lumMod val="50000"/>
                  </a:schemeClr>
                </a:solidFill>
              </a:rPr>
              <a:t>Wykrywanie plagiatów na podstawie ogólnodostępnych źródeł wiedzy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l-PL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Arial Black" panose="020B0A04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634</Words>
  <Application>Microsoft Office PowerPoint</Application>
  <PresentationFormat>Panoramiczny</PresentationFormat>
  <Paragraphs>165</Paragraphs>
  <Slides>22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Consolas</vt:lpstr>
      <vt:lpstr>Wingdings</vt:lpstr>
      <vt:lpstr>Motyw pakietu Office</vt:lpstr>
      <vt:lpstr>Założenia projektu</vt:lpstr>
      <vt:lpstr>Agenda</vt:lpstr>
      <vt:lpstr>Problem</vt:lpstr>
      <vt:lpstr>Problem</vt:lpstr>
      <vt:lpstr>Problem</vt:lpstr>
      <vt:lpstr>Problem</vt:lpstr>
      <vt:lpstr>Agenda</vt:lpstr>
      <vt:lpstr>Możliwe podejścia</vt:lpstr>
      <vt:lpstr>Możliwe podejścia</vt:lpstr>
      <vt:lpstr>Agenda</vt:lpstr>
      <vt:lpstr>Cel projektu i opis produktu</vt:lpstr>
      <vt:lpstr>Cel projektu i opis produktu – koncepcja rozwiązania</vt:lpstr>
      <vt:lpstr>Cel projektu i opis produktu – składniki rozwiązania</vt:lpstr>
      <vt:lpstr>Cel projektu i opis produktu – wymagania jakościowe</vt:lpstr>
      <vt:lpstr>Cel projektu i opis produktu – metoda akceptacji</vt:lpstr>
      <vt:lpstr>Agenda</vt:lpstr>
      <vt:lpstr>Metoda rozwiązania problemu – wymiar zarządczy</vt:lpstr>
      <vt:lpstr>Metoda rozwiązania problemu – wymiar techniczny</vt:lpstr>
      <vt:lpstr>Agenda</vt:lpstr>
      <vt:lpstr>Szanse i zagrożenia dotyczące ułatwień w realizacji</vt:lpstr>
      <vt:lpstr>Wkład zespołu w przygotowanie prezentacji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Jerzy Nawrocki</dc:creator>
  <cp:lastModifiedBy>Jordan Kondracki</cp:lastModifiedBy>
  <cp:revision>22</cp:revision>
  <dcterms:created xsi:type="dcterms:W3CDTF">2020-09-29T11:25:05Z</dcterms:created>
  <dcterms:modified xsi:type="dcterms:W3CDTF">2021-03-14T16:35:11Z</dcterms:modified>
</cp:coreProperties>
</file>