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Montserrat"/>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Montserrat-regular.fntdata"/><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4" name="Shape 20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0" name="Shape 21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7" name="Shape 21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rIns="91425" wrap="square" tIns="91425">
            <a:noAutofit/>
          </a:bodyPr>
          <a:lstStyle/>
          <a:p>
            <a:pPr indent="0" lvl="0" marL="0">
              <a:spcBef>
                <a:spcPts val="0"/>
              </a:spcBef>
              <a:buNone/>
            </a:pPr>
            <a:r>
              <a:t/>
            </a:r>
            <a:endParaRPr/>
          </a:p>
        </p:txBody>
      </p:sp>
      <p:grpSp>
        <p:nvGrpSpPr>
          <p:cNvPr id="11" name="Shape 11"/>
          <p:cNvGrpSpPr/>
          <p:nvPr/>
        </p:nvGrpSpPr>
        <p:grpSpPr>
          <a:xfrm>
            <a:off x="0" y="490"/>
            <a:ext cx="5153705" cy="5134399"/>
            <a:chOff x="0" y="75"/>
            <a:chExt cx="5153705" cy="5152950"/>
          </a:xfrm>
        </p:grpSpPr>
        <p:sp>
          <p:nvSpPr>
            <p:cNvPr id="12" name="Shape 1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3" name="Shape 13"/>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4" name="Shape 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15" name="Shape 15"/>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16" name="Shape 16"/>
          <p:cNvSpPr txBox="1"/>
          <p:nvPr>
            <p:ph type="ctrTitle"/>
          </p:nvPr>
        </p:nvSpPr>
        <p:spPr>
          <a:xfrm>
            <a:off x="3537150" y="1578400"/>
            <a:ext cx="5017500" cy="1578900"/>
          </a:xfrm>
          <a:prstGeom prst="rect">
            <a:avLst/>
          </a:prstGeom>
        </p:spPr>
        <p:txBody>
          <a:bodyPr anchorCtr="0" anchor="t" bIns="91425" lIns="91425" rIns="91425" wrap="square" tIns="91425"/>
          <a:lstStyle>
            <a:lvl1pPr lvl="0">
              <a:spcBef>
                <a:spcPts val="0"/>
              </a:spcBef>
              <a:buSzPts val="4000"/>
              <a:buNone/>
              <a:defRPr sz="4000"/>
            </a:lvl1pPr>
            <a:lvl2pPr lvl="1">
              <a:spcBef>
                <a:spcPts val="0"/>
              </a:spcBef>
              <a:buSzPts val="4000"/>
              <a:buNone/>
              <a:defRPr sz="4000"/>
            </a:lvl2pPr>
            <a:lvl3pPr lvl="2">
              <a:spcBef>
                <a:spcPts val="0"/>
              </a:spcBef>
              <a:buSzPts val="4000"/>
              <a:buNone/>
              <a:defRPr sz="4000"/>
            </a:lvl3pPr>
            <a:lvl4pPr lvl="3">
              <a:spcBef>
                <a:spcPts val="0"/>
              </a:spcBef>
              <a:buSzPts val="4000"/>
              <a:buNone/>
              <a:defRPr sz="4000"/>
            </a:lvl4pPr>
            <a:lvl5pPr lvl="4">
              <a:spcBef>
                <a:spcPts val="0"/>
              </a:spcBef>
              <a:buSzPts val="4000"/>
              <a:buNone/>
              <a:defRPr sz="4000"/>
            </a:lvl5pPr>
            <a:lvl6pPr lvl="5">
              <a:spcBef>
                <a:spcPts val="0"/>
              </a:spcBef>
              <a:buSzPts val="4000"/>
              <a:buNone/>
              <a:defRPr sz="4000"/>
            </a:lvl6pPr>
            <a:lvl7pPr lvl="6">
              <a:spcBef>
                <a:spcPts val="0"/>
              </a:spcBef>
              <a:buSzPts val="4000"/>
              <a:buNone/>
              <a:defRPr sz="4000"/>
            </a:lvl7pPr>
            <a:lvl8pPr lvl="7">
              <a:spcBef>
                <a:spcPts val="0"/>
              </a:spcBef>
              <a:buSzPts val="4000"/>
              <a:buNone/>
              <a:defRPr sz="4000"/>
            </a:lvl8pPr>
            <a:lvl9pPr lvl="8">
              <a:spcBef>
                <a:spcPts val="0"/>
              </a:spcBef>
              <a:buSzPts val="4000"/>
              <a:buNone/>
              <a:defRPr sz="4000"/>
            </a:lvl9pPr>
          </a:lstStyle>
          <a:p/>
        </p:txBody>
      </p:sp>
      <p:sp>
        <p:nvSpPr>
          <p:cNvPr id="17" name="Shape 17"/>
          <p:cNvSpPr txBox="1"/>
          <p:nvPr>
            <p:ph idx="1" type="subTitle"/>
          </p:nvPr>
        </p:nvSpPr>
        <p:spPr>
          <a:xfrm>
            <a:off x="5083950" y="3924925"/>
            <a:ext cx="3470700" cy="506100"/>
          </a:xfrm>
          <a:prstGeom prst="rect">
            <a:avLst/>
          </a:prstGeom>
        </p:spPr>
        <p:txBody>
          <a:bodyPr anchorCtr="0" anchor="t" bIns="91425" lIns="91425"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pl"/>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105" name="Shape 105"/>
        <p:cNvGrpSpPr/>
        <p:nvPr/>
      </p:nvGrpSpPr>
      <p:grpSpPr>
        <a:xfrm>
          <a:off x="0" y="0"/>
          <a:ext cx="0" cy="0"/>
          <a:chOff x="0" y="0"/>
          <a:chExt cx="0" cy="0"/>
        </a:xfrm>
      </p:grpSpPr>
      <p:grpSp>
        <p:nvGrpSpPr>
          <p:cNvPr id="106" name="Shape 106"/>
          <p:cNvGrpSpPr/>
          <p:nvPr/>
        </p:nvGrpSpPr>
        <p:grpSpPr>
          <a:xfrm>
            <a:off x="4406400" y="0"/>
            <a:ext cx="4737600" cy="5143065"/>
            <a:chOff x="4406400" y="0"/>
            <a:chExt cx="4737600" cy="5143065"/>
          </a:xfrm>
        </p:grpSpPr>
        <p:sp>
          <p:nvSpPr>
            <p:cNvPr id="107" name="Shape 107"/>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08" name="Shape 108"/>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09" name="Shape 109"/>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10" name="Shape 110"/>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11" name="Shape 1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12" name="Shape 112"/>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13" name="Shape 11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14" name="Shape 11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sp>
          <p:nvSpPr>
            <p:cNvPr id="115" name="Shape 115"/>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16" name="Shape 116"/>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17" name="Shape 117"/>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18" name="Shape 118"/>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19" name="Shape 119"/>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20" name="Shape 120"/>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121" name="Shape 12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22" name="Shape 122"/>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23" name="Shape 12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24" name="Shape 124"/>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125" name="Shape 125"/>
          <p:cNvSpPr txBox="1"/>
          <p:nvPr>
            <p:ph type="title"/>
          </p:nvPr>
        </p:nvSpPr>
        <p:spPr>
          <a:xfrm>
            <a:off x="823850" y="1284675"/>
            <a:ext cx="4776000" cy="1300800"/>
          </a:xfrm>
          <a:prstGeom prst="rect">
            <a:avLst/>
          </a:prstGeom>
        </p:spPr>
        <p:txBody>
          <a:bodyPr anchorCtr="0" anchor="t" bIns="91425" lIns="91425" rIns="91425" wrap="square" tIns="91425"/>
          <a:lstStyle>
            <a:lvl1pPr lvl="0">
              <a:spcBef>
                <a:spcPts val="0"/>
              </a:spcBef>
              <a:buSzPts val="8000"/>
              <a:buNone/>
              <a:defRPr sz="8000"/>
            </a:lvl1pPr>
            <a:lvl2pPr lvl="1">
              <a:spcBef>
                <a:spcPts val="0"/>
              </a:spcBef>
              <a:buSzPts val="8000"/>
              <a:buNone/>
              <a:defRPr sz="8000"/>
            </a:lvl2pPr>
            <a:lvl3pPr lvl="2">
              <a:spcBef>
                <a:spcPts val="0"/>
              </a:spcBef>
              <a:buSzPts val="8000"/>
              <a:buNone/>
              <a:defRPr sz="8000"/>
            </a:lvl3pPr>
            <a:lvl4pPr lvl="3">
              <a:spcBef>
                <a:spcPts val="0"/>
              </a:spcBef>
              <a:buSzPts val="8000"/>
              <a:buNone/>
              <a:defRPr sz="8000"/>
            </a:lvl4pPr>
            <a:lvl5pPr lvl="4">
              <a:spcBef>
                <a:spcPts val="0"/>
              </a:spcBef>
              <a:buSzPts val="8000"/>
              <a:buNone/>
              <a:defRPr sz="8000"/>
            </a:lvl5pPr>
            <a:lvl6pPr lvl="5">
              <a:spcBef>
                <a:spcPts val="0"/>
              </a:spcBef>
              <a:buSzPts val="8000"/>
              <a:buNone/>
              <a:defRPr sz="8000"/>
            </a:lvl6pPr>
            <a:lvl7pPr lvl="6">
              <a:spcBef>
                <a:spcPts val="0"/>
              </a:spcBef>
              <a:buSzPts val="8000"/>
              <a:buNone/>
              <a:defRPr sz="8000"/>
            </a:lvl7pPr>
            <a:lvl8pPr lvl="7">
              <a:spcBef>
                <a:spcPts val="0"/>
              </a:spcBef>
              <a:buSzPts val="8000"/>
              <a:buNone/>
              <a:defRPr sz="8000"/>
            </a:lvl8pPr>
            <a:lvl9pPr lvl="8">
              <a:spcBef>
                <a:spcPts val="0"/>
              </a:spcBef>
              <a:buSzPts val="8000"/>
              <a:buNone/>
              <a:defRPr sz="8000"/>
            </a:lvl9pPr>
          </a:lstStyle>
          <a:p/>
        </p:txBody>
      </p:sp>
      <p:sp>
        <p:nvSpPr>
          <p:cNvPr id="126" name="Shape 126"/>
          <p:cNvSpPr txBox="1"/>
          <p:nvPr>
            <p:ph idx="1" type="body"/>
          </p:nvPr>
        </p:nvSpPr>
        <p:spPr>
          <a:xfrm>
            <a:off x="823850" y="2643124"/>
            <a:ext cx="4776000" cy="12189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127" name="Shape 1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pl"/>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128" name="Shape 128"/>
        <p:cNvGrpSpPr/>
        <p:nvPr/>
      </p:nvGrpSpPr>
      <p:grpSpPr>
        <a:xfrm>
          <a:off x="0" y="0"/>
          <a:ext cx="0" cy="0"/>
          <a:chOff x="0" y="0"/>
          <a:chExt cx="0" cy="0"/>
        </a:xfrm>
      </p:grpSpPr>
      <p:sp>
        <p:nvSpPr>
          <p:cNvPr id="129" name="Shape 12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pl"/>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9" name="Shape 19"/>
        <p:cNvGrpSpPr/>
        <p:nvPr/>
      </p:nvGrpSpPr>
      <p:grpSpPr>
        <a:xfrm>
          <a:off x="0" y="0"/>
          <a:ext cx="0" cy="0"/>
          <a:chOff x="0" y="0"/>
          <a:chExt cx="0" cy="0"/>
        </a:xfrm>
      </p:grpSpPr>
      <p:grpSp>
        <p:nvGrpSpPr>
          <p:cNvPr id="20" name="Shape 20"/>
          <p:cNvGrpSpPr/>
          <p:nvPr/>
        </p:nvGrpSpPr>
        <p:grpSpPr>
          <a:xfrm>
            <a:off x="4406400" y="0"/>
            <a:ext cx="4737600" cy="5143065"/>
            <a:chOff x="4406400" y="0"/>
            <a:chExt cx="4737600" cy="5143065"/>
          </a:xfrm>
        </p:grpSpPr>
        <p:sp>
          <p:nvSpPr>
            <p:cNvPr id="21" name="Shape 2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2" name="Shape 22"/>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3" name="Shape 2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4" name="Shape 24"/>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5" name="Shape 25"/>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6" name="Shape 26"/>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7" name="Shape 27"/>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8" name="Shape 28"/>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sp>
          <p:nvSpPr>
            <p:cNvPr id="29" name="Shape 29"/>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30" name="Shape 30"/>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31" name="Shape 3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32" name="Shape 32"/>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33" name="Shape 3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34" name="Shape 3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35" name="Shape 3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36" name="Shape 36"/>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37" name="Shape 37"/>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38" name="Shape 38"/>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39" name="Shape 39"/>
          <p:cNvSpPr txBox="1"/>
          <p:nvPr>
            <p:ph type="title"/>
          </p:nvPr>
        </p:nvSpPr>
        <p:spPr>
          <a:xfrm>
            <a:off x="823850" y="2053000"/>
            <a:ext cx="4587000" cy="1148700"/>
          </a:xfrm>
          <a:prstGeom prst="rect">
            <a:avLst/>
          </a:prstGeom>
        </p:spPr>
        <p:txBody>
          <a:bodyPr anchorCtr="0" anchor="ctr"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pl"/>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41" name="Shape 41"/>
        <p:cNvGrpSpPr/>
        <p:nvPr/>
      </p:nvGrpSpPr>
      <p:grpSpPr>
        <a:xfrm>
          <a:off x="0" y="0"/>
          <a:ext cx="0" cy="0"/>
          <a:chOff x="0" y="0"/>
          <a:chExt cx="0" cy="0"/>
        </a:xfrm>
      </p:grpSpPr>
      <p:grpSp>
        <p:nvGrpSpPr>
          <p:cNvPr id="42" name="Shape 42"/>
          <p:cNvGrpSpPr/>
          <p:nvPr/>
        </p:nvGrpSpPr>
        <p:grpSpPr>
          <a:xfrm>
            <a:off x="0" y="381001"/>
            <a:ext cx="1037850" cy="1016287"/>
            <a:chOff x="0" y="381001"/>
            <a:chExt cx="1037850" cy="1016287"/>
          </a:xfrm>
        </p:grpSpPr>
        <p:sp>
          <p:nvSpPr>
            <p:cNvPr id="43" name="Shape 4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44" name="Shape 4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45" name="Shape 45"/>
          <p:cNvSpPr txBox="1"/>
          <p:nvPr>
            <p:ph type="title"/>
          </p:nvPr>
        </p:nvSpPr>
        <p:spPr>
          <a:xfrm>
            <a:off x="1297500" y="393750"/>
            <a:ext cx="7038900" cy="914100"/>
          </a:xfrm>
          <a:prstGeom prst="rect">
            <a:avLst/>
          </a:prstGeom>
        </p:spPr>
        <p:txBody>
          <a:bodyPr anchorCtr="0" anchor="t"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46" name="Shape 46"/>
          <p:cNvSpPr txBox="1"/>
          <p:nvPr>
            <p:ph idx="1" type="body"/>
          </p:nvPr>
        </p:nvSpPr>
        <p:spPr>
          <a:xfrm>
            <a:off x="1297500" y="1567550"/>
            <a:ext cx="7038900" cy="29112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pl"/>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48" name="Shape 48"/>
        <p:cNvGrpSpPr/>
        <p:nvPr/>
      </p:nvGrpSpPr>
      <p:grpSpPr>
        <a:xfrm>
          <a:off x="0" y="0"/>
          <a:ext cx="0" cy="0"/>
          <a:chOff x="0" y="0"/>
          <a:chExt cx="0" cy="0"/>
        </a:xfrm>
      </p:grpSpPr>
      <p:grpSp>
        <p:nvGrpSpPr>
          <p:cNvPr id="49" name="Shape 49"/>
          <p:cNvGrpSpPr/>
          <p:nvPr/>
        </p:nvGrpSpPr>
        <p:grpSpPr>
          <a:xfrm>
            <a:off x="0" y="381001"/>
            <a:ext cx="1037850" cy="1016287"/>
            <a:chOff x="0" y="381001"/>
            <a:chExt cx="1037850" cy="1016287"/>
          </a:xfrm>
        </p:grpSpPr>
        <p:sp>
          <p:nvSpPr>
            <p:cNvPr id="50" name="Shape 5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51" name="Shape 5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52" name="Shape 52"/>
          <p:cNvSpPr txBox="1"/>
          <p:nvPr>
            <p:ph type="title"/>
          </p:nvPr>
        </p:nvSpPr>
        <p:spPr>
          <a:xfrm>
            <a:off x="1297500" y="393750"/>
            <a:ext cx="7038900" cy="914100"/>
          </a:xfrm>
          <a:prstGeom prst="rect">
            <a:avLst/>
          </a:prstGeom>
        </p:spPr>
        <p:txBody>
          <a:bodyPr anchorCtr="0" anchor="t"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53" name="Shape 53"/>
          <p:cNvSpPr txBox="1"/>
          <p:nvPr>
            <p:ph idx="1" type="body"/>
          </p:nvPr>
        </p:nvSpPr>
        <p:spPr>
          <a:xfrm>
            <a:off x="1297500" y="1567550"/>
            <a:ext cx="3403200" cy="29112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54" name="Shape 54"/>
          <p:cNvSpPr txBox="1"/>
          <p:nvPr>
            <p:ph idx="2" type="body"/>
          </p:nvPr>
        </p:nvSpPr>
        <p:spPr>
          <a:xfrm>
            <a:off x="4933221" y="1567550"/>
            <a:ext cx="3403200" cy="29112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55" name="Shape 5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pl"/>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56" name="Shape 56"/>
        <p:cNvGrpSpPr/>
        <p:nvPr/>
      </p:nvGrpSpPr>
      <p:grpSpPr>
        <a:xfrm>
          <a:off x="0" y="0"/>
          <a:ext cx="0" cy="0"/>
          <a:chOff x="0" y="0"/>
          <a:chExt cx="0" cy="0"/>
        </a:xfrm>
      </p:grpSpPr>
      <p:grpSp>
        <p:nvGrpSpPr>
          <p:cNvPr id="57" name="Shape 57"/>
          <p:cNvGrpSpPr/>
          <p:nvPr/>
        </p:nvGrpSpPr>
        <p:grpSpPr>
          <a:xfrm>
            <a:off x="0" y="381001"/>
            <a:ext cx="1037850" cy="1016287"/>
            <a:chOff x="0" y="381001"/>
            <a:chExt cx="1037850" cy="1016287"/>
          </a:xfrm>
        </p:grpSpPr>
        <p:sp>
          <p:nvSpPr>
            <p:cNvPr id="58" name="Shape 5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59" name="Shape 5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60" name="Shape 60"/>
          <p:cNvSpPr txBox="1"/>
          <p:nvPr>
            <p:ph type="title"/>
          </p:nvPr>
        </p:nvSpPr>
        <p:spPr>
          <a:xfrm>
            <a:off x="1297500" y="393750"/>
            <a:ext cx="7038900" cy="914100"/>
          </a:xfrm>
          <a:prstGeom prst="rect">
            <a:avLst/>
          </a:prstGeom>
        </p:spPr>
        <p:txBody>
          <a:bodyPr anchorCtr="0" anchor="t"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61" name="Shape 6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pl"/>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62" name="Shape 62"/>
        <p:cNvGrpSpPr/>
        <p:nvPr/>
      </p:nvGrpSpPr>
      <p:grpSpPr>
        <a:xfrm>
          <a:off x="0" y="0"/>
          <a:ext cx="0" cy="0"/>
          <a:chOff x="0" y="0"/>
          <a:chExt cx="0" cy="0"/>
        </a:xfrm>
      </p:grpSpPr>
      <p:grpSp>
        <p:nvGrpSpPr>
          <p:cNvPr id="63" name="Shape 63"/>
          <p:cNvGrpSpPr/>
          <p:nvPr/>
        </p:nvGrpSpPr>
        <p:grpSpPr>
          <a:xfrm>
            <a:off x="0" y="381001"/>
            <a:ext cx="1037850" cy="1016287"/>
            <a:chOff x="0" y="381001"/>
            <a:chExt cx="1037850" cy="1016287"/>
          </a:xfrm>
        </p:grpSpPr>
        <p:sp>
          <p:nvSpPr>
            <p:cNvPr id="64" name="Shape 6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65" name="Shape 6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66" name="Shape 66"/>
          <p:cNvSpPr txBox="1"/>
          <p:nvPr>
            <p:ph type="title"/>
          </p:nvPr>
        </p:nvSpPr>
        <p:spPr>
          <a:xfrm>
            <a:off x="1297500" y="393750"/>
            <a:ext cx="3798900" cy="1493100"/>
          </a:xfrm>
          <a:prstGeom prst="rect">
            <a:avLst/>
          </a:prstGeom>
        </p:spPr>
        <p:txBody>
          <a:bodyPr anchorCtr="0" anchor="t"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67" name="Shape 67"/>
          <p:cNvSpPr txBox="1"/>
          <p:nvPr>
            <p:ph idx="1" type="body"/>
          </p:nvPr>
        </p:nvSpPr>
        <p:spPr>
          <a:xfrm>
            <a:off x="1297500" y="1972550"/>
            <a:ext cx="3798900" cy="24159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68" name="Shape 6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pl"/>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69"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72" name="Shape 72"/>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73" name="Shape 73"/>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74" name="Shape 74"/>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75" name="Shape 75"/>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76" name="Shape 76"/>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77" name="Shape 77"/>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78" name="Shape 7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sp>
          <p:nvSpPr>
            <p:cNvPr id="79" name="Shape 79"/>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80" name="Shape 80"/>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81" name="Shape 81"/>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82" name="Shape 82"/>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83" name="Shape 83"/>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84" name="Shape 84"/>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85" name="Shape 85"/>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86" name="Shape 86"/>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87" name="Shape 87"/>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88" name="Shape 8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89" name="Shape 89"/>
          <p:cNvSpPr txBox="1"/>
          <p:nvPr>
            <p:ph type="title"/>
          </p:nvPr>
        </p:nvSpPr>
        <p:spPr>
          <a:xfrm>
            <a:off x="823850" y="866775"/>
            <a:ext cx="4587000" cy="3521100"/>
          </a:xfrm>
          <a:prstGeom prst="rect">
            <a:avLst/>
          </a:prstGeom>
        </p:spPr>
        <p:txBody>
          <a:bodyPr anchorCtr="0" anchor="ctr"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90" name="Shape 9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pl"/>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91" name="Shape 91"/>
        <p:cNvGrpSpPr/>
        <p:nvPr/>
      </p:nvGrpSpPr>
      <p:grpSpPr>
        <a:xfrm>
          <a:off x="0" y="0"/>
          <a:ext cx="0" cy="0"/>
          <a:chOff x="0" y="0"/>
          <a:chExt cx="0" cy="0"/>
        </a:xfrm>
      </p:grpSpPr>
      <p:grpSp>
        <p:nvGrpSpPr>
          <p:cNvPr id="92" name="Shape 92"/>
          <p:cNvGrpSpPr/>
          <p:nvPr/>
        </p:nvGrpSpPr>
        <p:grpSpPr>
          <a:xfrm>
            <a:off x="0" y="381001"/>
            <a:ext cx="1037850" cy="1016287"/>
            <a:chOff x="0" y="381001"/>
            <a:chExt cx="1037850" cy="1016287"/>
          </a:xfrm>
        </p:grpSpPr>
        <p:sp>
          <p:nvSpPr>
            <p:cNvPr id="93" name="Shape 9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94" name="Shape 9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95" name="Shape 95"/>
          <p:cNvSpPr txBox="1"/>
          <p:nvPr>
            <p:ph type="title"/>
          </p:nvPr>
        </p:nvSpPr>
        <p:spPr>
          <a:xfrm>
            <a:off x="1297500" y="1658325"/>
            <a:ext cx="3036300" cy="1751700"/>
          </a:xfrm>
          <a:prstGeom prst="rect">
            <a:avLst/>
          </a:prstGeom>
        </p:spPr>
        <p:txBody>
          <a:bodyPr anchorCtr="0" anchor="t"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96" name="Shape 96"/>
          <p:cNvSpPr txBox="1"/>
          <p:nvPr>
            <p:ph idx="1" type="subTitle"/>
          </p:nvPr>
        </p:nvSpPr>
        <p:spPr>
          <a:xfrm>
            <a:off x="1297500" y="3538000"/>
            <a:ext cx="3036300" cy="506100"/>
          </a:xfrm>
          <a:prstGeom prst="rect">
            <a:avLst/>
          </a:prstGeom>
        </p:spPr>
        <p:txBody>
          <a:bodyPr anchorCtr="0" anchor="t" bIns="91425" lIns="91425"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Shape 97"/>
          <p:cNvSpPr txBox="1"/>
          <p:nvPr>
            <p:ph idx="2" type="body"/>
          </p:nvPr>
        </p:nvSpPr>
        <p:spPr>
          <a:xfrm>
            <a:off x="4648200" y="1696600"/>
            <a:ext cx="3676800" cy="23475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98" name="Shape 9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pl"/>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99" name="Shape 99"/>
        <p:cNvGrpSpPr/>
        <p:nvPr/>
      </p:nvGrpSpPr>
      <p:grpSpPr>
        <a:xfrm>
          <a:off x="0" y="0"/>
          <a:ext cx="0" cy="0"/>
          <a:chOff x="0" y="0"/>
          <a:chExt cx="0" cy="0"/>
        </a:xfrm>
      </p:grpSpPr>
      <p:grpSp>
        <p:nvGrpSpPr>
          <p:cNvPr id="100" name="Shape 100"/>
          <p:cNvGrpSpPr/>
          <p:nvPr/>
        </p:nvGrpSpPr>
        <p:grpSpPr>
          <a:xfrm>
            <a:off x="0" y="4128572"/>
            <a:ext cx="698925" cy="684657"/>
            <a:chOff x="0" y="3785672"/>
            <a:chExt cx="698925" cy="684657"/>
          </a:xfrm>
        </p:grpSpPr>
        <p:sp>
          <p:nvSpPr>
            <p:cNvPr id="101" name="Shape 101"/>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02" name="Shape 102"/>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103" name="Shape 103"/>
          <p:cNvSpPr txBox="1"/>
          <p:nvPr>
            <p:ph idx="1" type="body"/>
          </p:nvPr>
        </p:nvSpPr>
        <p:spPr>
          <a:xfrm>
            <a:off x="812725" y="4305375"/>
            <a:ext cx="6936000" cy="523800"/>
          </a:xfrm>
          <a:prstGeom prst="rect">
            <a:avLst/>
          </a:prstGeom>
        </p:spPr>
        <p:txBody>
          <a:bodyPr anchorCtr="0" anchor="ctr" bIns="91425" lIns="91425" rIns="91425" wrap="square" tIns="91425"/>
          <a:lstStyle>
            <a:lvl1pPr lvl="0">
              <a:lnSpc>
                <a:spcPct val="100000"/>
              </a:lnSpc>
              <a:spcBef>
                <a:spcPts val="0"/>
              </a:spcBef>
              <a:spcAft>
                <a:spcPts val="0"/>
              </a:spcAft>
              <a:buSzPts val="1300"/>
              <a:buNone/>
              <a:defRPr/>
            </a:lvl1pPr>
          </a:lstStyle>
          <a:p/>
        </p:txBody>
      </p:sp>
      <p:sp>
        <p:nvSpPr>
          <p:cNvPr id="104" name="Shape 10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pl"/>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lt1"/>
              </a:buClr>
              <a:buSzPts val="1300"/>
              <a:buFont typeface="Lato"/>
              <a:buChar char="●"/>
              <a:defRPr sz="1300">
                <a:solidFill>
                  <a:schemeClr val="lt1"/>
                </a:solidFill>
                <a:latin typeface="Lato"/>
                <a:ea typeface="Lato"/>
                <a:cs typeface="Lato"/>
                <a:sym typeface="Lato"/>
              </a:defRPr>
            </a:lvl1pPr>
            <a:lvl2pPr lvl="1">
              <a:lnSpc>
                <a:spcPct val="115000"/>
              </a:lnSpc>
              <a:spcBef>
                <a:spcPts val="0"/>
              </a:spcBef>
              <a:spcAft>
                <a:spcPts val="1600"/>
              </a:spcAft>
              <a:buClr>
                <a:schemeClr val="lt1"/>
              </a:buClr>
              <a:buSzPts val="1100"/>
              <a:buFont typeface="Lato"/>
              <a:buChar char="○"/>
              <a:defRPr sz="1100">
                <a:solidFill>
                  <a:schemeClr val="lt1"/>
                </a:solidFill>
                <a:latin typeface="Lato"/>
                <a:ea typeface="Lato"/>
                <a:cs typeface="Lato"/>
                <a:sym typeface="Lato"/>
              </a:defRPr>
            </a:lvl2pPr>
            <a:lvl3pPr lvl="2">
              <a:lnSpc>
                <a:spcPct val="115000"/>
              </a:lnSpc>
              <a:spcBef>
                <a:spcPts val="0"/>
              </a:spcBef>
              <a:spcAft>
                <a:spcPts val="1600"/>
              </a:spcAft>
              <a:buClr>
                <a:schemeClr val="lt1"/>
              </a:buClr>
              <a:buSzPts val="1100"/>
              <a:buFont typeface="Lato"/>
              <a:buChar char="■"/>
              <a:defRPr sz="1100">
                <a:solidFill>
                  <a:schemeClr val="lt1"/>
                </a:solidFill>
                <a:latin typeface="Lato"/>
                <a:ea typeface="Lato"/>
                <a:cs typeface="Lato"/>
                <a:sym typeface="Lato"/>
              </a:defRPr>
            </a:lvl3pPr>
            <a:lvl4pPr lvl="3">
              <a:lnSpc>
                <a:spcPct val="115000"/>
              </a:lnSpc>
              <a:spcBef>
                <a:spcPts val="0"/>
              </a:spcBef>
              <a:spcAft>
                <a:spcPts val="1600"/>
              </a:spcAft>
              <a:buClr>
                <a:schemeClr val="lt1"/>
              </a:buClr>
              <a:buSzPts val="1100"/>
              <a:buFont typeface="Lato"/>
              <a:buChar char="●"/>
              <a:defRPr sz="1100">
                <a:solidFill>
                  <a:schemeClr val="lt1"/>
                </a:solidFill>
                <a:latin typeface="Lato"/>
                <a:ea typeface="Lato"/>
                <a:cs typeface="Lato"/>
                <a:sym typeface="Lato"/>
              </a:defRPr>
            </a:lvl4pPr>
            <a:lvl5pPr lvl="4">
              <a:lnSpc>
                <a:spcPct val="115000"/>
              </a:lnSpc>
              <a:spcBef>
                <a:spcPts val="0"/>
              </a:spcBef>
              <a:spcAft>
                <a:spcPts val="1600"/>
              </a:spcAft>
              <a:buClr>
                <a:schemeClr val="lt1"/>
              </a:buClr>
              <a:buSzPts val="1100"/>
              <a:buFont typeface="Lato"/>
              <a:buChar char="○"/>
              <a:defRPr sz="1100">
                <a:solidFill>
                  <a:schemeClr val="lt1"/>
                </a:solidFill>
                <a:latin typeface="Lato"/>
                <a:ea typeface="Lato"/>
                <a:cs typeface="Lato"/>
                <a:sym typeface="Lato"/>
              </a:defRPr>
            </a:lvl5pPr>
            <a:lvl6pPr lvl="5">
              <a:lnSpc>
                <a:spcPct val="115000"/>
              </a:lnSpc>
              <a:spcBef>
                <a:spcPts val="0"/>
              </a:spcBef>
              <a:spcAft>
                <a:spcPts val="1600"/>
              </a:spcAft>
              <a:buClr>
                <a:schemeClr val="lt1"/>
              </a:buClr>
              <a:buSzPts val="1100"/>
              <a:buFont typeface="Lato"/>
              <a:buChar char="■"/>
              <a:defRPr sz="1100">
                <a:solidFill>
                  <a:schemeClr val="lt1"/>
                </a:solidFill>
                <a:latin typeface="Lato"/>
                <a:ea typeface="Lato"/>
                <a:cs typeface="Lato"/>
                <a:sym typeface="Lato"/>
              </a:defRPr>
            </a:lvl6pPr>
            <a:lvl7pPr lvl="6">
              <a:lnSpc>
                <a:spcPct val="115000"/>
              </a:lnSpc>
              <a:spcBef>
                <a:spcPts val="0"/>
              </a:spcBef>
              <a:spcAft>
                <a:spcPts val="1600"/>
              </a:spcAft>
              <a:buClr>
                <a:schemeClr val="lt1"/>
              </a:buClr>
              <a:buSzPts val="1100"/>
              <a:buFont typeface="Lato"/>
              <a:buChar char="●"/>
              <a:defRPr sz="1100">
                <a:solidFill>
                  <a:schemeClr val="lt1"/>
                </a:solidFill>
                <a:latin typeface="Lato"/>
                <a:ea typeface="Lato"/>
                <a:cs typeface="Lato"/>
                <a:sym typeface="Lato"/>
              </a:defRPr>
            </a:lvl7pPr>
            <a:lvl8pPr lvl="7">
              <a:lnSpc>
                <a:spcPct val="115000"/>
              </a:lnSpc>
              <a:spcBef>
                <a:spcPts val="0"/>
              </a:spcBef>
              <a:spcAft>
                <a:spcPts val="1600"/>
              </a:spcAft>
              <a:buClr>
                <a:schemeClr val="lt1"/>
              </a:buClr>
              <a:buSzPts val="1100"/>
              <a:buFont typeface="Lato"/>
              <a:buChar char="○"/>
              <a:defRPr sz="1100">
                <a:solidFill>
                  <a:schemeClr val="lt1"/>
                </a:solidFill>
                <a:latin typeface="Lato"/>
                <a:ea typeface="Lato"/>
                <a:cs typeface="Lato"/>
                <a:sym typeface="Lato"/>
              </a:defRPr>
            </a:lvl8pPr>
            <a:lvl9pPr lvl="8">
              <a:lnSpc>
                <a:spcPct val="115000"/>
              </a:lnSpc>
              <a:spcBef>
                <a:spcPts val="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indent="0" lvl="0" marL="0" algn="r">
              <a:spcBef>
                <a:spcPts val="0"/>
              </a:spcBef>
              <a:buNone/>
            </a:pPr>
            <a:fld id="{00000000-1234-1234-1234-123412341234}" type="slidenum">
              <a:rPr lang="pl" sz="1000">
                <a:solidFill>
                  <a:schemeClr val="lt1"/>
                </a:solidFill>
                <a:latin typeface="Lato"/>
                <a:ea typeface="Lato"/>
                <a:cs typeface="Lato"/>
                <a:sym typeface="La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ctrTitle"/>
          </p:nvPr>
        </p:nvSpPr>
        <p:spPr>
          <a:xfrm>
            <a:off x="3537150" y="1578400"/>
            <a:ext cx="5017500" cy="1578900"/>
          </a:xfrm>
          <a:prstGeom prst="rect">
            <a:avLst/>
          </a:prstGeom>
        </p:spPr>
        <p:txBody>
          <a:bodyPr anchorCtr="0" anchor="t" bIns="91425" lIns="91425" rIns="91425" wrap="square" tIns="91425">
            <a:noAutofit/>
          </a:bodyPr>
          <a:lstStyle/>
          <a:p>
            <a:pPr indent="0" lvl="0" marL="0" algn="l">
              <a:spcBef>
                <a:spcPts val="0"/>
              </a:spcBef>
              <a:buNone/>
            </a:pPr>
            <a:r>
              <a:rPr lang="pl"/>
              <a:t>Strategie gier dwuosobowych</a:t>
            </a:r>
          </a:p>
        </p:txBody>
      </p:sp>
      <p:sp>
        <p:nvSpPr>
          <p:cNvPr id="135" name="Shape 135"/>
          <p:cNvSpPr txBox="1"/>
          <p:nvPr>
            <p:ph idx="1" type="subTitle"/>
          </p:nvPr>
        </p:nvSpPr>
        <p:spPr>
          <a:xfrm>
            <a:off x="5083950" y="3924925"/>
            <a:ext cx="3470700" cy="506100"/>
          </a:xfrm>
          <a:prstGeom prst="rect">
            <a:avLst/>
          </a:prstGeom>
        </p:spPr>
        <p:txBody>
          <a:bodyPr anchorCtr="0" anchor="t" bIns="91425" lIns="91425" rIns="91425" wrap="square" tIns="91425">
            <a:noAutofit/>
          </a:bodyPr>
          <a:lstStyle/>
          <a:p>
            <a:pPr indent="0" lvl="0" marL="0">
              <a:spcBef>
                <a:spcPts val="0"/>
              </a:spcBef>
              <a:buNone/>
            </a:pPr>
            <a:r>
              <a:rPr lang="pl"/>
              <a:t>Algorytm Minmax</a:t>
            </a:r>
          </a:p>
          <a:p>
            <a:pPr indent="0" lvl="0" marL="0">
              <a:spcBef>
                <a:spcPts val="0"/>
              </a:spcBef>
              <a:buNone/>
            </a:pPr>
            <a:r>
              <a:rPr lang="pl"/>
              <a:t>Cięcia alfa-beta</a:t>
            </a:r>
          </a:p>
          <a:p>
            <a:pPr indent="0" lvl="0" marL="0">
              <a:spcBef>
                <a:spcPts val="0"/>
              </a:spcBef>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Shape 193"/>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194" name="Shape 194"/>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indent="0" lvl="0" marL="0">
              <a:spcBef>
                <a:spcPts val="0"/>
              </a:spcBef>
              <a:buNone/>
            </a:pPr>
            <a:r>
              <a:t/>
            </a:r>
            <a:endParaRPr/>
          </a:p>
        </p:txBody>
      </p:sp>
      <p:pic>
        <p:nvPicPr>
          <p:cNvPr id="195" name="Shape 195"/>
          <p:cNvPicPr preferRelativeResize="0"/>
          <p:nvPr/>
        </p:nvPicPr>
        <p:blipFill>
          <a:blip r:embed="rId3">
            <a:alphaModFix/>
          </a:blip>
          <a:stretch>
            <a:fillRect/>
          </a:stretch>
        </p:blipFill>
        <p:spPr>
          <a:xfrm>
            <a:off x="1192650" y="61900"/>
            <a:ext cx="7143750" cy="5019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Shape 200"/>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indent="0" lvl="0" marL="0">
              <a:spcBef>
                <a:spcPts val="0"/>
              </a:spcBef>
              <a:buNone/>
            </a:pPr>
            <a:r>
              <a:rPr lang="pl"/>
              <a:t>Cięcia alfa-beta</a:t>
            </a:r>
          </a:p>
        </p:txBody>
      </p:sp>
      <p:sp>
        <p:nvSpPr>
          <p:cNvPr id="201" name="Shape 201"/>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indent="0" lvl="0" marL="0">
              <a:spcBef>
                <a:spcPts val="0"/>
              </a:spcBef>
              <a:buNone/>
            </a:pPr>
            <a:r>
              <a:rPr lang="pl"/>
              <a:t>-usprawnienie algorytmu min-max</a:t>
            </a:r>
          </a:p>
          <a:p>
            <a:pPr indent="0" lvl="0" marL="0">
              <a:spcBef>
                <a:spcPts val="0"/>
              </a:spcBef>
              <a:buNone/>
            </a:pPr>
            <a:r>
              <a:rPr lang="pl"/>
              <a:t>-odcinanie niektórych gałęzi drzewa</a:t>
            </a:r>
          </a:p>
          <a:p>
            <a:pPr indent="0" lvl="0" marL="0">
              <a:spcBef>
                <a:spcPts val="0"/>
              </a:spcBef>
              <a:buNone/>
            </a:pPr>
            <a:r>
              <a:rPr lang="pl"/>
              <a:t>-skrócenia czasu przeszukiwania drzewa</a:t>
            </a:r>
          </a:p>
          <a:p>
            <a:pPr indent="0" lvl="0" marL="0">
              <a:spcBef>
                <a:spcPts val="0"/>
              </a:spcBef>
              <a:buNone/>
            </a:pPr>
            <a:r>
              <a:rPr lang="pl"/>
              <a:t>-współczynnik rozgałęzienia drzewa jest dwukrotnie mniejszy niż dla min-max</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Shape 206"/>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indent="0" lvl="0" marL="0" rtl="0">
              <a:spcBef>
                <a:spcPts val="0"/>
              </a:spcBef>
              <a:buNone/>
            </a:pPr>
            <a:r>
              <a:rPr lang="pl"/>
              <a:t> </a:t>
            </a:r>
          </a:p>
        </p:txBody>
      </p:sp>
      <p:sp>
        <p:nvSpPr>
          <p:cNvPr id="207" name="Shape 207"/>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indent="0" lvl="0" marL="0">
              <a:spcBef>
                <a:spcPts val="0"/>
              </a:spcBef>
              <a:buNone/>
            </a:pPr>
            <a:r>
              <a:rPr lang="pl"/>
              <a:t>Cięcie alfa: oceniając węzeł MIN przez minimalizację ocen węzłów potomnych typu MAX możemy zakończyć wyznaczanie ocen węzłów potomnych natychmiast po stwierdzeniu, że ocena węzła MIN nie będzie wyższa niż jej ograniczenie dolne α (pochodzące z nadrzędnego węzła MAX). </a:t>
            </a:r>
          </a:p>
          <a:p>
            <a:pPr indent="0" lvl="0" marL="0" rtl="0">
              <a:spcBef>
                <a:spcPts val="0"/>
              </a:spcBef>
              <a:buNone/>
            </a:pPr>
            <a:r>
              <a:rPr lang="pl"/>
              <a:t>Cięcie beta: oceniając węzeł MAX przez maksymalizację ocen węzłów potomnych typu MIN możemy zakończyć wyznaczanie ocen węzłów potomnych natychmiast po stwierdzeniu, że ocena węzła MAX nie będzie niższa niż jej ograniczenie górne β (pochodzące z nadrzędnego węzła MIN).  </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Shape 212"/>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indent="0" lvl="0" marL="0" rtl="0">
              <a:spcBef>
                <a:spcPts val="0"/>
              </a:spcBef>
              <a:buNone/>
            </a:pPr>
            <a:r>
              <a:t/>
            </a:r>
            <a:endParaRPr/>
          </a:p>
        </p:txBody>
      </p:sp>
      <p:sp>
        <p:nvSpPr>
          <p:cNvPr id="213" name="Shape 213"/>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indent="0" lvl="0" marL="0" rtl="0">
              <a:spcBef>
                <a:spcPts val="0"/>
              </a:spcBef>
              <a:buNone/>
            </a:pPr>
            <a:r>
              <a:t/>
            </a:r>
            <a:endParaRPr/>
          </a:p>
        </p:txBody>
      </p:sp>
      <p:pic>
        <p:nvPicPr>
          <p:cNvPr id="214" name="Shape 214"/>
          <p:cNvPicPr preferRelativeResize="0"/>
          <p:nvPr/>
        </p:nvPicPr>
        <p:blipFill>
          <a:blip r:embed="rId3">
            <a:alphaModFix/>
          </a:blip>
          <a:stretch>
            <a:fillRect/>
          </a:stretch>
        </p:blipFill>
        <p:spPr>
          <a:xfrm>
            <a:off x="117275" y="181625"/>
            <a:ext cx="5561225" cy="2791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Shape 219"/>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indent="0" lvl="0" marL="0" rtl="0">
              <a:spcBef>
                <a:spcPts val="0"/>
              </a:spcBef>
              <a:buNone/>
            </a:pPr>
            <a:r>
              <a:t/>
            </a:r>
            <a:endParaRPr/>
          </a:p>
        </p:txBody>
      </p:sp>
      <p:sp>
        <p:nvSpPr>
          <p:cNvPr id="220" name="Shape 220"/>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indent="0" lvl="0" marL="0" rtl="0">
              <a:spcBef>
                <a:spcPts val="0"/>
              </a:spcBef>
              <a:buNone/>
            </a:pPr>
            <a:r>
              <a:t/>
            </a:r>
            <a:endParaRPr/>
          </a:p>
        </p:txBody>
      </p:sp>
      <p:pic>
        <p:nvPicPr>
          <p:cNvPr id="221" name="Shape 221"/>
          <p:cNvPicPr preferRelativeResize="0"/>
          <p:nvPr/>
        </p:nvPicPr>
        <p:blipFill>
          <a:blip r:embed="rId3">
            <a:alphaModFix/>
          </a:blip>
          <a:stretch>
            <a:fillRect/>
          </a:stretch>
        </p:blipFill>
        <p:spPr>
          <a:xfrm>
            <a:off x="117275" y="181625"/>
            <a:ext cx="5561225" cy="2791225"/>
          </a:xfrm>
          <a:prstGeom prst="rect">
            <a:avLst/>
          </a:prstGeom>
          <a:noFill/>
          <a:ln>
            <a:noFill/>
          </a:ln>
        </p:spPr>
      </p:pic>
      <p:pic>
        <p:nvPicPr>
          <p:cNvPr id="222" name="Shape 222"/>
          <p:cNvPicPr preferRelativeResize="0"/>
          <p:nvPr/>
        </p:nvPicPr>
        <p:blipFill>
          <a:blip r:embed="rId4">
            <a:alphaModFix/>
          </a:blip>
          <a:stretch>
            <a:fillRect/>
          </a:stretch>
        </p:blipFill>
        <p:spPr>
          <a:xfrm>
            <a:off x="3028252" y="2850152"/>
            <a:ext cx="5748526" cy="1966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indent="0" lvl="0" marL="0" rtl="0">
              <a:spcBef>
                <a:spcPts val="0"/>
              </a:spcBef>
              <a:buNone/>
            </a:pPr>
            <a:r>
              <a:rPr lang="pl"/>
              <a:t>Teoria gier w skrócie</a:t>
            </a:r>
          </a:p>
        </p:txBody>
      </p:sp>
      <p:sp>
        <p:nvSpPr>
          <p:cNvPr id="141" name="Shape 141"/>
          <p:cNvSpPr txBox="1"/>
          <p:nvPr>
            <p:ph idx="1" type="body"/>
          </p:nvPr>
        </p:nvSpPr>
        <p:spPr>
          <a:xfrm>
            <a:off x="1297500" y="1567550"/>
            <a:ext cx="7038900" cy="3128700"/>
          </a:xfrm>
          <a:prstGeom prst="rect">
            <a:avLst/>
          </a:prstGeom>
          <a:noFill/>
        </p:spPr>
        <p:txBody>
          <a:bodyPr anchorCtr="0" anchor="t" bIns="91425" lIns="91425" rIns="91425" wrap="square" tIns="91425">
            <a:noAutofit/>
          </a:bodyPr>
          <a:lstStyle/>
          <a:p>
            <a:pPr indent="0" lvl="0" marL="0" rtl="0">
              <a:spcBef>
                <a:spcPts val="0"/>
              </a:spcBef>
              <a:buNone/>
            </a:pPr>
            <a:r>
              <a:rPr lang="pl">
                <a:solidFill>
                  <a:srgbClr val="FFFFFF"/>
                </a:solidFill>
              </a:rPr>
              <a:t>Przez grę rozumiemy zespół zasad określający wypłatę dla graczy jako funkcję wybranych opcji, które są możliwe dla danej gry.</a:t>
            </a:r>
            <a:br>
              <a:rPr lang="pl">
                <a:solidFill>
                  <a:srgbClr val="FFFFFF"/>
                </a:solidFill>
              </a:rPr>
            </a:br>
            <a:r>
              <a:rPr lang="pl">
                <a:solidFill>
                  <a:srgbClr val="FFFFFF"/>
                </a:solidFill>
              </a:rPr>
              <a:t>Teorię gier można opisać jako naukę o strategicznym działaniu w warunkach konfliktu i kooperacji. Obszarem zainteresowania teorii gier są problemy związane z decyzjami w układach z wieloma uczestnikami (graczami), z których każdy ma pewne preferencje, określające jego sposób działania (strategię w ramach ustalonych reguł gry), od których zależy jego wypłata. </a:t>
            </a:r>
            <a:r>
              <a:rPr i="1" lang="pl">
                <a:solidFill>
                  <a:srgbClr val="FFFFFF"/>
                </a:solidFill>
              </a:rPr>
              <a:t>Wypłatą</a:t>
            </a:r>
            <a:r>
              <a:rPr lang="pl">
                <a:solidFill>
                  <a:srgbClr val="FFFFFF"/>
                </a:solidFill>
              </a:rPr>
              <a:t> gracza nazywamy mierzalny sposób określenia jego wyniku, zazwyczaj określamy ją w sposób liczbowy. Gra może składać się z jednej lub wielu rund, w których gracze dokonują swoich wyborów. Możliwe są do wyróżnienia więc następujące elementy teorii gier:</a:t>
            </a:r>
            <a:br>
              <a:rPr lang="pl">
                <a:solidFill>
                  <a:srgbClr val="FFFFFF"/>
                </a:solidFill>
              </a:rPr>
            </a:br>
            <a:r>
              <a:rPr lang="pl">
                <a:solidFill>
                  <a:srgbClr val="FFFFFF"/>
                </a:solidFill>
              </a:rPr>
              <a:t>- gracze</a:t>
            </a:r>
            <a:br>
              <a:rPr lang="pl">
                <a:solidFill>
                  <a:srgbClr val="FFFFFF"/>
                </a:solidFill>
              </a:rPr>
            </a:br>
            <a:r>
              <a:rPr lang="pl">
                <a:solidFill>
                  <a:srgbClr val="FFFFFF"/>
                </a:solidFill>
              </a:rPr>
              <a:t>- wypłata</a:t>
            </a:r>
            <a:br>
              <a:rPr lang="pl">
                <a:solidFill>
                  <a:srgbClr val="FFFFFF"/>
                </a:solidFill>
              </a:rPr>
            </a:br>
            <a:r>
              <a:rPr lang="pl">
                <a:solidFill>
                  <a:srgbClr val="FFFFFF"/>
                </a:solidFill>
              </a:rPr>
              <a:t>- zbiór zasad</a:t>
            </a:r>
            <a:br>
              <a:rPr lang="pl">
                <a:solidFill>
                  <a:srgbClr val="FFFFFF"/>
                </a:solidFill>
              </a:rPr>
            </a:br>
            <a:r>
              <a:rPr lang="pl">
                <a:solidFill>
                  <a:srgbClr val="FFFFFF"/>
                </a:solidFill>
              </a:rPr>
              <a:t>- zbiór wyników</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indent="0" lvl="0" marL="0">
              <a:spcBef>
                <a:spcPts val="0"/>
              </a:spcBef>
              <a:buNone/>
            </a:pPr>
            <a:r>
              <a:rPr lang="pl"/>
              <a:t>Strategie gier dwuosobowych</a:t>
            </a:r>
          </a:p>
        </p:txBody>
      </p:sp>
      <p:sp>
        <p:nvSpPr>
          <p:cNvPr id="147" name="Shape 147"/>
          <p:cNvSpPr txBox="1"/>
          <p:nvPr>
            <p:ph idx="1" type="body"/>
          </p:nvPr>
        </p:nvSpPr>
        <p:spPr>
          <a:xfrm>
            <a:off x="1297500" y="908425"/>
            <a:ext cx="7038900" cy="3929100"/>
          </a:xfrm>
          <a:prstGeom prst="rect">
            <a:avLst/>
          </a:prstGeom>
        </p:spPr>
        <p:txBody>
          <a:bodyPr anchorCtr="0" anchor="t" bIns="91425" lIns="91425" rIns="91425" wrap="square" tIns="91425">
            <a:noAutofit/>
          </a:bodyPr>
          <a:lstStyle/>
          <a:p>
            <a:pPr indent="0" lvl="0" marL="0" rtl="0">
              <a:spcBef>
                <a:spcPts val="500"/>
              </a:spcBef>
              <a:spcAft>
                <a:spcPts val="0"/>
              </a:spcAft>
              <a:buNone/>
            </a:pPr>
            <a:r>
              <a:rPr lang="pl">
                <a:solidFill>
                  <a:srgbClr val="FFFFFF"/>
                </a:solidFill>
              </a:rPr>
              <a:t>Przez strategię rozumiemy przyjęty przez gracza sposób prowadzenia rozgrywki, który w założeniu ma pomóc osiągnąć mu wygraną lub remis. Wyróżnia się strategie ogólnego przeznaczenia, które można zastosować do dowolnej gry dwuosobowej oraz strategie specyficzne (charakterystyczne) dla konkretnej gry. Najczęściej przyjmuje się, że modelem rozgrywki jest tzw. drzewo gry, a prowadzenie rozgrywki polega na wyszukiwaniu najkorzystniejszych ścieżek w tym drzewie. Partia danej gry jest zapisywana jako kolejne, naprzemienne ruchy obu graczy.</a:t>
            </a:r>
          </a:p>
          <a:p>
            <a:pPr indent="0" lvl="0" marL="0" rtl="0">
              <a:spcBef>
                <a:spcPts val="500"/>
              </a:spcBef>
              <a:spcAft>
                <a:spcPts val="0"/>
              </a:spcAft>
              <a:buNone/>
            </a:pPr>
            <a:br>
              <a:rPr lang="pl">
                <a:solidFill>
                  <a:srgbClr val="FFFFFF"/>
                </a:solidFill>
              </a:rPr>
            </a:br>
            <a:r>
              <a:rPr lang="pl">
                <a:solidFill>
                  <a:srgbClr val="FFFFFF"/>
                </a:solidFill>
              </a:rPr>
              <a:t>Obok widoczne jest przykładowe drzewo gry </a:t>
            </a:r>
            <a:br>
              <a:rPr lang="pl">
                <a:solidFill>
                  <a:srgbClr val="FFFFFF"/>
                </a:solidFill>
              </a:rPr>
            </a:br>
            <a:r>
              <a:rPr lang="pl">
                <a:solidFill>
                  <a:srgbClr val="FFFFFF"/>
                </a:solidFill>
              </a:rPr>
              <a:t>dla gry kółko i krzyżyk, rozpoczynającej się </a:t>
            </a:r>
            <a:br>
              <a:rPr lang="pl">
                <a:solidFill>
                  <a:srgbClr val="FFFFFF"/>
                </a:solidFill>
              </a:rPr>
            </a:br>
            <a:r>
              <a:rPr lang="pl">
                <a:solidFill>
                  <a:srgbClr val="FFFFFF"/>
                </a:solidFill>
              </a:rPr>
              <a:t>w stanie na trzy ruchy przed zapełnieniem planszy.</a:t>
            </a:r>
            <a:br>
              <a:rPr lang="pl">
                <a:solidFill>
                  <a:srgbClr val="FFFFFF"/>
                </a:solidFill>
              </a:rPr>
            </a:br>
            <a:br>
              <a:rPr lang="pl">
                <a:solidFill>
                  <a:srgbClr val="FFFFFF"/>
                </a:solidFill>
              </a:rPr>
            </a:br>
            <a:r>
              <a:rPr lang="pl">
                <a:solidFill>
                  <a:srgbClr val="FFFFFF"/>
                </a:solidFill>
              </a:rPr>
              <a:t>Wierzchołki reprezentują stany gry, natomiast</a:t>
            </a:r>
            <a:br>
              <a:rPr lang="pl">
                <a:solidFill>
                  <a:srgbClr val="FFFFFF"/>
                </a:solidFill>
              </a:rPr>
            </a:br>
            <a:r>
              <a:rPr lang="pl">
                <a:solidFill>
                  <a:srgbClr val="FFFFFF"/>
                </a:solidFill>
              </a:rPr>
              <a:t>połączenie krawędzią symbolizuje istnienie</a:t>
            </a:r>
            <a:br>
              <a:rPr lang="pl">
                <a:solidFill>
                  <a:srgbClr val="FFFFFF"/>
                </a:solidFill>
              </a:rPr>
            </a:br>
            <a:r>
              <a:rPr lang="pl">
                <a:solidFill>
                  <a:srgbClr val="FFFFFF"/>
                </a:solidFill>
              </a:rPr>
              <a:t>posunięcia (ruchu), który może zmienić pierwszy</a:t>
            </a:r>
            <a:br>
              <a:rPr lang="pl">
                <a:solidFill>
                  <a:srgbClr val="FFFFFF"/>
                </a:solidFill>
              </a:rPr>
            </a:br>
            <a:r>
              <a:rPr lang="pl">
                <a:solidFill>
                  <a:srgbClr val="FFFFFF"/>
                </a:solidFill>
              </a:rPr>
              <a:t>z połączonych stanów w drugi.</a:t>
            </a:r>
          </a:p>
        </p:txBody>
      </p:sp>
      <p:pic>
        <p:nvPicPr>
          <p:cNvPr id="148" name="Shape 148"/>
          <p:cNvPicPr preferRelativeResize="0"/>
          <p:nvPr/>
        </p:nvPicPr>
        <p:blipFill>
          <a:blip r:embed="rId3">
            <a:alphaModFix/>
          </a:blip>
          <a:stretch>
            <a:fillRect/>
          </a:stretch>
        </p:blipFill>
        <p:spPr>
          <a:xfrm>
            <a:off x="5097925" y="2608875"/>
            <a:ext cx="3904100" cy="2358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Shape 153"/>
          <p:cNvSpPr txBox="1"/>
          <p:nvPr>
            <p:ph idx="1" type="body"/>
          </p:nvPr>
        </p:nvSpPr>
        <p:spPr>
          <a:xfrm>
            <a:off x="1297500" y="411950"/>
            <a:ext cx="7038900" cy="4066800"/>
          </a:xfrm>
          <a:prstGeom prst="rect">
            <a:avLst/>
          </a:prstGeom>
        </p:spPr>
        <p:txBody>
          <a:bodyPr anchorCtr="0" anchor="t" bIns="91425" lIns="91425" rIns="91425" wrap="square" tIns="91425">
            <a:noAutofit/>
          </a:bodyPr>
          <a:lstStyle/>
          <a:p>
            <a:pPr indent="0" lvl="0" marL="0" rtl="0">
              <a:spcBef>
                <a:spcPts val="600"/>
              </a:spcBef>
              <a:spcAft>
                <a:spcPts val="0"/>
              </a:spcAft>
              <a:buNone/>
            </a:pPr>
            <a:r>
              <a:rPr lang="pl">
                <a:solidFill>
                  <a:srgbClr val="FFFFFF"/>
                </a:solidFill>
              </a:rPr>
              <a:t>Zasady gry mogą być przedstawione w postaci macierzowej czyli tzw. </a:t>
            </a:r>
            <a:r>
              <a:rPr i="1" lang="pl">
                <a:solidFill>
                  <a:srgbClr val="FFFFFF"/>
                </a:solidFill>
              </a:rPr>
              <a:t>tabeli wypłat</a:t>
            </a:r>
            <a:r>
              <a:rPr lang="pl">
                <a:solidFill>
                  <a:srgbClr val="FFFFFF"/>
                </a:solidFill>
              </a:rPr>
              <a:t>. Dysponujemy wtedy macierzą m x n, gdzie m to liczba strategii jednej osoby, a n to liczba strategii drugiej. Celem osoby pierwszej jest taki wybór wiersza, by uzyskać wynik reprezentowany przez największą wartość, drugiej – wybór kolumny, w której wynik gry jest liczbą najmniejszą.</a:t>
            </a:r>
          </a:p>
          <a:p>
            <a:pPr indent="0" lvl="0" marL="0" rtl="0">
              <a:spcBef>
                <a:spcPts val="600"/>
              </a:spcBef>
              <a:spcAft>
                <a:spcPts val="0"/>
              </a:spcAft>
              <a:buNone/>
            </a:pPr>
            <a:r>
              <a:rPr lang="pl">
                <a:solidFill>
                  <a:srgbClr val="FFFFFF"/>
                </a:solidFill>
              </a:rPr>
              <a:t>Strategia S dominuje strategię T, jeżeli każdy wynik dawany przez S jest co najmniej równie korzystny co odpowiedni wynik dawany przez T, a przynajmniej jeden wynik strategii S jest bardziej korzystny niż odpowiedni wynik strategii T.</a:t>
            </a:r>
            <a:br>
              <a:rPr lang="pl">
                <a:solidFill>
                  <a:srgbClr val="FFFFFF"/>
                </a:solidFill>
              </a:rPr>
            </a:br>
            <a:r>
              <a:rPr lang="pl">
                <a:solidFill>
                  <a:srgbClr val="FFFFFF"/>
                </a:solidFill>
              </a:rPr>
              <a:t>Dla osoby II strategia B jest bezwzględnie lepsza niż C, bo w każdej komórce B znajduje się liczba mniejsza niż w odpowiedniej komórce kolumny C. Strategia B dominuje więc strategię C.</a:t>
            </a:r>
          </a:p>
          <a:p>
            <a:pPr indent="0" lvl="0" marL="0" rtl="0">
              <a:spcBef>
                <a:spcPts val="600"/>
              </a:spcBef>
              <a:spcAft>
                <a:spcPts val="0"/>
              </a:spcAft>
              <a:buNone/>
            </a:pPr>
            <a:r>
              <a:t/>
            </a:r>
            <a:endParaRPr>
              <a:solidFill>
                <a:srgbClr val="FFFFFF"/>
              </a:solidFill>
            </a:endParaRPr>
          </a:p>
        </p:txBody>
      </p:sp>
      <p:pic>
        <p:nvPicPr>
          <p:cNvPr id="154" name="Shape 154"/>
          <p:cNvPicPr preferRelativeResize="0"/>
          <p:nvPr/>
        </p:nvPicPr>
        <p:blipFill>
          <a:blip r:embed="rId3">
            <a:alphaModFix/>
          </a:blip>
          <a:stretch>
            <a:fillRect/>
          </a:stretch>
        </p:blipFill>
        <p:spPr>
          <a:xfrm>
            <a:off x="2936876" y="3254250"/>
            <a:ext cx="3270250" cy="1730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Shape 159"/>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indent="0" lvl="0" marL="0" rtl="0">
              <a:spcBef>
                <a:spcPts val="0"/>
              </a:spcBef>
              <a:buNone/>
            </a:pPr>
            <a:r>
              <a:rPr lang="pl"/>
              <a:t>Punkt równowagi i punkt siodłowy</a:t>
            </a:r>
          </a:p>
        </p:txBody>
      </p:sp>
      <p:sp>
        <p:nvSpPr>
          <p:cNvPr id="160" name="Shape 160"/>
          <p:cNvSpPr txBox="1"/>
          <p:nvPr>
            <p:ph idx="1" type="body"/>
          </p:nvPr>
        </p:nvSpPr>
        <p:spPr>
          <a:xfrm>
            <a:off x="1297500" y="873125"/>
            <a:ext cx="7038900" cy="3929100"/>
          </a:xfrm>
          <a:prstGeom prst="rect">
            <a:avLst/>
          </a:prstGeom>
        </p:spPr>
        <p:txBody>
          <a:bodyPr anchorCtr="0" anchor="t" bIns="91425" lIns="91425" rIns="91425" wrap="square" tIns="91425">
            <a:noAutofit/>
          </a:bodyPr>
          <a:lstStyle/>
          <a:p>
            <a:pPr indent="0" lvl="0" marL="0" rtl="0">
              <a:spcBef>
                <a:spcPts val="600"/>
              </a:spcBef>
              <a:spcAft>
                <a:spcPts val="0"/>
              </a:spcAft>
              <a:buNone/>
            </a:pPr>
            <a:r>
              <a:rPr lang="pl" u="sng">
                <a:solidFill>
                  <a:srgbClr val="FFFFFF"/>
                </a:solidFill>
              </a:rPr>
              <a:t>Punkt równowagi</a:t>
            </a:r>
            <a:r>
              <a:rPr lang="pl">
                <a:solidFill>
                  <a:srgbClr val="FFFFFF"/>
                </a:solidFill>
              </a:rPr>
              <a:t> to punkt, w którym strategie te są wzajemnie najlepszymi odpowiedziami na siebie. W takim przypadku wypłata dla tej pary strategii jest jednocześnie największa w swoim wierszu i najmniejsza w swojej kolumnie. Jakakolwiek zmiana strategii w tym momencie spowoduje bezpośrednio zmianę wartości wypłaty na niekorzyść zmieniającego.</a:t>
            </a:r>
          </a:p>
          <a:p>
            <a:pPr indent="0" lvl="0" marL="0" rtl="0">
              <a:spcBef>
                <a:spcPts val="600"/>
              </a:spcBef>
              <a:spcAft>
                <a:spcPts val="0"/>
              </a:spcAft>
              <a:buNone/>
            </a:pPr>
            <a:r>
              <a:rPr lang="pl" u="sng">
                <a:solidFill>
                  <a:srgbClr val="FFFFFF"/>
                </a:solidFill>
              </a:rPr>
              <a:t>Punkt siodłowy</a:t>
            </a:r>
            <a:r>
              <a:rPr lang="pl">
                <a:solidFill>
                  <a:srgbClr val="FFFFFF"/>
                </a:solidFill>
              </a:rPr>
              <a:t> to wynik gry  (dla macierzy zawierającej wypłaty względem Osoby I), którego wartość jest mniejsza lub równa każdej wartości w wierszu i większa lub równa każdej wartości w  kolumnie. Gracz przyjmuje, że jego oponent wybierze najskuteczniejszą dla siebie opcję i wybiera taką strategię, która gwarantuje najwyższą wartość najmniejszej możliwej wygranej.</a:t>
            </a:r>
          </a:p>
        </p:txBody>
      </p:sp>
      <p:pic>
        <p:nvPicPr>
          <p:cNvPr id="161" name="Shape 161"/>
          <p:cNvPicPr preferRelativeResize="0"/>
          <p:nvPr/>
        </p:nvPicPr>
        <p:blipFill>
          <a:blip r:embed="rId3">
            <a:alphaModFix/>
          </a:blip>
          <a:stretch>
            <a:fillRect/>
          </a:stretch>
        </p:blipFill>
        <p:spPr>
          <a:xfrm>
            <a:off x="2936876" y="3254250"/>
            <a:ext cx="3270250" cy="1730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Shape 166"/>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indent="0" lvl="0" marL="0">
              <a:spcBef>
                <a:spcPts val="0"/>
              </a:spcBef>
              <a:buNone/>
            </a:pPr>
            <a:r>
              <a:rPr lang="pl"/>
              <a:t>Algorytm Minmax</a:t>
            </a:r>
          </a:p>
        </p:txBody>
      </p:sp>
      <p:sp>
        <p:nvSpPr>
          <p:cNvPr id="167" name="Shape 167"/>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indent="-311150" lvl="0" marL="457200" rtl="0">
              <a:spcBef>
                <a:spcPts val="0"/>
              </a:spcBef>
              <a:spcAft>
                <a:spcPts val="0"/>
              </a:spcAft>
              <a:buSzPts val="1300"/>
              <a:buChar char="-"/>
            </a:pPr>
            <a:r>
              <a:rPr lang="pl"/>
              <a:t>metoda minimalizacji maksymalnych możliwych strat,</a:t>
            </a:r>
          </a:p>
          <a:p>
            <a:pPr indent="-311150" lvl="0" marL="457200" rtl="0">
              <a:spcBef>
                <a:spcPts val="0"/>
              </a:spcBef>
              <a:spcAft>
                <a:spcPts val="0"/>
              </a:spcAft>
              <a:buSzPts val="1300"/>
              <a:buChar char="-"/>
            </a:pPr>
            <a:r>
              <a:rPr lang="pl"/>
              <a:t>maksymalizacja minimalnego zysku</a:t>
            </a:r>
          </a:p>
          <a:p>
            <a:pPr indent="-311150" lvl="0" marL="457200" rtl="0">
              <a:spcBef>
                <a:spcPts val="0"/>
              </a:spcBef>
              <a:spcAft>
                <a:spcPts val="0"/>
              </a:spcAft>
              <a:buSzPts val="1300"/>
              <a:buChar char="-"/>
            </a:pPr>
            <a:r>
              <a:rPr lang="pl"/>
              <a:t>2 graczy - MIN(ruch przeciwnika) oraz MAX(“nasz” ruch)</a:t>
            </a:r>
          </a:p>
          <a:p>
            <a:pPr indent="-311150" lvl="0" marL="457200" rtl="0">
              <a:spcBef>
                <a:spcPts val="0"/>
              </a:spcBef>
              <a:spcAft>
                <a:spcPts val="0"/>
              </a:spcAft>
              <a:buSzPts val="1300"/>
              <a:buChar char="-"/>
            </a:pPr>
            <a:r>
              <a:rPr lang="pl"/>
              <a:t>ocena stanu gry propagowana “od dołu w górę”</a:t>
            </a:r>
          </a:p>
          <a:p>
            <a:pPr indent="-311150" lvl="0" marL="457200" rtl="0">
              <a:spcBef>
                <a:spcPts val="0"/>
              </a:spcBef>
              <a:spcAft>
                <a:spcPts val="0"/>
              </a:spcAft>
              <a:buSzPts val="1300"/>
              <a:buChar char="-"/>
            </a:pPr>
            <a:r>
              <a:rPr lang="pl"/>
              <a:t>MAX - wybieramy najlepszą z możliwych akcji</a:t>
            </a:r>
          </a:p>
          <a:p>
            <a:pPr indent="-311150" lvl="0" marL="457200" rtl="0">
              <a:spcBef>
                <a:spcPts val="0"/>
              </a:spcBef>
              <a:buSzPts val="1300"/>
              <a:buChar char="-"/>
            </a:pPr>
            <a:r>
              <a:rPr lang="pl"/>
              <a:t>MIN - przeciwnik wybiera najgorszą z naszej perspektywy akcję</a:t>
            </a:r>
          </a:p>
          <a:p>
            <a:pPr indent="0" lvl="0" marL="0" rtl="0">
              <a:spcBef>
                <a:spcPts val="0"/>
              </a:spcBef>
              <a:buNone/>
            </a:pPr>
            <a:r>
              <a:t/>
            </a:r>
            <a:endParaRPr/>
          </a:p>
          <a:p>
            <a:pPr indent="0" lvl="0" marL="0">
              <a:spcBef>
                <a:spcPts val="0"/>
              </a:spcBef>
              <a:buNone/>
            </a:pPr>
            <a:r>
              <a:t/>
            </a:r>
            <a:endParaRPr/>
          </a:p>
          <a:p>
            <a:pPr indent="0" lvl="0" marL="0" rtl="0">
              <a:spcBef>
                <a:spcPts val="0"/>
              </a:spcBef>
              <a:buNone/>
            </a:pPr>
            <a:r>
              <a:t/>
            </a:r>
            <a:endParaRPr/>
          </a:p>
          <a:p>
            <a:pPr indent="0" lvl="0" marL="0" rt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Shape 172"/>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indent="0" lvl="0" marL="0" rtl="0">
              <a:spcBef>
                <a:spcPts val="0"/>
              </a:spcBef>
              <a:buNone/>
            </a:pPr>
            <a:r>
              <a:rPr lang="pl"/>
              <a:t>Algorytm Minmax</a:t>
            </a:r>
          </a:p>
        </p:txBody>
      </p:sp>
      <p:sp>
        <p:nvSpPr>
          <p:cNvPr id="173" name="Shape 173"/>
          <p:cNvSpPr txBox="1"/>
          <p:nvPr>
            <p:ph idx="1" type="body"/>
          </p:nvPr>
        </p:nvSpPr>
        <p:spPr>
          <a:xfrm>
            <a:off x="1297500" y="1567550"/>
            <a:ext cx="7038900" cy="3330000"/>
          </a:xfrm>
          <a:prstGeom prst="rect">
            <a:avLst/>
          </a:prstGeom>
        </p:spPr>
        <p:txBody>
          <a:bodyPr anchorCtr="0" anchor="t" bIns="91425" lIns="91425" rIns="91425" wrap="square" tIns="91425">
            <a:noAutofit/>
          </a:bodyPr>
          <a:lstStyle/>
          <a:p>
            <a:pPr indent="-311150" lvl="0" marL="457200" rtl="0">
              <a:spcBef>
                <a:spcPts val="0"/>
              </a:spcBef>
              <a:spcAft>
                <a:spcPts val="0"/>
              </a:spcAft>
              <a:buSzPts val="1300"/>
              <a:buChar char="-"/>
            </a:pPr>
            <a:r>
              <a:rPr lang="pl"/>
              <a:t>metoda minimalizacji maksymalnych możliwych strat,</a:t>
            </a:r>
          </a:p>
          <a:p>
            <a:pPr indent="-311150" lvl="0" marL="457200" rtl="0">
              <a:spcBef>
                <a:spcPts val="0"/>
              </a:spcBef>
              <a:spcAft>
                <a:spcPts val="0"/>
              </a:spcAft>
              <a:buSzPts val="1300"/>
              <a:buChar char="-"/>
            </a:pPr>
            <a:r>
              <a:rPr lang="pl"/>
              <a:t>maksymalizacja minimalnego zysku</a:t>
            </a:r>
          </a:p>
          <a:p>
            <a:pPr indent="-311150" lvl="0" marL="457200" rtl="0">
              <a:spcBef>
                <a:spcPts val="0"/>
              </a:spcBef>
              <a:spcAft>
                <a:spcPts val="0"/>
              </a:spcAft>
              <a:buSzPts val="1300"/>
              <a:buChar char="-"/>
            </a:pPr>
            <a:r>
              <a:rPr lang="pl"/>
              <a:t>2 graczy - MIN(ruch przeciwnika) oraz MAX(“nasz” ruch)</a:t>
            </a:r>
          </a:p>
          <a:p>
            <a:pPr indent="-311150" lvl="0" marL="457200" rtl="0">
              <a:spcBef>
                <a:spcPts val="0"/>
              </a:spcBef>
              <a:spcAft>
                <a:spcPts val="0"/>
              </a:spcAft>
              <a:buSzPts val="1300"/>
              <a:buChar char="-"/>
            </a:pPr>
            <a:r>
              <a:rPr lang="pl"/>
              <a:t>ocena stanu gry propagowana “od dołu w górę”</a:t>
            </a:r>
          </a:p>
          <a:p>
            <a:pPr indent="-311150" lvl="0" marL="457200" rtl="0">
              <a:spcBef>
                <a:spcPts val="0"/>
              </a:spcBef>
              <a:spcAft>
                <a:spcPts val="0"/>
              </a:spcAft>
              <a:buSzPts val="1300"/>
              <a:buChar char="-"/>
            </a:pPr>
            <a:r>
              <a:rPr lang="pl"/>
              <a:t>MAX - wybieramy najlepszą z możliwych akcji</a:t>
            </a:r>
          </a:p>
          <a:p>
            <a:pPr indent="-311150" lvl="0" marL="457200" rtl="0">
              <a:spcBef>
                <a:spcPts val="0"/>
              </a:spcBef>
              <a:buSzPts val="1300"/>
              <a:buChar char="-"/>
            </a:pPr>
            <a:r>
              <a:rPr lang="pl"/>
              <a:t>MIN - przeciwnik wybiera najgorszą z naszej perspektywy akcję</a:t>
            </a:r>
          </a:p>
          <a:p>
            <a:pPr indent="0" lvl="0" marL="0" rtl="0">
              <a:spcBef>
                <a:spcPts val="0"/>
              </a:spcBef>
              <a:buNone/>
            </a:pPr>
            <a:r>
              <a:rPr lang="pl"/>
              <a:t>Funkcje:</a:t>
            </a:r>
          </a:p>
          <a:p>
            <a:pPr indent="-311150" lvl="0" marL="457200" rtl="0">
              <a:spcBef>
                <a:spcPts val="0"/>
              </a:spcBef>
              <a:spcAft>
                <a:spcPts val="0"/>
              </a:spcAft>
              <a:buSzPts val="1300"/>
              <a:buChar char="-"/>
            </a:pPr>
            <a:r>
              <a:rPr lang="pl"/>
              <a:t>players(s)</a:t>
            </a:r>
          </a:p>
          <a:p>
            <a:pPr indent="-311150" lvl="0" marL="457200" rtl="0">
              <a:spcBef>
                <a:spcPts val="0"/>
              </a:spcBef>
              <a:spcAft>
                <a:spcPts val="0"/>
              </a:spcAft>
              <a:buSzPts val="1300"/>
              <a:buChar char="-"/>
            </a:pPr>
            <a:r>
              <a:rPr lang="pl"/>
              <a:t>actions(s)</a:t>
            </a:r>
          </a:p>
          <a:p>
            <a:pPr indent="-311150" lvl="0" marL="457200" rtl="0">
              <a:spcBef>
                <a:spcPts val="0"/>
              </a:spcBef>
              <a:spcAft>
                <a:spcPts val="0"/>
              </a:spcAft>
              <a:buSzPts val="1300"/>
              <a:buChar char="-"/>
            </a:pPr>
            <a:r>
              <a:rPr lang="pl"/>
              <a:t>result(s,a)</a:t>
            </a:r>
          </a:p>
          <a:p>
            <a:pPr indent="-311150" lvl="0" marL="457200" rtl="0">
              <a:spcBef>
                <a:spcPts val="0"/>
              </a:spcBef>
              <a:spcAft>
                <a:spcPts val="0"/>
              </a:spcAft>
              <a:buSzPts val="1300"/>
              <a:buChar char="-"/>
            </a:pPr>
            <a:r>
              <a:rPr lang="pl"/>
              <a:t>terminal(s)</a:t>
            </a:r>
          </a:p>
          <a:p>
            <a:pPr indent="-311150" lvl="0" marL="457200" rtl="0">
              <a:spcBef>
                <a:spcPts val="0"/>
              </a:spcBef>
              <a:buSzPts val="1300"/>
              <a:buChar char="-"/>
            </a:pPr>
            <a:r>
              <a:rPr lang="pl"/>
              <a:t>utility(s)</a:t>
            </a:r>
          </a:p>
          <a:p>
            <a:pPr indent="0" lvl="0" marL="0" rtl="0">
              <a:spcBef>
                <a:spcPts val="0"/>
              </a:spcBef>
              <a:buNone/>
            </a:pPr>
            <a:r>
              <a:t/>
            </a:r>
            <a:endParaRPr/>
          </a:p>
          <a:p>
            <a:pPr indent="0" lvl="0" marL="0" rtl="0">
              <a:spcBef>
                <a:spcPts val="0"/>
              </a:spcBef>
              <a:buNone/>
            </a:pPr>
            <a:r>
              <a:t/>
            </a:r>
            <a:endParaRPr/>
          </a:p>
          <a:p>
            <a:pPr indent="0" lvl="0" marL="0" rtl="0">
              <a:spcBef>
                <a:spcPts val="0"/>
              </a:spcBef>
              <a:buNone/>
            </a:pPr>
            <a:r>
              <a:t/>
            </a:r>
            <a:endParaRPr/>
          </a:p>
          <a:p>
            <a:pPr indent="0" lvl="0" marL="0" rtl="0">
              <a:spcBef>
                <a:spcPts val="0"/>
              </a:spcBef>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Shape 178"/>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indent="0" lvl="0" marL="0" rtl="0">
              <a:spcBef>
                <a:spcPts val="0"/>
              </a:spcBef>
              <a:buNone/>
            </a:pPr>
            <a:r>
              <a:rPr lang="pl"/>
              <a:t>Algorytm Minmax</a:t>
            </a:r>
          </a:p>
        </p:txBody>
      </p:sp>
      <p:sp>
        <p:nvSpPr>
          <p:cNvPr id="179" name="Shape 179"/>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indent="0" lvl="0" marL="0" rtl="0">
              <a:spcBef>
                <a:spcPts val="0"/>
              </a:spcBef>
              <a:buNone/>
            </a:pPr>
            <a:r>
              <a:t/>
            </a:r>
            <a:endParaRPr/>
          </a:p>
        </p:txBody>
      </p:sp>
      <p:pic>
        <p:nvPicPr>
          <p:cNvPr id="180" name="Shape 180"/>
          <p:cNvPicPr preferRelativeResize="0"/>
          <p:nvPr/>
        </p:nvPicPr>
        <p:blipFill>
          <a:blip r:embed="rId3">
            <a:alphaModFix/>
          </a:blip>
          <a:stretch>
            <a:fillRect/>
          </a:stretch>
        </p:blipFill>
        <p:spPr>
          <a:xfrm>
            <a:off x="1297500" y="180375"/>
            <a:ext cx="6463201" cy="3453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Shape 185"/>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indent="0" lvl="0" marL="0">
              <a:spcBef>
                <a:spcPts val="0"/>
              </a:spcBef>
              <a:buNone/>
            </a:pPr>
            <a:r>
              <a:rPr lang="pl"/>
              <a:t>Algorytm Minmax</a:t>
            </a:r>
          </a:p>
        </p:txBody>
      </p:sp>
      <p:sp>
        <p:nvSpPr>
          <p:cNvPr id="186" name="Shape 186"/>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indent="0" lvl="0" marL="0">
              <a:spcBef>
                <a:spcPts val="0"/>
              </a:spcBef>
              <a:buNone/>
            </a:pPr>
            <a:r>
              <a:t/>
            </a:r>
            <a:endParaRPr/>
          </a:p>
        </p:txBody>
      </p:sp>
      <p:pic>
        <p:nvPicPr>
          <p:cNvPr id="187" name="Shape 187"/>
          <p:cNvPicPr preferRelativeResize="0"/>
          <p:nvPr/>
        </p:nvPicPr>
        <p:blipFill>
          <a:blip r:embed="rId3">
            <a:alphaModFix/>
          </a:blip>
          <a:stretch>
            <a:fillRect/>
          </a:stretch>
        </p:blipFill>
        <p:spPr>
          <a:xfrm>
            <a:off x="1297500" y="180375"/>
            <a:ext cx="6463201" cy="3453550"/>
          </a:xfrm>
          <a:prstGeom prst="rect">
            <a:avLst/>
          </a:prstGeom>
          <a:noFill/>
          <a:ln>
            <a:noFill/>
          </a:ln>
        </p:spPr>
      </p:pic>
      <p:pic>
        <p:nvPicPr>
          <p:cNvPr id="188" name="Shape 188"/>
          <p:cNvPicPr preferRelativeResize="0"/>
          <p:nvPr/>
        </p:nvPicPr>
        <p:blipFill>
          <a:blip r:embed="rId4">
            <a:alphaModFix/>
          </a:blip>
          <a:stretch>
            <a:fillRect/>
          </a:stretch>
        </p:blipFill>
        <p:spPr>
          <a:xfrm>
            <a:off x="1297500" y="3633925"/>
            <a:ext cx="5370875" cy="1379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