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9.wmf" ContentType="image/x-wmf"/>
  <Override PartName="/ppt/media/image35.png" ContentType="image/png"/>
  <Override PartName="/ppt/media/image33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wmf" ContentType="image/x-wmf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22.wmf" ContentType="image/x-wmf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wmf" ContentType="image/x-wmf"/>
  <Override PartName="/ppt/media/image34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32.png" ContentType="image/png"/>
  <Override PartName="/ppt/media/image18.wmf" ContentType="image/x-wmf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682876A-E16A-45C1-AB04-0FC046F4C51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97A8A8-A015-4E21-A55B-DA554FB1AA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453E4B5-4B8A-4B74-977C-E55D200BDD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80C400-C91D-45A7-9A38-DEEA19CE3C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1681640" y="6440040"/>
            <a:ext cx="510120" cy="41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40F15AB-78B3-46F5-9B8C-2F8B011ABD23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fld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7C416C-273F-4449-B2D6-70C515A709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A15D93-7140-4198-9F33-8E4F008209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wmf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320040"/>
            <a:ext cx="9143640" cy="1395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 Light"/>
              </a:rPr>
              <a:t>NESTML Tutorial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88760" y="2013120"/>
            <a:ext cx="10640880" cy="752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Charl Linssen &amp; Jochen M. Eppler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88760" y="4732200"/>
            <a:ext cx="106408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11" descr=""/>
          <p:cNvPicPr/>
          <p:nvPr/>
        </p:nvPicPr>
        <p:blipFill>
          <a:blip r:embed="rId1"/>
          <a:stretch/>
        </p:blipFill>
        <p:spPr>
          <a:xfrm>
            <a:off x="914400" y="5486400"/>
            <a:ext cx="2772720" cy="894240"/>
          </a:xfrm>
          <a:prstGeom prst="rect">
            <a:avLst/>
          </a:prstGeom>
          <a:ln>
            <a:noFill/>
          </a:ln>
        </p:spPr>
      </p:pic>
      <p:pic>
        <p:nvPicPr>
          <p:cNvPr id="129" name="Picture 13" descr=""/>
          <p:cNvPicPr/>
          <p:nvPr/>
        </p:nvPicPr>
        <p:blipFill>
          <a:blip r:embed="rId2"/>
          <a:stretch/>
        </p:blipFill>
        <p:spPr>
          <a:xfrm>
            <a:off x="3879720" y="3108960"/>
            <a:ext cx="4167000" cy="12801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9052560" y="5454720"/>
            <a:ext cx="2194560" cy="9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35760" y="3849480"/>
            <a:ext cx="2848320" cy="28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rc_fire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V_th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 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-55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- E_L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update: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 &gt; V_th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 = V_reset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emit_spike()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8" name="Line 2"/>
          <p:cNvSpPr/>
          <p:nvPr/>
        </p:nvSpPr>
        <p:spPr>
          <a:xfrm>
            <a:off x="5405760" y="1266840"/>
            <a:ext cx="0" cy="5379480"/>
          </a:xfrm>
          <a:prstGeom prst="line">
            <a:avLst/>
          </a:prstGeom>
          <a:ln w="255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 flipV="1">
            <a:off x="4130280" y="12657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 flipV="1">
            <a:off x="3810240" y="39517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097280" y="2472480"/>
            <a:ext cx="848160" cy="380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Integrate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3152520" y="2472480"/>
            <a:ext cx="761760" cy="380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Reset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1485360" y="3046680"/>
            <a:ext cx="158400" cy="1584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8"/>
          <p:cNvSpPr/>
          <p:nvPr/>
        </p:nvSpPr>
        <p:spPr>
          <a:xfrm flipV="1">
            <a:off x="1569240" y="2850840"/>
            <a:ext cx="0" cy="2084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1945800" y="2595600"/>
            <a:ext cx="120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0"/>
          <p:cNvSpPr/>
          <p:nvPr/>
        </p:nvSpPr>
        <p:spPr>
          <a:xfrm>
            <a:off x="1902600" y="2275200"/>
            <a:ext cx="1278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[V_m &gt; V_th]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 rot="5400000">
            <a:off x="1353960" y="2030400"/>
            <a:ext cx="453600" cy="441000"/>
          </a:xfrm>
          <a:custGeom>
            <a:avLst/>
            <a:gdLst/>
            <a:ahLst/>
            <a:rect l="l" t="t" r="r" b="b"/>
            <a:pathLst>
              <a:path w="286" h="278">
                <a:moveTo>
                  <a:pt x="286" y="39"/>
                </a:moveTo>
                <a:cubicBezTo>
                  <a:pt x="245" y="38"/>
                  <a:pt x="82" y="0"/>
                  <a:pt x="41" y="34"/>
                </a:cubicBezTo>
                <a:cubicBezTo>
                  <a:pt x="0" y="68"/>
                  <a:pt x="1" y="214"/>
                  <a:pt x="41" y="246"/>
                </a:cubicBezTo>
                <a:cubicBezTo>
                  <a:pt x="81" y="278"/>
                  <a:pt x="230" y="229"/>
                  <a:pt x="280" y="225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821520" y="1780200"/>
            <a:ext cx="1644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1944000" y="2747880"/>
            <a:ext cx="120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4"/>
          <p:cNvSpPr/>
          <p:nvPr/>
        </p:nvSpPr>
        <p:spPr>
          <a:xfrm>
            <a:off x="1955880" y="2740680"/>
            <a:ext cx="12783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emit_spike()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V_m=V_reset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3528000" y="4240440"/>
            <a:ext cx="1345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&lt;&lt;rc_fire.nestml&gt;&gt;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 flipV="1">
            <a:off x="4568040" y="1791720"/>
            <a:ext cx="3427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5962320" y="1737360"/>
            <a:ext cx="5924880" cy="4443480"/>
          </a:xfrm>
          <a:prstGeom prst="rect">
            <a:avLst/>
          </a:prstGeom>
          <a:ln>
            <a:noFill/>
          </a:ln>
        </p:spPr>
      </p:pic>
      <p:sp>
        <p:nvSpPr>
          <p:cNvPr id="214" name="TextShape 17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Spiking and reset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18"/>
          <p:cNvSpPr/>
          <p:nvPr/>
        </p:nvSpPr>
        <p:spPr>
          <a:xfrm flipV="1">
            <a:off x="11193480" y="12657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CustomShape 19"/>
          <p:cNvSpPr/>
          <p:nvPr/>
        </p:nvSpPr>
        <p:spPr>
          <a:xfrm>
            <a:off x="11077560" y="146376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981000" y="2794680"/>
            <a:ext cx="761760" cy="380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Integrate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887200" y="3765960"/>
            <a:ext cx="887040" cy="44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Refractory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949840" y="2794680"/>
            <a:ext cx="761760" cy="380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29480" y="2905920"/>
            <a:ext cx="158400" cy="158400"/>
          </a:xfrm>
          <a:prstGeom prst="ellipse">
            <a:avLst/>
          </a:prstGeom>
          <a:solidFill>
            <a:schemeClr val="tx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5"/>
          <p:cNvSpPr/>
          <p:nvPr/>
        </p:nvSpPr>
        <p:spPr>
          <a:xfrm>
            <a:off x="588240" y="2985120"/>
            <a:ext cx="39240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"/>
          <p:cNvSpPr/>
          <p:nvPr/>
        </p:nvSpPr>
        <p:spPr>
          <a:xfrm>
            <a:off x="1742760" y="2985120"/>
            <a:ext cx="120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1723680" y="2510640"/>
            <a:ext cx="1278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[V_m &gt; V_th]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330720" y="3202560"/>
            <a:ext cx="360" cy="53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5400000">
            <a:off x="1151280" y="2352960"/>
            <a:ext cx="453600" cy="441000"/>
          </a:xfrm>
          <a:custGeom>
            <a:avLst/>
            <a:gdLst/>
            <a:ahLst/>
            <a:rect l="l" t="t" r="r" b="b"/>
            <a:pathLst>
              <a:path w="286" h="278">
                <a:moveTo>
                  <a:pt x="286" y="39"/>
                </a:moveTo>
                <a:cubicBezTo>
                  <a:pt x="245" y="38"/>
                  <a:pt x="82" y="0"/>
                  <a:pt x="41" y="34"/>
                </a:cubicBezTo>
                <a:cubicBezTo>
                  <a:pt x="0" y="68"/>
                  <a:pt x="1" y="214"/>
                  <a:pt x="41" y="246"/>
                </a:cubicBezTo>
                <a:cubicBezTo>
                  <a:pt x="81" y="278"/>
                  <a:pt x="230" y="229"/>
                  <a:pt x="280" y="225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694440" y="2066040"/>
            <a:ext cx="1644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1382040" y="3201480"/>
            <a:ext cx="1486800" cy="830880"/>
          </a:xfrm>
          <a:custGeom>
            <a:avLst/>
            <a:gdLst/>
            <a:ahLst/>
            <a:rect l="l" t="t" r="r" b="b"/>
            <a:pathLst>
              <a:path w="1487019" h="831273">
                <a:moveTo>
                  <a:pt x="1487019" y="831273"/>
                </a:moveTo>
                <a:cubicBezTo>
                  <a:pt x="978557" y="825731"/>
                  <a:pt x="470095" y="820189"/>
                  <a:pt x="223484" y="681644"/>
                </a:cubicBezTo>
                <a:cubicBezTo>
                  <a:pt x="-23127" y="543099"/>
                  <a:pt x="-7887" y="271549"/>
                  <a:pt x="7353" y="0"/>
                </a:cubicBez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703080" y="4046400"/>
            <a:ext cx="2101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[not is_refractory()]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1880640" y="3306600"/>
            <a:ext cx="3381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           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set_refractory(2ms)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6490800" y="1896480"/>
            <a:ext cx="4387320" cy="44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rc_refractory: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ref_counts </a:t>
            </a:r>
            <a:r>
              <a:rPr b="1" lang="en-US" sz="1200" spc="-1" strike="noStrike">
                <a:solidFill>
                  <a:srgbClr val="0000cc"/>
                </a:solidFill>
                <a:latin typeface="Courier New"/>
              </a:rPr>
              <a:t>integer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= 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ref_timeout </a:t>
            </a:r>
            <a:r>
              <a:rPr b="1" lang="en-US" sz="1200" spc="-1" strike="noStrike">
                <a:solidFill>
                  <a:srgbClr val="0000cc"/>
                </a:solidFill>
                <a:latin typeface="Courier New"/>
              </a:rPr>
              <a:t>ms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= 2</a:t>
            </a:r>
            <a:r>
              <a:rPr b="1" lang="en-US" sz="1200" spc="-1" strike="noStrike">
                <a:solidFill>
                  <a:srgbClr val="0000cc"/>
                </a:solidFill>
                <a:latin typeface="Courier New"/>
              </a:rPr>
              <a:t>ms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cc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 </a:t>
            </a:r>
            <a:br/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internals: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timeout_ticks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integer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= steps(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ref_timeout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update: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ref_counts == 0: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V_m &gt; V_th: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333ff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3333ff"/>
                </a:solidFill>
                <a:latin typeface="Courier New"/>
              </a:rPr>
              <a:t>emit_spike()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ref_counts = timeout_ticks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V_m = V_reset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else: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      </a:t>
            </a:r>
            <a:r>
              <a:rPr b="0" lang="en-US" sz="1200" spc="-1" strike="noStrike">
                <a:solidFill>
                  <a:srgbClr val="0000cc"/>
                </a:solidFill>
                <a:latin typeface="Courier New"/>
              </a:rPr>
              <a:t>ref_counts -=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 flipV="1">
            <a:off x="11193480" y="128988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10938240" y="1504080"/>
            <a:ext cx="1290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&lt;&lt;rc_refractory&gt;&gt;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Line 17"/>
          <p:cNvSpPr/>
          <p:nvPr/>
        </p:nvSpPr>
        <p:spPr>
          <a:xfrm>
            <a:off x="5405760" y="1266840"/>
            <a:ext cx="0" cy="5379480"/>
          </a:xfrm>
          <a:prstGeom prst="line">
            <a:avLst/>
          </a:prstGeom>
          <a:ln w="255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 flipV="1">
            <a:off x="4130280" y="12657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 flipV="1">
            <a:off x="4568040" y="1791720"/>
            <a:ext cx="3427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TextShape 20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Refra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ctorin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 descr=""/>
          <p:cNvPicPr/>
          <p:nvPr/>
        </p:nvPicPr>
        <p:blipFill>
          <a:blip r:embed="rId1"/>
          <a:stretch/>
        </p:blipFill>
        <p:spPr>
          <a:xfrm>
            <a:off x="2469600" y="1591200"/>
            <a:ext cx="7022160" cy="52664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Simulating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rc_refractory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 flipV="1">
            <a:off x="8216280" y="142740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100360" y="162504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3450960" y="1192680"/>
            <a:ext cx="3839760" cy="497952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2683800" y="6172200"/>
            <a:ext cx="569196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720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(Source: </a:t>
            </a:r>
            <a:r>
              <a:rPr b="0" lang="en-US" sz="1000" spc="-1" strike="noStrike">
                <a:solidFill>
                  <a:srgbClr val="0066cc"/>
                </a:solidFill>
                <a:latin typeface="Arial"/>
              </a:rPr>
              <a:t>Wulfram Gerstner, Werner M. Kistler, Richard Naud, Liam Paninski-Neuronal </a:t>
            </a:r>
            <a:endParaRPr b="0" lang="en-US" sz="1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</a:pPr>
            <a:r>
              <a:rPr b="0" lang="en-US" sz="1000" spc="-1" strike="noStrike">
                <a:solidFill>
                  <a:srgbClr val="0066cc"/>
                </a:solidFill>
                <a:latin typeface="Arial"/>
              </a:rPr>
              <a:t>               </a:t>
            </a:r>
            <a:r>
              <a:rPr b="0" lang="en-US" sz="1000" spc="-1" strike="noStrike">
                <a:solidFill>
                  <a:srgbClr val="0066cc"/>
                </a:solidFill>
                <a:latin typeface="Arial"/>
              </a:rPr>
              <a:t>Dynamics From Single Neurons to Networks and Models of Cognition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Input handling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1" descr=""/>
          <p:cNvPicPr/>
          <p:nvPr/>
        </p:nvPicPr>
        <p:blipFill>
          <a:blip r:embed="rId1"/>
          <a:stretch/>
        </p:blipFill>
        <p:spPr>
          <a:xfrm>
            <a:off x="5943600" y="1732320"/>
            <a:ext cx="5943600" cy="445788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293760" y="1008360"/>
            <a:ext cx="4548240" cy="47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rc_input: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initial_values: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= E_L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-(V_m-E_L)/tau_m + </a:t>
            </a:r>
            <a:r>
              <a:rPr b="0" lang="en-US" sz="1400" spc="-1" strike="noStrike">
                <a:solidFill>
                  <a:srgbClr val="3333ff"/>
                </a:solidFill>
                <a:latin typeface="Courier New"/>
              </a:rPr>
              <a:t>I_syn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400" spc="-1" strike="noStrike">
                <a:solidFill>
                  <a:srgbClr val="843c0b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E_L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= -70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input: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I_syn pA 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&lt;-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output: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6" name="Picture 7" descr=""/>
          <p:cNvPicPr/>
          <p:nvPr/>
        </p:nvPicPr>
        <p:blipFill>
          <a:blip r:embed="rId2"/>
          <a:stretch/>
        </p:blipFill>
        <p:spPr>
          <a:xfrm>
            <a:off x="3648240" y="3387240"/>
            <a:ext cx="732960" cy="79992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501360" y="3200040"/>
            <a:ext cx="1179000" cy="1179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"/>
          <p:cNvSpPr/>
          <p:nvPr/>
        </p:nvSpPr>
        <p:spPr>
          <a:xfrm flipV="1">
            <a:off x="10963440" y="144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0847520" y="164196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 flipV="1">
            <a:off x="3785400" y="144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3658320" y="1658160"/>
            <a:ext cx="100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&lt;&lt;rc_input&gt;&gt;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2430000" y="4812840"/>
            <a:ext cx="29379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buffer can be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inhibitory</a:t>
            </a: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 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excitatory</a:t>
            </a: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 or both (if nothing else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stated)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2226240" y="3758040"/>
            <a:ext cx="1266480" cy="714960"/>
          </a:xfrm>
          <a:custGeom>
            <a:avLst/>
            <a:gdLst/>
            <a:ahLst/>
            <a:rect l="l" t="t" r="r" b="b"/>
            <a:pathLst>
              <a:path w="1933128" h="715298">
                <a:moveTo>
                  <a:pt x="1933128" y="3416"/>
                </a:moveTo>
                <a:cubicBezTo>
                  <a:pt x="1689185" y="-3744"/>
                  <a:pt x="1445243" y="-10903"/>
                  <a:pt x="1123055" y="107744"/>
                </a:cubicBezTo>
                <a:cubicBezTo>
                  <a:pt x="800867" y="226391"/>
                  <a:pt x="400433" y="470844"/>
                  <a:pt x="0" y="715298"/>
                </a:cubicBezTo>
              </a:path>
            </a:pathLst>
          </a:custGeom>
          <a:noFill/>
          <a:ln>
            <a:solidFill>
              <a:srgbClr val="3333ff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2169360" y="4650120"/>
            <a:ext cx="183240" cy="447840"/>
          </a:xfrm>
          <a:custGeom>
            <a:avLst/>
            <a:gdLst/>
            <a:ahLst/>
            <a:rect l="l" t="t" r="r" b="b"/>
            <a:pathLst>
              <a:path w="624468" h="448141">
                <a:moveTo>
                  <a:pt x="624468" y="423746"/>
                </a:moveTo>
                <a:cubicBezTo>
                  <a:pt x="503663" y="447906"/>
                  <a:pt x="382858" y="472067"/>
                  <a:pt x="278780" y="401443"/>
                </a:cubicBezTo>
                <a:cubicBezTo>
                  <a:pt x="174702" y="330819"/>
                  <a:pt x="87351" y="165409"/>
                  <a:pt x="0" y="0"/>
                </a:cubicBezTo>
              </a:path>
            </a:pathLst>
          </a:custGeom>
          <a:noFill/>
          <a:ln>
            <a:solidFill>
              <a:srgbClr val="3333ff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119120" y="1008360"/>
            <a:ext cx="6821640" cy="56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rc_alpha_response: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initial_values: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= E_L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I_a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real =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I_a' 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1/ms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= e/tau_syn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shape I_a'' = (-2/tau_syn) * I_a'-(1/tau_syn**2) * I_a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-(V_m-E_L)/tau_m +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convolve(I_a, spikes)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input: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spikes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 &lt;-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output: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update: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7" name="Picture 13" descr=""/>
          <p:cNvPicPr/>
          <p:nvPr/>
        </p:nvPicPr>
        <p:blipFill>
          <a:blip r:embed="rId1"/>
          <a:stretch/>
        </p:blipFill>
        <p:spPr>
          <a:xfrm>
            <a:off x="6986520" y="4460040"/>
            <a:ext cx="3431880" cy="1192680"/>
          </a:xfrm>
          <a:prstGeom prst="rect">
            <a:avLst/>
          </a:prstGeom>
          <a:ln>
            <a:noFill/>
          </a:ln>
        </p:spPr>
      </p:pic>
      <p:sp>
        <p:nvSpPr>
          <p:cNvPr id="258" name="TextShape 2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Synap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tic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respo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CustomShape 3"/>
          <p:cNvSpPr/>
          <p:nvPr/>
        </p:nvSpPr>
        <p:spPr>
          <a:xfrm flipV="1">
            <a:off x="9084960" y="144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8958600" y="1658160"/>
            <a:ext cx="1019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&lt;&lt;rc_alpha&gt;&gt;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6999480" y="3657600"/>
            <a:ext cx="418680" cy="755280"/>
          </a:xfrm>
          <a:custGeom>
            <a:avLst/>
            <a:gdLst/>
            <a:ahLst/>
            <a:rect l="l" t="t" r="r" b="b"/>
            <a:pathLst>
              <a:path w="419104" h="755650">
                <a:moveTo>
                  <a:pt x="412754" y="755650"/>
                </a:moveTo>
                <a:cubicBezTo>
                  <a:pt x="205850" y="691621"/>
                  <a:pt x="-1054" y="627592"/>
                  <a:pt x="4" y="501650"/>
                </a:cubicBezTo>
                <a:cubicBezTo>
                  <a:pt x="1062" y="375708"/>
                  <a:pt x="210083" y="187854"/>
                  <a:pt x="419104" y="0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2005920" y="2415600"/>
            <a:ext cx="1953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ODEs of order n require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all initial values of the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derivatives from 0 to n-1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3971160" y="2247120"/>
            <a:ext cx="590040" cy="1075680"/>
          </a:xfrm>
          <a:custGeom>
            <a:avLst/>
            <a:gdLst/>
            <a:ahLst/>
            <a:rect l="l" t="t" r="r" b="b"/>
            <a:pathLst>
              <a:path w="590335" h="1349297">
                <a:moveTo>
                  <a:pt x="590335" y="1349297"/>
                </a:moveTo>
                <a:cubicBezTo>
                  <a:pt x="372886" y="1239643"/>
                  <a:pt x="155438" y="1129990"/>
                  <a:pt x="66228" y="947854"/>
                </a:cubicBezTo>
                <a:cubicBezTo>
                  <a:pt x="-22982" y="765718"/>
                  <a:pt x="-17406" y="414454"/>
                  <a:pt x="55077" y="256478"/>
                </a:cubicBezTo>
                <a:cubicBezTo>
                  <a:pt x="127560" y="98502"/>
                  <a:pt x="314343" y="49251"/>
                  <a:pt x="501126" y="0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_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_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5" name="Group 2"/>
          <p:cNvGrpSpPr/>
          <p:nvPr/>
        </p:nvGrpSpPr>
        <p:grpSpPr>
          <a:xfrm>
            <a:off x="2584800" y="1444680"/>
            <a:ext cx="7022160" cy="5293800"/>
            <a:chOff x="2584800" y="1444680"/>
            <a:chExt cx="7022160" cy="5293800"/>
          </a:xfrm>
        </p:grpSpPr>
        <p:pic>
          <p:nvPicPr>
            <p:cNvPr id="266" name="Picture 1" descr=""/>
            <p:cNvPicPr/>
            <p:nvPr/>
          </p:nvPicPr>
          <p:blipFill>
            <a:blip r:embed="rId1"/>
            <a:stretch/>
          </p:blipFill>
          <p:spPr>
            <a:xfrm>
              <a:off x="2584800" y="1472040"/>
              <a:ext cx="7022160" cy="526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7" name="CustomShape 3"/>
            <p:cNvSpPr/>
            <p:nvPr/>
          </p:nvSpPr>
          <p:spPr>
            <a:xfrm flipV="1">
              <a:off x="8095320" y="1443960"/>
              <a:ext cx="780120" cy="28764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>
                <a:lnSpc>
                  <a:spcPct val="7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8" name="CustomShape 4"/>
            <p:cNvSpPr/>
            <p:nvPr/>
          </p:nvSpPr>
          <p:spPr>
            <a:xfrm>
              <a:off x="7979400" y="1641960"/>
              <a:ext cx="10116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&lt;&lt;</a:t>
              </a:r>
              <a:r>
                <a:rPr b="0" lang="en-US" sz="1200" spc="-1" strike="noStrike" u="sng">
                  <a:solidFill>
                    <a:srgbClr val="000000"/>
                  </a:solidFill>
                  <a:uFillTx/>
                  <a:latin typeface="Calibri"/>
                </a:rPr>
                <a:t>Runtime</a:t>
              </a: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&gt;&gt;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822400" y="1008360"/>
            <a:ext cx="6061320" cy="58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rc_alpha_response_shape: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= E_L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shape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I_a = (e/tau_syn) * t * exp(-t/tau_syn)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-(V_m-E_L)/tau_m +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convolve(I_a, spikes)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input: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spikes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 &lt;-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output: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update: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integrate_odes()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CustomShape 3"/>
          <p:cNvSpPr/>
          <p:nvPr/>
        </p:nvSpPr>
        <p:spPr>
          <a:xfrm flipV="1">
            <a:off x="6314040" y="144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6187680" y="1658160"/>
            <a:ext cx="1046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&lt;&lt;rc_shape&gt;&gt;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214960" y="2460600"/>
            <a:ext cx="1935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initial values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alibri"/>
              </a:rPr>
              <a:t>computed automatically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 flipH="1" flipV="1" rot="20647800">
            <a:off x="4248000" y="2783160"/>
            <a:ext cx="944640" cy="188640"/>
          </a:xfrm>
          <a:custGeom>
            <a:avLst/>
            <a:gdLst/>
            <a:ahLst/>
            <a:rect l="l" t="t" r="r" b="b"/>
            <a:pathLst>
              <a:path w="889687" h="315551">
                <a:moveTo>
                  <a:pt x="0" y="55606"/>
                </a:moveTo>
                <a:cubicBezTo>
                  <a:pt x="61784" y="189986"/>
                  <a:pt x="123568" y="324366"/>
                  <a:pt x="271849" y="315098"/>
                </a:cubicBezTo>
                <a:cubicBezTo>
                  <a:pt x="420130" y="305830"/>
                  <a:pt x="654908" y="152915"/>
                  <a:pt x="889687" y="0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Injecting currents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Picture 7" descr=""/>
          <p:cNvPicPr/>
          <p:nvPr/>
        </p:nvPicPr>
        <p:blipFill>
          <a:blip r:embed="rId1"/>
          <a:stretch/>
        </p:blipFill>
        <p:spPr>
          <a:xfrm>
            <a:off x="220320" y="1504440"/>
            <a:ext cx="4686120" cy="241884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4096440" y="2910600"/>
            <a:ext cx="6188400" cy="39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rc_currents: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I_syn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= I_e + convolve(I_a, spikes) +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currents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-V_m/tau_m + I_syn/C_m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input: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333ff"/>
                </a:solidFill>
                <a:latin typeface="Courier New"/>
              </a:rPr>
              <a:t>     </a:t>
            </a:r>
            <a:r>
              <a:rPr b="0" lang="en-US" sz="1400" spc="-1" strike="noStrike">
                <a:solidFill>
                  <a:srgbClr val="3333ff"/>
                </a:solidFill>
                <a:latin typeface="Courier New"/>
              </a:rPr>
              <a:t>currents</a:t>
            </a:r>
            <a:r>
              <a:rPr b="1" lang="en-US" sz="1400" spc="-1" strike="noStrike">
                <a:solidFill>
                  <a:srgbClr val="3333ff"/>
                </a:solidFill>
                <a:latin typeface="Courier New"/>
              </a:rPr>
              <a:t> &lt;- current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spikes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&lt;-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output: spike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929120" y="2224800"/>
            <a:ext cx="4151880" cy="1545120"/>
          </a:xfrm>
          <a:custGeom>
            <a:avLst/>
            <a:gdLst/>
            <a:ahLst/>
            <a:rect l="l" t="t" r="r" b="b"/>
            <a:pathLst>
              <a:path w="4152378" h="1545577">
                <a:moveTo>
                  <a:pt x="0" y="424498"/>
                </a:moveTo>
                <a:cubicBezTo>
                  <a:pt x="173798" y="149447"/>
                  <a:pt x="347597" y="-125603"/>
                  <a:pt x="1039660" y="61243"/>
                </a:cubicBezTo>
                <a:cubicBezTo>
                  <a:pt x="1731723" y="248089"/>
                  <a:pt x="2942050" y="896833"/>
                  <a:pt x="4152378" y="1545577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6847560" y="1613520"/>
            <a:ext cx="4857120" cy="94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currents = nest.Create('ac_generator', 1,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{'amplitude': 100.0,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'frequency': 2.0})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nest.Connect(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currents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, rc_currents)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 flipV="1">
            <a:off x="10924560" y="1227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8496720" y="2489760"/>
            <a:ext cx="752040" cy="1280160"/>
          </a:xfrm>
          <a:custGeom>
            <a:avLst/>
            <a:gdLst/>
            <a:ahLst/>
            <a:rect l="l" t="t" r="r" b="b"/>
            <a:pathLst>
              <a:path w="752308" h="1130643">
                <a:moveTo>
                  <a:pt x="251860" y="0"/>
                </a:moveTo>
                <a:cubicBezTo>
                  <a:pt x="95856" y="23169"/>
                  <a:pt x="-60148" y="46338"/>
                  <a:pt x="23260" y="234778"/>
                </a:cubicBezTo>
                <a:cubicBezTo>
                  <a:pt x="106668" y="423218"/>
                  <a:pt x="429488" y="776930"/>
                  <a:pt x="752308" y="1130643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Picture 16" descr=""/>
          <p:cNvPicPr/>
          <p:nvPr/>
        </p:nvPicPr>
        <p:blipFill>
          <a:blip r:embed="rId2"/>
          <a:stretch/>
        </p:blipFill>
        <p:spPr>
          <a:xfrm>
            <a:off x="8936280" y="4678200"/>
            <a:ext cx="2769480" cy="2077200"/>
          </a:xfrm>
          <a:prstGeom prst="rect">
            <a:avLst/>
          </a:prstGeom>
          <a:ln>
            <a:noFill/>
          </a:ln>
        </p:spPr>
      </p:pic>
      <p:sp>
        <p:nvSpPr>
          <p:cNvPr id="283" name="CustomShape 7"/>
          <p:cNvSpPr/>
          <p:nvPr/>
        </p:nvSpPr>
        <p:spPr>
          <a:xfrm flipV="1">
            <a:off x="10675440" y="44485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10559520" y="464616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5221440" y="3985560"/>
            <a:ext cx="3928320" cy="863640"/>
          </a:xfrm>
          <a:custGeom>
            <a:avLst/>
            <a:gdLst/>
            <a:ahLst/>
            <a:rect l="l" t="t" r="r" b="b"/>
            <a:pathLst>
              <a:path w="3928767" h="863950">
                <a:moveTo>
                  <a:pt x="3928767" y="0"/>
                </a:moveTo>
                <a:cubicBezTo>
                  <a:pt x="2972851" y="255926"/>
                  <a:pt x="2016935" y="511853"/>
                  <a:pt x="1425203" y="592783"/>
                </a:cubicBezTo>
                <a:cubicBezTo>
                  <a:pt x="833471" y="673713"/>
                  <a:pt x="615907" y="440384"/>
                  <a:pt x="378373" y="485578"/>
                </a:cubicBezTo>
                <a:cubicBezTo>
                  <a:pt x="140839" y="530773"/>
                  <a:pt x="70419" y="697361"/>
                  <a:pt x="0" y="863950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63520" y="3931920"/>
            <a:ext cx="4524840" cy="1451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3242160" y="3540960"/>
            <a:ext cx="159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 Simulator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Line 3"/>
          <p:cNvSpPr/>
          <p:nvPr/>
        </p:nvSpPr>
        <p:spPr>
          <a:xfrm>
            <a:off x="988920" y="1679400"/>
            <a:ext cx="0" cy="64044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4"/>
          <p:cNvSpPr/>
          <p:nvPr/>
        </p:nvSpPr>
        <p:spPr>
          <a:xfrm flipH="1">
            <a:off x="988920" y="1917000"/>
            <a:ext cx="281880" cy="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5"/>
          <p:cNvSpPr/>
          <p:nvPr/>
        </p:nvSpPr>
        <p:spPr>
          <a:xfrm>
            <a:off x="1322280" y="1707480"/>
            <a:ext cx="21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ia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_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_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al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1134720" y="1383840"/>
            <a:ext cx="86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2" name="Picture 15" descr=""/>
          <p:cNvPicPr/>
          <p:nvPr/>
        </p:nvPicPr>
        <p:blipFill>
          <a:blip r:embed="rId1"/>
          <a:stretch/>
        </p:blipFill>
        <p:spPr>
          <a:xfrm>
            <a:off x="803880" y="1437840"/>
            <a:ext cx="370080" cy="370080"/>
          </a:xfrm>
          <a:prstGeom prst="rect">
            <a:avLst/>
          </a:prstGeom>
          <a:ln>
            <a:noFill/>
          </a:ln>
        </p:spPr>
      </p:pic>
      <p:sp>
        <p:nvSpPr>
          <p:cNvPr id="293" name="CustomShape 7"/>
          <p:cNvSpPr/>
          <p:nvPr/>
        </p:nvSpPr>
        <p:spPr>
          <a:xfrm>
            <a:off x="263520" y="1332720"/>
            <a:ext cx="4524840" cy="14979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8"/>
          <p:cNvSpPr/>
          <p:nvPr/>
        </p:nvSpPr>
        <p:spPr>
          <a:xfrm flipV="1">
            <a:off x="3935880" y="14137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Files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95" name="Group 9"/>
          <p:cNvGrpSpPr/>
          <p:nvPr/>
        </p:nvGrpSpPr>
        <p:grpSpPr>
          <a:xfrm>
            <a:off x="6041880" y="1776960"/>
            <a:ext cx="2914920" cy="542520"/>
            <a:chOff x="6041880" y="1776960"/>
            <a:chExt cx="2914920" cy="542520"/>
          </a:xfrm>
        </p:grpSpPr>
        <p:sp>
          <p:nvSpPr>
            <p:cNvPr id="296" name="CustomShape 10"/>
            <p:cNvSpPr/>
            <p:nvPr/>
          </p:nvSpPr>
          <p:spPr>
            <a:xfrm>
              <a:off x="7040520" y="1876320"/>
              <a:ext cx="9126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Monospace"/>
                </a:rPr>
                <a:t>nestml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7" name="CustomShape 11"/>
            <p:cNvSpPr/>
            <p:nvPr/>
          </p:nvSpPr>
          <p:spPr>
            <a:xfrm>
              <a:off x="6041880" y="1776960"/>
              <a:ext cx="2914920" cy="54252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8" name="CustomShape 12"/>
          <p:cNvSpPr/>
          <p:nvPr/>
        </p:nvSpPr>
        <p:spPr>
          <a:xfrm>
            <a:off x="5655240" y="1327680"/>
            <a:ext cx="6321960" cy="14979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13"/>
          <p:cNvSpPr/>
          <p:nvPr/>
        </p:nvSpPr>
        <p:spPr>
          <a:xfrm>
            <a:off x="9601200" y="16459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NESTML Runtime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00" name="Group 14"/>
          <p:cNvGrpSpPr/>
          <p:nvPr/>
        </p:nvGrpSpPr>
        <p:grpSpPr>
          <a:xfrm>
            <a:off x="2745720" y="4467240"/>
            <a:ext cx="1760040" cy="542520"/>
            <a:chOff x="2745720" y="4467240"/>
            <a:chExt cx="1760040" cy="542520"/>
          </a:xfrm>
        </p:grpSpPr>
        <p:sp>
          <p:nvSpPr>
            <p:cNvPr id="301" name="CustomShape 15"/>
            <p:cNvSpPr/>
            <p:nvPr/>
          </p:nvSpPr>
          <p:spPr>
            <a:xfrm>
              <a:off x="3064320" y="4566240"/>
              <a:ext cx="110772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model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s.so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2" name="CustomShape 16"/>
            <p:cNvSpPr/>
            <p:nvPr/>
          </p:nvSpPr>
          <p:spPr>
            <a:xfrm>
              <a:off x="2745720" y="4467240"/>
              <a:ext cx="1760040" cy="54252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" name="Group 17"/>
          <p:cNvGrpSpPr/>
          <p:nvPr/>
        </p:nvGrpSpPr>
        <p:grpSpPr>
          <a:xfrm>
            <a:off x="496800" y="4467240"/>
            <a:ext cx="1760040" cy="542520"/>
            <a:chOff x="496800" y="4467240"/>
            <a:chExt cx="1760040" cy="542520"/>
          </a:xfrm>
        </p:grpSpPr>
        <p:sp>
          <p:nvSpPr>
            <p:cNvPr id="304" name="CustomShape 18"/>
            <p:cNvSpPr/>
            <p:nvPr/>
          </p:nvSpPr>
          <p:spPr>
            <a:xfrm>
              <a:off x="690480" y="4566240"/>
              <a:ext cx="13622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NES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Kern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el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5" name="CustomShape 19"/>
            <p:cNvSpPr/>
            <p:nvPr/>
          </p:nvSpPr>
          <p:spPr>
            <a:xfrm>
              <a:off x="496800" y="4467240"/>
              <a:ext cx="1760040" cy="54252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CustomShape 20"/>
          <p:cNvSpPr/>
          <p:nvPr/>
        </p:nvSpPr>
        <p:spPr>
          <a:xfrm flipH="1">
            <a:off x="4788720" y="2076840"/>
            <a:ext cx="8661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99003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1"/>
          <p:cNvSpPr/>
          <p:nvPr/>
        </p:nvSpPr>
        <p:spPr>
          <a:xfrm>
            <a:off x="6008400" y="3029040"/>
            <a:ext cx="5968440" cy="27950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22"/>
          <p:cNvGrpSpPr/>
          <p:nvPr/>
        </p:nvGrpSpPr>
        <p:grpSpPr>
          <a:xfrm>
            <a:off x="9098640" y="4176000"/>
            <a:ext cx="2760840" cy="1406520"/>
            <a:chOff x="9098640" y="4176000"/>
            <a:chExt cx="2760840" cy="1406520"/>
          </a:xfrm>
        </p:grpSpPr>
        <p:sp>
          <p:nvSpPr>
            <p:cNvPr id="309" name="CustomShape 23"/>
            <p:cNvSpPr/>
            <p:nvPr/>
          </p:nvSpPr>
          <p:spPr>
            <a:xfrm>
              <a:off x="9210600" y="4275360"/>
              <a:ext cx="2563200" cy="1307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i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f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s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c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l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h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n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e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u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r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o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i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f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s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c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l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h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_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n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e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u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r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o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h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m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o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d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e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l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m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o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d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e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l</a:t>
              </a: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h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k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L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0" name="CustomShape 24"/>
            <p:cNvSpPr/>
            <p:nvPr/>
          </p:nvSpPr>
          <p:spPr>
            <a:xfrm>
              <a:off x="9098640" y="4176000"/>
              <a:ext cx="2760840" cy="1378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1" name="Group 25"/>
          <p:cNvGrpSpPr/>
          <p:nvPr/>
        </p:nvGrpSpPr>
        <p:grpSpPr>
          <a:xfrm>
            <a:off x="6297840" y="3611880"/>
            <a:ext cx="1760040" cy="542520"/>
            <a:chOff x="6297840" y="3611880"/>
            <a:chExt cx="1760040" cy="542520"/>
          </a:xfrm>
        </p:grpSpPr>
        <p:sp>
          <p:nvSpPr>
            <p:cNvPr id="312" name="CustomShape 26"/>
            <p:cNvSpPr/>
            <p:nvPr/>
          </p:nvSpPr>
          <p:spPr>
            <a:xfrm>
              <a:off x="6620760" y="3710880"/>
              <a:ext cx="110772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cc"/>
                  </a:solidFill>
                  <a:latin typeface="Arial"/>
                </a:rPr>
                <a:t>models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.so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3" name="CustomShape 27"/>
            <p:cNvSpPr/>
            <p:nvPr/>
          </p:nvSpPr>
          <p:spPr>
            <a:xfrm>
              <a:off x="6297840" y="3611880"/>
              <a:ext cx="1760040" cy="54252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4" name="CustomShape 28"/>
          <p:cNvSpPr/>
          <p:nvPr/>
        </p:nvSpPr>
        <p:spPr>
          <a:xfrm flipV="1" rot="16200000">
            <a:off x="8546760" y="2243520"/>
            <a:ext cx="563760" cy="3300480"/>
          </a:xfrm>
          <a:prstGeom prst="bentConnector3">
            <a:avLst>
              <a:gd name="adj1" fmla="val 140516"/>
            </a:avLst>
          </a:prstGeom>
          <a:noFill/>
          <a:ln w="15840">
            <a:solidFill>
              <a:srgbClr val="99003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9"/>
          <p:cNvSpPr/>
          <p:nvPr/>
        </p:nvSpPr>
        <p:spPr>
          <a:xfrm>
            <a:off x="7555680" y="3029040"/>
            <a:ext cx="194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CMake compiles 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0"/>
          <p:cNvSpPr/>
          <p:nvPr/>
        </p:nvSpPr>
        <p:spPr>
          <a:xfrm flipH="1" rot="5400000">
            <a:off x="5397120" y="3238560"/>
            <a:ext cx="8280" cy="3551760"/>
          </a:xfrm>
          <a:prstGeom prst="bentConnector3">
            <a:avLst>
              <a:gd name="adj1" fmla="val -2669313"/>
            </a:avLst>
          </a:prstGeom>
          <a:noFill/>
          <a:ln w="15840">
            <a:solidFill>
              <a:srgbClr val="99003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1"/>
          <p:cNvSpPr/>
          <p:nvPr/>
        </p:nvSpPr>
        <p:spPr>
          <a:xfrm>
            <a:off x="4765320" y="4856040"/>
            <a:ext cx="128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make install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32"/>
          <p:cNvSpPr/>
          <p:nvPr/>
        </p:nvSpPr>
        <p:spPr>
          <a:xfrm flipV="1" rot="16200000">
            <a:off x="2501640" y="3342600"/>
            <a:ext cx="12240" cy="2248560"/>
          </a:xfrm>
          <a:prstGeom prst="bentConnector3">
            <a:avLst>
              <a:gd name="adj1" fmla="val 1800000"/>
            </a:avLst>
          </a:prstGeom>
          <a:noFill/>
          <a:ln w="1584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3"/>
          <p:cNvSpPr/>
          <p:nvPr/>
        </p:nvSpPr>
        <p:spPr>
          <a:xfrm>
            <a:off x="1493280" y="3929400"/>
            <a:ext cx="182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loads dynamically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4"/>
          <p:cNvSpPr/>
          <p:nvPr/>
        </p:nvSpPr>
        <p:spPr>
          <a:xfrm>
            <a:off x="8956800" y="2103120"/>
            <a:ext cx="2198880" cy="2072880"/>
          </a:xfrm>
          <a:prstGeom prst="bentConnector2">
            <a:avLst/>
          </a:prstGeom>
          <a:noFill/>
          <a:ln w="15840">
            <a:solidFill>
              <a:srgbClr val="99003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5"/>
          <p:cNvSpPr/>
          <p:nvPr/>
        </p:nvSpPr>
        <p:spPr>
          <a:xfrm>
            <a:off x="261000" y="5852160"/>
            <a:ext cx="5206320" cy="95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6"/>
          <p:cNvSpPr/>
          <p:nvPr/>
        </p:nvSpPr>
        <p:spPr>
          <a:xfrm>
            <a:off x="300960" y="5929200"/>
            <a:ext cx="5233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nest</a:t>
            </a:r>
            <a:r>
              <a:rPr b="1" lang="en-US" sz="1700" spc="-1" strike="noStrike">
                <a:solidFill>
                  <a:srgbClr val="000000"/>
                </a:solidFill>
                <a:latin typeface="Courier New"/>
              </a:rPr>
              <a:t> import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 *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Install("</a:t>
            </a:r>
            <a:r>
              <a:rPr b="0" lang="en-US" sz="1700" spc="-1" strike="noStrike">
                <a:solidFill>
                  <a:srgbClr val="0000cc"/>
                </a:solidFill>
                <a:latin typeface="Courier New"/>
              </a:rPr>
              <a:t>models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")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neuron = Create("</a:t>
            </a:r>
            <a:r>
              <a:rPr b="0" lang="en-US" sz="1700" spc="-1" strike="noStrike">
                <a:solidFill>
                  <a:srgbClr val="0000cc"/>
                </a:solidFill>
                <a:latin typeface="Courier New"/>
              </a:rPr>
              <a:t>iaf_psc_alpha_neuron</a:t>
            </a:r>
            <a:r>
              <a:rPr b="0" lang="en-US" sz="1700" spc="-1" strike="noStrike">
                <a:solidFill>
                  <a:srgbClr val="000000"/>
                </a:solidFill>
                <a:latin typeface="Courier New"/>
              </a:rPr>
              <a:t>")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23" name="CustomShape 37"/>
          <p:cNvSpPr/>
          <p:nvPr/>
        </p:nvSpPr>
        <p:spPr>
          <a:xfrm flipH="1" flipV="1">
            <a:off x="2858400" y="5009400"/>
            <a:ext cx="360" cy="110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0000cc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8"/>
          <p:cNvSpPr/>
          <p:nvPr/>
        </p:nvSpPr>
        <p:spPr>
          <a:xfrm>
            <a:off x="2822040" y="5443920"/>
            <a:ext cx="200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loads &amp; instantiates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9"/>
          <p:cNvSpPr/>
          <p:nvPr/>
        </p:nvSpPr>
        <p:spPr>
          <a:xfrm>
            <a:off x="6047280" y="5952240"/>
            <a:ext cx="5030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cc"/>
                </a:solidFill>
                <a:latin typeface="Calibri"/>
              </a:rPr>
              <a:t>cmake -Dwith-nest=${NEST_INSTALL_DIR}/bin/nest-config 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6" name="TextShape 40"/>
          <p:cNvSpPr txBox="1"/>
          <p:nvPr/>
        </p:nvSpPr>
        <p:spPr>
          <a:xfrm>
            <a:off x="838080" y="1832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(com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mand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CustomShape 41"/>
          <p:cNvSpPr/>
          <p:nvPr/>
        </p:nvSpPr>
        <p:spPr>
          <a:xfrm flipV="1">
            <a:off x="4639320" y="59263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8" name="CustomShape 42"/>
          <p:cNvSpPr/>
          <p:nvPr/>
        </p:nvSpPr>
        <p:spPr>
          <a:xfrm>
            <a:off x="4933080" y="1752840"/>
            <a:ext cx="6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reads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Line 43"/>
          <p:cNvSpPr/>
          <p:nvPr/>
        </p:nvSpPr>
        <p:spPr>
          <a:xfrm>
            <a:off x="8371080" y="3785400"/>
            <a:ext cx="0" cy="64044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Line 44"/>
          <p:cNvSpPr/>
          <p:nvPr/>
        </p:nvSpPr>
        <p:spPr>
          <a:xfrm flipH="1">
            <a:off x="8371080" y="4022640"/>
            <a:ext cx="281520" cy="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5"/>
          <p:cNvSpPr/>
          <p:nvPr/>
        </p:nvSpPr>
        <p:spPr>
          <a:xfrm>
            <a:off x="8516880" y="3489480"/>
            <a:ext cx="86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2" name="Picture 64" descr=""/>
          <p:cNvPicPr/>
          <p:nvPr/>
        </p:nvPicPr>
        <p:blipFill>
          <a:blip r:embed="rId2"/>
          <a:stretch/>
        </p:blipFill>
        <p:spPr>
          <a:xfrm>
            <a:off x="8186040" y="3543840"/>
            <a:ext cx="370080" cy="370080"/>
          </a:xfrm>
          <a:prstGeom prst="rect">
            <a:avLst/>
          </a:prstGeom>
          <a:ln>
            <a:noFill/>
          </a:ln>
        </p:spPr>
      </p:pic>
      <p:sp>
        <p:nvSpPr>
          <p:cNvPr id="333" name="CustomShape 46"/>
          <p:cNvSpPr/>
          <p:nvPr/>
        </p:nvSpPr>
        <p:spPr>
          <a:xfrm>
            <a:off x="8893080" y="3788640"/>
            <a:ext cx="64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build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4" name="Picture 71" descr=""/>
          <p:cNvPicPr/>
          <p:nvPr/>
        </p:nvPicPr>
        <p:blipFill>
          <a:blip r:embed="rId3"/>
          <a:stretch/>
        </p:blipFill>
        <p:spPr>
          <a:xfrm>
            <a:off x="8562240" y="3842640"/>
            <a:ext cx="370080" cy="370080"/>
          </a:xfrm>
          <a:prstGeom prst="rect">
            <a:avLst/>
          </a:prstGeom>
          <a:ln>
            <a:noFill/>
          </a:ln>
        </p:spPr>
      </p:pic>
      <p:sp>
        <p:nvSpPr>
          <p:cNvPr id="335" name="Line 47"/>
          <p:cNvSpPr/>
          <p:nvPr/>
        </p:nvSpPr>
        <p:spPr>
          <a:xfrm flipV="1">
            <a:off x="8737560" y="4163040"/>
            <a:ext cx="0" cy="262440"/>
          </a:xfrm>
          <a:prstGeom prst="line">
            <a:avLst/>
          </a:prstGeom>
          <a:ln w="316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48"/>
          <p:cNvSpPr/>
          <p:nvPr/>
        </p:nvSpPr>
        <p:spPr>
          <a:xfrm flipH="1">
            <a:off x="8737560" y="4346640"/>
            <a:ext cx="281520" cy="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9"/>
          <p:cNvSpPr/>
          <p:nvPr/>
        </p:nvSpPr>
        <p:spPr>
          <a:xfrm flipV="1">
            <a:off x="11077560" y="5029200"/>
            <a:ext cx="397080" cy="1097280"/>
          </a:xfrm>
          <a:custGeom>
            <a:avLst/>
            <a:gdLst/>
            <a:ahLst/>
            <a:rect l="l" t="t" r="r" b="b"/>
            <a:pathLst>
              <a:path w="283204" h="1425742">
                <a:moveTo>
                  <a:pt x="0" y="0"/>
                </a:moveTo>
                <a:cubicBezTo>
                  <a:pt x="124326" y="64669"/>
                  <a:pt x="248652" y="129339"/>
                  <a:pt x="276726" y="366963"/>
                </a:cubicBezTo>
                <a:cubicBezTo>
                  <a:pt x="304800" y="604587"/>
                  <a:pt x="236621" y="1015164"/>
                  <a:pt x="168442" y="1425742"/>
                </a:cubicBezTo>
              </a:path>
            </a:pathLst>
          </a:custGeom>
          <a:noFill/>
          <a:ln w="15840"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lling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212160" y="1541520"/>
            <a:ext cx="5766480" cy="33048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931920" y="3383280"/>
            <a:ext cx="4978080" cy="27208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582120" y="1423800"/>
            <a:ext cx="5361480" cy="31482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Line 1"/>
          <p:cNvSpPr/>
          <p:nvPr/>
        </p:nvSpPr>
        <p:spPr>
          <a:xfrm>
            <a:off x="988920" y="1679400"/>
            <a:ext cx="0" cy="64044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Line 2"/>
          <p:cNvSpPr/>
          <p:nvPr/>
        </p:nvSpPr>
        <p:spPr>
          <a:xfrm flipH="1">
            <a:off x="988920" y="1917000"/>
            <a:ext cx="281880" cy="0"/>
          </a:xfrm>
          <a:prstGeom prst="line">
            <a:avLst/>
          </a:prstGeom>
          <a:ln w="31680">
            <a:solidFill>
              <a:schemeClr val="tx1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1322280" y="1707480"/>
            <a:ext cx="214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iaf_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psc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_al</a:t>
            </a: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pha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.ne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134720" y="1383840"/>
            <a:ext cx="86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2" name="Picture 15" descr=""/>
          <p:cNvPicPr/>
          <p:nvPr/>
        </p:nvPicPr>
        <p:blipFill>
          <a:blip r:embed="rId1"/>
          <a:stretch/>
        </p:blipFill>
        <p:spPr>
          <a:xfrm>
            <a:off x="803880" y="1437840"/>
            <a:ext cx="370080" cy="370080"/>
          </a:xfrm>
          <a:prstGeom prst="rect">
            <a:avLst/>
          </a:prstGeom>
          <a:ln>
            <a:noFill/>
          </a:ln>
        </p:spPr>
      </p:pic>
      <p:sp>
        <p:nvSpPr>
          <p:cNvPr id="343" name="CustomShape 5"/>
          <p:cNvSpPr/>
          <p:nvPr/>
        </p:nvSpPr>
        <p:spPr>
          <a:xfrm>
            <a:off x="263520" y="1332720"/>
            <a:ext cx="4524840" cy="14979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6"/>
          <p:cNvSpPr/>
          <p:nvPr/>
        </p:nvSpPr>
        <p:spPr>
          <a:xfrm flipV="1">
            <a:off x="3935880" y="14137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Shape 7"/>
          <p:cNvSpPr txBox="1"/>
          <p:nvPr/>
        </p:nvSpPr>
        <p:spPr>
          <a:xfrm>
            <a:off x="838080" y="1832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NESTML (Python)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CustomShape 8"/>
          <p:cNvSpPr/>
          <p:nvPr/>
        </p:nvSpPr>
        <p:spPr>
          <a:xfrm>
            <a:off x="730440" y="3509280"/>
            <a:ext cx="9568800" cy="21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Open Sans"/>
              </a:rPr>
              <a:t>Make the functions available: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Monospace"/>
              </a:rPr>
              <a:t>from </a:t>
            </a:r>
            <a:r>
              <a:rPr b="0" lang="en-US" sz="1600" spc="-1" strike="noStrike">
                <a:latin typeface="Monospace"/>
              </a:rPr>
              <a:t>pynestml.frontend.pynestml_frontend </a:t>
            </a:r>
            <a:r>
              <a:rPr b="0" lang="en-US" sz="1600" spc="-1" strike="noStrike">
                <a:latin typeface="Monospace"/>
              </a:rPr>
              <a:t>import to_nest, install_nest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Open Sans"/>
              </a:rPr>
              <a:t>Generate the C++ code: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Monospace"/>
              </a:rPr>
              <a:t>to_nest(input_path="models", </a:t>
            </a:r>
            <a:r>
              <a:rPr b="0" lang="en-US" sz="1600" spc="-1" strike="noStrike">
                <a:latin typeface="Monospace"/>
              </a:rPr>
              <a:t>target_path="/tmp/module", </a:t>
            </a:r>
            <a:r>
              <a:rPr b="0" lang="en-US" sz="1600" spc="-1" strike="noStrike">
                <a:latin typeface="Monospace"/>
              </a:rPr>
              <a:t>logging_level="INFO")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Monospace"/>
              </a:rPr>
              <a:t>Compile and install the C++ code: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Monospace"/>
              </a:rPr>
              <a:t>install_nest("/tmp/module", </a:t>
            </a:r>
            <a:r>
              <a:rPr b="0" lang="en-US" sz="1600" spc="-1" strike="noStrike">
                <a:latin typeface="Monospace"/>
              </a:rPr>
              <a:t>"/home/johndoe/nest-simulator-build")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549840" y="1943280"/>
            <a:ext cx="5230440" cy="3926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rc_neuron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initial_values: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mV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= -70mV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-(V_m-70mV)/tau_m + I_syn/C_m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C_m pF   = 250pF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tau_m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ms = 10ms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I_syn    = 10pA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9706680" y="2089080"/>
            <a:ext cx="1586160" cy="560880"/>
            <a:chOff x="9706680" y="2089080"/>
            <a:chExt cx="1586160" cy="560880"/>
          </a:xfrm>
        </p:grpSpPr>
        <p:sp>
          <p:nvSpPr>
            <p:cNvPr id="349" name="CustomShape 3"/>
            <p:cNvSpPr/>
            <p:nvPr/>
          </p:nvSpPr>
          <p:spPr>
            <a:xfrm flipV="1">
              <a:off x="10109520" y="2088360"/>
              <a:ext cx="780120" cy="28764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>
                <a:lnSpc>
                  <a:spcPct val="7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NESTML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0" name="CustomShape 4"/>
            <p:cNvSpPr/>
            <p:nvPr/>
          </p:nvSpPr>
          <p:spPr>
            <a:xfrm>
              <a:off x="9706680" y="2377080"/>
              <a:ext cx="1586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&lt;&lt;rc_neuron.nestml&gt;&gt;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51" name="CustomShape 5"/>
          <p:cNvSpPr/>
          <p:nvPr/>
        </p:nvSpPr>
        <p:spPr>
          <a:xfrm>
            <a:off x="577440" y="1933920"/>
            <a:ext cx="5194800" cy="286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nest.*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nest.Install("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models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neuron = Create("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rc_neuron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SetStatus(neuron, {"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":-72.0,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C_m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":300.0})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mmeter=Create('multimeter')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SetStatus(multimeter1, {"record_from":["</a:t>
            </a:r>
            <a:r>
              <a:rPr b="0" lang="en-US" sz="1400" spc="-1" strike="noStrike">
                <a:solidFill>
                  <a:srgbClr val="006600"/>
                </a:solidFill>
                <a:latin typeface="Courier New"/>
              </a:rPr>
              <a:t>V_m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"]})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Connect(mmeter, neuron)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 flipV="1">
            <a:off x="4950720" y="200160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3051360" y="2813760"/>
            <a:ext cx="3945960" cy="447480"/>
          </a:xfrm>
          <a:custGeom>
            <a:avLst/>
            <a:gdLst/>
            <a:ahLst/>
            <a:rect l="l" t="t" r="r" b="b"/>
            <a:pathLst>
              <a:path w="3946358" h="295933">
                <a:moveTo>
                  <a:pt x="0" y="295933"/>
                </a:moveTo>
                <a:cubicBezTo>
                  <a:pt x="927234" y="176419"/>
                  <a:pt x="1854468" y="56905"/>
                  <a:pt x="2512194" y="16800"/>
                </a:cubicBezTo>
                <a:cubicBezTo>
                  <a:pt x="3169920" y="-23305"/>
                  <a:pt x="3558139" y="15998"/>
                  <a:pt x="3946358" y="55301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8"/>
          <p:cNvSpPr/>
          <p:nvPr/>
        </p:nvSpPr>
        <p:spPr>
          <a:xfrm>
            <a:off x="3128040" y="3647880"/>
            <a:ext cx="3917160" cy="1064520"/>
          </a:xfrm>
          <a:custGeom>
            <a:avLst/>
            <a:gdLst/>
            <a:ahLst/>
            <a:rect l="l" t="t" r="r" b="b"/>
            <a:pathLst>
              <a:path w="3917482" h="1065048">
                <a:moveTo>
                  <a:pt x="0" y="0"/>
                </a:moveTo>
                <a:lnTo>
                  <a:pt x="1203157" y="96252"/>
                </a:lnTo>
                <a:cubicBezTo>
                  <a:pt x="1694045" y="133149"/>
                  <a:pt x="2611654" y="73794"/>
                  <a:pt x="2945330" y="221381"/>
                </a:cubicBezTo>
                <a:cubicBezTo>
                  <a:pt x="3279006" y="368969"/>
                  <a:pt x="3043187" y="850232"/>
                  <a:pt x="3205212" y="981777"/>
                </a:cubicBezTo>
                <a:cubicBezTo>
                  <a:pt x="3367237" y="1113322"/>
                  <a:pt x="3642359" y="1061987"/>
                  <a:pt x="3917482" y="1010652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9"/>
          <p:cNvSpPr/>
          <p:nvPr/>
        </p:nvSpPr>
        <p:spPr>
          <a:xfrm>
            <a:off x="5106960" y="3043440"/>
            <a:ext cx="1890000" cy="835200"/>
          </a:xfrm>
          <a:custGeom>
            <a:avLst/>
            <a:gdLst/>
            <a:ahLst/>
            <a:rect l="l" t="t" r="r" b="b"/>
            <a:pathLst>
              <a:path w="1649844" h="798897">
                <a:moveTo>
                  <a:pt x="23174" y="798897"/>
                </a:moveTo>
                <a:cubicBezTo>
                  <a:pt x="-11317" y="653715"/>
                  <a:pt x="-45807" y="508534"/>
                  <a:pt x="225305" y="375385"/>
                </a:cubicBezTo>
                <a:cubicBezTo>
                  <a:pt x="496417" y="242236"/>
                  <a:pt x="1073130" y="121118"/>
                  <a:pt x="1649844" y="0"/>
                </a:cubicBezTo>
              </a:path>
            </a:pathLst>
          </a:custGeom>
          <a:noFill/>
          <a:ln>
            <a:solidFill>
              <a:srgbClr val="006600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TextShape 10"/>
          <p:cNvSpPr txBox="1"/>
          <p:nvPr/>
        </p:nvSpPr>
        <p:spPr>
          <a:xfrm>
            <a:off x="838080" y="1832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PyNEST API of generated NEST module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"/>
          <p:cNvPicPr/>
          <p:nvPr/>
        </p:nvPicPr>
        <p:blipFill>
          <a:blip r:embed="rId1"/>
          <a:stretch/>
        </p:blipFill>
        <p:spPr>
          <a:xfrm>
            <a:off x="7829640" y="2802240"/>
            <a:ext cx="4345920" cy="3248280"/>
          </a:xfrm>
          <a:prstGeom prst="rect">
            <a:avLst/>
          </a:prstGeom>
          <a:ln>
            <a:noFill/>
          </a:ln>
        </p:spPr>
      </p:pic>
      <p:sp>
        <p:nvSpPr>
          <p:cNvPr id="358" name="CustomShape 1"/>
          <p:cNvSpPr/>
          <p:nvPr/>
        </p:nvSpPr>
        <p:spPr>
          <a:xfrm>
            <a:off x="838080" y="182520"/>
            <a:ext cx="1051524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Practical exercise: implementing Izhikevich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838080" y="1213560"/>
            <a:ext cx="10515240" cy="4350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709280" y="4939200"/>
            <a:ext cx="2109600" cy="369000"/>
          </a:xfrm>
          <a:prstGeom prst="rect">
            <a:avLst/>
          </a:prstGeom>
          <a:blipFill rotWithShape="0">
            <a:blip r:embed="rId3"/>
            <a:stretch>
              <a:fillRect l="-2302" t="-9942" r="0" b="-2665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3609000" y="4805280"/>
            <a:ext cx="140040" cy="6901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5"/>
          <p:cNvSpPr/>
          <p:nvPr/>
        </p:nvSpPr>
        <p:spPr>
          <a:xfrm>
            <a:off x="3686760" y="4805280"/>
            <a:ext cx="783360" cy="369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3661920" y="5168880"/>
            <a:ext cx="1232280" cy="3690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8814600" y="2877480"/>
            <a:ext cx="296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Izhikevich regular spiking plot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182520"/>
            <a:ext cx="1051524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Practical exercise: using PyNEST API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478080" y="146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Adjust the run_izhikevich.py script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 model's parameter to produce chattering spikes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Parameters (TODO Chattering):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a=0.02,b=0.2,c=-50.0,d=2.0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following PyNEST-API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 how the neuron is created,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731520" y="5303520"/>
            <a:ext cx="6275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Courier New"/>
              </a:rPr>
              <a:t>model_params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= {'a': 0.02, ...}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neuron = nest.Create(modelNestml, 1, </a:t>
            </a:r>
            <a:r>
              <a:rPr b="0" lang="en-US" sz="1600" spc="-1" strike="noStrike">
                <a:solidFill>
                  <a:srgbClr val="3333ff"/>
                </a:solidFill>
                <a:latin typeface="Courier New"/>
              </a:rPr>
              <a:t>model_params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68" name="Picture 3" descr=""/>
          <p:cNvPicPr/>
          <p:nvPr/>
        </p:nvPicPr>
        <p:blipFill>
          <a:blip r:embed="rId1"/>
          <a:stretch/>
        </p:blipFill>
        <p:spPr>
          <a:xfrm>
            <a:off x="7234560" y="2719800"/>
            <a:ext cx="4949280" cy="369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Installing NESTML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212160" y="1541520"/>
            <a:ext cx="5766480" cy="33048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931920" y="3383280"/>
            <a:ext cx="4978080" cy="27208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582120" y="1423800"/>
            <a:ext cx="5361480" cy="314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39" name="Line 2"/>
          <p:cNvSpPr/>
          <p:nvPr/>
        </p:nvSpPr>
        <p:spPr>
          <a:xfrm>
            <a:off x="1280160" y="1097280"/>
            <a:ext cx="9601200" cy="4937760"/>
          </a:xfrm>
          <a:prstGeom prst="line">
            <a:avLst/>
          </a:prstGeom>
          <a:ln w="31104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3"/>
          <p:cNvSpPr/>
          <p:nvPr/>
        </p:nvSpPr>
        <p:spPr>
          <a:xfrm flipV="1">
            <a:off x="1305360" y="1049040"/>
            <a:ext cx="9550800" cy="5034240"/>
          </a:xfrm>
          <a:prstGeom prst="line">
            <a:avLst/>
          </a:prstGeom>
          <a:ln w="31104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Installing NESTML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895480" y="3566160"/>
            <a:ext cx="6400800" cy="11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3600" spc="-1" strike="noStrike">
                <a:latin typeface="Monospace"/>
              </a:rPr>
              <a:t>pip3 install nestml</a:t>
            </a:r>
            <a:endParaRPr b="0" lang="en-US" sz="3600" spc="-1" strike="noStrike">
              <a:latin typeface="Monosp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rot="5400000">
            <a:off x="5206320" y="4685400"/>
            <a:ext cx="219600" cy="939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 rot="16200000">
            <a:off x="5444640" y="1974600"/>
            <a:ext cx="219600" cy="784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2738520" y="4840560"/>
            <a:ext cx="1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661040" y="4840560"/>
            <a:ext cx="2156400" cy="849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2"/>
          <a:stretch/>
        </p:blipFill>
        <p:spPr>
          <a:xfrm>
            <a:off x="6095160" y="1225080"/>
            <a:ext cx="2543400" cy="20638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8145000" y="1064160"/>
            <a:ext cx="550440" cy="394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3287160" y="5690520"/>
            <a:ext cx="1235160" cy="276480"/>
          </a:xfrm>
          <a:prstGeom prst="rect">
            <a:avLst/>
          </a:prstGeom>
          <a:blipFill rotWithShape="0">
            <a:blip r:embed="rId4"/>
            <a:stretch>
              <a:fillRect l="-1968" t="0" r="-4429" b="-1077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2929680" y="5462280"/>
            <a:ext cx="312480" cy="421560"/>
          </a:xfrm>
          <a:custGeom>
            <a:avLst/>
            <a:gdLst/>
            <a:ahLst/>
            <a:rect l="l" t="t" r="r" b="b"/>
            <a:pathLst>
              <a:path w="312822" h="421894">
                <a:moveTo>
                  <a:pt x="0" y="0"/>
                </a:moveTo>
                <a:cubicBezTo>
                  <a:pt x="13034" y="156410"/>
                  <a:pt x="26069" y="312821"/>
                  <a:pt x="78206" y="378995"/>
                </a:cubicBezTo>
                <a:cubicBezTo>
                  <a:pt x="130343" y="445169"/>
                  <a:pt x="221582" y="421105"/>
                  <a:pt x="312822" y="397042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4" descr=""/>
          <p:cNvPicPr/>
          <p:nvPr/>
        </p:nvPicPr>
        <p:blipFill>
          <a:blip r:embed="rId5"/>
          <a:stretch/>
        </p:blipFill>
        <p:spPr>
          <a:xfrm>
            <a:off x="323280" y="706320"/>
            <a:ext cx="5148360" cy="3060000"/>
          </a:xfrm>
          <a:prstGeom prst="rect">
            <a:avLst/>
          </a:prstGeom>
          <a:ln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7936200" y="3856320"/>
            <a:ext cx="401040" cy="54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9"/>
          <p:cNvSpPr txBox="1"/>
          <p:nvPr/>
        </p:nvSpPr>
        <p:spPr>
          <a:xfrm>
            <a:off x="838440" y="18540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ellin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biolo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gical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neur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7348680" y="3367800"/>
            <a:ext cx="219600" cy="784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11"/>
          <p:cNvGrpSpPr/>
          <p:nvPr/>
        </p:nvGrpSpPr>
        <p:grpSpPr>
          <a:xfrm>
            <a:off x="6217920" y="4251600"/>
            <a:ext cx="4048920" cy="2384640"/>
            <a:chOff x="6217920" y="4251600"/>
            <a:chExt cx="4048920" cy="2384640"/>
          </a:xfrm>
        </p:grpSpPr>
        <p:pic>
          <p:nvPicPr>
            <p:cNvPr id="156" name="" descr=""/>
            <p:cNvPicPr/>
            <p:nvPr/>
          </p:nvPicPr>
          <p:blipFill>
            <a:blip r:embed="rId6"/>
            <a:stretch/>
          </p:blipFill>
          <p:spPr>
            <a:xfrm>
              <a:off x="6217920" y="4251600"/>
              <a:ext cx="4048920" cy="2384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CustomShape 12"/>
            <p:cNvSpPr/>
            <p:nvPr/>
          </p:nvSpPr>
          <p:spPr>
            <a:xfrm>
              <a:off x="7576920" y="5202720"/>
              <a:ext cx="2815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latin typeface="Calibri"/>
                </a:rPr>
                <a:t>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58" name="CustomShape 13"/>
            <p:cNvSpPr/>
            <p:nvPr/>
          </p:nvSpPr>
          <p:spPr>
            <a:xfrm>
              <a:off x="6575760" y="5193000"/>
              <a:ext cx="2815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latin typeface="Calibri"/>
                </a:rPr>
                <a:t>m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9" descr=""/>
          <p:cNvPicPr/>
          <p:nvPr/>
        </p:nvPicPr>
        <p:blipFill>
          <a:blip r:embed="rId1"/>
          <a:stretch/>
        </p:blipFill>
        <p:spPr>
          <a:xfrm>
            <a:off x="1016280" y="2519280"/>
            <a:ext cx="3382560" cy="27446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1589760" y="2334600"/>
            <a:ext cx="362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c"/>
                </a:solidFill>
                <a:latin typeface="Calibri"/>
              </a:rPr>
              <a:t>neuron-model based on an RC-circuit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5630760" y="1347480"/>
            <a:ext cx="0" cy="5440680"/>
          </a:xfrm>
          <a:prstGeom prst="line">
            <a:avLst/>
          </a:prstGeom>
          <a:ln w="255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 flipV="1">
            <a:off x="721080" y="150120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63" name="Group 4"/>
          <p:cNvGrpSpPr/>
          <p:nvPr/>
        </p:nvGrpSpPr>
        <p:grpSpPr>
          <a:xfrm>
            <a:off x="8734680" y="1501920"/>
            <a:ext cx="1586160" cy="560880"/>
            <a:chOff x="8734680" y="1501920"/>
            <a:chExt cx="1586160" cy="560880"/>
          </a:xfrm>
        </p:grpSpPr>
        <p:sp>
          <p:nvSpPr>
            <p:cNvPr id="164" name="CustomShape 5"/>
            <p:cNvSpPr/>
            <p:nvPr/>
          </p:nvSpPr>
          <p:spPr>
            <a:xfrm flipV="1">
              <a:off x="9137520" y="1501200"/>
              <a:ext cx="780120" cy="28764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>
                <a:lnSpc>
                  <a:spcPct val="7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NESTML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5" name="CustomShape 6"/>
            <p:cNvSpPr/>
            <p:nvPr/>
          </p:nvSpPr>
          <p:spPr>
            <a:xfrm>
              <a:off x="8734680" y="1789920"/>
              <a:ext cx="1586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&lt;&lt;rc_neuron.nestml&gt;&gt;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66" name="TextShape 7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ppi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biol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ogi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ron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5691600" y="1808280"/>
            <a:ext cx="1994400" cy="49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rc_neuron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3220920" y="1442520"/>
            <a:ext cx="3472920" cy="925200"/>
          </a:xfrm>
          <a:custGeom>
            <a:avLst/>
            <a:gdLst/>
            <a:ahLst/>
            <a:rect l="l" t="t" r="r" b="b"/>
            <a:pathLst>
              <a:path w="3473355" h="925485">
                <a:moveTo>
                  <a:pt x="0" y="925485"/>
                </a:moveTo>
                <a:cubicBezTo>
                  <a:pt x="276935" y="488188"/>
                  <a:pt x="553871" y="50891"/>
                  <a:pt x="1132764" y="4261"/>
                </a:cubicBezTo>
                <a:cubicBezTo>
                  <a:pt x="1711657" y="-42369"/>
                  <a:pt x="2592506" y="301668"/>
                  <a:pt x="3473355" y="645705"/>
                </a:cubicBezTo>
              </a:path>
            </a:pathLst>
          </a:custGeom>
          <a:noFill/>
          <a:ln w="6480"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698080" y="1808280"/>
            <a:ext cx="3914640" cy="49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rc_neuron: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initial_values: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6600"/>
                </a:solidFill>
                <a:latin typeface="Courier New"/>
              </a:rPr>
              <a:t>V_m </a:t>
            </a:r>
            <a:r>
              <a:rPr b="1" lang="en-US" sz="1400" spc="-1" strike="noStrike">
                <a:solidFill>
                  <a:srgbClr val="006600"/>
                </a:solidFill>
                <a:latin typeface="Courier New"/>
              </a:rPr>
              <a:t>mV </a:t>
            </a:r>
            <a:r>
              <a:rPr b="0" lang="en-US" sz="1400" spc="-1" strike="noStrike">
                <a:solidFill>
                  <a:srgbClr val="006600"/>
                </a:solidFill>
                <a:latin typeface="Courier New"/>
              </a:rPr>
              <a:t>= 0mV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V_m' = -V_m/tau_m + I_syn/C_m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6600"/>
                </a:solidFill>
                <a:latin typeface="Courier New"/>
              </a:rPr>
              <a:t># values taken from experiments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43c0b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843c0b"/>
                </a:solidFill>
                <a:latin typeface="Courier New"/>
              </a:rPr>
              <a:t>C_m pF   = 250pF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843c0b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843c0b"/>
                </a:solidFill>
                <a:latin typeface="Courier New"/>
              </a:rPr>
              <a:t>tau_m</a:t>
            </a:r>
            <a:r>
              <a:rPr b="1" lang="en-US" sz="1400" spc="-1" strike="noStrike">
                <a:solidFill>
                  <a:srgbClr val="843c0b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843c0b"/>
                </a:solidFill>
                <a:latin typeface="Courier New"/>
              </a:rPr>
              <a:t>ms = 10ms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843c0b"/>
                </a:solidFill>
                <a:latin typeface="Courier New"/>
              </a:rPr>
              <a:t>I_syn pA = 10pA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update: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7030a0"/>
                </a:solidFill>
                <a:latin typeface="Courier New"/>
              </a:rPr>
              <a:t>integrate_odes()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479320" y="3314880"/>
            <a:ext cx="1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416600" y="3314880"/>
            <a:ext cx="2126880" cy="851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573360" y="3293640"/>
            <a:ext cx="2455920" cy="396000"/>
          </a:xfrm>
          <a:custGeom>
            <a:avLst/>
            <a:gdLst/>
            <a:ahLst/>
            <a:rect l="l" t="t" r="r" b="b"/>
            <a:pathLst>
              <a:path w="2617694" h="358595">
                <a:moveTo>
                  <a:pt x="0" y="304807"/>
                </a:moveTo>
                <a:cubicBezTo>
                  <a:pt x="290606" y="153154"/>
                  <a:pt x="581212" y="1501"/>
                  <a:pt x="878541" y="7"/>
                </a:cubicBezTo>
                <a:cubicBezTo>
                  <a:pt x="1175870" y="-1487"/>
                  <a:pt x="1494117" y="236077"/>
                  <a:pt x="1783976" y="295842"/>
                </a:cubicBezTo>
                <a:cubicBezTo>
                  <a:pt x="2073835" y="355607"/>
                  <a:pt x="2345764" y="357101"/>
                  <a:pt x="2617694" y="358595"/>
                </a:cubicBezTo>
              </a:path>
            </a:pathLst>
          </a:custGeom>
          <a:noFill/>
          <a:ln>
            <a:solidFill>
              <a:srgbClr val="0000cc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1775160" y="2393640"/>
            <a:ext cx="4320720" cy="819000"/>
          </a:xfrm>
          <a:custGeom>
            <a:avLst/>
            <a:gdLst/>
            <a:ahLst/>
            <a:rect l="l" t="t" r="r" b="b"/>
            <a:pathLst>
              <a:path w="4320988" h="819462">
                <a:moveTo>
                  <a:pt x="0" y="819462"/>
                </a:moveTo>
                <a:cubicBezTo>
                  <a:pt x="292847" y="436968"/>
                  <a:pt x="585694" y="54474"/>
                  <a:pt x="1093694" y="3674"/>
                </a:cubicBezTo>
                <a:cubicBezTo>
                  <a:pt x="1601694" y="-47126"/>
                  <a:pt x="2510118" y="444438"/>
                  <a:pt x="3048000" y="514662"/>
                </a:cubicBezTo>
                <a:cubicBezTo>
                  <a:pt x="3585882" y="584886"/>
                  <a:pt x="4320988" y="425015"/>
                  <a:pt x="4320988" y="425015"/>
                </a:cubicBezTo>
              </a:path>
            </a:pathLst>
          </a:custGeom>
          <a:noFill/>
          <a:ln>
            <a:solidFill>
              <a:srgbClr val="006600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3234240" y="3907800"/>
            <a:ext cx="2819880" cy="846360"/>
          </a:xfrm>
          <a:custGeom>
            <a:avLst/>
            <a:gdLst/>
            <a:ahLst/>
            <a:rect l="l" t="t" r="r" b="b"/>
            <a:pathLst>
              <a:path w="2820203" h="651501">
                <a:moveTo>
                  <a:pt x="0" y="0"/>
                </a:moveTo>
                <a:cubicBezTo>
                  <a:pt x="342499" y="236621"/>
                  <a:pt x="684998" y="473242"/>
                  <a:pt x="1155032" y="577516"/>
                </a:cubicBezTo>
                <a:cubicBezTo>
                  <a:pt x="1625066" y="681790"/>
                  <a:pt x="2222634" y="653716"/>
                  <a:pt x="2820203" y="6256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2598840" y="3965760"/>
            <a:ext cx="3426120" cy="1006560"/>
          </a:xfrm>
          <a:custGeom>
            <a:avLst/>
            <a:gdLst/>
            <a:ahLst/>
            <a:rect l="l" t="t" r="r" b="b"/>
            <a:pathLst>
              <a:path w="3426594" h="811577">
                <a:moveTo>
                  <a:pt x="0" y="0"/>
                </a:moveTo>
                <a:cubicBezTo>
                  <a:pt x="306404" y="299185"/>
                  <a:pt x="612808" y="598371"/>
                  <a:pt x="1183907" y="731520"/>
                </a:cubicBezTo>
                <a:cubicBezTo>
                  <a:pt x="1755006" y="864669"/>
                  <a:pt x="3054417" y="789271"/>
                  <a:pt x="3426594" y="798896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8"/>
          <p:cNvSpPr/>
          <p:nvPr/>
        </p:nvSpPr>
        <p:spPr>
          <a:xfrm>
            <a:off x="5630760" y="1347480"/>
            <a:ext cx="0" cy="5440680"/>
          </a:xfrm>
          <a:prstGeom prst="line">
            <a:avLst/>
          </a:prstGeom>
          <a:ln w="255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9"/>
          <p:cNvSpPr/>
          <p:nvPr/>
        </p:nvSpPr>
        <p:spPr>
          <a:xfrm flipV="1">
            <a:off x="721080" y="150120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Model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78" name="Group 10"/>
          <p:cNvGrpSpPr/>
          <p:nvPr/>
        </p:nvGrpSpPr>
        <p:grpSpPr>
          <a:xfrm>
            <a:off x="8734680" y="1501920"/>
            <a:ext cx="1586160" cy="560880"/>
            <a:chOff x="8734680" y="1501920"/>
            <a:chExt cx="1586160" cy="560880"/>
          </a:xfrm>
        </p:grpSpPr>
        <p:sp>
          <p:nvSpPr>
            <p:cNvPr id="179" name="CustomShape 11"/>
            <p:cNvSpPr/>
            <p:nvPr/>
          </p:nvSpPr>
          <p:spPr>
            <a:xfrm flipV="1">
              <a:off x="9137520" y="1501200"/>
              <a:ext cx="780120" cy="28764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 anchorCtr="1" rot="10800000">
              <a:noAutofit/>
            </a:bodyPr>
            <a:p>
              <a:pPr>
                <a:lnSpc>
                  <a:spcPct val="7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NESTML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0" name="CustomShape 12"/>
            <p:cNvSpPr/>
            <p:nvPr/>
          </p:nvSpPr>
          <p:spPr>
            <a:xfrm>
              <a:off x="8734680" y="1789920"/>
              <a:ext cx="15861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&lt;&lt;rc_neuron.nestml&gt;&gt;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81" name="TextShape 13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Mapping biological neurons to NESTML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2730960" y="5671440"/>
            <a:ext cx="3366720" cy="409320"/>
          </a:xfrm>
          <a:custGeom>
            <a:avLst/>
            <a:gdLst/>
            <a:ahLst/>
            <a:rect l="l" t="t" r="r" b="b"/>
            <a:pathLst>
              <a:path w="3367216" h="409766">
                <a:moveTo>
                  <a:pt x="0" y="346147"/>
                </a:moveTo>
                <a:cubicBezTo>
                  <a:pt x="375851" y="170063"/>
                  <a:pt x="751703" y="-6021"/>
                  <a:pt x="1136822" y="157"/>
                </a:cubicBezTo>
                <a:cubicBezTo>
                  <a:pt x="1521941" y="6335"/>
                  <a:pt x="1938982" y="325552"/>
                  <a:pt x="2310714" y="383217"/>
                </a:cubicBezTo>
                <a:cubicBezTo>
                  <a:pt x="2682446" y="440882"/>
                  <a:pt x="3024831" y="393514"/>
                  <a:pt x="3367216" y="346147"/>
                </a:cubicBezTo>
              </a:path>
            </a:pathLst>
          </a:custGeom>
          <a:noFill/>
          <a:ln>
            <a:solidFill>
              <a:srgbClr val="7030a0"/>
            </a:solidFill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Picture 8" descr=""/>
          <p:cNvPicPr/>
          <p:nvPr/>
        </p:nvPicPr>
        <p:blipFill>
          <a:blip r:embed="rId2"/>
          <a:stretch/>
        </p:blipFill>
        <p:spPr>
          <a:xfrm>
            <a:off x="1800" y="4512960"/>
            <a:ext cx="3089520" cy="231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00600" y="768960"/>
            <a:ext cx="10515240" cy="637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Simulating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rc_neuron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for 1000ms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with constant input current of 10pA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"/>
              <a:buChar char="→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Strictly positive membrane potential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"/>
              <a:buChar char="→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No spikes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_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3"/>
          <p:cNvSpPr/>
          <p:nvPr/>
        </p:nvSpPr>
        <p:spPr>
          <a:xfrm flipV="1">
            <a:off x="11023200" y="126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0907280" y="146196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5962320" y="1728720"/>
            <a:ext cx="5924880" cy="44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9" descr=""/>
          <p:cNvPicPr/>
          <p:nvPr/>
        </p:nvPicPr>
        <p:blipFill>
          <a:blip r:embed="rId1"/>
          <a:stretch/>
        </p:blipFill>
        <p:spPr>
          <a:xfrm>
            <a:off x="5943600" y="1737360"/>
            <a:ext cx="5974200" cy="448056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300600" y="768960"/>
            <a:ext cx="10515240" cy="637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Shift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V_m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by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E_L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br/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"/>
              <a:buChar char="→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Still no spikes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40440" y="2235960"/>
            <a:ext cx="43416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neuron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rc_neuron_rest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initial_values: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V_m</a:t>
            </a:r>
            <a:r>
              <a:rPr b="1" lang="en-US" sz="1400" spc="-1" strike="noStrike">
                <a:solidFill>
                  <a:srgbClr val="0000cc"/>
                </a:solidFill>
                <a:latin typeface="Courier New"/>
              </a:rPr>
              <a:t> mV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= E_L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V_m' = -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(V_m-E_L)/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tau_m + I_syn/C_m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parameters: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cc"/>
                </a:solidFill>
                <a:latin typeface="Courier New"/>
              </a:rPr>
              <a:t>E_L mV = -70mV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 flipV="1">
            <a:off x="3416760" y="227772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NESTML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895120" y="2551320"/>
            <a:ext cx="1898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&lt;&lt;rc_neuron_rest.nestml&gt;&gt;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185040"/>
            <a:ext cx="10515240" cy="76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Adding the resting potential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</a:rPr>
              <a:t>E_L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6"/>
          <p:cNvSpPr/>
          <p:nvPr/>
        </p:nvSpPr>
        <p:spPr>
          <a:xfrm flipV="1">
            <a:off x="11023200" y="1263960"/>
            <a:ext cx="780120" cy="28764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 rot="10800000">
            <a:noAutofit/>
          </a:bodyPr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0907280" y="1461960"/>
            <a:ext cx="10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&lt;&lt;Runtime&gt;&gt;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14268</TotalTime>
  <Application>LibreOffice/6.2.4.2$Linux_X86_64 LibreOffice_project/20$Build-2</Application>
  <Words>1301</Words>
  <Paragraphs>466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2016-09-07T08:30:11Z</dcterms:created>
  <dc:creator>plotnikov</dc:creator>
  <dc:description/>
  <dc:language>en-US</dc:language>
  <cp:lastModifiedBy/>
  <dcterms:modified xsi:type="dcterms:W3CDTF">2019-06-25T14:35:51Z</dcterms:modified>
  <cp:revision>473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