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9" r:id="rId8"/>
    <p:sldId id="262" r:id="rId9"/>
    <p:sldId id="270" r:id="rId10"/>
    <p:sldId id="264" r:id="rId11"/>
    <p:sldId id="265" r:id="rId12"/>
    <p:sldId id="266" r:id="rId13"/>
    <p:sldId id="267" r:id="rId14"/>
    <p:sldId id="268" r:id="rId15"/>
    <p:sldId id="272"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2" d="100"/>
          <a:sy n="32" d="100"/>
        </p:scale>
        <p:origin x="-724" y="-92"/>
      </p:cViewPr>
      <p:guideLst>
        <p:guide orient="horz" pos="4320"/>
        <p:guide pos="76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p:spTree>
      <p:nvGrpSpPr>
        <p:cNvPr id="1" name=""/>
        <p:cNvGrpSpPr/>
        <p:nvPr/>
      </p:nvGrpSpPr>
      <p:grpSpPr>
        <a:xfrm>
          <a:off x="0" y="0"/>
          <a:ext cx="0" cy="0"/>
          <a:chOff x="0" y="0"/>
          <a:chExt cx="0" cy="0"/>
        </a:xfrm>
      </p:grpSpPr>
      <p:sp>
        <p:nvSpPr>
          <p:cNvPr id="11" name="Автор и дата"/>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Автор и дата</a:t>
            </a:r>
          </a:p>
        </p:txBody>
      </p:sp>
      <p:sp>
        <p:nvSpPr>
          <p:cNvPr id="12" name="Заголовок презентации"/>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Заголовок презентации</a:t>
            </a:r>
          </a:p>
        </p:txBody>
      </p:sp>
      <p:sp>
        <p:nvSpPr>
          <p:cNvPr id="13" name="Уровень текста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Подзаголовок презентации</a:t>
            </a:r>
          </a:p>
          <a:p>
            <a:pPr lvl="1"/>
            <a:endParaRPr/>
          </a:p>
          <a:p>
            <a:pPr lvl="2"/>
            <a:endParaRPr/>
          </a:p>
          <a:p>
            <a:pPr lvl="3"/>
            <a:endParaRPr/>
          </a:p>
          <a:p>
            <a:pPr lvl="4"/>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Информационное сообщение">
    <p:spTree>
      <p:nvGrpSpPr>
        <p:cNvPr id="1" name=""/>
        <p:cNvGrpSpPr/>
        <p:nvPr/>
      </p:nvGrpSpPr>
      <p:grpSpPr>
        <a:xfrm>
          <a:off x="0" y="0"/>
          <a:ext cx="0" cy="0"/>
          <a:chOff x="0" y="0"/>
          <a:chExt cx="0" cy="0"/>
        </a:xfrm>
      </p:grpSpPr>
      <p:sp>
        <p:nvSpPr>
          <p:cNvPr id="98" name="Уровень текста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Информационное сообщение</a:t>
            </a:r>
          </a:p>
          <a:p>
            <a:pPr lvl="1"/>
            <a:endParaRPr/>
          </a:p>
          <a:p>
            <a:pPr lvl="2"/>
            <a:endParaRPr/>
          </a:p>
          <a:p>
            <a:pPr lvl="3"/>
            <a:endParaRPr/>
          </a:p>
          <a:p>
            <a:pPr lvl="4"/>
            <a:endParaRPr/>
          </a:p>
        </p:txBody>
      </p:sp>
      <p:sp>
        <p:nvSpPr>
          <p:cNvPr id="9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Важный факт">
    <p:spTree>
      <p:nvGrpSpPr>
        <p:cNvPr id="1" name=""/>
        <p:cNvGrpSpPr/>
        <p:nvPr/>
      </p:nvGrpSpPr>
      <p:grpSpPr>
        <a:xfrm>
          <a:off x="0" y="0"/>
          <a:ext cx="0" cy="0"/>
          <a:chOff x="0" y="0"/>
          <a:chExt cx="0" cy="0"/>
        </a:xfrm>
      </p:grpSpPr>
      <p:sp>
        <p:nvSpPr>
          <p:cNvPr id="106" name="Уровень текста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Информация о факте"/>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Информация о факте</a:t>
            </a:r>
          </a:p>
        </p:txBody>
      </p:sp>
      <p:sp>
        <p:nvSpPr>
          <p:cNvPr id="10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Цитата">
    <p:spTree>
      <p:nvGrpSpPr>
        <p:cNvPr id="1" name=""/>
        <p:cNvGrpSpPr/>
        <p:nvPr/>
      </p:nvGrpSpPr>
      <p:grpSpPr>
        <a:xfrm>
          <a:off x="0" y="0"/>
          <a:ext cx="0" cy="0"/>
          <a:chOff x="0" y="0"/>
          <a:chExt cx="0" cy="0"/>
        </a:xfrm>
      </p:grpSpPr>
      <p:sp>
        <p:nvSpPr>
          <p:cNvPr id="115" name="Авторство"/>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Авторство</a:t>
            </a:r>
          </a:p>
        </p:txBody>
      </p:sp>
      <p:sp>
        <p:nvSpPr>
          <p:cNvPr id="116" name="Уровень текста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«Важная цитата»</a:t>
            </a:r>
          </a:p>
          <a:p>
            <a:pPr lvl="1"/>
            <a:endParaRPr/>
          </a:p>
          <a:p>
            <a:pPr lvl="2"/>
            <a:endParaRPr/>
          </a:p>
          <a:p>
            <a:pPr lvl="3"/>
            <a:endParaRPr/>
          </a:p>
          <a:p>
            <a:pPr lvl="4"/>
            <a:endParaRPr/>
          </a:p>
        </p:txBody>
      </p:sp>
      <p:sp>
        <p:nvSpPr>
          <p:cNvPr id="11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3 шт.)">
    <p:spTree>
      <p:nvGrpSpPr>
        <p:cNvPr id="1" name=""/>
        <p:cNvGrpSpPr/>
        <p:nvPr/>
      </p:nvGrpSpPr>
      <p:grpSpPr>
        <a:xfrm>
          <a:off x="0" y="0"/>
          <a:ext cx="0" cy="0"/>
          <a:chOff x="0" y="0"/>
          <a:chExt cx="0" cy="0"/>
        </a:xfrm>
      </p:grpSpPr>
      <p:sp>
        <p:nvSpPr>
          <p:cNvPr id="124" name="Изображение"/>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Изображение"/>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Изображение"/>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Фото">
    <p:spTree>
      <p:nvGrpSpPr>
        <p:cNvPr id="1" name=""/>
        <p:cNvGrpSpPr/>
        <p:nvPr/>
      </p:nvGrpSpPr>
      <p:grpSpPr>
        <a:xfrm>
          <a:off x="0" y="0"/>
          <a:ext cx="0" cy="0"/>
          <a:chOff x="0" y="0"/>
          <a:chExt cx="0" cy="0"/>
        </a:xfrm>
      </p:grpSpPr>
      <p:sp>
        <p:nvSpPr>
          <p:cNvPr id="134" name="Изображение"/>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1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и фото">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Заголовок презентации"/>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Заголовок презентации</a:t>
            </a:r>
          </a:p>
        </p:txBody>
      </p:sp>
      <p:sp>
        <p:nvSpPr>
          <p:cNvPr id="23" name="Автор и дата"/>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Автор и дата</a:t>
            </a:r>
          </a:p>
        </p:txBody>
      </p:sp>
      <p:sp>
        <p:nvSpPr>
          <p:cNvPr id="24" name="Уровень текста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Подзаголовок презентации</a:t>
            </a:r>
          </a:p>
          <a:p>
            <a:pPr lvl="1"/>
            <a:endParaRPr/>
          </a:p>
          <a:p>
            <a:pPr lvl="2"/>
            <a:endParaRPr/>
          </a:p>
          <a:p>
            <a:pPr lvl="3"/>
            <a:endParaRPr/>
          </a:p>
          <a:p>
            <a:pPr lvl="4"/>
            <a:endParaRP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и фото (вариант)">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Заголовок слайда"/>
          <p:cNvSpPr txBox="1">
            <a:spLocks noGrp="1"/>
          </p:cNvSpPr>
          <p:nvPr>
            <p:ph type="title" hasCustomPrompt="1"/>
          </p:nvPr>
        </p:nvSpPr>
        <p:spPr>
          <a:xfrm>
            <a:off x="1206500" y="1270000"/>
            <a:ext cx="9779000" cy="5882273"/>
          </a:xfrm>
          <a:prstGeom prst="rect">
            <a:avLst/>
          </a:prstGeom>
        </p:spPr>
        <p:txBody>
          <a:bodyPr anchor="b"/>
          <a:lstStyle/>
          <a:p>
            <a:r>
              <a:t>Заголовок слайда</a:t>
            </a:r>
          </a:p>
        </p:txBody>
      </p:sp>
      <p:sp>
        <p:nvSpPr>
          <p:cNvPr id="34" name="Уровень текста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Подзаголовок слайда</a:t>
            </a:r>
          </a:p>
          <a:p>
            <a:pPr lvl="1"/>
            <a:endParaRPr/>
          </a:p>
          <a:p>
            <a:pPr lvl="2"/>
            <a:endParaRPr/>
          </a:p>
          <a:p>
            <a:pPr lvl="3"/>
            <a:endParaRPr/>
          </a:p>
          <a:p>
            <a:pPr lvl="4"/>
            <a:endParaRPr/>
          </a:p>
        </p:txBody>
      </p:sp>
      <p:sp>
        <p:nvSpPr>
          <p:cNvPr id="35" name="Номер слайда"/>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42" name="Заголовок слайда"/>
          <p:cNvSpPr txBox="1">
            <a:spLocks noGrp="1"/>
          </p:cNvSpPr>
          <p:nvPr>
            <p:ph type="title" hasCustomPrompt="1"/>
          </p:nvPr>
        </p:nvSpPr>
        <p:spPr>
          <a:prstGeom prst="rect">
            <a:avLst/>
          </a:prstGeom>
        </p:spPr>
        <p:txBody>
          <a:bodyPr/>
          <a:lstStyle/>
          <a:p>
            <a:r>
              <a:t>Заголовок слайда</a:t>
            </a:r>
          </a:p>
        </p:txBody>
      </p:sp>
      <p:sp>
        <p:nvSpPr>
          <p:cNvPr id="43" name="Подзаголовок слайда"/>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Подзаголовок слайда</a:t>
            </a:r>
          </a:p>
        </p:txBody>
      </p:sp>
      <p:sp>
        <p:nvSpPr>
          <p:cNvPr id="44" name="Уровень текста 1…"/>
          <p:cNvSpPr txBox="1">
            <a:spLocks noGrp="1"/>
          </p:cNvSpPr>
          <p:nvPr>
            <p:ph type="body" idx="1" hasCustomPrompt="1"/>
          </p:nvPr>
        </p:nvSpPr>
        <p:spPr>
          <a:prstGeom prst="rect">
            <a:avLst/>
          </a:prstGeom>
        </p:spPr>
        <p:txBody>
          <a:bodyPr/>
          <a:lstStyle/>
          <a:p>
            <a:r>
              <a:t>Текст пункта на слайде</a:t>
            </a:r>
          </a:p>
          <a:p>
            <a:pPr lvl="1"/>
            <a:endParaRPr/>
          </a:p>
          <a:p>
            <a:pPr lvl="2"/>
            <a:endParaRPr/>
          </a:p>
          <a:p>
            <a:pPr lvl="3"/>
            <a:endParaRPr/>
          </a:p>
          <a:p>
            <a:pPr lvl="4"/>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нкты">
    <p:spTree>
      <p:nvGrpSpPr>
        <p:cNvPr id="1" name=""/>
        <p:cNvGrpSpPr/>
        <p:nvPr/>
      </p:nvGrpSpPr>
      <p:grpSpPr>
        <a:xfrm>
          <a:off x="0" y="0"/>
          <a:ext cx="0" cy="0"/>
          <a:chOff x="0" y="0"/>
          <a:chExt cx="0" cy="0"/>
        </a:xfrm>
      </p:grpSpPr>
      <p:sp>
        <p:nvSpPr>
          <p:cNvPr id="52" name="Уровень текста 1…"/>
          <p:cNvSpPr txBox="1">
            <a:spLocks noGrp="1"/>
          </p:cNvSpPr>
          <p:nvPr>
            <p:ph type="body" idx="1" hasCustomPrompt="1"/>
          </p:nvPr>
        </p:nvSpPr>
        <p:spPr>
          <a:prstGeom prst="rect">
            <a:avLst/>
          </a:prstGeom>
        </p:spPr>
        <p:txBody>
          <a:bodyPr numCol="2" spcCol="1098550"/>
          <a:lstStyle/>
          <a:p>
            <a:r>
              <a:t>Текст пункта на слайде</a:t>
            </a:r>
          </a:p>
          <a:p>
            <a:pPr lvl="1"/>
            <a:endParaRPr/>
          </a:p>
          <a:p>
            <a:pPr lvl="2"/>
            <a:endParaRPr/>
          </a:p>
          <a:p>
            <a:pPr lvl="3"/>
            <a:endParaRPr/>
          </a:p>
          <a:p>
            <a:pPr lvl="4"/>
            <a:endParaRPr/>
          </a:p>
        </p:txBody>
      </p:sp>
      <p:sp>
        <p:nvSpPr>
          <p:cNvPr id="5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spTree>
      <p:nvGrpSpPr>
        <p:cNvPr id="1" name=""/>
        <p:cNvGrpSpPr/>
        <p:nvPr/>
      </p:nvGrpSpPr>
      <p:grpSpPr>
        <a:xfrm>
          <a:off x="0" y="0"/>
          <a:ext cx="0" cy="0"/>
          <a:chOff x="0" y="0"/>
          <a:chExt cx="0" cy="0"/>
        </a:xfrm>
      </p:grpSpPr>
      <p:sp>
        <p:nvSpPr>
          <p:cNvPr id="60" name="Подзаголовок слайда"/>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Подзаголовок слайда</a:t>
            </a:r>
          </a:p>
        </p:txBody>
      </p:sp>
      <p:sp>
        <p:nvSpPr>
          <p:cNvPr id="61" name="Уровень текста 1…"/>
          <p:cNvSpPr txBox="1">
            <a:spLocks noGrp="1"/>
          </p:cNvSpPr>
          <p:nvPr>
            <p:ph type="body" sz="half" idx="1" hasCustomPrompt="1"/>
          </p:nvPr>
        </p:nvSpPr>
        <p:spPr>
          <a:xfrm>
            <a:off x="1206500" y="4248504"/>
            <a:ext cx="9779000" cy="8256630"/>
          </a:xfrm>
          <a:prstGeom prst="rect">
            <a:avLst/>
          </a:prstGeom>
        </p:spPr>
        <p:txBody>
          <a:bodyPr/>
          <a:lstStyle/>
          <a:p>
            <a:r>
              <a:t>Текст пункта на слайде</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Заголовок слайда"/>
          <p:cNvSpPr txBox="1">
            <a:spLocks noGrp="1"/>
          </p:cNvSpPr>
          <p:nvPr>
            <p:ph type="title" hasCustomPrompt="1"/>
          </p:nvPr>
        </p:nvSpPr>
        <p:spPr>
          <a:xfrm>
            <a:off x="1206500" y="1079500"/>
            <a:ext cx="9779000" cy="1435100"/>
          </a:xfrm>
          <a:prstGeom prst="rect">
            <a:avLst/>
          </a:prstGeom>
        </p:spPr>
        <p:txBody>
          <a:bodyPr/>
          <a:lstStyle/>
          <a:p>
            <a:r>
              <a:t>Заголовок слайда</a:t>
            </a:r>
          </a:p>
        </p:txBody>
      </p:sp>
      <p:sp>
        <p:nvSpPr>
          <p:cNvPr id="6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аздел">
    <p:spTree>
      <p:nvGrpSpPr>
        <p:cNvPr id="1" name=""/>
        <p:cNvGrpSpPr/>
        <p:nvPr/>
      </p:nvGrpSpPr>
      <p:grpSpPr>
        <a:xfrm>
          <a:off x="0" y="0"/>
          <a:ext cx="0" cy="0"/>
          <a:chOff x="0" y="0"/>
          <a:chExt cx="0" cy="0"/>
        </a:xfrm>
      </p:grpSpPr>
      <p:sp>
        <p:nvSpPr>
          <p:cNvPr id="71" name="Заголовок раздела"/>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Заголовок раздела</a:t>
            </a:r>
          </a:p>
        </p:txBody>
      </p:sp>
      <p:sp>
        <p:nvSpPr>
          <p:cNvPr id="72" name="Номер слайда"/>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79" name="Заголовок слайда"/>
          <p:cNvSpPr txBox="1">
            <a:spLocks noGrp="1"/>
          </p:cNvSpPr>
          <p:nvPr>
            <p:ph type="title" hasCustomPrompt="1"/>
          </p:nvPr>
        </p:nvSpPr>
        <p:spPr>
          <a:xfrm>
            <a:off x="1206500" y="1079500"/>
            <a:ext cx="21971000" cy="1434949"/>
          </a:xfrm>
          <a:prstGeom prst="rect">
            <a:avLst/>
          </a:prstGeom>
        </p:spPr>
        <p:txBody>
          <a:bodyPr/>
          <a:lstStyle/>
          <a:p>
            <a:r>
              <a:t>Заголовок слайда</a:t>
            </a:r>
          </a:p>
        </p:txBody>
      </p:sp>
      <p:sp>
        <p:nvSpPr>
          <p:cNvPr id="80" name="Подзаголовок слайда"/>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Подзаголовок слайда</a:t>
            </a:r>
          </a:p>
        </p:txBody>
      </p:sp>
      <p:sp>
        <p:nvSpPr>
          <p:cNvPr id="8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Повестка дня">
    <p:spTree>
      <p:nvGrpSpPr>
        <p:cNvPr id="1" name=""/>
        <p:cNvGrpSpPr/>
        <p:nvPr/>
      </p:nvGrpSpPr>
      <p:grpSpPr>
        <a:xfrm>
          <a:off x="0" y="0"/>
          <a:ext cx="0" cy="0"/>
          <a:chOff x="0" y="0"/>
          <a:chExt cx="0" cy="0"/>
        </a:xfrm>
      </p:grpSpPr>
      <p:sp>
        <p:nvSpPr>
          <p:cNvPr id="88" name="Заголовок повестки дня"/>
          <p:cNvSpPr txBox="1">
            <a:spLocks noGrp="1"/>
          </p:cNvSpPr>
          <p:nvPr>
            <p:ph type="title" hasCustomPrompt="1"/>
          </p:nvPr>
        </p:nvSpPr>
        <p:spPr>
          <a:xfrm>
            <a:off x="1206500" y="1079500"/>
            <a:ext cx="21971000" cy="1435100"/>
          </a:xfrm>
          <a:prstGeom prst="rect">
            <a:avLst/>
          </a:prstGeom>
        </p:spPr>
        <p:txBody>
          <a:bodyPr/>
          <a:lstStyle/>
          <a:p>
            <a:r>
              <a:t>Заголовок повестки дня</a:t>
            </a:r>
          </a:p>
        </p:txBody>
      </p:sp>
      <p:sp>
        <p:nvSpPr>
          <p:cNvPr id="89" name="Подзаголовок повестки дня"/>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Подзаголовок повестки дня</a:t>
            </a:r>
          </a:p>
        </p:txBody>
      </p:sp>
      <p:sp>
        <p:nvSpPr>
          <p:cNvPr id="90" name="Уровень текста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Темы повестки дня</a:t>
            </a:r>
          </a:p>
          <a:p>
            <a:pPr lvl="1"/>
            <a:endParaRPr/>
          </a:p>
          <a:p>
            <a:pPr lvl="2"/>
            <a:endParaRPr/>
          </a:p>
          <a:p>
            <a:pPr lvl="3"/>
            <a:endParaRPr/>
          </a:p>
          <a:p>
            <a:pPr lvl="4"/>
            <a:endParaRPr/>
          </a:p>
        </p:txBody>
      </p:sp>
      <p:sp>
        <p:nvSpPr>
          <p:cNvPr id="9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Заголовок слайда"/>
          <p:cNvSpPr txBox="1">
            <a:spLocks noGrp="1"/>
          </p:cNvSpPr>
          <p:nvPr>
            <p:ph type="title"/>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Заголовок слайда</a:t>
            </a:r>
          </a:p>
        </p:txBody>
      </p:sp>
      <p:sp>
        <p:nvSpPr>
          <p:cNvPr id="3" name="Уровень текста 1…"/>
          <p:cNvSpPr txBox="1">
            <a:spLocks noGrp="1"/>
          </p:cNvSpPr>
          <p:nvPr>
            <p:ph type="body" id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Текст пункта на слайде</a:t>
            </a:r>
          </a:p>
          <a:p>
            <a:pPr lvl="1"/>
            <a:endParaRPr/>
          </a:p>
          <a:p>
            <a:pPr lvl="2"/>
            <a:endParaRPr/>
          </a:p>
          <a:p>
            <a:pPr lvl="3"/>
            <a:endParaRPr/>
          </a:p>
          <a:p>
            <a:pPr lvl="4"/>
            <a:endParaRPr/>
          </a:p>
        </p:txBody>
      </p:sp>
      <p:sp>
        <p:nvSpPr>
          <p:cNvPr id="4" name="Номер слайда"/>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Автор и дата"/>
          <p:cNvSpPr txBox="1">
            <a:spLocks noGrp="1"/>
          </p:cNvSpPr>
          <p:nvPr>
            <p:ph type="body" idx="21"/>
          </p:nvPr>
        </p:nvSpPr>
        <p:spPr>
          <a:prstGeom prst="rect">
            <a:avLst/>
          </a:prstGeom>
        </p:spPr>
        <p:txBody>
          <a:bodyPr>
            <a:normAutofit lnSpcReduction="10000"/>
          </a:bodyPr>
          <a:lstStyle/>
          <a:p>
            <a:endParaRPr/>
          </a:p>
        </p:txBody>
      </p:sp>
      <p:sp>
        <p:nvSpPr>
          <p:cNvPr id="152" name="Best Garch model to predict indices prices"/>
          <p:cNvSpPr txBox="1">
            <a:spLocks noGrp="1"/>
          </p:cNvSpPr>
          <p:nvPr>
            <p:ph type="ctrTitle"/>
          </p:nvPr>
        </p:nvSpPr>
        <p:spPr>
          <a:prstGeom prst="rect">
            <a:avLst/>
          </a:prstGeom>
        </p:spPr>
        <p:txBody>
          <a:bodyPr/>
          <a:lstStyle/>
          <a:p>
            <a:r>
              <a:rPr lang="en-AU" dirty="0" smtClean="0"/>
              <a:t>Best </a:t>
            </a:r>
            <a:r>
              <a:rPr lang="en-AU" dirty="0" smtClean="0"/>
              <a:t>G</a:t>
            </a:r>
            <a:r>
              <a:rPr lang="pl-PL" dirty="0" smtClean="0"/>
              <a:t>ARCH</a:t>
            </a:r>
            <a:r>
              <a:rPr lang="en-AU" dirty="0" smtClean="0"/>
              <a:t> </a:t>
            </a:r>
            <a:r>
              <a:rPr lang="en-AU" dirty="0" smtClean="0"/>
              <a:t>model to evaluate current volatility of indices</a:t>
            </a:r>
            <a:endParaRPr/>
          </a:p>
        </p:txBody>
      </p:sp>
      <p:sp>
        <p:nvSpPr>
          <p:cNvPr id="153" name="Hubert Ziomek…"/>
          <p:cNvSpPr txBox="1">
            <a:spLocks noGrp="1"/>
          </p:cNvSpPr>
          <p:nvPr>
            <p:ph type="subTitle" sz="quarter" idx="1"/>
          </p:nvPr>
        </p:nvSpPr>
        <p:spPr>
          <a:xfrm>
            <a:off x="1201342" y="9322593"/>
            <a:ext cx="21971001" cy="2537271"/>
          </a:xfrm>
          <a:prstGeom prst="rect">
            <a:avLst/>
          </a:prstGeom>
        </p:spPr>
        <p:txBody>
          <a:bodyPr/>
          <a:lstStyle/>
          <a:p>
            <a:pPr algn="r">
              <a:defRPr sz="3600"/>
            </a:pPr>
            <a:r>
              <a:t>Hubert Ziomek</a:t>
            </a:r>
          </a:p>
          <a:p>
            <a:pPr algn="r">
              <a:defRPr sz="3600"/>
            </a:pPr>
            <a:r>
              <a:t>Vlad Yanenko</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EGARCH"/>
          <p:cNvSpPr txBox="1">
            <a:spLocks noGrp="1"/>
          </p:cNvSpPr>
          <p:nvPr>
            <p:ph type="title"/>
          </p:nvPr>
        </p:nvSpPr>
        <p:spPr>
          <a:prstGeom prst="rect">
            <a:avLst/>
          </a:prstGeom>
        </p:spPr>
        <p:txBody>
          <a:bodyPr/>
          <a:lstStyle>
            <a:lvl1pPr defTabSz="1828754">
              <a:defRPr sz="8700" spc="-174"/>
            </a:lvl1pPr>
          </a:lstStyle>
          <a:p>
            <a:r>
              <a:t> EGARCH</a:t>
            </a:r>
          </a:p>
        </p:txBody>
      </p:sp>
      <p:sp>
        <p:nvSpPr>
          <p:cNvPr id="184" name="Подзаголовок слайда"/>
          <p:cNvSpPr txBox="1">
            <a:spLocks noGrp="1"/>
          </p:cNvSpPr>
          <p:nvPr>
            <p:ph type="body" idx="21"/>
          </p:nvPr>
        </p:nvSpPr>
        <p:spPr>
          <a:prstGeom prst="rect">
            <a:avLst/>
          </a:prstGeom>
        </p:spPr>
        <p:txBody>
          <a:bodyPr/>
          <a:lstStyle/>
          <a:p>
            <a:endParaRPr/>
          </a:p>
        </p:txBody>
      </p:sp>
      <p:sp>
        <p:nvSpPr>
          <p:cNvPr id="185" name="Checking if conditional variance reacts asymmetrically to the news arriving to the market.…"/>
          <p:cNvSpPr txBox="1">
            <a:spLocks noGrp="1"/>
          </p:cNvSpPr>
          <p:nvPr>
            <p:ph type="body" idx="1"/>
          </p:nvPr>
        </p:nvSpPr>
        <p:spPr>
          <a:xfrm>
            <a:off x="886950" y="3672852"/>
            <a:ext cx="22290550" cy="13189530"/>
          </a:xfrm>
          <a:prstGeom prst="rect">
            <a:avLst/>
          </a:prstGeom>
        </p:spPr>
        <p:txBody>
          <a:bodyPr>
            <a:normAutofit/>
          </a:bodyPr>
          <a:lstStyle/>
          <a:p>
            <a:pPr marL="0" indent="0" defTabSz="1243552">
              <a:lnSpc>
                <a:spcPct val="150000"/>
              </a:lnSpc>
              <a:spcBef>
                <a:spcPts val="2200"/>
              </a:spcBef>
              <a:buSzTx/>
              <a:buNone/>
              <a:defRPr sz="4998"/>
            </a:pPr>
            <a:r>
              <a:rPr sz="4000"/>
              <a:t> Checking if conditional variance reacts asymmetrically to the news arriving to the market. </a:t>
            </a:r>
          </a:p>
          <a:p>
            <a:pPr marL="0" indent="0" defTabSz="1243552">
              <a:lnSpc>
                <a:spcPct val="150000"/>
              </a:lnSpc>
              <a:spcBef>
                <a:spcPts val="2200"/>
              </a:spcBef>
              <a:buSzTx/>
              <a:buNone/>
              <a:defRPr sz="4998"/>
            </a:pPr>
            <a:r>
              <a:rPr sz="4000"/>
              <a:t> Coefficient alpha1 is the assymetry term of EGARCH model (measuring the leverage effect) </a:t>
            </a:r>
          </a:p>
          <a:p>
            <a:pPr marL="0" indent="0" defTabSz="1243552">
              <a:lnSpc>
                <a:spcPct val="150000"/>
              </a:lnSpc>
              <a:spcBef>
                <a:spcPts val="2200"/>
              </a:spcBef>
              <a:buSzTx/>
              <a:buNone/>
              <a:defRPr sz="4998"/>
            </a:pPr>
            <a:r>
              <a:rPr sz="4000"/>
              <a:t> </a:t>
            </a:r>
            <a:r>
              <a:rPr sz="4000" b="1"/>
              <a:t>It is negative and significant (&lt;0.05) for all indices, so the asymmetry is found! </a:t>
            </a:r>
          </a:p>
          <a:p>
            <a:pPr marL="0" indent="0" defTabSz="1243552">
              <a:lnSpc>
                <a:spcPct val="150000"/>
              </a:lnSpc>
              <a:spcBef>
                <a:spcPts val="2200"/>
              </a:spcBef>
              <a:buSzTx/>
              <a:buNone/>
              <a:defRPr sz="2448"/>
            </a:pPr>
            <a:r>
              <a:rPr sz="4000" b="1"/>
              <a:t> </a:t>
            </a:r>
            <a:endParaRPr sz="4000"/>
          </a:p>
          <a:p>
            <a:pPr marL="0" indent="0" defTabSz="1243552">
              <a:lnSpc>
                <a:spcPct val="150000"/>
              </a:lnSpc>
              <a:spcBef>
                <a:spcPts val="2200"/>
              </a:spcBef>
              <a:buSzTx/>
              <a:buNone/>
              <a:defRPr sz="2448"/>
            </a:pPr>
            <a:endParaRPr sz="4000">
              <a:latin typeface="Times Roman"/>
              <a:ea typeface="Times Roman"/>
              <a:cs typeface="Times Roman"/>
              <a:sym typeface="Times Roman"/>
            </a:endParaRPr>
          </a:p>
          <a:p>
            <a:pPr marL="0" indent="0" defTabSz="1243552">
              <a:lnSpc>
                <a:spcPct val="150000"/>
              </a:lnSpc>
              <a:spcBef>
                <a:spcPts val="2200"/>
              </a:spcBef>
              <a:buSzTx/>
              <a:buNone/>
              <a:defRPr sz="2448"/>
            </a:pPr>
            <a:endParaRPr sz="4000">
              <a:latin typeface="Times Roman"/>
              <a:ea typeface="Times Roman"/>
              <a:cs typeface="Times Roman"/>
              <a:sym typeface="Times Roman"/>
            </a:endParaRPr>
          </a:p>
          <a:p>
            <a:pPr marL="0" indent="0" defTabSz="1243552">
              <a:lnSpc>
                <a:spcPct val="150000"/>
              </a:lnSpc>
              <a:spcBef>
                <a:spcPts val="2200"/>
              </a:spcBef>
              <a:buSzTx/>
              <a:buNone/>
              <a:defRPr sz="2448"/>
            </a:pPr>
            <a:endParaRPr sz="4000"/>
          </a:p>
          <a:p>
            <a:pPr marL="0" indent="0" defTabSz="1243552">
              <a:lnSpc>
                <a:spcPct val="150000"/>
              </a:lnSpc>
              <a:spcBef>
                <a:spcPts val="2200"/>
              </a:spcBef>
              <a:buSzTx/>
              <a:buNone/>
              <a:defRPr sz="2448"/>
            </a:pPr>
            <a:r>
              <a:rPr sz="4000"/>
              <a:t> </a:t>
            </a:r>
            <a:endParaRPr sz="4000">
              <a:latin typeface="Times Roman"/>
              <a:ea typeface="Times Roman"/>
              <a:cs typeface="Times Roman"/>
              <a:sym typeface="Times Roman"/>
            </a:endParaRPr>
          </a:p>
          <a:p>
            <a:pPr marL="0" indent="0" algn="ctr" defTabSz="1243552">
              <a:lnSpc>
                <a:spcPct val="150000"/>
              </a:lnSpc>
              <a:spcBef>
                <a:spcPts val="2200"/>
              </a:spcBef>
              <a:buSzTx/>
              <a:buNone/>
              <a:defRPr sz="2448"/>
            </a:pPr>
            <a:endParaRPr sz="4000">
              <a:latin typeface="Times Roman"/>
              <a:ea typeface="Times Roman"/>
              <a:cs typeface="Times Roman"/>
              <a:sym typeface="Times Roman"/>
            </a:endParaRPr>
          </a:p>
          <a:p>
            <a:pPr marL="0" indent="0" algn="ctr" defTabSz="1243552">
              <a:lnSpc>
                <a:spcPct val="150000"/>
              </a:lnSpc>
              <a:spcBef>
                <a:spcPts val="2200"/>
              </a:spcBef>
              <a:buSzTx/>
              <a:buNone/>
              <a:defRPr sz="2448"/>
            </a:pPr>
            <a:endParaRPr sz="4000">
              <a:latin typeface="Times Roman"/>
              <a:ea typeface="Times Roman"/>
              <a:cs typeface="Times Roman"/>
              <a:sym typeface="Times Roman"/>
            </a:endParaRPr>
          </a:p>
          <a:p>
            <a:pPr marL="0" indent="0" defTabSz="1243552">
              <a:lnSpc>
                <a:spcPct val="150000"/>
              </a:lnSpc>
              <a:spcBef>
                <a:spcPts val="2200"/>
              </a:spcBef>
              <a:buSzTx/>
              <a:buNone/>
              <a:defRPr sz="2448"/>
            </a:pPr>
            <a:endParaRPr sz="4000">
              <a:latin typeface="Times Roman"/>
              <a:ea typeface="Times Roman"/>
              <a:cs typeface="Times Roman"/>
              <a:sym typeface="Times Roman"/>
            </a:endParaRPr>
          </a:p>
          <a:p>
            <a:pPr marL="0" indent="0" defTabSz="1243552">
              <a:lnSpc>
                <a:spcPct val="150000"/>
              </a:lnSpc>
              <a:spcBef>
                <a:spcPts val="2200"/>
              </a:spcBef>
              <a:buSzTx/>
              <a:buNone/>
              <a:defRPr sz="2448"/>
            </a:pPr>
            <a:endParaRPr sz="4000">
              <a:latin typeface="Times Roman"/>
              <a:ea typeface="Times Roman"/>
              <a:cs typeface="Times Roman"/>
              <a:sym typeface="Times Roman"/>
            </a:endParaRPr>
          </a:p>
        </p:txBody>
      </p:sp>
      <p:pic>
        <p:nvPicPr>
          <p:cNvPr id="2050" name="Picture 2"/>
          <p:cNvPicPr>
            <a:picLocks noChangeAspect="1" noChangeArrowheads="1"/>
          </p:cNvPicPr>
          <p:nvPr/>
        </p:nvPicPr>
        <p:blipFill>
          <a:blip r:embed="rId2"/>
          <a:srcRect/>
          <a:stretch>
            <a:fillRect/>
          </a:stretch>
        </p:blipFill>
        <p:spPr bwMode="auto">
          <a:xfrm>
            <a:off x="6691274" y="7286580"/>
            <a:ext cx="12715964" cy="642942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GARCH-M, GARCH-in-Mean"/>
          <p:cNvSpPr txBox="1">
            <a:spLocks noGrp="1"/>
          </p:cNvSpPr>
          <p:nvPr>
            <p:ph type="title"/>
          </p:nvPr>
        </p:nvSpPr>
        <p:spPr>
          <a:prstGeom prst="rect">
            <a:avLst/>
          </a:prstGeom>
        </p:spPr>
        <p:txBody>
          <a:bodyPr/>
          <a:lstStyle>
            <a:lvl1pPr defTabSz="1828754">
              <a:defRPr sz="8700" spc="-174"/>
            </a:lvl1pPr>
          </a:lstStyle>
          <a:p>
            <a:r>
              <a:t> GARCH-M, GARCH-in-Mean </a:t>
            </a:r>
            <a:endParaRPr sz="900" b="0" spc="-18"/>
          </a:p>
        </p:txBody>
      </p:sp>
      <p:sp>
        <p:nvSpPr>
          <p:cNvPr id="188" name="Подзаголовок слайда"/>
          <p:cNvSpPr txBox="1">
            <a:spLocks noGrp="1"/>
          </p:cNvSpPr>
          <p:nvPr>
            <p:ph type="body" idx="21"/>
          </p:nvPr>
        </p:nvSpPr>
        <p:spPr>
          <a:prstGeom prst="rect">
            <a:avLst/>
          </a:prstGeom>
        </p:spPr>
        <p:txBody>
          <a:bodyPr/>
          <a:lstStyle/>
          <a:p>
            <a:endParaRPr/>
          </a:p>
        </p:txBody>
      </p:sp>
      <p:sp>
        <p:nvSpPr>
          <p:cNvPr id="189" name="One expects that the higher the risk, the higher the return (on average) which is called the risk premium…"/>
          <p:cNvSpPr txBox="1">
            <a:spLocks noGrp="1"/>
          </p:cNvSpPr>
          <p:nvPr>
            <p:ph type="body" idx="1"/>
          </p:nvPr>
        </p:nvSpPr>
        <p:spPr>
          <a:xfrm>
            <a:off x="833358" y="2214530"/>
            <a:ext cx="22290550" cy="9364674"/>
          </a:xfrm>
          <a:prstGeom prst="rect">
            <a:avLst/>
          </a:prstGeom>
        </p:spPr>
        <p:txBody>
          <a:bodyPr>
            <a:normAutofit fontScale="70000" lnSpcReduction="20000"/>
          </a:bodyPr>
          <a:lstStyle/>
          <a:p>
            <a:pPr marL="0" indent="0" defTabSz="975335">
              <a:lnSpc>
                <a:spcPct val="150000"/>
              </a:lnSpc>
              <a:spcBef>
                <a:spcPts val="0"/>
              </a:spcBef>
              <a:buSzTx/>
              <a:buNone/>
              <a:defRPr sz="4640" spc="-92"/>
            </a:pPr>
            <a:r>
              <a:t> One expects that the higher the risk, the higher the return (on average) which is called the risk premium </a:t>
            </a:r>
          </a:p>
          <a:p>
            <a:pPr marL="0" indent="0" defTabSz="975335">
              <a:lnSpc>
                <a:spcPct val="150000"/>
              </a:lnSpc>
              <a:spcBef>
                <a:spcPts val="0"/>
              </a:spcBef>
              <a:buSzTx/>
              <a:buNone/>
              <a:defRPr sz="4640" spc="-92"/>
            </a:pPr>
            <a:endParaRPr/>
          </a:p>
          <a:p>
            <a:pPr marL="0" indent="0" defTabSz="975335">
              <a:lnSpc>
                <a:spcPct val="150000"/>
              </a:lnSpc>
              <a:spcBef>
                <a:spcPts val="0"/>
              </a:spcBef>
              <a:buSzTx/>
              <a:buNone/>
              <a:defRPr sz="4640" spc="-92"/>
            </a:pPr>
            <a:r>
              <a:t> The existence of risk premium is therefore confirmed </a:t>
            </a:r>
            <a:r>
              <a:rPr/>
              <a:t>if </a:t>
            </a:r>
            <a:r>
              <a:rPr smtClean="0"/>
              <a:t>arc</a:t>
            </a:r>
            <a:r>
              <a:rPr lang="pl-PL" dirty="0" smtClean="0"/>
              <a:t>h</a:t>
            </a:r>
            <a:r>
              <a:rPr smtClean="0"/>
              <a:t>m </a:t>
            </a:r>
            <a:r>
              <a:t>coefficient is significantly positive and statistically significant. </a:t>
            </a:r>
          </a:p>
          <a:p>
            <a:pPr marL="0" indent="0" defTabSz="975335">
              <a:lnSpc>
                <a:spcPct val="150000"/>
              </a:lnSpc>
              <a:spcBef>
                <a:spcPts val="0"/>
              </a:spcBef>
              <a:buSzTx/>
              <a:buNone/>
              <a:defRPr sz="4640" spc="-92"/>
            </a:pPr>
            <a:endParaRPr/>
          </a:p>
          <a:p>
            <a:pPr marL="0" indent="0" defTabSz="975335">
              <a:lnSpc>
                <a:spcPct val="150000"/>
              </a:lnSpc>
              <a:spcBef>
                <a:spcPts val="0"/>
              </a:spcBef>
              <a:buSzTx/>
              <a:buNone/>
              <a:defRPr sz="4640" spc="-92"/>
            </a:pPr>
            <a:r>
              <a:t> Archm coefficient is significantly positive for SP 500, DAX, CAC 40 but, when we apply robust standard errors, the archm is not statistically significant so we DO NOT find the proof for risk premium in the model. </a:t>
            </a:r>
            <a:endParaRPr b="1"/>
          </a:p>
          <a:p>
            <a:pPr marL="0" indent="0" defTabSz="975335">
              <a:lnSpc>
                <a:spcPct val="150000"/>
              </a:lnSpc>
              <a:spcBef>
                <a:spcPts val="0"/>
              </a:spcBef>
              <a:buSzTx/>
              <a:buNone/>
              <a:defRPr sz="4640" b="1" spc="-92"/>
            </a:pPr>
            <a:endParaRPr/>
          </a:p>
          <a:p>
            <a:pPr marL="0" indent="0" defTabSz="975335">
              <a:lnSpc>
                <a:spcPct val="150000"/>
              </a:lnSpc>
              <a:spcBef>
                <a:spcPts val="0"/>
              </a:spcBef>
              <a:buSzTx/>
              <a:buNone/>
              <a:defRPr sz="4640" b="1" spc="-92"/>
            </a:pPr>
            <a:r>
              <a:t> For FTSE, Nikkei we find the proof for risk premium in the model. </a:t>
            </a:r>
            <a:endParaRPr sz="480" spc="-9"/>
          </a:p>
          <a:p>
            <a:pPr marL="0" indent="0" defTabSz="975335">
              <a:lnSpc>
                <a:spcPct val="150000"/>
              </a:lnSpc>
              <a:spcBef>
                <a:spcPts val="1800"/>
              </a:spcBef>
              <a:buSzTx/>
              <a:buNone/>
              <a:defRPr sz="3920"/>
            </a:pPr>
            <a:endParaRPr sz="480">
              <a:latin typeface="Times Roman"/>
              <a:ea typeface="Times Roman"/>
              <a:cs typeface="Times Roman"/>
              <a:sym typeface="Times Roman"/>
            </a:endParaRPr>
          </a:p>
          <a:p>
            <a:pPr marL="0" indent="0" defTabSz="975335">
              <a:lnSpc>
                <a:spcPct val="150000"/>
              </a:lnSpc>
              <a:spcBef>
                <a:spcPts val="1800"/>
              </a:spcBef>
              <a:buSzTx/>
              <a:buNone/>
              <a:defRPr sz="3920"/>
            </a:pPr>
            <a:endParaRPr sz="480">
              <a:latin typeface="Times Roman"/>
              <a:ea typeface="Times Roman"/>
              <a:cs typeface="Times Roman"/>
              <a:sym typeface="Times Roman"/>
            </a:endParaRPr>
          </a:p>
          <a:p>
            <a:pPr marL="0" indent="0" defTabSz="975335">
              <a:lnSpc>
                <a:spcPct val="150000"/>
              </a:lnSpc>
              <a:spcBef>
                <a:spcPts val="1800"/>
              </a:spcBef>
              <a:buSzTx/>
              <a:buNone/>
              <a:defRPr sz="3920"/>
            </a:pPr>
            <a:endParaRPr b="1"/>
          </a:p>
          <a:p>
            <a:pPr marL="0" indent="0" defTabSz="975335">
              <a:lnSpc>
                <a:spcPct val="150000"/>
              </a:lnSpc>
              <a:spcBef>
                <a:spcPts val="1800"/>
              </a:spcBef>
              <a:buSzTx/>
              <a:buNone/>
              <a:defRPr sz="1920"/>
            </a:pPr>
            <a:r>
              <a:rPr b="1"/>
              <a:t> </a:t>
            </a:r>
            <a:endParaRPr sz="480"/>
          </a:p>
          <a:p>
            <a:pPr marL="0" indent="0" defTabSz="975335">
              <a:lnSpc>
                <a:spcPct val="150000"/>
              </a:lnSpc>
              <a:spcBef>
                <a:spcPts val="1800"/>
              </a:spcBef>
              <a:buSzTx/>
              <a:buNone/>
              <a:defRPr sz="1920"/>
            </a:pPr>
            <a:endParaRPr sz="480">
              <a:latin typeface="Times Roman"/>
              <a:ea typeface="Times Roman"/>
              <a:cs typeface="Times Roman"/>
              <a:sym typeface="Times Roman"/>
            </a:endParaRPr>
          </a:p>
          <a:p>
            <a:pPr marL="0" indent="0" defTabSz="975335">
              <a:lnSpc>
                <a:spcPct val="150000"/>
              </a:lnSpc>
              <a:spcBef>
                <a:spcPts val="1800"/>
              </a:spcBef>
              <a:buSzTx/>
              <a:buNone/>
              <a:defRPr sz="1920"/>
            </a:pPr>
            <a:endParaRPr sz="480">
              <a:latin typeface="Times Roman"/>
              <a:ea typeface="Times Roman"/>
              <a:cs typeface="Times Roman"/>
              <a:sym typeface="Times Roman"/>
            </a:endParaRPr>
          </a:p>
          <a:p>
            <a:pPr marL="0" indent="0" defTabSz="975335">
              <a:lnSpc>
                <a:spcPct val="150000"/>
              </a:lnSpc>
              <a:spcBef>
                <a:spcPts val="1800"/>
              </a:spcBef>
              <a:buSzTx/>
              <a:buNone/>
              <a:defRPr sz="1920"/>
            </a:pPr>
            <a:endParaRPr/>
          </a:p>
          <a:p>
            <a:pPr marL="0" indent="0" defTabSz="975335">
              <a:lnSpc>
                <a:spcPct val="150000"/>
              </a:lnSpc>
              <a:spcBef>
                <a:spcPts val="1800"/>
              </a:spcBef>
              <a:buSzTx/>
              <a:buNone/>
              <a:defRPr sz="1920"/>
            </a:pPr>
            <a:r>
              <a:t> </a:t>
            </a:r>
            <a:endParaRPr sz="480">
              <a:latin typeface="Times Roman"/>
              <a:ea typeface="Times Roman"/>
              <a:cs typeface="Times Roman"/>
              <a:sym typeface="Times Roman"/>
            </a:endParaRPr>
          </a:p>
          <a:p>
            <a:pPr marL="0" indent="0" algn="ctr" defTabSz="975335">
              <a:lnSpc>
                <a:spcPct val="150000"/>
              </a:lnSpc>
              <a:spcBef>
                <a:spcPts val="1800"/>
              </a:spcBef>
              <a:buSzTx/>
              <a:buNone/>
              <a:defRPr sz="1920"/>
            </a:pPr>
            <a:endParaRPr sz="480">
              <a:latin typeface="Times Roman"/>
              <a:ea typeface="Times Roman"/>
              <a:cs typeface="Times Roman"/>
              <a:sym typeface="Times Roman"/>
            </a:endParaRPr>
          </a:p>
          <a:p>
            <a:pPr marL="0" indent="0" algn="ctr" defTabSz="975335">
              <a:lnSpc>
                <a:spcPct val="150000"/>
              </a:lnSpc>
              <a:spcBef>
                <a:spcPts val="1800"/>
              </a:spcBef>
              <a:buSzTx/>
              <a:buNone/>
              <a:defRPr sz="1920"/>
            </a:pPr>
            <a:endParaRPr sz="480">
              <a:latin typeface="Times Roman"/>
              <a:ea typeface="Times Roman"/>
              <a:cs typeface="Times Roman"/>
              <a:sym typeface="Times Roman"/>
            </a:endParaRPr>
          </a:p>
          <a:p>
            <a:pPr marL="0" indent="0" defTabSz="975335">
              <a:lnSpc>
                <a:spcPct val="150000"/>
              </a:lnSpc>
              <a:spcBef>
                <a:spcPts val="1800"/>
              </a:spcBef>
              <a:buSzTx/>
              <a:buNone/>
              <a:defRPr sz="1920"/>
            </a:pPr>
            <a:endParaRPr sz="480">
              <a:latin typeface="Times Roman"/>
              <a:ea typeface="Times Roman"/>
              <a:cs typeface="Times Roman"/>
              <a:sym typeface="Times Roman"/>
            </a:endParaRPr>
          </a:p>
          <a:p>
            <a:pPr marL="0" indent="0" defTabSz="975335">
              <a:lnSpc>
                <a:spcPct val="150000"/>
              </a:lnSpc>
              <a:spcBef>
                <a:spcPts val="1800"/>
              </a:spcBef>
              <a:buSzTx/>
              <a:buNone/>
              <a:defRPr sz="1920"/>
            </a:pPr>
            <a:endParaRPr sz="480">
              <a:latin typeface="Times Roman"/>
              <a:ea typeface="Times Roman"/>
              <a:cs typeface="Times Roman"/>
              <a:sym typeface="Times Roman"/>
            </a:endParaRPr>
          </a:p>
        </p:txBody>
      </p:sp>
      <p:pic>
        <p:nvPicPr>
          <p:cNvPr id="3074" name="Picture 2"/>
          <p:cNvPicPr>
            <a:picLocks noChangeAspect="1" noChangeArrowheads="1"/>
          </p:cNvPicPr>
          <p:nvPr/>
        </p:nvPicPr>
        <p:blipFill>
          <a:blip r:embed="rId2"/>
          <a:srcRect/>
          <a:stretch>
            <a:fillRect/>
          </a:stretch>
        </p:blipFill>
        <p:spPr bwMode="auto">
          <a:xfrm>
            <a:off x="7548530" y="7529783"/>
            <a:ext cx="9571083" cy="618621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ARCH-t"/>
          <p:cNvSpPr txBox="1">
            <a:spLocks noGrp="1"/>
          </p:cNvSpPr>
          <p:nvPr>
            <p:ph type="title"/>
          </p:nvPr>
        </p:nvSpPr>
        <p:spPr>
          <a:prstGeom prst="rect">
            <a:avLst/>
          </a:prstGeom>
        </p:spPr>
        <p:txBody>
          <a:bodyPr/>
          <a:lstStyle>
            <a:lvl1pPr defTabSz="1828754">
              <a:defRPr sz="8700" spc="-174"/>
            </a:lvl1pPr>
          </a:lstStyle>
          <a:p>
            <a:r>
              <a:t> GARCH-t </a:t>
            </a:r>
            <a:endParaRPr sz="900" b="0" spc="-18"/>
          </a:p>
        </p:txBody>
      </p:sp>
      <p:sp>
        <p:nvSpPr>
          <p:cNvPr id="192" name="Подзаголовок слайда"/>
          <p:cNvSpPr txBox="1">
            <a:spLocks noGrp="1"/>
          </p:cNvSpPr>
          <p:nvPr>
            <p:ph type="body" idx="21"/>
          </p:nvPr>
        </p:nvSpPr>
        <p:spPr>
          <a:prstGeom prst="rect">
            <a:avLst/>
          </a:prstGeom>
        </p:spPr>
        <p:txBody>
          <a:bodyPr/>
          <a:lstStyle/>
          <a:p>
            <a:endParaRPr/>
          </a:p>
        </p:txBody>
      </p:sp>
      <p:sp>
        <p:nvSpPr>
          <p:cNvPr id="193" name="t-Student distribution instead of normal distribution.…"/>
          <p:cNvSpPr txBox="1">
            <a:spLocks noGrp="1"/>
          </p:cNvSpPr>
          <p:nvPr>
            <p:ph type="body" idx="1"/>
          </p:nvPr>
        </p:nvSpPr>
        <p:spPr>
          <a:xfrm>
            <a:off x="976234" y="2285968"/>
            <a:ext cx="22290550" cy="8616146"/>
          </a:xfrm>
          <a:prstGeom prst="rect">
            <a:avLst/>
          </a:prstGeom>
        </p:spPr>
        <p:txBody>
          <a:bodyPr>
            <a:noAutofit/>
          </a:bodyPr>
          <a:lstStyle/>
          <a:p>
            <a:pPr marL="624840" indent="-624840" defTabSz="975335">
              <a:lnSpc>
                <a:spcPct val="150000"/>
              </a:lnSpc>
              <a:spcBef>
                <a:spcPts val="1800"/>
              </a:spcBef>
              <a:defRPr sz="4920"/>
            </a:pPr>
            <a:r>
              <a:rPr sz="3600"/>
              <a:t> t-Student distribution instead of normal distribution.</a:t>
            </a:r>
          </a:p>
          <a:p>
            <a:pPr marL="624840" indent="-624840" defTabSz="975335">
              <a:lnSpc>
                <a:spcPct val="150000"/>
              </a:lnSpc>
              <a:spcBef>
                <a:spcPts val="1800"/>
              </a:spcBef>
              <a:defRPr sz="4920"/>
            </a:pPr>
            <a:r>
              <a:rPr sz="3600"/>
              <a:t> Shape is the number of degrees of freedom for the t-Student distribution.</a:t>
            </a:r>
          </a:p>
          <a:p>
            <a:pPr marL="624840" indent="-624840" defTabSz="975335">
              <a:lnSpc>
                <a:spcPct val="150000"/>
              </a:lnSpc>
              <a:spcBef>
                <a:spcPts val="1800"/>
              </a:spcBef>
              <a:defRPr sz="4920"/>
            </a:pPr>
            <a:r>
              <a:rPr sz="3600"/>
              <a:t> </a:t>
            </a:r>
            <a:r>
              <a:rPr sz="3600" b="1"/>
              <a:t>SP 500:</a:t>
            </a:r>
            <a:r>
              <a:rPr sz="3600"/>
              <a:t> In our case this equals to roughly 5, so we have fatter tails than in normal distribution, and shape is statistically significant. For 6 degrees of freedom we have fatter tails than normal dist. </a:t>
            </a:r>
            <a:r>
              <a:rPr sz="3600" b="1">
                <a:latin typeface="Times Roman"/>
                <a:ea typeface="Times Roman"/>
                <a:cs typeface="Times Roman"/>
                <a:sym typeface="Times Roman"/>
              </a:rPr>
              <a:t>So, t-student distribtion is better choice than normal distr. </a:t>
            </a:r>
            <a:endParaRPr sz="3600">
              <a:latin typeface="Times Roman"/>
              <a:ea typeface="Times Roman"/>
              <a:cs typeface="Times Roman"/>
              <a:sym typeface="Times Roman"/>
            </a:endParaRPr>
          </a:p>
          <a:p>
            <a:pPr marL="0" indent="0" defTabSz="975335">
              <a:lnSpc>
                <a:spcPct val="150000"/>
              </a:lnSpc>
              <a:spcBef>
                <a:spcPts val="1800"/>
              </a:spcBef>
              <a:buSzTx/>
              <a:buNone/>
              <a:defRPr sz="1920"/>
            </a:pPr>
            <a:endParaRPr sz="3600"/>
          </a:p>
          <a:p>
            <a:pPr marL="0" indent="0" defTabSz="975335">
              <a:lnSpc>
                <a:spcPct val="150000"/>
              </a:lnSpc>
              <a:spcBef>
                <a:spcPts val="1800"/>
              </a:spcBef>
              <a:buSzTx/>
              <a:buNone/>
              <a:defRPr sz="1920"/>
            </a:pPr>
            <a:endParaRPr sz="3600"/>
          </a:p>
          <a:p>
            <a:pPr marL="0" indent="0" defTabSz="975335">
              <a:lnSpc>
                <a:spcPct val="150000"/>
              </a:lnSpc>
              <a:spcBef>
                <a:spcPts val="1800"/>
              </a:spcBef>
              <a:buSzTx/>
              <a:buNone/>
              <a:defRPr sz="1920"/>
            </a:pPr>
            <a:endParaRPr sz="3600">
              <a:latin typeface="Times Roman"/>
              <a:ea typeface="Times Roman"/>
              <a:cs typeface="Times Roman"/>
              <a:sym typeface="Times Roman"/>
            </a:endParaRPr>
          </a:p>
          <a:p>
            <a:pPr marL="0" indent="0" defTabSz="975335">
              <a:lnSpc>
                <a:spcPct val="150000"/>
              </a:lnSpc>
              <a:spcBef>
                <a:spcPts val="1800"/>
              </a:spcBef>
              <a:buSzTx/>
              <a:buNone/>
              <a:defRPr sz="1920"/>
            </a:pPr>
            <a:endParaRPr sz="3600">
              <a:latin typeface="Times Roman"/>
              <a:ea typeface="Times Roman"/>
              <a:cs typeface="Times Roman"/>
              <a:sym typeface="Times Roman"/>
            </a:endParaRPr>
          </a:p>
          <a:p>
            <a:pPr marL="0" indent="0" defTabSz="975335">
              <a:lnSpc>
                <a:spcPct val="150000"/>
              </a:lnSpc>
              <a:spcBef>
                <a:spcPts val="1800"/>
              </a:spcBef>
              <a:buSzTx/>
              <a:buNone/>
              <a:defRPr sz="1920"/>
            </a:pPr>
            <a:endParaRPr sz="3600"/>
          </a:p>
          <a:p>
            <a:pPr marL="0" indent="0" defTabSz="975335">
              <a:lnSpc>
                <a:spcPct val="150000"/>
              </a:lnSpc>
              <a:spcBef>
                <a:spcPts val="1800"/>
              </a:spcBef>
              <a:buSzTx/>
              <a:buNone/>
              <a:defRPr sz="1920"/>
            </a:pPr>
            <a:r>
              <a:rPr sz="3600"/>
              <a:t> </a:t>
            </a:r>
            <a:endParaRPr sz="3600">
              <a:latin typeface="Times Roman"/>
              <a:ea typeface="Times Roman"/>
              <a:cs typeface="Times Roman"/>
              <a:sym typeface="Times Roman"/>
            </a:endParaRPr>
          </a:p>
          <a:p>
            <a:pPr marL="0" indent="0" algn="ctr" defTabSz="975335">
              <a:lnSpc>
                <a:spcPct val="150000"/>
              </a:lnSpc>
              <a:spcBef>
                <a:spcPts val="1800"/>
              </a:spcBef>
              <a:buSzTx/>
              <a:buNone/>
              <a:defRPr sz="1920"/>
            </a:pPr>
            <a:endParaRPr sz="3600">
              <a:latin typeface="Times Roman"/>
              <a:ea typeface="Times Roman"/>
              <a:cs typeface="Times Roman"/>
              <a:sym typeface="Times Roman"/>
            </a:endParaRPr>
          </a:p>
          <a:p>
            <a:pPr marL="0" indent="0" algn="ctr" defTabSz="975335">
              <a:lnSpc>
                <a:spcPct val="150000"/>
              </a:lnSpc>
              <a:spcBef>
                <a:spcPts val="1800"/>
              </a:spcBef>
              <a:buSzTx/>
              <a:buNone/>
              <a:defRPr sz="1920"/>
            </a:pPr>
            <a:endParaRPr sz="3600">
              <a:latin typeface="Times Roman"/>
              <a:ea typeface="Times Roman"/>
              <a:cs typeface="Times Roman"/>
              <a:sym typeface="Times Roman"/>
            </a:endParaRPr>
          </a:p>
          <a:p>
            <a:pPr marL="0" indent="0" defTabSz="975335">
              <a:lnSpc>
                <a:spcPct val="150000"/>
              </a:lnSpc>
              <a:spcBef>
                <a:spcPts val="1800"/>
              </a:spcBef>
              <a:buSzTx/>
              <a:buNone/>
              <a:defRPr sz="1920"/>
            </a:pPr>
            <a:endParaRPr sz="3600">
              <a:latin typeface="Times Roman"/>
              <a:ea typeface="Times Roman"/>
              <a:cs typeface="Times Roman"/>
              <a:sym typeface="Times Roman"/>
            </a:endParaRPr>
          </a:p>
          <a:p>
            <a:pPr marL="0" indent="0" defTabSz="975335">
              <a:lnSpc>
                <a:spcPct val="150000"/>
              </a:lnSpc>
              <a:spcBef>
                <a:spcPts val="1800"/>
              </a:spcBef>
              <a:buSzTx/>
              <a:buNone/>
              <a:defRPr sz="1920"/>
            </a:pPr>
            <a:endParaRPr sz="3600">
              <a:latin typeface="Times Roman"/>
              <a:ea typeface="Times Roman"/>
              <a:cs typeface="Times Roman"/>
              <a:sym typeface="Times Roman"/>
            </a:endParaRPr>
          </a:p>
        </p:txBody>
      </p:sp>
      <p:pic>
        <p:nvPicPr>
          <p:cNvPr id="5122" name="Picture 2"/>
          <p:cNvPicPr>
            <a:picLocks noChangeAspect="1" noChangeArrowheads="1"/>
          </p:cNvPicPr>
          <p:nvPr/>
        </p:nvPicPr>
        <p:blipFill>
          <a:blip r:embed="rId2"/>
          <a:srcRect/>
          <a:stretch>
            <a:fillRect/>
          </a:stretch>
        </p:blipFill>
        <p:spPr bwMode="auto">
          <a:xfrm>
            <a:off x="8120034" y="6929438"/>
            <a:ext cx="9934628" cy="6529419"/>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GARCH-t"/>
          <p:cNvSpPr txBox="1">
            <a:spLocks noGrp="1"/>
          </p:cNvSpPr>
          <p:nvPr>
            <p:ph type="title"/>
          </p:nvPr>
        </p:nvSpPr>
        <p:spPr>
          <a:prstGeom prst="rect">
            <a:avLst/>
          </a:prstGeom>
        </p:spPr>
        <p:txBody>
          <a:bodyPr/>
          <a:lstStyle>
            <a:lvl1pPr defTabSz="1828754">
              <a:defRPr sz="8700" spc="-174"/>
            </a:lvl1pPr>
          </a:lstStyle>
          <a:p>
            <a:r>
              <a:t> GARCH-t </a:t>
            </a:r>
            <a:endParaRPr sz="900" b="0" spc="-18"/>
          </a:p>
        </p:txBody>
      </p:sp>
      <p:sp>
        <p:nvSpPr>
          <p:cNvPr id="196" name="Подзаголовок слайда"/>
          <p:cNvSpPr txBox="1">
            <a:spLocks noGrp="1"/>
          </p:cNvSpPr>
          <p:nvPr>
            <p:ph type="body" idx="21"/>
          </p:nvPr>
        </p:nvSpPr>
        <p:spPr>
          <a:prstGeom prst="rect">
            <a:avLst/>
          </a:prstGeom>
        </p:spPr>
        <p:txBody>
          <a:bodyPr/>
          <a:lstStyle/>
          <a:p>
            <a:endParaRPr/>
          </a:p>
        </p:txBody>
      </p:sp>
      <p:sp>
        <p:nvSpPr>
          <p:cNvPr id="197" name="DAX. Shape = 4,77, and statistically significant. So, t-student distribution is better choice than normal distr.…"/>
          <p:cNvSpPr txBox="1">
            <a:spLocks noGrp="1"/>
          </p:cNvSpPr>
          <p:nvPr>
            <p:ph type="body" idx="1"/>
          </p:nvPr>
        </p:nvSpPr>
        <p:spPr>
          <a:xfrm>
            <a:off x="1046725" y="3951770"/>
            <a:ext cx="22290550" cy="9708771"/>
          </a:xfrm>
          <a:prstGeom prst="rect">
            <a:avLst/>
          </a:prstGeom>
        </p:spPr>
        <p:txBody>
          <a:bodyPr>
            <a:normAutofit fontScale="92500" lnSpcReduction="20000"/>
          </a:bodyPr>
          <a:lstStyle/>
          <a:p>
            <a:pPr marL="0" indent="0" algn="just" defTabSz="975335">
              <a:lnSpc>
                <a:spcPct val="150000"/>
              </a:lnSpc>
              <a:spcBef>
                <a:spcPts val="1800"/>
              </a:spcBef>
              <a:buSzTx/>
              <a:buNone/>
              <a:defRPr sz="3840"/>
            </a:pPr>
            <a:r>
              <a:t> </a:t>
            </a:r>
            <a:r>
              <a:rPr b="1">
                <a:latin typeface="Times Roman"/>
                <a:ea typeface="Times Roman"/>
                <a:cs typeface="Times Roman"/>
                <a:sym typeface="Times Roman"/>
              </a:rPr>
              <a:t>DAX. </a:t>
            </a:r>
            <a:r>
              <a:t>Shape = 4,77, and statistically significant. So, t-student distribution is better choice than normal distr.</a:t>
            </a:r>
          </a:p>
          <a:p>
            <a:pPr marL="0" indent="0" algn="just" defTabSz="975335">
              <a:lnSpc>
                <a:spcPct val="150000"/>
              </a:lnSpc>
              <a:spcBef>
                <a:spcPts val="1800"/>
              </a:spcBef>
              <a:buSzTx/>
              <a:buNone/>
              <a:defRPr sz="3840"/>
            </a:pPr>
            <a:r>
              <a:t> </a:t>
            </a:r>
            <a:r>
              <a:rPr b="1">
                <a:latin typeface="Times Roman"/>
                <a:ea typeface="Times Roman"/>
                <a:cs typeface="Times Roman"/>
                <a:sym typeface="Times Roman"/>
              </a:rPr>
              <a:t>FTSE</a:t>
            </a:r>
            <a:r>
              <a:t>. Shape = 5.6,  and statistically significant. So, t-student distribution is better choice than normal distr. </a:t>
            </a:r>
          </a:p>
          <a:p>
            <a:pPr marL="0" indent="0" algn="just" defTabSz="975335">
              <a:lnSpc>
                <a:spcPct val="150000"/>
              </a:lnSpc>
              <a:spcBef>
                <a:spcPts val="1800"/>
              </a:spcBef>
              <a:buSzTx/>
              <a:buNone/>
              <a:defRPr sz="3840"/>
            </a:pPr>
            <a:r>
              <a:t> </a:t>
            </a:r>
            <a:r>
              <a:rPr b="1">
                <a:latin typeface="Times Roman"/>
                <a:ea typeface="Times Roman"/>
                <a:cs typeface="Times Roman"/>
                <a:sym typeface="Times Roman"/>
              </a:rPr>
              <a:t>Nikkei</a:t>
            </a:r>
            <a:r>
              <a:t>. Shape = 4.4,  and statistically significant. So, t-student distribtion is better choice than normal distr.</a:t>
            </a:r>
          </a:p>
          <a:p>
            <a:pPr marL="0" indent="0" algn="just" defTabSz="975335">
              <a:lnSpc>
                <a:spcPct val="150000"/>
              </a:lnSpc>
              <a:spcBef>
                <a:spcPts val="1800"/>
              </a:spcBef>
              <a:buSzTx/>
              <a:buNone/>
              <a:defRPr sz="3840"/>
            </a:pPr>
            <a:r>
              <a:t> </a:t>
            </a:r>
            <a:r>
              <a:rPr b="1">
                <a:latin typeface="Times Roman"/>
                <a:ea typeface="Times Roman"/>
                <a:cs typeface="Times Roman"/>
                <a:sym typeface="Times Roman"/>
              </a:rPr>
              <a:t>CAC 40. </a:t>
            </a:r>
            <a:r>
              <a:t>Shape = 4.7, and statistically significant. So, t-student distribtion is better choice than normal distr. </a:t>
            </a:r>
            <a:endParaRPr>
              <a:latin typeface="Times Roman"/>
              <a:ea typeface="Times Roman"/>
              <a:cs typeface="Times Roman"/>
              <a:sym typeface="Times Roman"/>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r>
              <a:t> </a:t>
            </a: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p:txBody>
      </p:sp>
      <p:pic>
        <p:nvPicPr>
          <p:cNvPr id="4098" name="Picture 2"/>
          <p:cNvPicPr>
            <a:picLocks noChangeAspect="1" noChangeArrowheads="1"/>
          </p:cNvPicPr>
          <p:nvPr/>
        </p:nvPicPr>
        <p:blipFill>
          <a:blip r:embed="rId2"/>
          <a:srcRect/>
          <a:stretch>
            <a:fillRect/>
          </a:stretch>
        </p:blipFill>
        <p:spPr bwMode="auto">
          <a:xfrm>
            <a:off x="4476696" y="7786694"/>
            <a:ext cx="15470187" cy="542925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HE BEST MODEL"/>
          <p:cNvSpPr txBox="1">
            <a:spLocks noGrp="1"/>
          </p:cNvSpPr>
          <p:nvPr>
            <p:ph type="title"/>
          </p:nvPr>
        </p:nvSpPr>
        <p:spPr>
          <a:prstGeom prst="rect">
            <a:avLst/>
          </a:prstGeom>
        </p:spPr>
        <p:txBody>
          <a:bodyPr/>
          <a:lstStyle>
            <a:lvl1pPr defTabSz="1828754">
              <a:defRPr sz="8700" spc="-174"/>
            </a:lvl1pPr>
          </a:lstStyle>
          <a:p>
            <a:r>
              <a:t> THE BEST MODEL </a:t>
            </a:r>
            <a:endParaRPr sz="900" b="0" spc="-18"/>
          </a:p>
        </p:txBody>
      </p:sp>
      <p:sp>
        <p:nvSpPr>
          <p:cNvPr id="200" name="comparing information criteria for all model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85165">
              <a:defRPr sz="4565"/>
            </a:lvl1pPr>
          </a:lstStyle>
          <a:p>
            <a:r>
              <a:t> comparing information criteria for all models. </a:t>
            </a:r>
            <a:endParaRPr sz="996">
              <a:latin typeface="Times Roman"/>
              <a:ea typeface="Times Roman"/>
              <a:cs typeface="Times Roman"/>
              <a:sym typeface="Times Roman"/>
            </a:endParaRPr>
          </a:p>
        </p:txBody>
      </p:sp>
      <p:sp>
        <p:nvSpPr>
          <p:cNvPr id="201" name="Текст пункта на слайде"/>
          <p:cNvSpPr txBox="1">
            <a:spLocks noGrp="1"/>
          </p:cNvSpPr>
          <p:nvPr>
            <p:ph type="body" idx="1"/>
          </p:nvPr>
        </p:nvSpPr>
        <p:spPr>
          <a:xfrm>
            <a:off x="1449570" y="3498758"/>
            <a:ext cx="22290551" cy="9708771"/>
          </a:xfrm>
          <a:prstGeom prst="rect">
            <a:avLst/>
          </a:prstGeom>
        </p:spPr>
        <p:txBody>
          <a:bodyPr/>
          <a:lstStyle/>
          <a:p>
            <a:pPr marL="0" indent="0" algn="just"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r>
              <a:t> </a:t>
            </a: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p:txBody>
      </p:sp>
      <p:pic>
        <p:nvPicPr>
          <p:cNvPr id="6149" name="Picture 5"/>
          <p:cNvPicPr>
            <a:picLocks noChangeAspect="1" noChangeArrowheads="1"/>
          </p:cNvPicPr>
          <p:nvPr/>
        </p:nvPicPr>
        <p:blipFill>
          <a:blip r:embed="rId2"/>
          <a:srcRect/>
          <a:stretch>
            <a:fillRect/>
          </a:stretch>
        </p:blipFill>
        <p:spPr bwMode="auto">
          <a:xfrm>
            <a:off x="10263174" y="3214662"/>
            <a:ext cx="10358510" cy="4840654"/>
          </a:xfrm>
          <a:prstGeom prst="rect">
            <a:avLst/>
          </a:prstGeom>
          <a:noFill/>
          <a:ln w="9525">
            <a:noFill/>
            <a:miter lim="800000"/>
            <a:headEnd/>
            <a:tailEnd/>
          </a:ln>
          <a:effectLst/>
        </p:spPr>
      </p:pic>
      <p:pic>
        <p:nvPicPr>
          <p:cNvPr id="6150" name="Picture 6"/>
          <p:cNvPicPr>
            <a:picLocks noChangeAspect="1" noChangeArrowheads="1"/>
          </p:cNvPicPr>
          <p:nvPr/>
        </p:nvPicPr>
        <p:blipFill>
          <a:blip r:embed="rId3"/>
          <a:srcRect/>
          <a:stretch>
            <a:fillRect/>
          </a:stretch>
        </p:blipFill>
        <p:spPr bwMode="auto">
          <a:xfrm>
            <a:off x="476168" y="8001008"/>
            <a:ext cx="9787006" cy="4885737"/>
          </a:xfrm>
          <a:prstGeom prst="rect">
            <a:avLst/>
          </a:prstGeom>
          <a:noFill/>
          <a:ln w="9525">
            <a:noFill/>
            <a:miter lim="800000"/>
            <a:headEnd/>
            <a:tailEnd/>
          </a:ln>
          <a:effectLst/>
        </p:spPr>
      </p:pic>
      <p:pic>
        <p:nvPicPr>
          <p:cNvPr id="6151" name="Picture 7"/>
          <p:cNvPicPr>
            <a:picLocks noChangeAspect="1" noChangeArrowheads="1"/>
          </p:cNvPicPr>
          <p:nvPr/>
        </p:nvPicPr>
        <p:blipFill>
          <a:blip r:embed="rId4"/>
          <a:srcRect/>
          <a:stretch>
            <a:fillRect/>
          </a:stretch>
        </p:blipFill>
        <p:spPr bwMode="auto">
          <a:xfrm>
            <a:off x="261854" y="3286100"/>
            <a:ext cx="10096341" cy="4719659"/>
          </a:xfrm>
          <a:prstGeom prst="rect">
            <a:avLst/>
          </a:prstGeom>
          <a:noFill/>
          <a:ln w="9525">
            <a:noFill/>
            <a:miter lim="800000"/>
            <a:headEnd/>
            <a:tailEnd/>
          </a:ln>
          <a:effectLst/>
        </p:spPr>
      </p:pic>
      <p:pic>
        <p:nvPicPr>
          <p:cNvPr id="6152" name="Picture 8"/>
          <p:cNvPicPr>
            <a:picLocks noChangeAspect="1" noChangeArrowheads="1"/>
          </p:cNvPicPr>
          <p:nvPr/>
        </p:nvPicPr>
        <p:blipFill>
          <a:blip r:embed="rId5"/>
          <a:srcRect/>
          <a:stretch>
            <a:fillRect/>
          </a:stretch>
        </p:blipFill>
        <p:spPr bwMode="auto">
          <a:xfrm>
            <a:off x="10048860" y="8286760"/>
            <a:ext cx="11058833" cy="4848248"/>
          </a:xfrm>
          <a:prstGeom prst="rect">
            <a:avLst/>
          </a:prstGeom>
          <a:noFill/>
          <a:ln w="9525">
            <a:noFill/>
            <a:miter lim="800000"/>
            <a:headEnd/>
            <a:tailEnd/>
          </a:ln>
          <a:effec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HE BEST MODEL"/>
          <p:cNvSpPr txBox="1">
            <a:spLocks noGrp="1"/>
          </p:cNvSpPr>
          <p:nvPr>
            <p:ph type="title"/>
          </p:nvPr>
        </p:nvSpPr>
        <p:spPr>
          <a:prstGeom prst="rect">
            <a:avLst/>
          </a:prstGeom>
        </p:spPr>
        <p:txBody>
          <a:bodyPr/>
          <a:lstStyle>
            <a:lvl1pPr defTabSz="1828754">
              <a:defRPr sz="8700" spc="-174"/>
            </a:lvl1pPr>
          </a:lstStyle>
          <a:p>
            <a:r>
              <a:t> THE BEST MODEL </a:t>
            </a:r>
            <a:endParaRPr sz="900" b="0" spc="-18"/>
          </a:p>
        </p:txBody>
      </p:sp>
      <p:sp>
        <p:nvSpPr>
          <p:cNvPr id="200" name="comparing information criteria for all model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defTabSz="685165">
              <a:defRPr sz="4565"/>
            </a:lvl1pPr>
          </a:lstStyle>
          <a:p>
            <a:r>
              <a:t> comparing information criteria for all models. </a:t>
            </a:r>
            <a:endParaRPr sz="996">
              <a:latin typeface="Times Roman"/>
              <a:ea typeface="Times Roman"/>
              <a:cs typeface="Times Roman"/>
              <a:sym typeface="Times Roman"/>
            </a:endParaRPr>
          </a:p>
        </p:txBody>
      </p:sp>
      <p:sp>
        <p:nvSpPr>
          <p:cNvPr id="201" name="Текст пункта на слайде"/>
          <p:cNvSpPr txBox="1">
            <a:spLocks noGrp="1"/>
          </p:cNvSpPr>
          <p:nvPr>
            <p:ph type="body" idx="1"/>
          </p:nvPr>
        </p:nvSpPr>
        <p:spPr>
          <a:xfrm>
            <a:off x="1449570" y="3498758"/>
            <a:ext cx="22290551" cy="9708771"/>
          </a:xfrm>
          <a:prstGeom prst="rect">
            <a:avLst/>
          </a:prstGeom>
        </p:spPr>
        <p:txBody>
          <a:bodyPr/>
          <a:lstStyle/>
          <a:p>
            <a:pPr marL="0" indent="0" algn="just"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r>
              <a:rPr lang="pl-PL" dirty="0" smtClean="0">
                <a:latin typeface="Times Roman"/>
                <a:ea typeface="Times Roman"/>
                <a:cs typeface="Times Roman"/>
                <a:sym typeface="Times Roman"/>
              </a:rPr>
              <a:t> </a:t>
            </a:r>
            <a:endParaRPr>
              <a:latin typeface="Times Roman"/>
              <a:ea typeface="Times Roman"/>
              <a:cs typeface="Times Roman"/>
              <a:sym typeface="Times Roman"/>
            </a:endParaRPr>
          </a:p>
          <a:p>
            <a:pPr marL="0" indent="0" defTabSz="975335">
              <a:lnSpc>
                <a:spcPct val="150000"/>
              </a:lnSpc>
              <a:spcBef>
                <a:spcPts val="1800"/>
              </a:spcBef>
              <a:buSzTx/>
              <a:buNone/>
              <a:defRPr sz="3840"/>
            </a:pPr>
            <a:endParaRPr/>
          </a:p>
          <a:p>
            <a:pPr marL="0" indent="0" defTabSz="975335">
              <a:lnSpc>
                <a:spcPct val="150000"/>
              </a:lnSpc>
              <a:spcBef>
                <a:spcPts val="1800"/>
              </a:spcBef>
              <a:buSzTx/>
              <a:buNone/>
              <a:defRPr sz="3840"/>
            </a:pPr>
            <a:r>
              <a:t> </a:t>
            </a: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algn="ctr"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a:p>
            <a:pPr marL="0" indent="0" defTabSz="975335">
              <a:lnSpc>
                <a:spcPct val="150000"/>
              </a:lnSpc>
              <a:spcBef>
                <a:spcPts val="1800"/>
              </a:spcBef>
              <a:buSzTx/>
              <a:buNone/>
              <a:defRPr sz="3840"/>
            </a:pPr>
            <a:endParaRPr>
              <a:latin typeface="Times Roman"/>
              <a:ea typeface="Times Roman"/>
              <a:cs typeface="Times Roman"/>
              <a:sym typeface="Times Roman"/>
            </a:endParaRPr>
          </a:p>
        </p:txBody>
      </p:sp>
      <p:pic>
        <p:nvPicPr>
          <p:cNvPr id="7170" name="Picture 2"/>
          <p:cNvPicPr>
            <a:picLocks noChangeAspect="1" noChangeArrowheads="1"/>
          </p:cNvPicPr>
          <p:nvPr/>
        </p:nvPicPr>
        <p:blipFill>
          <a:blip r:embed="rId2"/>
          <a:srcRect/>
          <a:stretch>
            <a:fillRect/>
          </a:stretch>
        </p:blipFill>
        <p:spPr bwMode="auto">
          <a:xfrm>
            <a:off x="6548398" y="3214662"/>
            <a:ext cx="10792414" cy="4729184"/>
          </a:xfrm>
          <a:prstGeom prst="rect">
            <a:avLst/>
          </a:prstGeom>
          <a:noFill/>
          <a:ln w="9525">
            <a:noFill/>
            <a:miter lim="800000"/>
            <a:headEnd/>
            <a:tailEnd/>
          </a:ln>
          <a:effectLst/>
        </p:spPr>
      </p:pic>
      <p:sp>
        <p:nvSpPr>
          <p:cNvPr id="11" name="DAX. Shape = 4,77, and statistically significant. So, t-student distribution is better choice than normal distr.…"/>
          <p:cNvSpPr txBox="1">
            <a:spLocks/>
          </p:cNvSpPr>
          <p:nvPr/>
        </p:nvSpPr>
        <p:spPr>
          <a:xfrm>
            <a:off x="1119110" y="7715256"/>
            <a:ext cx="22290550" cy="51435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0" defTabSz="975335" hangingPunct="1">
              <a:lnSpc>
                <a:spcPct val="150000"/>
              </a:lnSpc>
              <a:spcBef>
                <a:spcPts val="1800"/>
              </a:spcBef>
              <a:defRPr sz="3840"/>
            </a:pPr>
            <a:r>
              <a:rPr lang="en-AU" sz="3840" b="1" dirty="0" smtClean="0">
                <a:solidFill>
                  <a:srgbClr val="000000"/>
                </a:solidFill>
              </a:rPr>
              <a:t> </a:t>
            </a:r>
            <a:r>
              <a:rPr lang="pl-PL" sz="3840" b="1" dirty="0" smtClean="0">
                <a:solidFill>
                  <a:srgbClr val="000000"/>
                </a:solidFill>
              </a:rPr>
              <a:t>A</a:t>
            </a:r>
            <a:r>
              <a:rPr lang="en-AU" sz="3840" b="1" dirty="0" err="1" smtClean="0">
                <a:solidFill>
                  <a:srgbClr val="000000"/>
                </a:solidFill>
              </a:rPr>
              <a:t>ll</a:t>
            </a:r>
            <a:r>
              <a:rPr lang="en-AU" sz="3840" b="1" dirty="0" smtClean="0">
                <a:solidFill>
                  <a:srgbClr val="000000"/>
                </a:solidFill>
              </a:rPr>
              <a:t> criteria indicate that GARCH-t is the best (the lowest information criterion)</a:t>
            </a:r>
            <a:r>
              <a:rPr lang="pl-PL" sz="3840" b="1" dirty="0" smtClean="0">
                <a:solidFill>
                  <a:srgbClr val="000000"/>
                </a:solidFill>
              </a:rPr>
              <a:t> model to </a:t>
            </a:r>
            <a:r>
              <a:rPr lang="pl-PL" sz="3840" b="1" dirty="0" err="1" smtClean="0">
                <a:solidFill>
                  <a:srgbClr val="000000"/>
                </a:solidFill>
              </a:rPr>
              <a:t>evaluate</a:t>
            </a:r>
            <a:r>
              <a:rPr lang="pl-PL" sz="3840" b="1" dirty="0" smtClean="0">
                <a:solidFill>
                  <a:srgbClr val="000000"/>
                </a:solidFill>
              </a:rPr>
              <a:t> </a:t>
            </a:r>
            <a:r>
              <a:rPr lang="pl-PL" sz="3840" b="1" dirty="0" err="1" smtClean="0">
                <a:solidFill>
                  <a:srgbClr val="000000"/>
                </a:solidFill>
              </a:rPr>
              <a:t>current</a:t>
            </a:r>
            <a:r>
              <a:rPr lang="pl-PL" sz="3840" b="1" dirty="0" smtClean="0">
                <a:solidFill>
                  <a:srgbClr val="000000"/>
                </a:solidFill>
              </a:rPr>
              <a:t> </a:t>
            </a:r>
            <a:r>
              <a:rPr lang="pl-PL" sz="3840" b="1" dirty="0" err="1" smtClean="0">
                <a:solidFill>
                  <a:srgbClr val="000000"/>
                </a:solidFill>
              </a:rPr>
              <a:t>volatility</a:t>
            </a:r>
            <a:endParaRPr lang="en-AU" sz="3840" b="1" dirty="0" smtClean="0">
              <a:solidFill>
                <a:srgbClr val="00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Data Taken"/>
          <p:cNvSpPr txBox="1">
            <a:spLocks noGrp="1"/>
          </p:cNvSpPr>
          <p:nvPr>
            <p:ph type="title"/>
          </p:nvPr>
        </p:nvSpPr>
        <p:spPr>
          <a:prstGeom prst="rect">
            <a:avLst/>
          </a:prstGeom>
        </p:spPr>
        <p:txBody>
          <a:bodyPr/>
          <a:lstStyle/>
          <a:p>
            <a:r>
              <a:t>Data Taken</a:t>
            </a:r>
          </a:p>
        </p:txBody>
      </p:sp>
      <p:sp>
        <p:nvSpPr>
          <p:cNvPr id="156" name="Подзаголовок слайда"/>
          <p:cNvSpPr txBox="1">
            <a:spLocks noGrp="1"/>
          </p:cNvSpPr>
          <p:nvPr>
            <p:ph type="body" idx="21"/>
          </p:nvPr>
        </p:nvSpPr>
        <p:spPr>
          <a:prstGeom prst="rect">
            <a:avLst/>
          </a:prstGeom>
        </p:spPr>
        <p:txBody>
          <a:bodyPr/>
          <a:lstStyle/>
          <a:p>
            <a:endParaRPr/>
          </a:p>
        </p:txBody>
      </p:sp>
      <p:sp>
        <p:nvSpPr>
          <p:cNvPr id="157" name="5 indices were used:                   Period used:…"/>
          <p:cNvSpPr txBox="1">
            <a:spLocks noGrp="1"/>
          </p:cNvSpPr>
          <p:nvPr>
            <p:ph type="body" idx="1"/>
          </p:nvPr>
        </p:nvSpPr>
        <p:spPr>
          <a:xfrm>
            <a:off x="1206500" y="4248504"/>
            <a:ext cx="21971000" cy="8152668"/>
          </a:xfrm>
          <a:prstGeom prst="rect">
            <a:avLst/>
          </a:prstGeom>
        </p:spPr>
        <p:txBody>
          <a:bodyPr/>
          <a:lstStyle/>
          <a:p>
            <a:pPr marL="0" indent="0">
              <a:buSzTx/>
              <a:buNone/>
              <a:defRPr sz="7000"/>
            </a:pPr>
            <a:r>
              <a:t>5 indices were used:                   Period used:</a:t>
            </a:r>
          </a:p>
          <a:p>
            <a:pPr marL="0" indent="0">
              <a:buSzTx/>
              <a:buNone/>
            </a:pPr>
            <a:r>
              <a:t> SP 500   </a:t>
            </a:r>
            <a:endParaRPr sz="1200">
              <a:latin typeface="Times Roman"/>
              <a:ea typeface="Times Roman"/>
              <a:cs typeface="Times Roman"/>
              <a:sym typeface="Times Roman"/>
            </a:endParaRPr>
          </a:p>
          <a:p>
            <a:pPr marL="0" indent="0">
              <a:buSzTx/>
              <a:buNone/>
            </a:pPr>
            <a:r>
              <a:t> DAX </a:t>
            </a:r>
            <a:r>
              <a:rPr sz="1200">
                <a:latin typeface="Times Roman"/>
                <a:ea typeface="Times Roman"/>
                <a:cs typeface="Times Roman"/>
                <a:sym typeface="Times Roman"/>
              </a:rPr>
              <a:t/>
            </a:r>
            <a:br>
              <a:rPr sz="1200">
                <a:latin typeface="Times Roman"/>
                <a:ea typeface="Times Roman"/>
                <a:cs typeface="Times Roman"/>
                <a:sym typeface="Times Roman"/>
              </a:rPr>
            </a:br>
            <a:endParaRPr sz="1200">
              <a:latin typeface="Times Roman"/>
              <a:ea typeface="Times Roman"/>
              <a:cs typeface="Times Roman"/>
              <a:sym typeface="Times Roman"/>
            </a:endParaRPr>
          </a:p>
          <a:p>
            <a:pPr marL="0" indent="0">
              <a:buSzTx/>
              <a:buNone/>
            </a:pPr>
            <a:r>
              <a:t> FTSE 100                                                     01/01/2015 - 18/05/2021</a:t>
            </a:r>
            <a:r>
              <a:rPr sz="1200">
                <a:latin typeface="Times Roman"/>
                <a:ea typeface="Times Roman"/>
                <a:cs typeface="Times Roman"/>
                <a:sym typeface="Times Roman"/>
              </a:rPr>
              <a:t/>
            </a:r>
            <a:br>
              <a:rPr sz="1200">
                <a:latin typeface="Times Roman"/>
                <a:ea typeface="Times Roman"/>
                <a:cs typeface="Times Roman"/>
                <a:sym typeface="Times Roman"/>
              </a:rPr>
            </a:br>
            <a:endParaRPr sz="1200">
              <a:latin typeface="Times Roman"/>
              <a:ea typeface="Times Roman"/>
              <a:cs typeface="Times Roman"/>
              <a:sym typeface="Times Roman"/>
            </a:endParaRPr>
          </a:p>
          <a:p>
            <a:pPr marL="0" indent="0">
              <a:buSzTx/>
              <a:buNone/>
            </a:pPr>
            <a:r>
              <a:t> Nikkei 225 </a:t>
            </a:r>
            <a:r>
              <a:rPr sz="1200">
                <a:latin typeface="Times Roman"/>
                <a:ea typeface="Times Roman"/>
                <a:cs typeface="Times Roman"/>
                <a:sym typeface="Times Roman"/>
              </a:rPr>
              <a:t/>
            </a:r>
            <a:br>
              <a:rPr sz="1200">
                <a:latin typeface="Times Roman"/>
                <a:ea typeface="Times Roman"/>
                <a:cs typeface="Times Roman"/>
                <a:sym typeface="Times Roman"/>
              </a:rPr>
            </a:br>
            <a:endParaRPr sz="1200">
              <a:latin typeface="Times Roman"/>
              <a:ea typeface="Times Roman"/>
              <a:cs typeface="Times Roman"/>
              <a:sym typeface="Times Roman"/>
            </a:endParaRPr>
          </a:p>
          <a:p>
            <a:pPr marL="0" indent="0">
              <a:buSzTx/>
              <a:buNone/>
            </a:pPr>
            <a:r>
              <a:rPr sz="1200">
                <a:latin typeface="Times Roman"/>
                <a:ea typeface="Times Roman"/>
                <a:cs typeface="Times Roman"/>
                <a:sym typeface="Times Roman"/>
              </a:rPr>
              <a:t>   </a:t>
            </a:r>
            <a:r>
              <a:t>CAC 40 </a:t>
            </a:r>
            <a:r>
              <a:rPr sz="1200">
                <a:latin typeface="Times Roman"/>
                <a:ea typeface="Times Roman"/>
                <a:cs typeface="Times Roman"/>
                <a:sym typeface="Times Roman"/>
              </a:rPr>
              <a:t/>
            </a:r>
            <a:br>
              <a:rPr sz="1200">
                <a:latin typeface="Times Roman"/>
                <a:ea typeface="Times Roman"/>
                <a:cs typeface="Times Roman"/>
                <a:sym typeface="Times Roman"/>
              </a:rPr>
            </a:br>
            <a:endParaRPr sz="1200">
              <a:latin typeface="Times Roman"/>
              <a:ea typeface="Times Roman"/>
              <a:cs typeface="Times Roman"/>
              <a:sym typeface="Times Roman"/>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100 %"/>
          <p:cNvSpPr txBox="1">
            <a:spLocks noGrp="1"/>
          </p:cNvSpPr>
          <p:nvPr>
            <p:ph type="body" idx="1"/>
          </p:nvPr>
        </p:nvSpPr>
        <p:spPr>
          <a:prstGeom prst="rect">
            <a:avLst/>
          </a:prstGeom>
        </p:spPr>
        <p:txBody>
          <a:bodyPr/>
          <a:lstStyle/>
          <a:p>
            <a:endParaRPr/>
          </a:p>
        </p:txBody>
      </p:sp>
      <p:sp>
        <p:nvSpPr>
          <p:cNvPr id="160" name="Информация о факте"/>
          <p:cNvSpPr txBox="1">
            <a:spLocks noGrp="1"/>
          </p:cNvSpPr>
          <p:nvPr>
            <p:ph type="body" idx="21"/>
          </p:nvPr>
        </p:nvSpPr>
        <p:spPr>
          <a:prstGeom prst="rect">
            <a:avLst/>
          </a:prstGeom>
        </p:spPr>
        <p:txBody>
          <a:bodyPr/>
          <a:lstStyle/>
          <a:p>
            <a:endParaRPr/>
          </a:p>
        </p:txBody>
      </p:sp>
      <p:pic>
        <p:nvPicPr>
          <p:cNvPr id="161" name="Снимок экрана 2021-06-06 в 12.19.52.png" descr="Снимок экрана 2021-06-06 в 12.19.52.png"/>
          <p:cNvPicPr>
            <a:picLocks noChangeAspect="1"/>
          </p:cNvPicPr>
          <p:nvPr/>
        </p:nvPicPr>
        <p:blipFill>
          <a:blip r:embed="rId2">
            <a:extLst/>
          </a:blip>
          <a:stretch>
            <a:fillRect/>
          </a:stretch>
        </p:blipFill>
        <p:spPr>
          <a:xfrm>
            <a:off x="619044" y="500018"/>
            <a:ext cx="22024539" cy="12917012"/>
          </a:xfrm>
          <a:prstGeom prst="rect">
            <a:avLst/>
          </a:prstGeom>
          <a:ln w="12700">
            <a:miter lim="400000"/>
          </a:ln>
        </p:spPr>
      </p:pic>
      <p:sp>
        <p:nvSpPr>
          <p:cNvPr id="6" name="Data Taken"/>
          <p:cNvSpPr txBox="1">
            <a:spLocks/>
          </p:cNvSpPr>
          <p:nvPr/>
        </p:nvSpPr>
        <p:spPr>
          <a:xfrm>
            <a:off x="1190548" y="0"/>
            <a:ext cx="21971000" cy="1433163"/>
          </a:xfrm>
          <a:prstGeom prst="rect">
            <a:avLst/>
          </a:prstGeom>
        </p:spPr>
        <p:txBody>
          <a:bodyPr/>
          <a:lstStyle/>
          <a:p>
            <a:pPr marL="0" marR="0" lvl="0" indent="0" algn="l" defTabSz="2438338" rtl="0" eaLnBrk="1" fontAlgn="auto" latinLnBrk="0" hangingPunct="1">
              <a:lnSpc>
                <a:spcPct val="80000"/>
              </a:lnSpc>
              <a:spcBef>
                <a:spcPts val="0"/>
              </a:spcBef>
              <a:spcAft>
                <a:spcPts val="0"/>
              </a:spcAft>
              <a:buClrTx/>
              <a:buSzTx/>
              <a:buFontTx/>
              <a:buNone/>
              <a:tabLst/>
              <a:defRPr/>
            </a:pPr>
            <a:r>
              <a:rPr lang="pl-PL" sz="6000" b="1" spc="-170" dirty="0" err="1" smtClean="0">
                <a:solidFill>
                  <a:srgbClr val="000000"/>
                </a:solidFill>
              </a:rPr>
              <a:t>Price</a:t>
            </a:r>
            <a:r>
              <a:rPr lang="pl-PL" sz="6000" b="1" spc="-170" dirty="0" smtClean="0">
                <a:solidFill>
                  <a:srgbClr val="000000"/>
                </a:solidFill>
              </a:rPr>
              <a:t> </a:t>
            </a:r>
            <a:r>
              <a:rPr lang="pl-PL" sz="6000" b="1" spc="-170" dirty="0" err="1" smtClean="0">
                <a:solidFill>
                  <a:srgbClr val="000000"/>
                </a:solidFill>
              </a:rPr>
              <a:t>vs</a:t>
            </a:r>
            <a:r>
              <a:rPr lang="pl-PL" sz="6000" b="1" spc="-170" dirty="0" smtClean="0">
                <a:solidFill>
                  <a:srgbClr val="000000"/>
                </a:solidFill>
              </a:rPr>
              <a:t> </a:t>
            </a:r>
            <a:r>
              <a:rPr lang="pl-PL" sz="6000" b="1" spc="-170" dirty="0" err="1" smtClean="0">
                <a:solidFill>
                  <a:srgbClr val="000000"/>
                </a:solidFill>
              </a:rPr>
              <a:t>log-returns</a:t>
            </a:r>
            <a:endParaRPr kumimoji="0" lang="en-AU" sz="6000" b="1" i="0" u="none" strike="noStrike" kern="0" cap="none" spc="-170" normalizeH="0" baseline="0" noProof="0" dirty="0">
              <a:ln>
                <a:noFill/>
              </a:ln>
              <a:solidFill>
                <a:srgbClr val="000000"/>
              </a:solidFill>
              <a:effectLst/>
              <a:uLnTx/>
              <a:uFillTx/>
              <a:latin typeface="+mn-lt"/>
              <a:ea typeface="+mn-ea"/>
              <a:cs typeface="+mn-cs"/>
              <a:sym typeface="Helvetica Neu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Main goal and execution"/>
          <p:cNvSpPr txBox="1">
            <a:spLocks noGrp="1"/>
          </p:cNvSpPr>
          <p:nvPr>
            <p:ph type="title"/>
          </p:nvPr>
        </p:nvSpPr>
        <p:spPr>
          <a:prstGeom prst="rect">
            <a:avLst/>
          </a:prstGeom>
        </p:spPr>
        <p:txBody>
          <a:bodyPr/>
          <a:lstStyle/>
          <a:p>
            <a:r>
              <a:t>Main goal and execution</a:t>
            </a:r>
          </a:p>
        </p:txBody>
      </p:sp>
      <p:sp>
        <p:nvSpPr>
          <p:cNvPr id="164" name="Подзаголовок слайда"/>
          <p:cNvSpPr txBox="1">
            <a:spLocks noGrp="1"/>
          </p:cNvSpPr>
          <p:nvPr>
            <p:ph type="body" idx="21"/>
          </p:nvPr>
        </p:nvSpPr>
        <p:spPr>
          <a:prstGeom prst="rect">
            <a:avLst/>
          </a:prstGeom>
        </p:spPr>
        <p:txBody>
          <a:bodyPr/>
          <a:lstStyle/>
          <a:p>
            <a:endParaRPr/>
          </a:p>
        </p:txBody>
      </p:sp>
      <p:sp>
        <p:nvSpPr>
          <p:cNvPr id="165" name="Goal: To choose the best GARCH model to predict indices prices…"/>
          <p:cNvSpPr txBox="1">
            <a:spLocks noGrp="1"/>
          </p:cNvSpPr>
          <p:nvPr>
            <p:ph type="body" idx="1"/>
          </p:nvPr>
        </p:nvSpPr>
        <p:spPr>
          <a:xfrm>
            <a:off x="1206500" y="3416932"/>
            <a:ext cx="21971000" cy="9087584"/>
          </a:xfrm>
          <a:prstGeom prst="rect">
            <a:avLst/>
          </a:prstGeom>
        </p:spPr>
        <p:txBody>
          <a:bodyPr/>
          <a:lstStyle/>
          <a:p>
            <a:r>
              <a:rPr b="1"/>
              <a:t>Goal:</a:t>
            </a:r>
            <a:r>
              <a:t> To choose the best GARCH </a:t>
            </a:r>
            <a:r>
              <a:rPr/>
              <a:t>model </a:t>
            </a:r>
            <a:r>
              <a:rPr smtClean="0"/>
              <a:t>to</a:t>
            </a:r>
            <a:r>
              <a:rPr lang="pl-PL" dirty="0" smtClean="0"/>
              <a:t> </a:t>
            </a:r>
            <a:r>
              <a:rPr lang="pl-PL" dirty="0" err="1" smtClean="0"/>
              <a:t>evaluate</a:t>
            </a:r>
            <a:r>
              <a:rPr lang="pl-PL" dirty="0" smtClean="0"/>
              <a:t> </a:t>
            </a:r>
            <a:r>
              <a:rPr lang="pl-PL" dirty="0" err="1" smtClean="0"/>
              <a:t>current</a:t>
            </a:r>
            <a:r>
              <a:rPr lang="pl-PL" dirty="0" smtClean="0"/>
              <a:t> </a:t>
            </a:r>
            <a:r>
              <a:rPr lang="pl-PL" dirty="0" err="1" smtClean="0"/>
              <a:t>volatility</a:t>
            </a:r>
            <a:endParaRPr sz="1200">
              <a:latin typeface="Times Roman"/>
              <a:ea typeface="Times Roman"/>
              <a:cs typeface="Times Roman"/>
              <a:sym typeface="Times Roman"/>
            </a:endParaRPr>
          </a:p>
          <a:p>
            <a:pPr>
              <a:defRPr b="1"/>
            </a:pPr>
            <a:r>
              <a:t>Execution: </a:t>
            </a:r>
          </a:p>
          <a:p>
            <a:pPr marL="0" indent="0">
              <a:buSzTx/>
              <a:buNone/>
            </a:pPr>
            <a:r>
              <a:t>-  Checking for autocorrelation in the data </a:t>
            </a:r>
          </a:p>
          <a:p>
            <a:pPr marL="0" indent="0">
              <a:buSzTx/>
              <a:buNone/>
            </a:pPr>
            <a:r>
              <a:t>-  Performing ARCH effect existence </a:t>
            </a:r>
          </a:p>
          <a:p>
            <a:pPr marL="0" indent="0">
              <a:buSzTx/>
              <a:buNone/>
            </a:pPr>
            <a:r>
              <a:t>-  Testing GARCH (1,1) </a:t>
            </a:r>
          </a:p>
          <a:p>
            <a:pPr marL="0" indent="0">
              <a:buSzTx/>
              <a:buNone/>
            </a:pPr>
            <a:r>
              <a:t>-  Going forward with EGARCH, GARCH M, and GARCH t </a:t>
            </a:r>
          </a:p>
          <a:p>
            <a:pPr marL="0" indent="0">
              <a:buSzTx/>
              <a:buNone/>
            </a:pPr>
            <a:r>
              <a:t>-  Finally choosing the best model.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hecking for autocorrelation"/>
          <p:cNvSpPr txBox="1">
            <a:spLocks noGrp="1"/>
          </p:cNvSpPr>
          <p:nvPr>
            <p:ph type="title"/>
          </p:nvPr>
        </p:nvSpPr>
        <p:spPr>
          <a:prstGeom prst="rect">
            <a:avLst/>
          </a:prstGeom>
        </p:spPr>
        <p:txBody>
          <a:bodyPr/>
          <a:lstStyle/>
          <a:p>
            <a:r>
              <a:t>Checking for autocorrelation</a:t>
            </a:r>
          </a:p>
        </p:txBody>
      </p:sp>
      <p:sp>
        <p:nvSpPr>
          <p:cNvPr id="168" name="Подзаголовок слайда"/>
          <p:cNvSpPr txBox="1">
            <a:spLocks noGrp="1"/>
          </p:cNvSpPr>
          <p:nvPr>
            <p:ph type="body" idx="21"/>
          </p:nvPr>
        </p:nvSpPr>
        <p:spPr>
          <a:prstGeom prst="rect">
            <a:avLst/>
          </a:prstGeom>
        </p:spPr>
        <p:txBody>
          <a:bodyPr/>
          <a:lstStyle/>
          <a:p>
            <a:endParaRPr/>
          </a:p>
        </p:txBody>
      </p:sp>
      <p:sp>
        <p:nvSpPr>
          <p:cNvPr id="169" name="The goal of this step was to see if we can observe some autoregressive/MA relations among  returns…"/>
          <p:cNvSpPr txBox="1">
            <a:spLocks noGrp="1"/>
          </p:cNvSpPr>
          <p:nvPr>
            <p:ph type="body" idx="1"/>
          </p:nvPr>
        </p:nvSpPr>
        <p:spPr>
          <a:xfrm>
            <a:off x="1206500" y="3416932"/>
            <a:ext cx="21971000" cy="9087584"/>
          </a:xfrm>
          <a:prstGeom prst="rect">
            <a:avLst/>
          </a:prstGeom>
        </p:spPr>
        <p:txBody>
          <a:bodyPr/>
          <a:lstStyle/>
          <a:p>
            <a:pPr marL="505968" indent="-505968" algn="just" defTabSz="2023821">
              <a:lnSpc>
                <a:spcPct val="150000"/>
              </a:lnSpc>
              <a:spcBef>
                <a:spcPts val="3700"/>
              </a:spcBef>
              <a:defRPr sz="3984"/>
            </a:pPr>
            <a:r>
              <a:t> The goal of this step was to see if we can observe some autoregressive/MA relations among  returns </a:t>
            </a:r>
            <a:endParaRPr sz="996">
              <a:latin typeface="Times Roman"/>
              <a:ea typeface="Times Roman"/>
              <a:cs typeface="Times Roman"/>
              <a:sym typeface="Times Roman"/>
            </a:endParaRPr>
          </a:p>
          <a:p>
            <a:pPr marL="505968" indent="-505968" algn="just" defTabSz="2023821">
              <a:lnSpc>
                <a:spcPct val="150000"/>
              </a:lnSpc>
              <a:spcBef>
                <a:spcPts val="3700"/>
              </a:spcBef>
              <a:defRPr sz="3984"/>
            </a:pPr>
            <a:r>
              <a:t> The squared log returns were used </a:t>
            </a:r>
          </a:p>
          <a:p>
            <a:pPr marL="0" indent="0" defTabSz="2023821">
              <a:lnSpc>
                <a:spcPct val="150000"/>
              </a:lnSpc>
              <a:spcBef>
                <a:spcPts val="3700"/>
              </a:spcBef>
              <a:buSzTx/>
              <a:buNone/>
              <a:defRPr sz="3984" b="1"/>
            </a:pPr>
            <a:r>
              <a:t>Intermediate Results:</a:t>
            </a:r>
          </a:p>
          <a:p>
            <a:pPr marL="0" indent="0" algn="ctr" defTabSz="2023821">
              <a:lnSpc>
                <a:spcPct val="150000"/>
              </a:lnSpc>
              <a:spcBef>
                <a:spcPts val="3700"/>
              </a:spcBef>
              <a:buSzTx/>
              <a:buNone/>
              <a:defRPr sz="3984"/>
            </a:pPr>
            <a:r>
              <a:t> Autoregression among long returns is strongly significant. It seems that ACF for square returns is decaying pretty to 0 -&gt; evidence of autoregressive relationship </a:t>
            </a:r>
            <a:endParaRPr sz="996">
              <a:latin typeface="Times Roman"/>
              <a:ea typeface="Times Roman"/>
              <a:cs typeface="Times Roman"/>
              <a:sym typeface="Times Roman"/>
            </a:endParaRPr>
          </a:p>
          <a:p>
            <a:pPr marL="0" indent="0" defTabSz="2023821">
              <a:lnSpc>
                <a:spcPct val="150000"/>
              </a:lnSpc>
              <a:spcBef>
                <a:spcPts val="3700"/>
              </a:spcBef>
              <a:buSzTx/>
              <a:buNone/>
              <a:defRPr sz="3984"/>
            </a:pPr>
            <a:endParaRPr sz="996">
              <a:latin typeface="Times Roman"/>
              <a:ea typeface="Times Roman"/>
              <a:cs typeface="Times Roman"/>
              <a:sym typeface="Times Roman"/>
            </a:endParaRPr>
          </a:p>
          <a:p>
            <a:pPr marL="0" indent="0" defTabSz="2023821">
              <a:lnSpc>
                <a:spcPct val="150000"/>
              </a:lnSpc>
              <a:spcBef>
                <a:spcPts val="3700"/>
              </a:spcBef>
              <a:buSzTx/>
              <a:buNone/>
              <a:defRPr sz="3984"/>
            </a:pPr>
            <a:endParaRPr sz="996">
              <a:latin typeface="Times Roman"/>
              <a:ea typeface="Times Roman"/>
              <a:cs typeface="Times Roman"/>
              <a:sym typeface="Times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100 %"/>
          <p:cNvSpPr txBox="1">
            <a:spLocks noGrp="1"/>
          </p:cNvSpPr>
          <p:nvPr>
            <p:ph type="body" idx="1"/>
          </p:nvPr>
        </p:nvSpPr>
        <p:spPr>
          <a:prstGeom prst="rect">
            <a:avLst/>
          </a:prstGeom>
        </p:spPr>
        <p:txBody>
          <a:bodyPr/>
          <a:lstStyle/>
          <a:p>
            <a:endParaRPr/>
          </a:p>
        </p:txBody>
      </p:sp>
      <p:sp>
        <p:nvSpPr>
          <p:cNvPr id="172" name="Информация о факте"/>
          <p:cNvSpPr txBox="1">
            <a:spLocks noGrp="1"/>
          </p:cNvSpPr>
          <p:nvPr>
            <p:ph type="body" idx="21"/>
          </p:nvPr>
        </p:nvSpPr>
        <p:spPr>
          <a:prstGeom prst="rect">
            <a:avLst/>
          </a:prstGeom>
        </p:spPr>
        <p:txBody>
          <a:bodyPr/>
          <a:lstStyle/>
          <a:p>
            <a:endParaRPr/>
          </a:p>
        </p:txBody>
      </p:sp>
      <p:pic>
        <p:nvPicPr>
          <p:cNvPr id="173" name="Снимок экрана 2021-06-06 в 12.28.37.png" descr="Снимок экрана 2021-06-06 в 12.28.37.png"/>
          <p:cNvPicPr>
            <a:picLocks noChangeAspect="1"/>
          </p:cNvPicPr>
          <p:nvPr/>
        </p:nvPicPr>
        <p:blipFill>
          <a:blip r:embed="rId2">
            <a:extLst/>
          </a:blip>
          <a:stretch>
            <a:fillRect/>
          </a:stretch>
        </p:blipFill>
        <p:spPr>
          <a:xfrm>
            <a:off x="1920485" y="438303"/>
            <a:ext cx="20543030" cy="1283939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AU" dirty="0" smtClean="0"/>
              <a:t>Checking for autocorrelation</a:t>
            </a:r>
            <a:endParaRPr lang="en-AU" dirty="0"/>
          </a:p>
        </p:txBody>
      </p:sp>
      <p:sp>
        <p:nvSpPr>
          <p:cNvPr id="3" name="Symbol zastępczy tekstu 2"/>
          <p:cNvSpPr>
            <a:spLocks noGrp="1"/>
          </p:cNvSpPr>
          <p:nvPr>
            <p:ph type="body" sz="quarter" idx="21"/>
          </p:nvPr>
        </p:nvSpPr>
        <p:spPr/>
        <p:txBody>
          <a:bodyPr/>
          <a:lstStyle/>
          <a:p>
            <a:endParaRPr lang="en-AU" dirty="0"/>
          </a:p>
        </p:txBody>
      </p:sp>
      <p:sp>
        <p:nvSpPr>
          <p:cNvPr id="4" name="Symbol zastępczy tekstu 3"/>
          <p:cNvSpPr>
            <a:spLocks noGrp="1"/>
          </p:cNvSpPr>
          <p:nvPr>
            <p:ph type="body" idx="1"/>
          </p:nvPr>
        </p:nvSpPr>
        <p:spPr/>
        <p:txBody>
          <a:bodyPr>
            <a:normAutofit fontScale="77500" lnSpcReduction="20000"/>
          </a:bodyPr>
          <a:lstStyle/>
          <a:p>
            <a:pPr>
              <a:buNone/>
            </a:pPr>
            <a:r>
              <a:rPr lang="pl-PL" dirty="0" smtClean="0"/>
              <a:t>F</a:t>
            </a:r>
            <a:r>
              <a:rPr lang="en-AU" dirty="0" err="1" smtClean="0"/>
              <a:t>ormal</a:t>
            </a:r>
            <a:r>
              <a:rPr lang="pl-PL" dirty="0" smtClean="0"/>
              <a:t> </a:t>
            </a:r>
            <a:r>
              <a:rPr lang="en-AU" dirty="0" smtClean="0"/>
              <a:t>test ARCH effects among log-</a:t>
            </a:r>
            <a:r>
              <a:rPr lang="en-AU" dirty="0" err="1" smtClean="0"/>
              <a:t>returnsusing</a:t>
            </a:r>
            <a:r>
              <a:rPr lang="en-AU" dirty="0" smtClean="0"/>
              <a:t> ARCH LM-test</a:t>
            </a:r>
            <a:endParaRPr lang="pl-PL" dirty="0" smtClean="0"/>
          </a:p>
          <a:p>
            <a:pPr>
              <a:buNone/>
            </a:pPr>
            <a:r>
              <a:rPr lang="pl-PL" dirty="0" smtClean="0"/>
              <a:t>ARCH </a:t>
            </a:r>
            <a:r>
              <a:rPr lang="pl-PL" dirty="0" err="1" smtClean="0"/>
              <a:t>LM-test</a:t>
            </a:r>
            <a:r>
              <a:rPr lang="pl-PL" dirty="0" smtClean="0"/>
              <a:t> – </a:t>
            </a:r>
            <a:r>
              <a:rPr lang="pl-PL" dirty="0" err="1" smtClean="0"/>
              <a:t>formal</a:t>
            </a:r>
            <a:r>
              <a:rPr lang="pl-PL" dirty="0" smtClean="0"/>
              <a:t> </a:t>
            </a:r>
            <a:r>
              <a:rPr lang="pl-PL" dirty="0" err="1" smtClean="0"/>
              <a:t>way</a:t>
            </a:r>
            <a:r>
              <a:rPr lang="pl-PL" dirty="0" smtClean="0"/>
              <a:t> to test ARCH </a:t>
            </a:r>
            <a:r>
              <a:rPr lang="pl-PL" dirty="0" err="1" smtClean="0"/>
              <a:t>effects</a:t>
            </a:r>
            <a:r>
              <a:rPr lang="pl-PL" dirty="0" smtClean="0"/>
              <a:t> </a:t>
            </a:r>
            <a:r>
              <a:rPr lang="pl-PL" dirty="0" err="1" smtClean="0"/>
              <a:t>among</a:t>
            </a:r>
            <a:r>
              <a:rPr lang="pl-PL" dirty="0" smtClean="0"/>
              <a:t> </a:t>
            </a:r>
            <a:r>
              <a:rPr lang="pl-PL" dirty="0" err="1" smtClean="0"/>
              <a:t>log-returns</a:t>
            </a:r>
            <a:r>
              <a:rPr lang="pl-PL" dirty="0" smtClean="0"/>
              <a:t>.</a:t>
            </a:r>
            <a:endParaRPr lang="en-AU" dirty="0" smtClean="0"/>
          </a:p>
          <a:p>
            <a:pPr>
              <a:buNone/>
            </a:pPr>
            <a:r>
              <a:rPr lang="en-AU" dirty="0" smtClean="0"/>
              <a:t>H0 - lack of ARCH effect (autocorrelation) among squared returns</a:t>
            </a:r>
            <a:endParaRPr lang="pl-PL" dirty="0" smtClean="0"/>
          </a:p>
          <a:p>
            <a:pPr>
              <a:buNone/>
            </a:pPr>
            <a:endParaRPr lang="pl-PL" dirty="0" smtClean="0"/>
          </a:p>
          <a:p>
            <a:pPr>
              <a:buNone/>
            </a:pPr>
            <a:endParaRPr lang="pl-PL" dirty="0" smtClean="0"/>
          </a:p>
          <a:p>
            <a:pPr>
              <a:buNone/>
            </a:pPr>
            <a:endParaRPr lang="pl-PL" dirty="0" smtClean="0"/>
          </a:p>
          <a:p>
            <a:pPr>
              <a:buNone/>
            </a:pPr>
            <a:r>
              <a:rPr lang="pl-PL" dirty="0" smtClean="0"/>
              <a:t>For </a:t>
            </a:r>
            <a:r>
              <a:rPr lang="pl-PL" dirty="0" err="1" smtClean="0"/>
              <a:t>all</a:t>
            </a:r>
            <a:r>
              <a:rPr lang="pl-PL" dirty="0" smtClean="0"/>
              <a:t> </a:t>
            </a:r>
            <a:r>
              <a:rPr lang="pl-PL" dirty="0" err="1" smtClean="0"/>
              <a:t>indices</a:t>
            </a:r>
            <a:r>
              <a:rPr lang="pl-PL" dirty="0" smtClean="0"/>
              <a:t> </a:t>
            </a:r>
            <a:r>
              <a:rPr lang="en-AU" dirty="0" smtClean="0"/>
              <a:t>null about lack of ARCH effects </a:t>
            </a:r>
            <a:r>
              <a:rPr lang="pl-PL" dirty="0" smtClean="0"/>
              <a:t>was </a:t>
            </a:r>
            <a:r>
              <a:rPr lang="en-AU" dirty="0" smtClean="0"/>
              <a:t>strongly rejected</a:t>
            </a:r>
            <a:r>
              <a:rPr lang="pl-PL" dirty="0" smtClean="0"/>
              <a:t>.</a:t>
            </a:r>
          </a:p>
          <a:p>
            <a:pPr>
              <a:buNone/>
            </a:pPr>
            <a:r>
              <a:rPr lang="pl-PL" dirty="0" err="1" smtClean="0"/>
              <a:t>After</a:t>
            </a:r>
            <a:r>
              <a:rPr lang="pl-PL" dirty="0" smtClean="0"/>
              <a:t> </a:t>
            </a:r>
            <a:r>
              <a:rPr lang="pl-PL" dirty="0" err="1" smtClean="0"/>
              <a:t>this</a:t>
            </a:r>
            <a:r>
              <a:rPr lang="pl-PL" dirty="0" smtClean="0"/>
              <a:t> test, w</a:t>
            </a:r>
            <a:r>
              <a:rPr lang="en-AU" dirty="0" smtClean="0"/>
              <a:t>e are certain that </a:t>
            </a:r>
            <a:r>
              <a:rPr lang="pl-PL" dirty="0" err="1" smtClean="0"/>
              <a:t>volatility</a:t>
            </a:r>
            <a:r>
              <a:rPr lang="pl-PL" dirty="0" smtClean="0"/>
              <a:t> </a:t>
            </a:r>
            <a:r>
              <a:rPr lang="en-AU" dirty="0" smtClean="0"/>
              <a:t>is not constant, therefore we can start to find</a:t>
            </a:r>
          </a:p>
          <a:p>
            <a:pPr>
              <a:buNone/>
            </a:pPr>
            <a:r>
              <a:rPr lang="en-AU" dirty="0" smtClean="0"/>
              <a:t>the best model </a:t>
            </a:r>
            <a:r>
              <a:rPr lang="en-AU" dirty="0" err="1" smtClean="0"/>
              <a:t>wi</a:t>
            </a:r>
            <a:r>
              <a:rPr lang="pl-PL" dirty="0" err="1" smtClean="0"/>
              <a:t>hich</a:t>
            </a:r>
            <a:r>
              <a:rPr lang="pl-PL" dirty="0" smtClean="0"/>
              <a:t> </a:t>
            </a:r>
            <a:r>
              <a:rPr lang="en-AU" dirty="0" smtClean="0"/>
              <a:t>will measure the current volatility</a:t>
            </a:r>
            <a:endParaRPr lang="pl-PL" dirty="0" smtClean="0"/>
          </a:p>
        </p:txBody>
      </p:sp>
      <p:pic>
        <p:nvPicPr>
          <p:cNvPr id="5" name="Obraz 4" descr="Zrzut ekranu 2021-06-06 183236.png"/>
          <p:cNvPicPr>
            <a:picLocks noChangeAspect="1"/>
          </p:cNvPicPr>
          <p:nvPr/>
        </p:nvPicPr>
        <p:blipFill>
          <a:blip r:embed="rId2"/>
          <a:stretch>
            <a:fillRect/>
          </a:stretch>
        </p:blipFill>
        <p:spPr>
          <a:xfrm>
            <a:off x="4905324" y="6929438"/>
            <a:ext cx="15965763" cy="2508284"/>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ARCH(1,1)"/>
          <p:cNvSpPr txBox="1">
            <a:spLocks noGrp="1"/>
          </p:cNvSpPr>
          <p:nvPr>
            <p:ph type="title"/>
          </p:nvPr>
        </p:nvSpPr>
        <p:spPr>
          <a:prstGeom prst="rect">
            <a:avLst/>
          </a:prstGeom>
        </p:spPr>
        <p:txBody>
          <a:bodyPr/>
          <a:lstStyle/>
          <a:p>
            <a:r>
              <a:t>GARCH(1,1)</a:t>
            </a:r>
          </a:p>
        </p:txBody>
      </p:sp>
      <p:sp>
        <p:nvSpPr>
          <p:cNvPr id="176" name="Подзаголовок слайда"/>
          <p:cNvSpPr txBox="1">
            <a:spLocks noGrp="1"/>
          </p:cNvSpPr>
          <p:nvPr>
            <p:ph type="body" idx="21"/>
          </p:nvPr>
        </p:nvSpPr>
        <p:spPr>
          <a:prstGeom prst="rect">
            <a:avLst/>
          </a:prstGeom>
        </p:spPr>
        <p:txBody>
          <a:bodyPr/>
          <a:lstStyle/>
          <a:p>
            <a:endParaRPr/>
          </a:p>
        </p:txBody>
      </p:sp>
      <p:sp>
        <p:nvSpPr>
          <p:cNvPr id="177" name="Delivers a good fit and accurate predictions, and thanks to using one GARCH model to the five different data, we will avoid overfitting.…"/>
          <p:cNvSpPr txBox="1">
            <a:spLocks noGrp="1"/>
          </p:cNvSpPr>
          <p:nvPr>
            <p:ph type="body" idx="1"/>
          </p:nvPr>
        </p:nvSpPr>
        <p:spPr>
          <a:xfrm>
            <a:off x="1206500" y="3416932"/>
            <a:ext cx="21971000" cy="12023990"/>
          </a:xfrm>
          <a:prstGeom prst="rect">
            <a:avLst/>
          </a:prstGeom>
        </p:spPr>
        <p:txBody>
          <a:bodyPr/>
          <a:lstStyle/>
          <a:p>
            <a:pPr marL="0" indent="0" defTabSz="1755604">
              <a:lnSpc>
                <a:spcPct val="150000"/>
              </a:lnSpc>
              <a:spcBef>
                <a:spcPts val="0"/>
              </a:spcBef>
              <a:buSzTx/>
              <a:buNone/>
              <a:defRPr sz="4824" spc="-96"/>
            </a:pPr>
            <a:r>
              <a:t> Delivers a good fit and accurate predictions, and thanks to using one GARCH model to the five different data, we will avoid overfitting. </a:t>
            </a:r>
          </a:p>
          <a:p>
            <a:pPr marL="1060704" indent="-1060704" defTabSz="1755604">
              <a:lnSpc>
                <a:spcPct val="150000"/>
              </a:lnSpc>
              <a:spcBef>
                <a:spcPts val="0"/>
              </a:spcBef>
              <a:defRPr sz="4824" spc="-96"/>
            </a:pPr>
            <a:r>
              <a:t> </a:t>
            </a:r>
            <a:r>
              <a:rPr b="1"/>
              <a:t>Ljung-Box Test:</a:t>
            </a:r>
          </a:p>
          <a:p>
            <a:pPr marL="0" indent="0" defTabSz="1755604">
              <a:lnSpc>
                <a:spcPct val="150000"/>
              </a:lnSpc>
              <a:spcBef>
                <a:spcPts val="0"/>
              </a:spcBef>
              <a:buSzTx/>
              <a:buNone/>
              <a:defRPr sz="4824" spc="-96"/>
            </a:pPr>
            <a:r>
              <a:t>H0- residuals are white noise  / no serial correlation among the model residuals</a:t>
            </a:r>
          </a:p>
          <a:p>
            <a:pPr marL="848563" indent="-848563" defTabSz="1755604">
              <a:lnSpc>
                <a:spcPct val="150000"/>
              </a:lnSpc>
              <a:spcBef>
                <a:spcPts val="0"/>
              </a:spcBef>
              <a:defRPr sz="4824" b="1" spc="-96"/>
            </a:pPr>
            <a:r>
              <a:t>Jarque-Bera Test:</a:t>
            </a:r>
          </a:p>
          <a:p>
            <a:pPr marL="0" indent="0" defTabSz="1755604">
              <a:lnSpc>
                <a:spcPct val="150000"/>
              </a:lnSpc>
              <a:spcBef>
                <a:spcPts val="0"/>
              </a:spcBef>
              <a:buSzTx/>
              <a:buNone/>
              <a:defRPr sz="4824" spc="-96"/>
            </a:pPr>
            <a:r>
              <a:t>H0 - normality distribution of residuals</a:t>
            </a:r>
          </a:p>
          <a:p>
            <a:pPr marL="1060704" indent="-1060704" defTabSz="1755604">
              <a:lnSpc>
                <a:spcPct val="150000"/>
              </a:lnSpc>
              <a:spcBef>
                <a:spcPts val="0"/>
              </a:spcBef>
              <a:defRPr sz="4824" b="1" spc="-96"/>
            </a:pPr>
            <a:r>
              <a:t>Shapiro-Wilk </a:t>
            </a:r>
          </a:p>
          <a:p>
            <a:pPr marL="0" indent="0" defTabSz="1755604">
              <a:lnSpc>
                <a:spcPct val="150000"/>
              </a:lnSpc>
              <a:spcBef>
                <a:spcPts val="0"/>
              </a:spcBef>
              <a:buSzTx/>
              <a:buNone/>
              <a:defRPr sz="4824" spc="-96"/>
            </a:pPr>
            <a:r>
              <a:t>pretty the same, but this test isn't reliable with larger data, e.g. n &gt; 2000</a:t>
            </a:r>
          </a:p>
          <a:p>
            <a:pPr marL="0" indent="0" algn="ctr" defTabSz="1755604">
              <a:lnSpc>
                <a:spcPct val="150000"/>
              </a:lnSpc>
              <a:spcBef>
                <a:spcPts val="3200"/>
              </a:spcBef>
              <a:buSzTx/>
              <a:buNone/>
              <a:defRPr sz="3456"/>
            </a:pPr>
            <a:endParaRPr sz="864">
              <a:latin typeface="Times Roman"/>
              <a:ea typeface="Times Roman"/>
              <a:cs typeface="Times Roman"/>
              <a:sym typeface="Times Roman"/>
            </a:endParaRPr>
          </a:p>
          <a:p>
            <a:pPr marL="0" indent="0" algn="ctr" defTabSz="1755604">
              <a:lnSpc>
                <a:spcPct val="150000"/>
              </a:lnSpc>
              <a:spcBef>
                <a:spcPts val="3200"/>
              </a:spcBef>
              <a:buSzTx/>
              <a:buNone/>
              <a:defRPr sz="3456"/>
            </a:pPr>
            <a:endParaRPr sz="864">
              <a:latin typeface="Times Roman"/>
              <a:ea typeface="Times Roman"/>
              <a:cs typeface="Times Roman"/>
              <a:sym typeface="Times Roman"/>
            </a:endParaRPr>
          </a:p>
          <a:p>
            <a:pPr marL="0" indent="0" defTabSz="1755604">
              <a:lnSpc>
                <a:spcPct val="150000"/>
              </a:lnSpc>
              <a:spcBef>
                <a:spcPts val="3200"/>
              </a:spcBef>
              <a:buSzTx/>
              <a:buNone/>
              <a:defRPr sz="3456"/>
            </a:pPr>
            <a:endParaRPr sz="864">
              <a:latin typeface="Times Roman"/>
              <a:ea typeface="Times Roman"/>
              <a:cs typeface="Times Roman"/>
              <a:sym typeface="Times Roman"/>
            </a:endParaRPr>
          </a:p>
          <a:p>
            <a:pPr marL="0" indent="0" defTabSz="1755604">
              <a:lnSpc>
                <a:spcPct val="150000"/>
              </a:lnSpc>
              <a:spcBef>
                <a:spcPts val="3200"/>
              </a:spcBef>
              <a:buSzTx/>
              <a:buNone/>
              <a:defRPr sz="3456"/>
            </a:pPr>
            <a:endParaRPr sz="864">
              <a:latin typeface="Times Roman"/>
              <a:ea typeface="Times Roman"/>
              <a:cs typeface="Times Roman"/>
              <a:sym typeface="Times Roman"/>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ARCH(1,1)"/>
          <p:cNvSpPr txBox="1">
            <a:spLocks noGrp="1"/>
          </p:cNvSpPr>
          <p:nvPr>
            <p:ph type="title"/>
          </p:nvPr>
        </p:nvSpPr>
        <p:spPr>
          <a:prstGeom prst="rect">
            <a:avLst/>
          </a:prstGeom>
        </p:spPr>
        <p:txBody>
          <a:bodyPr/>
          <a:lstStyle/>
          <a:p>
            <a:r>
              <a:t>GARCH(1,1)</a:t>
            </a:r>
          </a:p>
        </p:txBody>
      </p:sp>
      <p:sp>
        <p:nvSpPr>
          <p:cNvPr id="176" name="Подзаголовок слайда"/>
          <p:cNvSpPr txBox="1">
            <a:spLocks noGrp="1"/>
          </p:cNvSpPr>
          <p:nvPr>
            <p:ph type="body" idx="21"/>
          </p:nvPr>
        </p:nvSpPr>
        <p:spPr>
          <a:prstGeom prst="rect">
            <a:avLst/>
          </a:prstGeom>
        </p:spPr>
        <p:txBody>
          <a:bodyPr/>
          <a:lstStyle/>
          <a:p>
            <a:endParaRPr/>
          </a:p>
        </p:txBody>
      </p:sp>
      <p:sp>
        <p:nvSpPr>
          <p:cNvPr id="177" name="Delivers a good fit and accurate predictions, and thanks to using one GARCH model to the five different data, we will avoid overfitting.…"/>
          <p:cNvSpPr txBox="1">
            <a:spLocks noGrp="1"/>
          </p:cNvSpPr>
          <p:nvPr>
            <p:ph type="body" idx="1"/>
          </p:nvPr>
        </p:nvSpPr>
        <p:spPr>
          <a:xfrm>
            <a:off x="1206500" y="3416932"/>
            <a:ext cx="21971000" cy="12023990"/>
          </a:xfrm>
          <a:prstGeom prst="rect">
            <a:avLst/>
          </a:prstGeom>
        </p:spPr>
        <p:txBody>
          <a:bodyPr/>
          <a:lstStyle/>
          <a:p>
            <a:pPr marL="0" indent="0" algn="ctr" defTabSz="1755604">
              <a:lnSpc>
                <a:spcPct val="150000"/>
              </a:lnSpc>
              <a:spcBef>
                <a:spcPts val="3200"/>
              </a:spcBef>
              <a:buSzTx/>
              <a:buNone/>
              <a:defRPr sz="3456"/>
            </a:pPr>
            <a:endParaRPr sz="864">
              <a:latin typeface="Times Roman"/>
              <a:ea typeface="Times Roman"/>
              <a:cs typeface="Times Roman"/>
              <a:sym typeface="Times Roman"/>
            </a:endParaRPr>
          </a:p>
          <a:p>
            <a:pPr marL="0" indent="0" algn="ctr" defTabSz="1755604">
              <a:lnSpc>
                <a:spcPct val="150000"/>
              </a:lnSpc>
              <a:spcBef>
                <a:spcPts val="3200"/>
              </a:spcBef>
              <a:buSzTx/>
              <a:buNone/>
              <a:defRPr sz="3456"/>
            </a:pPr>
            <a:endParaRPr sz="864">
              <a:latin typeface="Times Roman"/>
              <a:ea typeface="Times Roman"/>
              <a:cs typeface="Times Roman"/>
              <a:sym typeface="Times Roman"/>
            </a:endParaRPr>
          </a:p>
          <a:p>
            <a:pPr marL="0" indent="0" defTabSz="1755604">
              <a:lnSpc>
                <a:spcPct val="150000"/>
              </a:lnSpc>
              <a:spcBef>
                <a:spcPts val="3200"/>
              </a:spcBef>
              <a:buSzTx/>
              <a:buNone/>
              <a:defRPr sz="3456"/>
            </a:pPr>
            <a:endParaRPr sz="864">
              <a:latin typeface="Times Roman"/>
              <a:ea typeface="Times Roman"/>
              <a:cs typeface="Times Roman"/>
              <a:sym typeface="Times Roman"/>
            </a:endParaRPr>
          </a:p>
          <a:p>
            <a:pPr marL="0" indent="0" defTabSz="1755604">
              <a:lnSpc>
                <a:spcPct val="150000"/>
              </a:lnSpc>
              <a:spcBef>
                <a:spcPts val="3200"/>
              </a:spcBef>
              <a:buSzTx/>
              <a:buNone/>
              <a:defRPr sz="3456"/>
            </a:pPr>
            <a:endParaRPr sz="864">
              <a:latin typeface="Times Roman"/>
              <a:ea typeface="Times Roman"/>
              <a:cs typeface="Times Roman"/>
              <a:sym typeface="Times Roman"/>
            </a:endParaRPr>
          </a:p>
        </p:txBody>
      </p:sp>
      <p:pic>
        <p:nvPicPr>
          <p:cNvPr id="1026" name="Picture 2"/>
          <p:cNvPicPr>
            <a:picLocks noChangeAspect="1" noChangeArrowheads="1"/>
          </p:cNvPicPr>
          <p:nvPr/>
        </p:nvPicPr>
        <p:blipFill>
          <a:blip r:embed="rId2"/>
          <a:srcRect/>
          <a:stretch>
            <a:fillRect/>
          </a:stretch>
        </p:blipFill>
        <p:spPr bwMode="auto">
          <a:xfrm>
            <a:off x="1" y="2285968"/>
            <a:ext cx="13263570" cy="4429156"/>
          </a:xfrm>
          <a:prstGeom prst="rect">
            <a:avLst/>
          </a:prstGeom>
          <a:noFill/>
          <a:ln w="9525">
            <a:noFill/>
            <a:miter lim="800000"/>
            <a:headEnd/>
            <a:tailEnd/>
          </a:ln>
          <a:effectLst/>
        </p:spPr>
      </p:pic>
      <p:sp>
        <p:nvSpPr>
          <p:cNvPr id="7" name="Delivers a good fit and accurate predictions, and thanks to using one GARCH model to the five different data, we will avoid overfitting.…"/>
          <p:cNvSpPr txBox="1">
            <a:spLocks/>
          </p:cNvSpPr>
          <p:nvPr/>
        </p:nvSpPr>
        <p:spPr>
          <a:xfrm>
            <a:off x="976234" y="9144016"/>
            <a:ext cx="21971000" cy="12023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0" algn="l" defTabSz="1755604" hangingPunct="1">
              <a:lnSpc>
                <a:spcPct val="150000"/>
              </a:lnSpc>
              <a:defRPr sz="4824" spc="-96"/>
            </a:pPr>
            <a:r>
              <a:rPr lang="en-AU" sz="4824" spc="-96" dirty="0" smtClean="0">
                <a:solidFill>
                  <a:srgbClr val="000000"/>
                </a:solidFill>
              </a:rPr>
              <a:t>In most of the indices, we have found that all of the parameters were significant, and in all cases, ARCH effects were removed.</a:t>
            </a:r>
            <a:endParaRPr kumimoji="0" lang="en-AU" sz="864" b="0" i="0" u="none" strike="noStrike" kern="0" cap="none" spc="0" normalizeH="0" baseline="0" noProof="0" dirty="0" smtClean="0">
              <a:ln>
                <a:noFill/>
              </a:ln>
              <a:solidFill>
                <a:srgbClr val="000000"/>
              </a:solidFill>
              <a:effectLst/>
              <a:uLnTx/>
              <a:uFillTx/>
              <a:latin typeface="Times Roman"/>
              <a:ea typeface="Times Roman"/>
              <a:cs typeface="Times Roman"/>
              <a:sym typeface="Times Roman"/>
            </a:endParaRPr>
          </a:p>
          <a:p>
            <a:pPr marL="0" marR="0" lvl="0" indent="0" algn="ctr" defTabSz="1755604" rtl="0" eaLnBrk="1" fontAlgn="auto" latinLnBrk="0" hangingPunct="1">
              <a:lnSpc>
                <a:spcPct val="150000"/>
              </a:lnSpc>
              <a:spcBef>
                <a:spcPts val="3200"/>
              </a:spcBef>
              <a:spcAft>
                <a:spcPts val="0"/>
              </a:spcAft>
              <a:buClrTx/>
              <a:buSzTx/>
              <a:buFontTx/>
              <a:buNone/>
              <a:tabLst/>
              <a:defRPr sz="3456"/>
            </a:pPr>
            <a:endParaRPr kumimoji="0" lang="en-AU" sz="864" b="0" i="0" u="none" strike="noStrike" kern="0" cap="none" spc="0" normalizeH="0" baseline="0" noProof="0" dirty="0" smtClean="0">
              <a:ln>
                <a:noFill/>
              </a:ln>
              <a:solidFill>
                <a:srgbClr val="000000"/>
              </a:solidFill>
              <a:effectLst/>
              <a:uLnTx/>
              <a:uFillTx/>
              <a:latin typeface="Times Roman"/>
              <a:ea typeface="Times Roman"/>
              <a:cs typeface="Times Roman"/>
              <a:sym typeface="Times Roman"/>
            </a:endParaRPr>
          </a:p>
          <a:p>
            <a:pPr marL="0" marR="0" lvl="0" indent="0" algn="l" defTabSz="1755604" rtl="0" eaLnBrk="1" fontAlgn="auto" latinLnBrk="0" hangingPunct="1">
              <a:lnSpc>
                <a:spcPct val="150000"/>
              </a:lnSpc>
              <a:spcBef>
                <a:spcPts val="3200"/>
              </a:spcBef>
              <a:spcAft>
                <a:spcPts val="0"/>
              </a:spcAft>
              <a:buClrTx/>
              <a:buSzTx/>
              <a:buFontTx/>
              <a:buNone/>
              <a:tabLst/>
              <a:defRPr sz="3456"/>
            </a:pPr>
            <a:endParaRPr kumimoji="0" lang="en-AU" sz="864" b="0" i="0" u="none" strike="noStrike" kern="0" cap="none" spc="0" normalizeH="0" baseline="0" noProof="0" dirty="0" smtClean="0">
              <a:ln>
                <a:noFill/>
              </a:ln>
              <a:solidFill>
                <a:srgbClr val="000000"/>
              </a:solidFill>
              <a:effectLst/>
              <a:uLnTx/>
              <a:uFillTx/>
              <a:latin typeface="Times Roman"/>
              <a:ea typeface="Times Roman"/>
              <a:cs typeface="Times Roman"/>
              <a:sym typeface="Times Roman"/>
            </a:endParaRPr>
          </a:p>
          <a:p>
            <a:pPr marL="0" marR="0" lvl="0" indent="0" algn="l" defTabSz="1755604" rtl="0" eaLnBrk="1" fontAlgn="auto" latinLnBrk="0" hangingPunct="1">
              <a:lnSpc>
                <a:spcPct val="150000"/>
              </a:lnSpc>
              <a:spcBef>
                <a:spcPts val="3200"/>
              </a:spcBef>
              <a:spcAft>
                <a:spcPts val="0"/>
              </a:spcAft>
              <a:buClrTx/>
              <a:buSzTx/>
              <a:buFontTx/>
              <a:buNone/>
              <a:tabLst/>
              <a:defRPr sz="3456"/>
            </a:pPr>
            <a:endParaRPr kumimoji="0" lang="en-AU" sz="864" b="0" i="0" u="none" strike="noStrike" kern="0" cap="none" spc="0" normalizeH="0" baseline="0" noProof="0" dirty="0">
              <a:ln>
                <a:noFill/>
              </a:ln>
              <a:solidFill>
                <a:srgbClr val="000000"/>
              </a:solidFill>
              <a:effectLst/>
              <a:uLnTx/>
              <a:uFillTx/>
              <a:latin typeface="Times Roman"/>
              <a:ea typeface="Times Roman"/>
              <a:cs typeface="Times Roman"/>
              <a:sym typeface="Times Roman"/>
            </a:endParaRPr>
          </a:p>
        </p:txBody>
      </p:sp>
      <p:pic>
        <p:nvPicPr>
          <p:cNvPr id="1028" name="Picture 4"/>
          <p:cNvPicPr>
            <a:picLocks noChangeAspect="1" noChangeArrowheads="1"/>
          </p:cNvPicPr>
          <p:nvPr/>
        </p:nvPicPr>
        <p:blipFill>
          <a:blip r:embed="rId3"/>
          <a:srcRect/>
          <a:stretch>
            <a:fillRect/>
          </a:stretch>
        </p:blipFill>
        <p:spPr bwMode="auto">
          <a:xfrm>
            <a:off x="11834810" y="2143092"/>
            <a:ext cx="12269294" cy="5341968"/>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513</TotalTime>
  <Words>702</Words>
  <PresentationFormat>Niestandardowy</PresentationFormat>
  <Paragraphs>124</Paragraphs>
  <Slides>15</Slides>
  <Notes>0</Notes>
  <HiddenSlides>0</HiddenSlides>
  <MMClips>0</MMClips>
  <ScaleCrop>false</ScaleCrop>
  <HeadingPairs>
    <vt:vector size="4" baseType="variant">
      <vt:variant>
        <vt:lpstr>Motyw</vt:lpstr>
      </vt:variant>
      <vt:variant>
        <vt:i4>1</vt:i4>
      </vt:variant>
      <vt:variant>
        <vt:lpstr>Tytuły slajdów</vt:lpstr>
      </vt:variant>
      <vt:variant>
        <vt:i4>15</vt:i4>
      </vt:variant>
    </vt:vector>
  </HeadingPairs>
  <TitlesOfParts>
    <vt:vector size="16" baseType="lpstr">
      <vt:lpstr>21_BasicWhite</vt:lpstr>
      <vt:lpstr>Best GARCH model to evaluate current volatility of indices</vt:lpstr>
      <vt:lpstr>Data Taken</vt:lpstr>
      <vt:lpstr>Slajd 3</vt:lpstr>
      <vt:lpstr>Main goal and execution</vt:lpstr>
      <vt:lpstr>Checking for autocorrelation</vt:lpstr>
      <vt:lpstr>Slajd 6</vt:lpstr>
      <vt:lpstr>Checking for autocorrelation</vt:lpstr>
      <vt:lpstr>GARCH(1,1)</vt:lpstr>
      <vt:lpstr>GARCH(1,1)</vt:lpstr>
      <vt:lpstr> EGARCH</vt:lpstr>
      <vt:lpstr> GARCH-M, GARCH-in-Mean </vt:lpstr>
      <vt:lpstr> GARCH-t </vt:lpstr>
      <vt:lpstr> GARCH-t </vt:lpstr>
      <vt:lpstr> THE BEST MODEL </vt:lpstr>
      <vt:lpstr> THE BEST MODEL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Garch model to predict indices prices</dc:title>
  <dc:creator>HZ</dc:creator>
  <cp:lastModifiedBy>HZ</cp:lastModifiedBy>
  <cp:revision>16</cp:revision>
  <dcterms:modified xsi:type="dcterms:W3CDTF">2021-06-17T07:19:51Z</dcterms:modified>
</cp:coreProperties>
</file>