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44" r:id="rId2"/>
    <p:sldId id="298" r:id="rId3"/>
    <p:sldId id="349" r:id="rId4"/>
    <p:sldId id="364" r:id="rId5"/>
    <p:sldId id="372" r:id="rId6"/>
    <p:sldId id="365" r:id="rId7"/>
    <p:sldId id="360" r:id="rId8"/>
    <p:sldId id="370" r:id="rId9"/>
    <p:sldId id="367" r:id="rId10"/>
    <p:sldId id="368" r:id="rId11"/>
    <p:sldId id="371" r:id="rId12"/>
    <p:sldId id="369" r:id="rId13"/>
    <p:sldId id="350" r:id="rId14"/>
    <p:sldId id="355" r:id="rId15"/>
    <p:sldId id="359" r:id="rId16"/>
    <p:sldId id="348" r:id="rId17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2B4C73"/>
    <a:srgbClr val="305480"/>
    <a:srgbClr val="DDDDDD"/>
    <a:srgbClr val="FDFDFD"/>
    <a:srgbClr val="005A9E"/>
    <a:srgbClr val="9C9899"/>
    <a:srgbClr val="DBDBDB"/>
    <a:srgbClr val="F2F2F2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5317" autoAdjust="0"/>
  </p:normalViewPr>
  <p:slideViewPr>
    <p:cSldViewPr>
      <p:cViewPr varScale="1">
        <p:scale>
          <a:sx n="108" d="100"/>
          <a:sy n="108" d="100"/>
        </p:scale>
        <p:origin x="494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5D477-AE64-46E1-9AB5-695E408BAA85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23211-66F3-4E52-BE2E-D8A9E8DA1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76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8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B55F-453B-09D1-AD8D-740F6A5A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1ED606-4B0B-2257-E17B-7DA5652E9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860DB6-9957-45B3-E6E4-BD7B6D2AE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18BA78-4FAB-8916-CD32-C45ABEBFA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15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ECFEC-BEC7-B6C8-5DEF-11EEE58F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B68BCF-64E3-11F4-F57D-B7EF9148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93A9D0-00DA-9DF7-C9BA-A764F45DC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09CB0-2AEF-A02C-424F-EB4EE78F9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95F8C-0DB7-86D1-E1D8-DE31CB18E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B20FAA-C8E5-0F39-0BC2-C874CC43B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487268-EB6A-A1C3-E6CF-04BB156C8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77DA5-B8C1-5E40-2043-A18CC8CE7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8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49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611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3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97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881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21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0FA29-3EAD-05C1-E436-D97ACB9E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92B0CA-991F-509B-4FC4-0D7333BA0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BAC7D1-A321-E9B7-7778-D742040CB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527B-4527-9890-C0E1-C018C8CF2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8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F11A1-481C-4FAB-7CCE-CC9AE2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0FA84C-D770-2440-407D-7C7A46866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947AA1-C048-0247-CD27-D208BB536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22E856-544D-4B6E-2722-7E50FE541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3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3F3A-68DE-22C4-6CF2-F9FD308C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34639E-7B6B-31AA-417C-237688564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5051D3-3C11-3363-1C85-9FE1FA446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1718E6-5E51-F7C0-CE55-BE5F3D34A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41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EECC6B-0D75-40C4-9779-3248489840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6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83ACB-E668-8775-53F0-96B4AF4A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33FA8AF-BB34-8C9D-A49D-5B2B11B55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B4E256-3A39-C8E8-689D-122DA2CA7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09C8CF-7EB6-7C34-4B13-ECFD60541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380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9AF8-21D4-C948-29D3-CB2896C2E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001AE6-CA96-6E46-FCA5-B2A21B8BC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764AFD-3257-9142-9E94-D209306B4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C75C44-C1F9-AEDF-BDC7-F4C62B43D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3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A6739AC-5E1D-43DB-850B-8F36EC59F9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1276" y="0"/>
            <a:ext cx="2752724" cy="5143500"/>
          </a:xfrm>
          <a:custGeom>
            <a:avLst/>
            <a:gdLst>
              <a:gd name="connsiteX0" fmla="*/ 0 w 3670299"/>
              <a:gd name="connsiteY0" fmla="*/ 0 h 6858000"/>
              <a:gd name="connsiteX1" fmla="*/ 3670299 w 3670299"/>
              <a:gd name="connsiteY1" fmla="*/ 0 h 6858000"/>
              <a:gd name="connsiteX2" fmla="*/ 3670299 w 3670299"/>
              <a:gd name="connsiteY2" fmla="*/ 6858000 h 6858000"/>
              <a:gd name="connsiteX3" fmla="*/ 0 w 3670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0299" h="6858000">
                <a:moveTo>
                  <a:pt x="0" y="0"/>
                </a:moveTo>
                <a:lnTo>
                  <a:pt x="3670299" y="0"/>
                </a:lnTo>
                <a:lnTo>
                  <a:pt x="36702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9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9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738E2-C959-4A6A-AF24-07CBB644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528680-0EE3-4C2E-9CA1-CC6D5CFE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  <a:lvl2pPr>
              <a:defRPr>
                <a:ea typeface="微软雅黑" panose="020B0503020204020204" pitchFamily="34" charset="-122"/>
              </a:defRPr>
            </a:lvl2pPr>
            <a:lvl3pPr>
              <a:defRPr>
                <a:ea typeface="微软雅黑" panose="020B0503020204020204" pitchFamily="34" charset="-122"/>
              </a:defRPr>
            </a:lvl3pPr>
            <a:lvl4pPr>
              <a:defRPr>
                <a:ea typeface="微软雅黑" panose="020B0503020204020204" pitchFamily="34" charset="-122"/>
              </a:defRPr>
            </a:lvl4pPr>
            <a:lvl5pPr>
              <a:defRPr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18D2-DA38-4876-940B-E6743C2B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429D539-5BED-47D2-AAB7-BD075F4C08FC}" type="datetimeFigureOut">
              <a:rPr lang="zh-CN" altLang="en-US" smtClean="0"/>
              <a:pPr/>
              <a:t>2024/11/28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FE042-5C0E-4FEB-B280-DE15C3BD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E713F7-11C0-4937-AE85-FAD22B2D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6DD878-13B8-4D59-A5A5-EE52F45199E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switch dir="r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AFAFA"/>
            </a:gs>
            <a:gs pos="50000">
              <a:srgbClr val="FBFBFB"/>
            </a:gs>
            <a:gs pos="100000">
              <a:srgbClr val="FCFCF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 descr="C:\Users\Administrator\Desktop\PPT整理\用途\asf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88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794820" y="3464638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汇报人：李一鑫</a:t>
            </a:r>
          </a:p>
        </p:txBody>
      </p:sp>
      <p:sp>
        <p:nvSpPr>
          <p:cNvPr id="30" name="矩形 29"/>
          <p:cNvSpPr/>
          <p:nvPr/>
        </p:nvSpPr>
        <p:spPr>
          <a:xfrm>
            <a:off x="1104632" y="3469925"/>
            <a:ext cx="21499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小组成员：李一鑫 任厚霖 邱嘉政</a:t>
            </a:r>
          </a:p>
        </p:txBody>
      </p:sp>
      <p:sp>
        <p:nvSpPr>
          <p:cNvPr id="31" name="矩形 30"/>
          <p:cNvSpPr/>
          <p:nvPr/>
        </p:nvSpPr>
        <p:spPr>
          <a:xfrm>
            <a:off x="755576" y="1721898"/>
            <a:ext cx="7344816" cy="654958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3657" b="1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解忧杂货铺</a:t>
            </a:r>
            <a:r>
              <a:rPr lang="zh-CN" altLang="en-US" sz="3657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项目中期汇报</a:t>
            </a:r>
          </a:p>
        </p:txBody>
      </p:sp>
      <p:sp>
        <p:nvSpPr>
          <p:cNvPr id="33" name="矩形 32"/>
          <p:cNvSpPr/>
          <p:nvPr/>
        </p:nvSpPr>
        <p:spPr>
          <a:xfrm>
            <a:off x="755576" y="2355726"/>
            <a:ext cx="7344816" cy="473298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438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MID TERM REPORT</a:t>
            </a:r>
            <a:endParaRPr lang="zh-CN" altLang="en-US" sz="2438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869458" y="2815387"/>
            <a:ext cx="4409251" cy="0"/>
          </a:xfrm>
          <a:prstGeom prst="line">
            <a:avLst/>
          </a:prstGeom>
          <a:ln>
            <a:solidFill>
              <a:srgbClr val="3760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844322" y="3484708"/>
            <a:ext cx="260310" cy="224405"/>
            <a:chOff x="2574154" y="3948094"/>
            <a:chExt cx="539308" cy="464921"/>
          </a:xfrm>
        </p:grpSpPr>
        <p:sp>
          <p:nvSpPr>
            <p:cNvPr id="41" name="六边形 40"/>
            <p:cNvSpPr/>
            <p:nvPr/>
          </p:nvSpPr>
          <p:spPr>
            <a:xfrm>
              <a:off x="2574154" y="3948094"/>
              <a:ext cx="539308" cy="464921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42" name="Group 17"/>
            <p:cNvGrpSpPr>
              <a:grpSpLocks noChangeAspect="1"/>
            </p:cNvGrpSpPr>
            <p:nvPr/>
          </p:nvGrpSpPr>
          <p:grpSpPr bwMode="auto">
            <a:xfrm>
              <a:off x="2727716" y="4055936"/>
              <a:ext cx="232184" cy="249236"/>
              <a:chOff x="231" y="1205"/>
              <a:chExt cx="640" cy="687"/>
            </a:xfrm>
            <a:solidFill>
              <a:schemeClr val="bg1"/>
            </a:solidFill>
            <a:effectLst/>
          </p:grpSpPr>
          <p:sp>
            <p:nvSpPr>
              <p:cNvPr id="43" name="Freeform 18"/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Freeform 19"/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3526776" y="3490936"/>
            <a:ext cx="260310" cy="224405"/>
            <a:chOff x="3484568" y="3959609"/>
            <a:chExt cx="539308" cy="464921"/>
          </a:xfrm>
        </p:grpSpPr>
        <p:sp>
          <p:nvSpPr>
            <p:cNvPr id="46" name="六边形 45"/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Freeform 96"/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91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10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1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  <p:bldP spid="3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8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10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2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4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6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8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1" dur="12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4" dur="12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29" grpId="0"/>
          <p:bldP spid="30" grpId="0"/>
          <p:bldP spid="31" grpId="0"/>
          <p:bldP spid="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CA79-FCD5-6517-B8B7-4D064125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F35FCCB-B181-AFAB-F866-60E0B3338CA0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C438AF7-AAB1-5E3B-AE2C-4887054FC45B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6060FF4-C341-078C-13D8-DED165F7894A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2CBB61F-08ED-B5C0-FBA7-768AF7E995F3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9E8C6E91-540D-28D6-04DC-7CE1661ED2B1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8D6BC806-6DA2-E1C9-176D-B9C3CAB58C97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6E684051-7AB3-1775-4B9E-203AABCA8E06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12FB1DE5-E82F-1B68-A48B-D37D8CA8FA08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081E1863-5D04-4B66-DDE7-1866E73FC1CB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B77E1434-52F5-C5D3-3DAC-F26198E08299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F727FF-2464-7B0A-EAB5-75D3ED606E9D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597052C8-3413-CBF7-806D-FE6446C4ECAE}"/>
              </a:ext>
            </a:extLst>
          </p:cNvPr>
          <p:cNvSpPr txBox="1"/>
          <p:nvPr/>
        </p:nvSpPr>
        <p:spPr>
          <a:xfrm>
            <a:off x="596616" y="882314"/>
            <a:ext cx="195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项目初步框架搭建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8CC66F-B144-9FA1-750A-2B3EC2FAF9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" y="589765"/>
            <a:ext cx="6552728" cy="492725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299501-FFF2-41E2-E401-E4819C0B8A75}"/>
              </a:ext>
            </a:extLst>
          </p:cNvPr>
          <p:cNvSpPr txBox="1"/>
          <p:nvPr/>
        </p:nvSpPr>
        <p:spPr>
          <a:xfrm>
            <a:off x="6732240" y="12756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项目结构</a:t>
            </a:r>
            <a:endParaRPr lang="en-US" altLang="zh-CN" sz="16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37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2C043-A142-28DB-BEF9-2E2A1337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15127C2A-79B7-1A68-71B3-D7FEF9EDDF4E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672872D-7343-5854-BB5B-1D3AC13E5B37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62F0435-3CB8-7DEC-6EA8-8A24BB57E350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15F81E2-1002-A6E2-7D88-C4B68437A8B4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927BE114-A14A-718D-65A5-3A836CD1A3E5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5C18A656-AF98-6B11-CB43-B819383E90A7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FDF76BC9-7289-54EE-955E-0C774DBD3F3B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48D3BFA0-8570-244C-CF2B-F3520DEB8AC3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54FFA2C9-8EF9-C188-5462-E43C0986F80C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C4257A0F-397A-33F2-85DA-A9AB9CBCCEC1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B697F59-061B-1B18-0C94-BE90581F356D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9C33028C-BA44-834E-D93C-0FE9B72E22A5}"/>
              </a:ext>
            </a:extLst>
          </p:cNvPr>
          <p:cNvSpPr txBox="1"/>
          <p:nvPr/>
        </p:nvSpPr>
        <p:spPr>
          <a:xfrm>
            <a:off x="596616" y="882314"/>
            <a:ext cx="195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服务配置管理</a:t>
            </a:r>
            <a:endParaRPr lang="en-US" altLang="zh-CN" sz="16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AB4428-21DE-FCC1-D9BB-2EE7E8FCE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3" b="7503"/>
          <a:stretch/>
        </p:blipFill>
        <p:spPr>
          <a:xfrm>
            <a:off x="647818" y="1220867"/>
            <a:ext cx="7410110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9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C863C-45F0-A174-700A-5DF82780C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347CADE-8518-2DF4-841F-D46A786EC19C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529F269-21CB-E5C4-CCC8-C30375259235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CAFCA5E-13AA-9538-5F3A-86B7F2762CD8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B5435702-A99F-96C2-7731-ADC4B92730E5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28B04006-A60A-BDA8-A868-75D6104C2697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1EAAD0DA-E14E-D197-9FBB-3AD095CBE34E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3F3EB7CD-3B55-986C-340B-1CF02576564B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D62D7530-69AB-5E87-6163-F2D84C1CD868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12641F93-1F78-45A1-E739-F88F24AC0CAC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DA5B6E8E-FDEB-F182-42C1-5B540EFAE082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8CB72FB-C569-F812-A46F-35F8338D083D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9D8AFC5D-E398-9437-3604-122B9D161356}"/>
              </a:ext>
            </a:extLst>
          </p:cNvPr>
          <p:cNvSpPr txBox="1"/>
          <p:nvPr/>
        </p:nvSpPr>
        <p:spPr>
          <a:xfrm>
            <a:off x="596616" y="882314"/>
            <a:ext cx="195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微服务注册</a:t>
            </a:r>
            <a:endParaRPr lang="en-US" altLang="zh-CN" sz="16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7D8D36-30AC-2775-E2BB-516CAFA3E2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5" b="16400"/>
          <a:stretch/>
        </p:blipFill>
        <p:spPr>
          <a:xfrm>
            <a:off x="320023" y="1247456"/>
            <a:ext cx="8227361" cy="381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747A63D8-2140-4547-AF01-BA6B02DBE7F6}"/>
              </a:ext>
            </a:extLst>
          </p:cNvPr>
          <p:cNvSpPr/>
          <p:nvPr/>
        </p:nvSpPr>
        <p:spPr>
          <a:xfrm>
            <a:off x="3610505" y="1014333"/>
            <a:ext cx="81104" cy="990651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48948F-6357-4429-B216-5813B6710E25}"/>
              </a:ext>
            </a:extLst>
          </p:cNvPr>
          <p:cNvGrpSpPr/>
          <p:nvPr/>
        </p:nvGrpSpPr>
        <p:grpSpPr>
          <a:xfrm>
            <a:off x="811540" y="1606737"/>
            <a:ext cx="2095500" cy="2664478"/>
            <a:chOff x="3060478" y="2286376"/>
            <a:chExt cx="1756254" cy="2233118"/>
          </a:xfrm>
          <a:solidFill>
            <a:srgbClr val="376092"/>
          </a:solidFill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ExtraShape">
              <a:extLst>
                <a:ext uri="{FF2B5EF4-FFF2-40B4-BE49-F238E27FC236}">
                  <a16:creationId xmlns:a16="http://schemas.microsoft.com/office/drawing/2014/main" id="{3B7880F1-DC3B-4D49-8887-E897B09BE95B}"/>
                </a:ext>
              </a:extLst>
            </p:cNvPr>
            <p:cNvSpPr/>
            <p:nvPr/>
          </p:nvSpPr>
          <p:spPr>
            <a:xfrm flipH="1">
              <a:off x="3695215" y="4036227"/>
              <a:ext cx="760395" cy="4832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3692" y="43693"/>
                  </a:moveTo>
                  <a:lnTo>
                    <a:pt x="22701" y="43787"/>
                  </a:lnTo>
                  <a:lnTo>
                    <a:pt x="21774" y="44038"/>
                  </a:lnTo>
                  <a:lnTo>
                    <a:pt x="20930" y="44509"/>
                  </a:lnTo>
                  <a:lnTo>
                    <a:pt x="20129" y="45043"/>
                  </a:lnTo>
                  <a:lnTo>
                    <a:pt x="19371" y="45796"/>
                  </a:lnTo>
                  <a:lnTo>
                    <a:pt x="18717" y="46643"/>
                  </a:lnTo>
                  <a:lnTo>
                    <a:pt x="18106" y="47617"/>
                  </a:lnTo>
                  <a:lnTo>
                    <a:pt x="17537" y="48684"/>
                  </a:lnTo>
                  <a:lnTo>
                    <a:pt x="17052" y="49877"/>
                  </a:lnTo>
                  <a:lnTo>
                    <a:pt x="16673" y="51132"/>
                  </a:lnTo>
                  <a:lnTo>
                    <a:pt x="16314" y="52450"/>
                  </a:lnTo>
                  <a:lnTo>
                    <a:pt x="15998" y="53832"/>
                  </a:lnTo>
                  <a:lnTo>
                    <a:pt x="15787" y="55244"/>
                  </a:lnTo>
                  <a:lnTo>
                    <a:pt x="15619" y="56688"/>
                  </a:lnTo>
                  <a:lnTo>
                    <a:pt x="15534" y="58195"/>
                  </a:lnTo>
                  <a:lnTo>
                    <a:pt x="15492" y="59670"/>
                  </a:lnTo>
                  <a:lnTo>
                    <a:pt x="15534" y="61177"/>
                  </a:lnTo>
                  <a:lnTo>
                    <a:pt x="15619" y="62652"/>
                  </a:lnTo>
                  <a:lnTo>
                    <a:pt x="15787" y="64127"/>
                  </a:lnTo>
                  <a:lnTo>
                    <a:pt x="15998" y="65540"/>
                  </a:lnTo>
                  <a:lnTo>
                    <a:pt x="16314" y="66921"/>
                  </a:lnTo>
                  <a:lnTo>
                    <a:pt x="16673" y="68239"/>
                  </a:lnTo>
                  <a:lnTo>
                    <a:pt x="17052" y="69495"/>
                  </a:lnTo>
                  <a:lnTo>
                    <a:pt x="17537" y="70656"/>
                  </a:lnTo>
                  <a:lnTo>
                    <a:pt x="18106" y="71723"/>
                  </a:lnTo>
                  <a:lnTo>
                    <a:pt x="18717" y="72696"/>
                  </a:lnTo>
                  <a:lnTo>
                    <a:pt x="19371" y="73544"/>
                  </a:lnTo>
                  <a:lnTo>
                    <a:pt x="20129" y="74266"/>
                  </a:lnTo>
                  <a:lnTo>
                    <a:pt x="20930" y="74862"/>
                  </a:lnTo>
                  <a:lnTo>
                    <a:pt x="21774" y="75302"/>
                  </a:lnTo>
                  <a:lnTo>
                    <a:pt x="22701" y="75553"/>
                  </a:lnTo>
                  <a:lnTo>
                    <a:pt x="23692" y="75647"/>
                  </a:lnTo>
                  <a:lnTo>
                    <a:pt x="96265" y="75647"/>
                  </a:lnTo>
                  <a:lnTo>
                    <a:pt x="97256" y="75553"/>
                  </a:lnTo>
                  <a:lnTo>
                    <a:pt x="98183" y="75302"/>
                  </a:lnTo>
                  <a:lnTo>
                    <a:pt x="99047" y="74862"/>
                  </a:lnTo>
                  <a:lnTo>
                    <a:pt x="99848" y="74266"/>
                  </a:lnTo>
                  <a:lnTo>
                    <a:pt x="100586" y="73544"/>
                  </a:lnTo>
                  <a:lnTo>
                    <a:pt x="101261" y="72696"/>
                  </a:lnTo>
                  <a:lnTo>
                    <a:pt x="101893" y="71723"/>
                  </a:lnTo>
                  <a:lnTo>
                    <a:pt x="102420" y="70656"/>
                  </a:lnTo>
                  <a:lnTo>
                    <a:pt x="102905" y="69495"/>
                  </a:lnTo>
                  <a:lnTo>
                    <a:pt x="103326" y="68239"/>
                  </a:lnTo>
                  <a:lnTo>
                    <a:pt x="103664" y="66921"/>
                  </a:lnTo>
                  <a:lnTo>
                    <a:pt x="103959" y="65540"/>
                  </a:lnTo>
                  <a:lnTo>
                    <a:pt x="104191" y="64127"/>
                  </a:lnTo>
                  <a:lnTo>
                    <a:pt x="104359" y="62652"/>
                  </a:lnTo>
                  <a:lnTo>
                    <a:pt x="104444" y="61177"/>
                  </a:lnTo>
                  <a:lnTo>
                    <a:pt x="104465" y="59670"/>
                  </a:lnTo>
                  <a:lnTo>
                    <a:pt x="104444" y="58195"/>
                  </a:lnTo>
                  <a:lnTo>
                    <a:pt x="104359" y="56688"/>
                  </a:lnTo>
                  <a:lnTo>
                    <a:pt x="104191" y="55244"/>
                  </a:lnTo>
                  <a:lnTo>
                    <a:pt x="103959" y="53832"/>
                  </a:lnTo>
                  <a:lnTo>
                    <a:pt x="103664" y="52450"/>
                  </a:lnTo>
                  <a:lnTo>
                    <a:pt x="103326" y="51132"/>
                  </a:lnTo>
                  <a:lnTo>
                    <a:pt x="102905" y="49877"/>
                  </a:lnTo>
                  <a:lnTo>
                    <a:pt x="102420" y="48684"/>
                  </a:lnTo>
                  <a:lnTo>
                    <a:pt x="101872" y="47617"/>
                  </a:lnTo>
                  <a:lnTo>
                    <a:pt x="101261" y="46643"/>
                  </a:lnTo>
                  <a:lnTo>
                    <a:pt x="100586" y="45796"/>
                  </a:lnTo>
                  <a:lnTo>
                    <a:pt x="99848" y="45043"/>
                  </a:lnTo>
                  <a:lnTo>
                    <a:pt x="99047" y="44509"/>
                  </a:lnTo>
                  <a:lnTo>
                    <a:pt x="98183" y="44038"/>
                  </a:lnTo>
                  <a:lnTo>
                    <a:pt x="97256" y="43787"/>
                  </a:lnTo>
                  <a:lnTo>
                    <a:pt x="96265" y="43693"/>
                  </a:lnTo>
                  <a:lnTo>
                    <a:pt x="23692" y="43693"/>
                  </a:lnTo>
                  <a:close/>
                  <a:moveTo>
                    <a:pt x="10223" y="0"/>
                  </a:moveTo>
                  <a:lnTo>
                    <a:pt x="8979" y="94"/>
                  </a:lnTo>
                  <a:lnTo>
                    <a:pt x="7841" y="376"/>
                  </a:lnTo>
                  <a:lnTo>
                    <a:pt x="6766" y="816"/>
                  </a:lnTo>
                  <a:lnTo>
                    <a:pt x="5754" y="1381"/>
                  </a:lnTo>
                  <a:lnTo>
                    <a:pt x="4826" y="2103"/>
                  </a:lnTo>
                  <a:lnTo>
                    <a:pt x="3983" y="2950"/>
                  </a:lnTo>
                  <a:lnTo>
                    <a:pt x="3225" y="3923"/>
                  </a:lnTo>
                  <a:lnTo>
                    <a:pt x="2550" y="4990"/>
                  </a:lnTo>
                  <a:lnTo>
                    <a:pt x="1960" y="6152"/>
                  </a:lnTo>
                  <a:lnTo>
                    <a:pt x="1433" y="7439"/>
                  </a:lnTo>
                  <a:lnTo>
                    <a:pt x="990" y="8757"/>
                  </a:lnTo>
                  <a:lnTo>
                    <a:pt x="632" y="10107"/>
                  </a:lnTo>
                  <a:lnTo>
                    <a:pt x="337" y="11551"/>
                  </a:lnTo>
                  <a:lnTo>
                    <a:pt x="147" y="12995"/>
                  </a:lnTo>
                  <a:lnTo>
                    <a:pt x="42" y="14501"/>
                  </a:lnTo>
                  <a:lnTo>
                    <a:pt x="0" y="15976"/>
                  </a:lnTo>
                  <a:lnTo>
                    <a:pt x="42" y="17483"/>
                  </a:lnTo>
                  <a:lnTo>
                    <a:pt x="147" y="18958"/>
                  </a:lnTo>
                  <a:lnTo>
                    <a:pt x="337" y="20434"/>
                  </a:lnTo>
                  <a:lnTo>
                    <a:pt x="632" y="21846"/>
                  </a:lnTo>
                  <a:lnTo>
                    <a:pt x="990" y="23227"/>
                  </a:lnTo>
                  <a:lnTo>
                    <a:pt x="1433" y="24546"/>
                  </a:lnTo>
                  <a:lnTo>
                    <a:pt x="1960" y="25801"/>
                  </a:lnTo>
                  <a:lnTo>
                    <a:pt x="2550" y="26963"/>
                  </a:lnTo>
                  <a:lnTo>
                    <a:pt x="3225" y="28030"/>
                  </a:lnTo>
                  <a:lnTo>
                    <a:pt x="3983" y="29003"/>
                  </a:lnTo>
                  <a:lnTo>
                    <a:pt x="4826" y="29850"/>
                  </a:lnTo>
                  <a:lnTo>
                    <a:pt x="5754" y="30572"/>
                  </a:lnTo>
                  <a:lnTo>
                    <a:pt x="6766" y="31169"/>
                  </a:lnTo>
                  <a:lnTo>
                    <a:pt x="7841" y="31577"/>
                  </a:lnTo>
                  <a:lnTo>
                    <a:pt x="8979" y="31859"/>
                  </a:lnTo>
                  <a:lnTo>
                    <a:pt x="10223" y="31953"/>
                  </a:lnTo>
                  <a:lnTo>
                    <a:pt x="109734" y="31953"/>
                  </a:lnTo>
                  <a:lnTo>
                    <a:pt x="110978" y="31859"/>
                  </a:lnTo>
                  <a:lnTo>
                    <a:pt x="112137" y="31577"/>
                  </a:lnTo>
                  <a:lnTo>
                    <a:pt x="113233" y="31169"/>
                  </a:lnTo>
                  <a:lnTo>
                    <a:pt x="114224" y="30572"/>
                  </a:lnTo>
                  <a:lnTo>
                    <a:pt x="115151" y="29850"/>
                  </a:lnTo>
                  <a:lnTo>
                    <a:pt x="115974" y="29003"/>
                  </a:lnTo>
                  <a:lnTo>
                    <a:pt x="116753" y="28030"/>
                  </a:lnTo>
                  <a:lnTo>
                    <a:pt x="117407" y="26963"/>
                  </a:lnTo>
                  <a:lnTo>
                    <a:pt x="118039" y="25801"/>
                  </a:lnTo>
                  <a:lnTo>
                    <a:pt x="118545" y="24546"/>
                  </a:lnTo>
                  <a:lnTo>
                    <a:pt x="118988" y="23227"/>
                  </a:lnTo>
                  <a:lnTo>
                    <a:pt x="119346" y="21846"/>
                  </a:lnTo>
                  <a:lnTo>
                    <a:pt x="119620" y="20434"/>
                  </a:lnTo>
                  <a:lnTo>
                    <a:pt x="119810" y="18958"/>
                  </a:lnTo>
                  <a:lnTo>
                    <a:pt x="119957" y="17483"/>
                  </a:lnTo>
                  <a:lnTo>
                    <a:pt x="120000" y="15976"/>
                  </a:lnTo>
                  <a:lnTo>
                    <a:pt x="119957" y="14501"/>
                  </a:lnTo>
                  <a:lnTo>
                    <a:pt x="119810" y="12995"/>
                  </a:lnTo>
                  <a:lnTo>
                    <a:pt x="119620" y="11551"/>
                  </a:lnTo>
                  <a:lnTo>
                    <a:pt x="119346" y="10107"/>
                  </a:lnTo>
                  <a:lnTo>
                    <a:pt x="118988" y="8757"/>
                  </a:lnTo>
                  <a:lnTo>
                    <a:pt x="118545" y="7439"/>
                  </a:lnTo>
                  <a:lnTo>
                    <a:pt x="118039" y="6152"/>
                  </a:lnTo>
                  <a:lnTo>
                    <a:pt x="117428" y="4990"/>
                  </a:lnTo>
                  <a:lnTo>
                    <a:pt x="116753" y="3923"/>
                  </a:lnTo>
                  <a:lnTo>
                    <a:pt x="115974" y="2950"/>
                  </a:lnTo>
                  <a:lnTo>
                    <a:pt x="115151" y="2103"/>
                  </a:lnTo>
                  <a:lnTo>
                    <a:pt x="114224" y="1381"/>
                  </a:lnTo>
                  <a:lnTo>
                    <a:pt x="113233" y="816"/>
                  </a:lnTo>
                  <a:lnTo>
                    <a:pt x="112137" y="376"/>
                  </a:lnTo>
                  <a:lnTo>
                    <a:pt x="110978" y="94"/>
                  </a:lnTo>
                  <a:lnTo>
                    <a:pt x="109734" y="0"/>
                  </a:lnTo>
                  <a:lnTo>
                    <a:pt x="10223" y="0"/>
                  </a:lnTo>
                  <a:close/>
                  <a:moveTo>
                    <a:pt x="27992" y="87010"/>
                  </a:moveTo>
                  <a:lnTo>
                    <a:pt x="29594" y="90054"/>
                  </a:lnTo>
                  <a:lnTo>
                    <a:pt x="31217" y="93068"/>
                  </a:lnTo>
                  <a:lnTo>
                    <a:pt x="32039" y="94606"/>
                  </a:lnTo>
                  <a:lnTo>
                    <a:pt x="32882" y="96081"/>
                  </a:lnTo>
                  <a:lnTo>
                    <a:pt x="33704" y="97588"/>
                  </a:lnTo>
                  <a:lnTo>
                    <a:pt x="34568" y="99032"/>
                  </a:lnTo>
                  <a:lnTo>
                    <a:pt x="35432" y="100444"/>
                  </a:lnTo>
                  <a:lnTo>
                    <a:pt x="36318" y="101888"/>
                  </a:lnTo>
                  <a:lnTo>
                    <a:pt x="37203" y="103238"/>
                  </a:lnTo>
                  <a:lnTo>
                    <a:pt x="38109" y="104588"/>
                  </a:lnTo>
                  <a:lnTo>
                    <a:pt x="39037" y="105906"/>
                  </a:lnTo>
                  <a:lnTo>
                    <a:pt x="39964" y="107193"/>
                  </a:lnTo>
                  <a:lnTo>
                    <a:pt x="40913" y="108417"/>
                  </a:lnTo>
                  <a:lnTo>
                    <a:pt x="41861" y="109610"/>
                  </a:lnTo>
                  <a:lnTo>
                    <a:pt x="42852" y="110740"/>
                  </a:lnTo>
                  <a:lnTo>
                    <a:pt x="43843" y="111838"/>
                  </a:lnTo>
                  <a:lnTo>
                    <a:pt x="44855" y="112874"/>
                  </a:lnTo>
                  <a:lnTo>
                    <a:pt x="45887" y="113847"/>
                  </a:lnTo>
                  <a:lnTo>
                    <a:pt x="46941" y="114758"/>
                  </a:lnTo>
                  <a:lnTo>
                    <a:pt x="48037" y="115636"/>
                  </a:lnTo>
                  <a:lnTo>
                    <a:pt x="49112" y="116390"/>
                  </a:lnTo>
                  <a:lnTo>
                    <a:pt x="50230" y="117112"/>
                  </a:lnTo>
                  <a:lnTo>
                    <a:pt x="51389" y="117771"/>
                  </a:lnTo>
                  <a:lnTo>
                    <a:pt x="52548" y="118336"/>
                  </a:lnTo>
                  <a:lnTo>
                    <a:pt x="53750" y="118869"/>
                  </a:lnTo>
                  <a:lnTo>
                    <a:pt x="54951" y="119246"/>
                  </a:lnTo>
                  <a:lnTo>
                    <a:pt x="56195" y="119591"/>
                  </a:lnTo>
                  <a:lnTo>
                    <a:pt x="57460" y="119780"/>
                  </a:lnTo>
                  <a:lnTo>
                    <a:pt x="58745" y="119968"/>
                  </a:lnTo>
                  <a:lnTo>
                    <a:pt x="60073" y="120000"/>
                  </a:lnTo>
                  <a:lnTo>
                    <a:pt x="61359" y="119968"/>
                  </a:lnTo>
                  <a:lnTo>
                    <a:pt x="62603" y="119811"/>
                  </a:lnTo>
                  <a:lnTo>
                    <a:pt x="63846" y="119623"/>
                  </a:lnTo>
                  <a:lnTo>
                    <a:pt x="65048" y="119309"/>
                  </a:lnTo>
                  <a:lnTo>
                    <a:pt x="66249" y="118932"/>
                  </a:lnTo>
                  <a:lnTo>
                    <a:pt x="67409" y="118461"/>
                  </a:lnTo>
                  <a:lnTo>
                    <a:pt x="68568" y="117959"/>
                  </a:lnTo>
                  <a:lnTo>
                    <a:pt x="69685" y="117331"/>
                  </a:lnTo>
                  <a:lnTo>
                    <a:pt x="70781" y="116672"/>
                  </a:lnTo>
                  <a:lnTo>
                    <a:pt x="71898" y="115919"/>
                  </a:lnTo>
                  <a:lnTo>
                    <a:pt x="72952" y="115103"/>
                  </a:lnTo>
                  <a:lnTo>
                    <a:pt x="74006" y="114255"/>
                  </a:lnTo>
                  <a:lnTo>
                    <a:pt x="75018" y="113314"/>
                  </a:lnTo>
                  <a:lnTo>
                    <a:pt x="76030" y="112309"/>
                  </a:lnTo>
                  <a:lnTo>
                    <a:pt x="77020" y="111273"/>
                  </a:lnTo>
                  <a:lnTo>
                    <a:pt x="78011" y="110175"/>
                  </a:lnTo>
                  <a:lnTo>
                    <a:pt x="78981" y="108982"/>
                  </a:lnTo>
                  <a:lnTo>
                    <a:pt x="79887" y="107789"/>
                  </a:lnTo>
                  <a:lnTo>
                    <a:pt x="80815" y="106534"/>
                  </a:lnTo>
                  <a:lnTo>
                    <a:pt x="81721" y="105247"/>
                  </a:lnTo>
                  <a:lnTo>
                    <a:pt x="82606" y="103897"/>
                  </a:lnTo>
                  <a:lnTo>
                    <a:pt x="83492" y="102516"/>
                  </a:lnTo>
                  <a:lnTo>
                    <a:pt x="84356" y="101072"/>
                  </a:lnTo>
                  <a:lnTo>
                    <a:pt x="85199" y="99628"/>
                  </a:lnTo>
                  <a:lnTo>
                    <a:pt x="86000" y="98184"/>
                  </a:lnTo>
                  <a:lnTo>
                    <a:pt x="86822" y="96646"/>
                  </a:lnTo>
                  <a:lnTo>
                    <a:pt x="87623" y="95077"/>
                  </a:lnTo>
                  <a:lnTo>
                    <a:pt x="88382" y="93539"/>
                  </a:lnTo>
                  <a:lnTo>
                    <a:pt x="89162" y="91938"/>
                  </a:lnTo>
                  <a:lnTo>
                    <a:pt x="89920" y="90306"/>
                  </a:lnTo>
                  <a:lnTo>
                    <a:pt x="90637" y="88673"/>
                  </a:lnTo>
                  <a:lnTo>
                    <a:pt x="91375" y="87010"/>
                  </a:lnTo>
                  <a:lnTo>
                    <a:pt x="27992" y="87010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ExtraShape">
              <a:extLst>
                <a:ext uri="{FF2B5EF4-FFF2-40B4-BE49-F238E27FC236}">
                  <a16:creationId xmlns:a16="http://schemas.microsoft.com/office/drawing/2014/main" id="{6DEDFBFA-DC5E-4EAC-8CFF-608E820E8BA9}"/>
                </a:ext>
              </a:extLst>
            </p:cNvPr>
            <p:cNvSpPr/>
            <p:nvPr/>
          </p:nvSpPr>
          <p:spPr>
            <a:xfrm flipH="1">
              <a:off x="3060478" y="2286376"/>
              <a:ext cx="1419031" cy="17047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873" y="6879"/>
                  </a:moveTo>
                  <a:lnTo>
                    <a:pt x="99915" y="10234"/>
                  </a:lnTo>
                  <a:lnTo>
                    <a:pt x="0" y="93310"/>
                  </a:lnTo>
                  <a:lnTo>
                    <a:pt x="0" y="119822"/>
                  </a:lnTo>
                  <a:lnTo>
                    <a:pt x="293" y="119857"/>
                  </a:lnTo>
                  <a:lnTo>
                    <a:pt x="541" y="119884"/>
                  </a:lnTo>
                  <a:lnTo>
                    <a:pt x="779" y="119911"/>
                  </a:lnTo>
                  <a:lnTo>
                    <a:pt x="1027" y="119928"/>
                  </a:lnTo>
                  <a:lnTo>
                    <a:pt x="1320" y="119955"/>
                  </a:lnTo>
                  <a:lnTo>
                    <a:pt x="1716" y="119964"/>
                  </a:lnTo>
                  <a:lnTo>
                    <a:pt x="2224" y="119973"/>
                  </a:lnTo>
                  <a:lnTo>
                    <a:pt x="2890" y="119982"/>
                  </a:lnTo>
                  <a:lnTo>
                    <a:pt x="3748" y="119991"/>
                  </a:lnTo>
                  <a:lnTo>
                    <a:pt x="4832" y="120000"/>
                  </a:lnTo>
                  <a:lnTo>
                    <a:pt x="6175" y="120000"/>
                  </a:lnTo>
                  <a:lnTo>
                    <a:pt x="7823" y="120000"/>
                  </a:lnTo>
                  <a:lnTo>
                    <a:pt x="9799" y="120000"/>
                  </a:lnTo>
                  <a:lnTo>
                    <a:pt x="12136" y="120000"/>
                  </a:lnTo>
                  <a:lnTo>
                    <a:pt x="14857" y="120000"/>
                  </a:lnTo>
                  <a:lnTo>
                    <a:pt x="18041" y="120000"/>
                  </a:lnTo>
                  <a:lnTo>
                    <a:pt x="18650" y="119982"/>
                  </a:lnTo>
                  <a:lnTo>
                    <a:pt x="19237" y="119902"/>
                  </a:lnTo>
                  <a:lnTo>
                    <a:pt x="19779" y="119795"/>
                  </a:lnTo>
                  <a:lnTo>
                    <a:pt x="20276" y="119635"/>
                  </a:lnTo>
                  <a:lnTo>
                    <a:pt x="20728" y="119448"/>
                  </a:lnTo>
                  <a:lnTo>
                    <a:pt x="21157" y="119225"/>
                  </a:lnTo>
                  <a:lnTo>
                    <a:pt x="21541" y="118967"/>
                  </a:lnTo>
                  <a:lnTo>
                    <a:pt x="21879" y="118682"/>
                  </a:lnTo>
                  <a:lnTo>
                    <a:pt x="22173" y="118380"/>
                  </a:lnTo>
                  <a:lnTo>
                    <a:pt x="22432" y="118051"/>
                  </a:lnTo>
                  <a:lnTo>
                    <a:pt x="22658" y="117703"/>
                  </a:lnTo>
                  <a:lnTo>
                    <a:pt x="22839" y="117339"/>
                  </a:lnTo>
                  <a:lnTo>
                    <a:pt x="22974" y="116965"/>
                  </a:lnTo>
                  <a:lnTo>
                    <a:pt x="23087" y="116573"/>
                  </a:lnTo>
                  <a:lnTo>
                    <a:pt x="23144" y="116191"/>
                  </a:lnTo>
                  <a:lnTo>
                    <a:pt x="23166" y="115790"/>
                  </a:lnTo>
                  <a:lnTo>
                    <a:pt x="23144" y="115390"/>
                  </a:lnTo>
                  <a:lnTo>
                    <a:pt x="23087" y="115007"/>
                  </a:lnTo>
                  <a:lnTo>
                    <a:pt x="22986" y="114615"/>
                  </a:lnTo>
                  <a:lnTo>
                    <a:pt x="22850" y="114242"/>
                  </a:lnTo>
                  <a:lnTo>
                    <a:pt x="22670" y="113877"/>
                  </a:lnTo>
                  <a:lnTo>
                    <a:pt x="22444" y="113539"/>
                  </a:lnTo>
                  <a:lnTo>
                    <a:pt x="22184" y="113200"/>
                  </a:lnTo>
                  <a:lnTo>
                    <a:pt x="21891" y="112898"/>
                  </a:lnTo>
                  <a:lnTo>
                    <a:pt x="21552" y="112613"/>
                  </a:lnTo>
                  <a:lnTo>
                    <a:pt x="21168" y="112355"/>
                  </a:lnTo>
                  <a:lnTo>
                    <a:pt x="20750" y="112132"/>
                  </a:lnTo>
                  <a:lnTo>
                    <a:pt x="20287" y="111946"/>
                  </a:lnTo>
                  <a:lnTo>
                    <a:pt x="19791" y="111785"/>
                  </a:lnTo>
                  <a:lnTo>
                    <a:pt x="19249" y="111679"/>
                  </a:lnTo>
                  <a:lnTo>
                    <a:pt x="18650" y="111598"/>
                  </a:lnTo>
                  <a:lnTo>
                    <a:pt x="18041" y="111581"/>
                  </a:lnTo>
                  <a:lnTo>
                    <a:pt x="10251" y="111581"/>
                  </a:lnTo>
                  <a:lnTo>
                    <a:pt x="10251" y="96843"/>
                  </a:lnTo>
                  <a:lnTo>
                    <a:pt x="79367" y="39388"/>
                  </a:lnTo>
                  <a:lnTo>
                    <a:pt x="79819" y="40572"/>
                  </a:lnTo>
                  <a:lnTo>
                    <a:pt x="80225" y="41747"/>
                  </a:lnTo>
                  <a:lnTo>
                    <a:pt x="80587" y="42930"/>
                  </a:lnTo>
                  <a:lnTo>
                    <a:pt x="80903" y="44114"/>
                  </a:lnTo>
                  <a:lnTo>
                    <a:pt x="81151" y="45307"/>
                  </a:lnTo>
                  <a:lnTo>
                    <a:pt x="81332" y="46517"/>
                  </a:lnTo>
                  <a:lnTo>
                    <a:pt x="81467" y="47727"/>
                  </a:lnTo>
                  <a:lnTo>
                    <a:pt x="81524" y="48973"/>
                  </a:lnTo>
                  <a:lnTo>
                    <a:pt x="81535" y="50228"/>
                  </a:lnTo>
                  <a:lnTo>
                    <a:pt x="81467" y="51509"/>
                  </a:lnTo>
                  <a:lnTo>
                    <a:pt x="81320" y="52835"/>
                  </a:lnTo>
                  <a:lnTo>
                    <a:pt x="81106" y="54188"/>
                  </a:lnTo>
                  <a:lnTo>
                    <a:pt x="80824" y="55568"/>
                  </a:lnTo>
                  <a:lnTo>
                    <a:pt x="80462" y="57000"/>
                  </a:lnTo>
                  <a:lnTo>
                    <a:pt x="80011" y="58469"/>
                  </a:lnTo>
                  <a:lnTo>
                    <a:pt x="79491" y="59991"/>
                  </a:lnTo>
                  <a:lnTo>
                    <a:pt x="78882" y="61566"/>
                  </a:lnTo>
                  <a:lnTo>
                    <a:pt x="78182" y="63185"/>
                  </a:lnTo>
                  <a:lnTo>
                    <a:pt x="77392" y="64876"/>
                  </a:lnTo>
                  <a:lnTo>
                    <a:pt x="76500" y="66621"/>
                  </a:lnTo>
                  <a:lnTo>
                    <a:pt x="75540" y="68427"/>
                  </a:lnTo>
                  <a:lnTo>
                    <a:pt x="74456" y="70305"/>
                  </a:lnTo>
                  <a:lnTo>
                    <a:pt x="73293" y="72263"/>
                  </a:lnTo>
                  <a:lnTo>
                    <a:pt x="72018" y="74292"/>
                  </a:lnTo>
                  <a:lnTo>
                    <a:pt x="70629" y="76392"/>
                  </a:lnTo>
                  <a:lnTo>
                    <a:pt x="69139" y="78599"/>
                  </a:lnTo>
                  <a:lnTo>
                    <a:pt x="67547" y="80878"/>
                  </a:lnTo>
                  <a:lnTo>
                    <a:pt x="65853" y="83245"/>
                  </a:lnTo>
                  <a:lnTo>
                    <a:pt x="64024" y="85710"/>
                  </a:lnTo>
                  <a:lnTo>
                    <a:pt x="62094" y="88264"/>
                  </a:lnTo>
                  <a:lnTo>
                    <a:pt x="60050" y="90925"/>
                  </a:lnTo>
                  <a:lnTo>
                    <a:pt x="57871" y="93693"/>
                  </a:lnTo>
                  <a:lnTo>
                    <a:pt x="57871" y="111581"/>
                  </a:lnTo>
                  <a:lnTo>
                    <a:pt x="51109" y="111581"/>
                  </a:lnTo>
                  <a:lnTo>
                    <a:pt x="50476" y="111598"/>
                  </a:lnTo>
                  <a:lnTo>
                    <a:pt x="49901" y="111679"/>
                  </a:lnTo>
                  <a:lnTo>
                    <a:pt x="49359" y="111785"/>
                  </a:lnTo>
                  <a:lnTo>
                    <a:pt x="48862" y="111946"/>
                  </a:lnTo>
                  <a:lnTo>
                    <a:pt x="48399" y="112132"/>
                  </a:lnTo>
                  <a:lnTo>
                    <a:pt x="47970" y="112355"/>
                  </a:lnTo>
                  <a:lnTo>
                    <a:pt x="47598" y="112613"/>
                  </a:lnTo>
                  <a:lnTo>
                    <a:pt x="47259" y="112898"/>
                  </a:lnTo>
                  <a:lnTo>
                    <a:pt x="46954" y="113200"/>
                  </a:lnTo>
                  <a:lnTo>
                    <a:pt x="46694" y="113539"/>
                  </a:lnTo>
                  <a:lnTo>
                    <a:pt x="46469" y="113877"/>
                  </a:lnTo>
                  <a:lnTo>
                    <a:pt x="46299" y="114242"/>
                  </a:lnTo>
                  <a:lnTo>
                    <a:pt x="46152" y="114615"/>
                  </a:lnTo>
                  <a:lnTo>
                    <a:pt x="46051" y="115007"/>
                  </a:lnTo>
                  <a:lnTo>
                    <a:pt x="45994" y="115390"/>
                  </a:lnTo>
                  <a:lnTo>
                    <a:pt x="45983" y="115790"/>
                  </a:lnTo>
                  <a:lnTo>
                    <a:pt x="45994" y="116191"/>
                  </a:lnTo>
                  <a:lnTo>
                    <a:pt x="46051" y="116573"/>
                  </a:lnTo>
                  <a:lnTo>
                    <a:pt x="46152" y="116965"/>
                  </a:lnTo>
                  <a:lnTo>
                    <a:pt x="46299" y="117339"/>
                  </a:lnTo>
                  <a:lnTo>
                    <a:pt x="46469" y="117703"/>
                  </a:lnTo>
                  <a:lnTo>
                    <a:pt x="46694" y="118051"/>
                  </a:lnTo>
                  <a:lnTo>
                    <a:pt x="46954" y="118380"/>
                  </a:lnTo>
                  <a:lnTo>
                    <a:pt x="47259" y="118682"/>
                  </a:lnTo>
                  <a:lnTo>
                    <a:pt x="47598" y="118967"/>
                  </a:lnTo>
                  <a:lnTo>
                    <a:pt x="47970" y="119225"/>
                  </a:lnTo>
                  <a:lnTo>
                    <a:pt x="48399" y="119448"/>
                  </a:lnTo>
                  <a:lnTo>
                    <a:pt x="48862" y="119635"/>
                  </a:lnTo>
                  <a:lnTo>
                    <a:pt x="49359" y="119795"/>
                  </a:lnTo>
                  <a:lnTo>
                    <a:pt x="49901" y="119902"/>
                  </a:lnTo>
                  <a:lnTo>
                    <a:pt x="50476" y="119982"/>
                  </a:lnTo>
                  <a:lnTo>
                    <a:pt x="51109" y="120000"/>
                  </a:lnTo>
                  <a:lnTo>
                    <a:pt x="68123" y="120000"/>
                  </a:lnTo>
                  <a:lnTo>
                    <a:pt x="68123" y="96158"/>
                  </a:lnTo>
                  <a:lnTo>
                    <a:pt x="70098" y="93613"/>
                  </a:lnTo>
                  <a:lnTo>
                    <a:pt x="71995" y="91130"/>
                  </a:lnTo>
                  <a:lnTo>
                    <a:pt x="73801" y="88700"/>
                  </a:lnTo>
                  <a:lnTo>
                    <a:pt x="75540" y="86333"/>
                  </a:lnTo>
                  <a:lnTo>
                    <a:pt x="77177" y="84019"/>
                  </a:lnTo>
                  <a:lnTo>
                    <a:pt x="78746" y="81750"/>
                  </a:lnTo>
                  <a:lnTo>
                    <a:pt x="80225" y="79543"/>
                  </a:lnTo>
                  <a:lnTo>
                    <a:pt x="81625" y="77380"/>
                  </a:lnTo>
                  <a:lnTo>
                    <a:pt x="82946" y="75253"/>
                  </a:lnTo>
                  <a:lnTo>
                    <a:pt x="84165" y="73171"/>
                  </a:lnTo>
                  <a:lnTo>
                    <a:pt x="85306" y="71133"/>
                  </a:lnTo>
                  <a:lnTo>
                    <a:pt x="86356" y="69130"/>
                  </a:lnTo>
                  <a:lnTo>
                    <a:pt x="87315" y="67155"/>
                  </a:lnTo>
                  <a:lnTo>
                    <a:pt x="88173" y="65215"/>
                  </a:lnTo>
                  <a:lnTo>
                    <a:pt x="88952" y="63310"/>
                  </a:lnTo>
                  <a:lnTo>
                    <a:pt x="89641" y="61423"/>
                  </a:lnTo>
                  <a:lnTo>
                    <a:pt x="90228" y="59572"/>
                  </a:lnTo>
                  <a:lnTo>
                    <a:pt x="90725" y="57730"/>
                  </a:lnTo>
                  <a:lnTo>
                    <a:pt x="91131" y="55915"/>
                  </a:lnTo>
                  <a:lnTo>
                    <a:pt x="91436" y="54108"/>
                  </a:lnTo>
                  <a:lnTo>
                    <a:pt x="91639" y="52319"/>
                  </a:lnTo>
                  <a:lnTo>
                    <a:pt x="91752" y="50548"/>
                  </a:lnTo>
                  <a:lnTo>
                    <a:pt x="91764" y="48786"/>
                  </a:lnTo>
                  <a:lnTo>
                    <a:pt x="91673" y="47015"/>
                  </a:lnTo>
                  <a:lnTo>
                    <a:pt x="91481" y="45253"/>
                  </a:lnTo>
                  <a:lnTo>
                    <a:pt x="91188" y="43509"/>
                  </a:lnTo>
                  <a:lnTo>
                    <a:pt x="90781" y="41747"/>
                  </a:lnTo>
                  <a:lnTo>
                    <a:pt x="90285" y="39985"/>
                  </a:lnTo>
                  <a:lnTo>
                    <a:pt x="89686" y="38214"/>
                  </a:lnTo>
                  <a:lnTo>
                    <a:pt x="88975" y="36434"/>
                  </a:lnTo>
                  <a:lnTo>
                    <a:pt x="88151" y="34645"/>
                  </a:lnTo>
                  <a:lnTo>
                    <a:pt x="87225" y="32847"/>
                  </a:lnTo>
                  <a:lnTo>
                    <a:pt x="107174" y="16268"/>
                  </a:lnTo>
                  <a:lnTo>
                    <a:pt x="111735" y="20059"/>
                  </a:lnTo>
                  <a:lnTo>
                    <a:pt x="120000" y="0"/>
                  </a:lnTo>
                  <a:lnTo>
                    <a:pt x="95873" y="6879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ExtraShape">
              <a:extLst>
                <a:ext uri="{FF2B5EF4-FFF2-40B4-BE49-F238E27FC236}">
                  <a16:creationId xmlns:a16="http://schemas.microsoft.com/office/drawing/2014/main" id="{6FAC89AE-62EE-4BB9-9B5E-5E28A7EAFBC5}"/>
                </a:ext>
              </a:extLst>
            </p:cNvPr>
            <p:cNvSpPr/>
            <p:nvPr/>
          </p:nvSpPr>
          <p:spPr>
            <a:xfrm flipH="1">
              <a:off x="3537561" y="2443924"/>
              <a:ext cx="1097724" cy="109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8806" y="10668"/>
                  </a:moveTo>
                  <a:lnTo>
                    <a:pt x="94397" y="16257"/>
                  </a:lnTo>
                  <a:lnTo>
                    <a:pt x="77333" y="32887"/>
                  </a:lnTo>
                  <a:lnTo>
                    <a:pt x="62693" y="47185"/>
                  </a:lnTo>
                  <a:lnTo>
                    <a:pt x="50271" y="59303"/>
                  </a:lnTo>
                  <a:lnTo>
                    <a:pt x="39863" y="69446"/>
                  </a:lnTo>
                  <a:lnTo>
                    <a:pt x="31280" y="77810"/>
                  </a:lnTo>
                  <a:lnTo>
                    <a:pt x="24318" y="84614"/>
                  </a:lnTo>
                  <a:lnTo>
                    <a:pt x="18771" y="90024"/>
                  </a:lnTo>
                  <a:lnTo>
                    <a:pt x="14450" y="94233"/>
                  </a:lnTo>
                  <a:lnTo>
                    <a:pt x="11166" y="97449"/>
                  </a:lnTo>
                  <a:lnTo>
                    <a:pt x="8699" y="99878"/>
                  </a:lnTo>
                  <a:lnTo>
                    <a:pt x="6845" y="101686"/>
                  </a:lnTo>
                  <a:lnTo>
                    <a:pt x="5429" y="103093"/>
                  </a:lnTo>
                  <a:lnTo>
                    <a:pt x="4233" y="104280"/>
                  </a:lnTo>
                  <a:lnTo>
                    <a:pt x="3065" y="105453"/>
                  </a:lnTo>
                  <a:lnTo>
                    <a:pt x="1737" y="106792"/>
                  </a:lnTo>
                  <a:lnTo>
                    <a:pt x="0" y="108489"/>
                  </a:lnTo>
                  <a:lnTo>
                    <a:pt x="540" y="109359"/>
                  </a:lnTo>
                  <a:lnTo>
                    <a:pt x="1021" y="110173"/>
                  </a:lnTo>
                  <a:lnTo>
                    <a:pt x="1488" y="110932"/>
                  </a:lnTo>
                  <a:lnTo>
                    <a:pt x="1926" y="111650"/>
                  </a:lnTo>
                  <a:lnTo>
                    <a:pt x="2364" y="112340"/>
                  </a:lnTo>
                  <a:lnTo>
                    <a:pt x="2773" y="113002"/>
                  </a:lnTo>
                  <a:lnTo>
                    <a:pt x="3167" y="113651"/>
                  </a:lnTo>
                  <a:lnTo>
                    <a:pt x="3561" y="114272"/>
                  </a:lnTo>
                  <a:lnTo>
                    <a:pt x="3955" y="114907"/>
                  </a:lnTo>
                  <a:lnTo>
                    <a:pt x="4379" y="115556"/>
                  </a:lnTo>
                  <a:lnTo>
                    <a:pt x="4787" y="116204"/>
                  </a:lnTo>
                  <a:lnTo>
                    <a:pt x="5225" y="116894"/>
                  </a:lnTo>
                  <a:lnTo>
                    <a:pt x="5692" y="117584"/>
                  </a:lnTo>
                  <a:lnTo>
                    <a:pt x="6159" y="118357"/>
                  </a:lnTo>
                  <a:lnTo>
                    <a:pt x="6685" y="119144"/>
                  </a:lnTo>
                  <a:lnTo>
                    <a:pt x="7225" y="120000"/>
                  </a:lnTo>
                  <a:lnTo>
                    <a:pt x="15443" y="111802"/>
                  </a:lnTo>
                  <a:lnTo>
                    <a:pt x="22260" y="104998"/>
                  </a:lnTo>
                  <a:lnTo>
                    <a:pt x="27923" y="99339"/>
                  </a:lnTo>
                  <a:lnTo>
                    <a:pt x="32682" y="94606"/>
                  </a:lnTo>
                  <a:lnTo>
                    <a:pt x="36740" y="90562"/>
                  </a:lnTo>
                  <a:lnTo>
                    <a:pt x="40345" y="86974"/>
                  </a:lnTo>
                  <a:lnTo>
                    <a:pt x="43746" y="83620"/>
                  </a:lnTo>
                  <a:lnTo>
                    <a:pt x="47176" y="80266"/>
                  </a:lnTo>
                  <a:lnTo>
                    <a:pt x="50855" y="76678"/>
                  </a:lnTo>
                  <a:lnTo>
                    <a:pt x="55029" y="72621"/>
                  </a:lnTo>
                  <a:lnTo>
                    <a:pt x="59934" y="67873"/>
                  </a:lnTo>
                  <a:lnTo>
                    <a:pt x="65831" y="62201"/>
                  </a:lnTo>
                  <a:lnTo>
                    <a:pt x="72925" y="55355"/>
                  </a:lnTo>
                  <a:lnTo>
                    <a:pt x="81449" y="47130"/>
                  </a:lnTo>
                  <a:lnTo>
                    <a:pt x="91638" y="37290"/>
                  </a:lnTo>
                  <a:lnTo>
                    <a:pt x="103768" y="25600"/>
                  </a:lnTo>
                  <a:lnTo>
                    <a:pt x="109300" y="31107"/>
                  </a:lnTo>
                  <a:lnTo>
                    <a:pt x="120000" y="0"/>
                  </a:lnTo>
                  <a:lnTo>
                    <a:pt x="88806" y="10668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" name="ExtraShape">
              <a:extLst>
                <a:ext uri="{FF2B5EF4-FFF2-40B4-BE49-F238E27FC236}">
                  <a16:creationId xmlns:a16="http://schemas.microsoft.com/office/drawing/2014/main" id="{8C009203-CDE9-4D94-AF6E-676A2C09F1D9}"/>
                </a:ext>
              </a:extLst>
            </p:cNvPr>
            <p:cNvSpPr/>
            <p:nvPr/>
          </p:nvSpPr>
          <p:spPr>
            <a:xfrm flipH="1">
              <a:off x="3798332" y="2350988"/>
              <a:ext cx="1018400" cy="10090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8175"/>
                  </a:moveTo>
                  <a:lnTo>
                    <a:pt x="15" y="79483"/>
                  </a:lnTo>
                  <a:lnTo>
                    <a:pt x="94" y="80806"/>
                  </a:lnTo>
                  <a:lnTo>
                    <a:pt x="220" y="82129"/>
                  </a:lnTo>
                  <a:lnTo>
                    <a:pt x="361" y="83467"/>
                  </a:lnTo>
                  <a:lnTo>
                    <a:pt x="566" y="84835"/>
                  </a:lnTo>
                  <a:lnTo>
                    <a:pt x="786" y="86188"/>
                  </a:lnTo>
                  <a:lnTo>
                    <a:pt x="1070" y="87572"/>
                  </a:lnTo>
                  <a:lnTo>
                    <a:pt x="1369" y="88955"/>
                  </a:lnTo>
                  <a:lnTo>
                    <a:pt x="1715" y="90323"/>
                  </a:lnTo>
                  <a:lnTo>
                    <a:pt x="2077" y="91721"/>
                  </a:lnTo>
                  <a:lnTo>
                    <a:pt x="2486" y="93089"/>
                  </a:lnTo>
                  <a:lnTo>
                    <a:pt x="2895" y="94487"/>
                  </a:lnTo>
                  <a:lnTo>
                    <a:pt x="3351" y="95885"/>
                  </a:lnTo>
                  <a:lnTo>
                    <a:pt x="3823" y="97268"/>
                  </a:lnTo>
                  <a:lnTo>
                    <a:pt x="4327" y="98651"/>
                  </a:lnTo>
                  <a:lnTo>
                    <a:pt x="4846" y="100020"/>
                  </a:lnTo>
                  <a:lnTo>
                    <a:pt x="5365" y="101388"/>
                  </a:lnTo>
                  <a:lnTo>
                    <a:pt x="5916" y="102756"/>
                  </a:lnTo>
                  <a:lnTo>
                    <a:pt x="6467" y="104094"/>
                  </a:lnTo>
                  <a:lnTo>
                    <a:pt x="7049" y="105447"/>
                  </a:lnTo>
                  <a:lnTo>
                    <a:pt x="7616" y="106755"/>
                  </a:lnTo>
                  <a:lnTo>
                    <a:pt x="8214" y="108063"/>
                  </a:lnTo>
                  <a:lnTo>
                    <a:pt x="8811" y="109356"/>
                  </a:lnTo>
                  <a:lnTo>
                    <a:pt x="9394" y="110633"/>
                  </a:lnTo>
                  <a:lnTo>
                    <a:pt x="10605" y="113129"/>
                  </a:lnTo>
                  <a:lnTo>
                    <a:pt x="11801" y="115534"/>
                  </a:lnTo>
                  <a:lnTo>
                    <a:pt x="12981" y="117820"/>
                  </a:lnTo>
                  <a:lnTo>
                    <a:pt x="14114" y="120000"/>
                  </a:lnTo>
                  <a:lnTo>
                    <a:pt x="16129" y="117955"/>
                  </a:lnTo>
                  <a:lnTo>
                    <a:pt x="17765" y="116316"/>
                  </a:lnTo>
                  <a:lnTo>
                    <a:pt x="19134" y="114933"/>
                  </a:lnTo>
                  <a:lnTo>
                    <a:pt x="20393" y="113670"/>
                  </a:lnTo>
                  <a:lnTo>
                    <a:pt x="21683" y="112362"/>
                  </a:lnTo>
                  <a:lnTo>
                    <a:pt x="23162" y="110874"/>
                  </a:lnTo>
                  <a:lnTo>
                    <a:pt x="24956" y="109040"/>
                  </a:lnTo>
                  <a:lnTo>
                    <a:pt x="27254" y="106740"/>
                  </a:lnTo>
                  <a:lnTo>
                    <a:pt x="30149" y="103778"/>
                  </a:lnTo>
                  <a:lnTo>
                    <a:pt x="33815" y="100065"/>
                  </a:lnTo>
                  <a:lnTo>
                    <a:pt x="38410" y="95404"/>
                  </a:lnTo>
                  <a:lnTo>
                    <a:pt x="44059" y="89676"/>
                  </a:lnTo>
                  <a:lnTo>
                    <a:pt x="50920" y="82701"/>
                  </a:lnTo>
                  <a:lnTo>
                    <a:pt x="59150" y="74357"/>
                  </a:lnTo>
                  <a:lnTo>
                    <a:pt x="68874" y="64510"/>
                  </a:lnTo>
                  <a:lnTo>
                    <a:pt x="80251" y="52949"/>
                  </a:lnTo>
                  <a:lnTo>
                    <a:pt x="86703" y="59473"/>
                  </a:lnTo>
                  <a:lnTo>
                    <a:pt x="98253" y="25587"/>
                  </a:lnTo>
                  <a:lnTo>
                    <a:pt x="64626" y="37223"/>
                  </a:lnTo>
                  <a:lnTo>
                    <a:pt x="70133" y="42786"/>
                  </a:lnTo>
                  <a:lnTo>
                    <a:pt x="18206" y="95464"/>
                  </a:lnTo>
                  <a:lnTo>
                    <a:pt x="16679" y="90849"/>
                  </a:lnTo>
                  <a:lnTo>
                    <a:pt x="15562" y="86264"/>
                  </a:lnTo>
                  <a:lnTo>
                    <a:pt x="14870" y="81678"/>
                  </a:lnTo>
                  <a:lnTo>
                    <a:pt x="14571" y="77153"/>
                  </a:lnTo>
                  <a:lnTo>
                    <a:pt x="14649" y="72688"/>
                  </a:lnTo>
                  <a:lnTo>
                    <a:pt x="15106" y="68268"/>
                  </a:lnTo>
                  <a:lnTo>
                    <a:pt x="15908" y="63938"/>
                  </a:lnTo>
                  <a:lnTo>
                    <a:pt x="17041" y="59714"/>
                  </a:lnTo>
                  <a:lnTo>
                    <a:pt x="18505" y="55595"/>
                  </a:lnTo>
                  <a:lnTo>
                    <a:pt x="20283" y="51581"/>
                  </a:lnTo>
                  <a:lnTo>
                    <a:pt x="22360" y="47717"/>
                  </a:lnTo>
                  <a:lnTo>
                    <a:pt x="24720" y="43973"/>
                  </a:lnTo>
                  <a:lnTo>
                    <a:pt x="27348" y="40410"/>
                  </a:lnTo>
                  <a:lnTo>
                    <a:pt x="30228" y="37013"/>
                  </a:lnTo>
                  <a:lnTo>
                    <a:pt x="33343" y="33781"/>
                  </a:lnTo>
                  <a:lnTo>
                    <a:pt x="36679" y="30774"/>
                  </a:lnTo>
                  <a:lnTo>
                    <a:pt x="40236" y="27962"/>
                  </a:lnTo>
                  <a:lnTo>
                    <a:pt x="43996" y="25377"/>
                  </a:lnTo>
                  <a:lnTo>
                    <a:pt x="47930" y="23016"/>
                  </a:lnTo>
                  <a:lnTo>
                    <a:pt x="52053" y="20927"/>
                  </a:lnTo>
                  <a:lnTo>
                    <a:pt x="56286" y="19062"/>
                  </a:lnTo>
                  <a:lnTo>
                    <a:pt x="60692" y="17514"/>
                  </a:lnTo>
                  <a:lnTo>
                    <a:pt x="65224" y="16236"/>
                  </a:lnTo>
                  <a:lnTo>
                    <a:pt x="69850" y="15229"/>
                  </a:lnTo>
                  <a:lnTo>
                    <a:pt x="74586" y="14567"/>
                  </a:lnTo>
                  <a:lnTo>
                    <a:pt x="79402" y="14221"/>
                  </a:lnTo>
                  <a:lnTo>
                    <a:pt x="84280" y="14206"/>
                  </a:lnTo>
                  <a:lnTo>
                    <a:pt x="89205" y="14552"/>
                  </a:lnTo>
                  <a:lnTo>
                    <a:pt x="94193" y="15244"/>
                  </a:lnTo>
                  <a:lnTo>
                    <a:pt x="99181" y="16341"/>
                  </a:lnTo>
                  <a:lnTo>
                    <a:pt x="104201" y="17800"/>
                  </a:lnTo>
                  <a:lnTo>
                    <a:pt x="109205" y="19679"/>
                  </a:lnTo>
                  <a:lnTo>
                    <a:pt x="120000" y="9005"/>
                  </a:lnTo>
                  <a:lnTo>
                    <a:pt x="118835" y="8449"/>
                  </a:lnTo>
                  <a:lnTo>
                    <a:pt x="117671" y="7892"/>
                  </a:lnTo>
                  <a:lnTo>
                    <a:pt x="116506" y="7366"/>
                  </a:lnTo>
                  <a:lnTo>
                    <a:pt x="115342" y="6855"/>
                  </a:lnTo>
                  <a:lnTo>
                    <a:pt x="114162" y="6359"/>
                  </a:lnTo>
                  <a:lnTo>
                    <a:pt x="112981" y="5893"/>
                  </a:lnTo>
                  <a:lnTo>
                    <a:pt x="111817" y="5427"/>
                  </a:lnTo>
                  <a:lnTo>
                    <a:pt x="110621" y="4991"/>
                  </a:lnTo>
                  <a:lnTo>
                    <a:pt x="109441" y="4585"/>
                  </a:lnTo>
                  <a:lnTo>
                    <a:pt x="108261" y="4179"/>
                  </a:lnTo>
                  <a:lnTo>
                    <a:pt x="107065" y="3803"/>
                  </a:lnTo>
                  <a:lnTo>
                    <a:pt x="105885" y="3457"/>
                  </a:lnTo>
                  <a:lnTo>
                    <a:pt x="104704" y="3096"/>
                  </a:lnTo>
                  <a:lnTo>
                    <a:pt x="103509" y="2796"/>
                  </a:lnTo>
                  <a:lnTo>
                    <a:pt x="102328" y="2480"/>
                  </a:lnTo>
                  <a:lnTo>
                    <a:pt x="101148" y="2194"/>
                  </a:lnTo>
                  <a:lnTo>
                    <a:pt x="99937" y="1924"/>
                  </a:lnTo>
                  <a:lnTo>
                    <a:pt x="98756" y="1683"/>
                  </a:lnTo>
                  <a:lnTo>
                    <a:pt x="97560" y="1443"/>
                  </a:lnTo>
                  <a:lnTo>
                    <a:pt x="96365" y="1232"/>
                  </a:lnTo>
                  <a:lnTo>
                    <a:pt x="95184" y="1037"/>
                  </a:lnTo>
                  <a:lnTo>
                    <a:pt x="93988" y="841"/>
                  </a:lnTo>
                  <a:lnTo>
                    <a:pt x="92793" y="676"/>
                  </a:lnTo>
                  <a:lnTo>
                    <a:pt x="91597" y="526"/>
                  </a:lnTo>
                  <a:lnTo>
                    <a:pt x="90416" y="420"/>
                  </a:lnTo>
                  <a:lnTo>
                    <a:pt x="89221" y="300"/>
                  </a:lnTo>
                  <a:lnTo>
                    <a:pt x="88040" y="195"/>
                  </a:lnTo>
                  <a:lnTo>
                    <a:pt x="86860" y="135"/>
                  </a:lnTo>
                  <a:lnTo>
                    <a:pt x="85664" y="60"/>
                  </a:lnTo>
                  <a:lnTo>
                    <a:pt x="84484" y="30"/>
                  </a:lnTo>
                  <a:lnTo>
                    <a:pt x="83304" y="0"/>
                  </a:lnTo>
                  <a:lnTo>
                    <a:pt x="82108" y="0"/>
                  </a:lnTo>
                  <a:lnTo>
                    <a:pt x="78095" y="105"/>
                  </a:lnTo>
                  <a:lnTo>
                    <a:pt x="74114" y="375"/>
                  </a:lnTo>
                  <a:lnTo>
                    <a:pt x="70165" y="841"/>
                  </a:lnTo>
                  <a:lnTo>
                    <a:pt x="66231" y="1518"/>
                  </a:lnTo>
                  <a:lnTo>
                    <a:pt x="62376" y="2345"/>
                  </a:lnTo>
                  <a:lnTo>
                    <a:pt x="58568" y="3337"/>
                  </a:lnTo>
                  <a:lnTo>
                    <a:pt x="54822" y="4510"/>
                  </a:lnTo>
                  <a:lnTo>
                    <a:pt x="51140" y="5863"/>
                  </a:lnTo>
                  <a:lnTo>
                    <a:pt x="47537" y="7366"/>
                  </a:lnTo>
                  <a:lnTo>
                    <a:pt x="44012" y="9035"/>
                  </a:lnTo>
                  <a:lnTo>
                    <a:pt x="40582" y="10854"/>
                  </a:lnTo>
                  <a:lnTo>
                    <a:pt x="37246" y="12823"/>
                  </a:lnTo>
                  <a:lnTo>
                    <a:pt x="34004" y="14928"/>
                  </a:lnTo>
                  <a:lnTo>
                    <a:pt x="30857" y="17213"/>
                  </a:lnTo>
                  <a:lnTo>
                    <a:pt x="27836" y="19619"/>
                  </a:lnTo>
                  <a:lnTo>
                    <a:pt x="24925" y="22159"/>
                  </a:lnTo>
                  <a:lnTo>
                    <a:pt x="22155" y="24820"/>
                  </a:lnTo>
                  <a:lnTo>
                    <a:pt x="19512" y="27617"/>
                  </a:lnTo>
                  <a:lnTo>
                    <a:pt x="17010" y="30548"/>
                  </a:lnTo>
                  <a:lnTo>
                    <a:pt x="14634" y="33585"/>
                  </a:lnTo>
                  <a:lnTo>
                    <a:pt x="12431" y="36757"/>
                  </a:lnTo>
                  <a:lnTo>
                    <a:pt x="10385" y="40020"/>
                  </a:lnTo>
                  <a:lnTo>
                    <a:pt x="8497" y="43417"/>
                  </a:lnTo>
                  <a:lnTo>
                    <a:pt x="6782" y="46920"/>
                  </a:lnTo>
                  <a:lnTo>
                    <a:pt x="5255" y="50498"/>
                  </a:lnTo>
                  <a:lnTo>
                    <a:pt x="3886" y="54181"/>
                  </a:lnTo>
                  <a:lnTo>
                    <a:pt x="2738" y="57985"/>
                  </a:lnTo>
                  <a:lnTo>
                    <a:pt x="1762" y="61849"/>
                  </a:lnTo>
                  <a:lnTo>
                    <a:pt x="1007" y="65818"/>
                  </a:lnTo>
                  <a:lnTo>
                    <a:pt x="440" y="69862"/>
                  </a:lnTo>
                  <a:lnTo>
                    <a:pt x="110" y="73981"/>
                  </a:lnTo>
                  <a:lnTo>
                    <a:pt x="0" y="78175"/>
                  </a:lnTo>
                  <a:close/>
                </a:path>
              </a:pathLst>
            </a:custGeom>
            <a:grpFill/>
            <a:ln w="38100">
              <a:noFill/>
            </a:ln>
            <a:effectLst>
              <a:outerShdw blurRad="381000" dist="38100" dir="8100000" algn="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sz="135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705E112-7A88-4B51-B3EC-4E955B7436CD}"/>
              </a:ext>
            </a:extLst>
          </p:cNvPr>
          <p:cNvGrpSpPr/>
          <p:nvPr/>
        </p:nvGrpSpPr>
        <p:grpSpPr>
          <a:xfrm>
            <a:off x="3999747" y="1092603"/>
            <a:ext cx="3752355" cy="811318"/>
            <a:chOff x="6818242" y="1725490"/>
            <a:chExt cx="4118594" cy="1081755"/>
          </a:xfrm>
        </p:grpSpPr>
        <p:sp>
          <p:nvSpPr>
            <p:cNvPr id="14" name="文本框 6">
              <a:extLst>
                <a:ext uri="{FF2B5EF4-FFF2-40B4-BE49-F238E27FC236}">
                  <a16:creationId xmlns:a16="http://schemas.microsoft.com/office/drawing/2014/main" id="{3838187F-A52B-4305-B903-320943D05491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760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Vue.js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作为前端框架用户构建用户界面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Vuex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用于管理跨组件的全局状态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79E3593B-22F4-4CE3-A9BD-D8B7F5A0BF8D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41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4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前端技术栈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7A75FA-8DFA-46D1-909E-AC392D26E1FB}"/>
              </a:ext>
            </a:extLst>
          </p:cNvPr>
          <p:cNvGrpSpPr/>
          <p:nvPr/>
        </p:nvGrpSpPr>
        <p:grpSpPr>
          <a:xfrm>
            <a:off x="4022489" y="2379424"/>
            <a:ext cx="3752355" cy="1065234"/>
            <a:chOff x="6818242" y="1725490"/>
            <a:chExt cx="4118594" cy="1420310"/>
          </a:xfrm>
        </p:grpSpPr>
        <p:sp>
          <p:nvSpPr>
            <p:cNvPr id="17" name="文本框 6">
              <a:extLst>
                <a:ext uri="{FF2B5EF4-FFF2-40B4-BE49-F238E27FC236}">
                  <a16:creationId xmlns:a16="http://schemas.microsoft.com/office/drawing/2014/main" id="{B0AA4788-2801-4AC9-8167-27A131D15F43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1098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采用</a:t>
              </a:r>
              <a:r>
                <a:rPr lang="en-US" altLang="zh-CN" sz="11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SpringBoot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用于构建服务主要框架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采用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作为主要关系型数据库存储结构化数据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采用</a:t>
              </a:r>
              <a:r>
                <a:rPr lang="en-US" altLang="zh-CN" sz="1100" dirty="0" err="1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RocketMQ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实现异步通信和事件驱动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1751C50D-49DB-49D1-9ADF-6CF2C7FC3401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4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后端技术栈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DFF57C3-A03A-48C4-A91D-40AB050B65FD}"/>
              </a:ext>
            </a:extLst>
          </p:cNvPr>
          <p:cNvGrpSpPr/>
          <p:nvPr/>
        </p:nvGrpSpPr>
        <p:grpSpPr>
          <a:xfrm>
            <a:off x="4022489" y="3679127"/>
            <a:ext cx="3752355" cy="1319150"/>
            <a:chOff x="6818242" y="1725490"/>
            <a:chExt cx="4118594" cy="1758865"/>
          </a:xfrm>
        </p:grpSpPr>
        <p:sp>
          <p:nvSpPr>
            <p:cNvPr id="20" name="文本框 6">
              <a:extLst>
                <a:ext uri="{FF2B5EF4-FFF2-40B4-BE49-F238E27FC236}">
                  <a16:creationId xmlns:a16="http://schemas.microsoft.com/office/drawing/2014/main" id="{D8A62C87-2249-4254-A1B2-68B209D6F2AA}"/>
                </a:ext>
              </a:extLst>
            </p:cNvPr>
            <p:cNvSpPr txBox="1"/>
            <p:nvPr/>
          </p:nvSpPr>
          <p:spPr>
            <a:xfrm>
              <a:off x="6818242" y="2046868"/>
              <a:ext cx="4118594" cy="14374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微服务注册与配置管理：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NACOS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网关配置：</a:t>
              </a:r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Spring Cloud Getaway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部署：阿里云</a:t>
              </a: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endParaRPr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86B87FF4-BA6F-4D65-9F7B-050B568DDB3F}"/>
                </a:ext>
              </a:extLst>
            </p:cNvPr>
            <p:cNvSpPr txBox="1"/>
            <p:nvPr/>
          </p:nvSpPr>
          <p:spPr>
            <a:xfrm>
              <a:off x="6818243" y="1725490"/>
              <a:ext cx="1813379" cy="41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4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微服务架构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38" name="直接连接符 3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项目技术选型</a:t>
              </a: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2" name="圆角矩形 4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02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A1A8A452-C739-C1CD-C63D-BF4A58BE0031}"/>
              </a:ext>
            </a:extLst>
          </p:cNvPr>
          <p:cNvSpPr/>
          <p:nvPr/>
        </p:nvSpPr>
        <p:spPr>
          <a:xfrm>
            <a:off x="3610505" y="2379422"/>
            <a:ext cx="81104" cy="990651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1A39AD7-2B4B-2C90-73B1-5EAB27480A41}"/>
              </a:ext>
            </a:extLst>
          </p:cNvPr>
          <p:cNvSpPr/>
          <p:nvPr/>
        </p:nvSpPr>
        <p:spPr>
          <a:xfrm>
            <a:off x="3610505" y="3702600"/>
            <a:ext cx="81104" cy="990651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5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7786AF-CAAE-4624-96E6-009779BEE615}"/>
              </a:ext>
            </a:extLst>
          </p:cNvPr>
          <p:cNvGrpSpPr/>
          <p:nvPr/>
        </p:nvGrpSpPr>
        <p:grpSpPr>
          <a:xfrm>
            <a:off x="916374" y="1131590"/>
            <a:ext cx="2981301" cy="2979892"/>
            <a:chOff x="6818243" y="1725490"/>
            <a:chExt cx="2411080" cy="4625773"/>
          </a:xfrm>
        </p:grpSpPr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1B135578-9FAE-40C9-A308-7C2FCDC13010}"/>
                </a:ext>
              </a:extLst>
            </p:cNvPr>
            <p:cNvSpPr txBox="1"/>
            <p:nvPr/>
          </p:nvSpPr>
          <p:spPr>
            <a:xfrm>
              <a:off x="6853626" y="2174652"/>
              <a:ext cx="2259227" cy="41766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数据处理复杂性：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心理测试可能有多种题型和评估逻辑，如何高效解析和存储测试结果？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可扩展性：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如何方便地添加新的心理测试题库和评估规则？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个性化建议生成：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如何设计基于用户历史数据的推荐算法？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数据整合：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如何高效整合来自日记、心理测试、睡眠分析的数据？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算法优化：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如何设计准确的情绪分析算法并满足性能需求？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6" name="文本框 7">
              <a:extLst>
                <a:ext uri="{FF2B5EF4-FFF2-40B4-BE49-F238E27FC236}">
                  <a16:creationId xmlns:a16="http://schemas.microsoft.com/office/drawing/2014/main" id="{524DAEDD-E95C-42EA-9E93-3B7AE4BEBBF2}"/>
                </a:ext>
              </a:extLst>
            </p:cNvPr>
            <p:cNvSpPr txBox="1"/>
            <p:nvPr/>
          </p:nvSpPr>
          <p:spPr>
            <a:xfrm>
              <a:off x="6818243" y="1725490"/>
              <a:ext cx="2411080" cy="5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6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健康分析服务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331640" y="255120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问题与挑战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41" name="圆角矩形 40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2" name="圆角矩形 41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03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EEE170-BEAE-BC47-0E04-029E1592B1B9}"/>
              </a:ext>
            </a:extLst>
          </p:cNvPr>
          <p:cNvGrpSpPr/>
          <p:nvPr/>
        </p:nvGrpSpPr>
        <p:grpSpPr>
          <a:xfrm>
            <a:off x="5292080" y="1028368"/>
            <a:ext cx="2981301" cy="1719366"/>
            <a:chOff x="6818243" y="1725490"/>
            <a:chExt cx="2411080" cy="2292484"/>
          </a:xfrm>
        </p:grpSpPr>
        <p:sp>
          <p:nvSpPr>
            <p:cNvPr id="6" name="文本框 6">
              <a:extLst>
                <a:ext uri="{FF2B5EF4-FFF2-40B4-BE49-F238E27FC236}">
                  <a16:creationId xmlns:a16="http://schemas.microsoft.com/office/drawing/2014/main" id="{165CECF7-0D86-0DE1-2195-6D9D53E80F26}"/>
                </a:ext>
              </a:extLst>
            </p:cNvPr>
            <p:cNvSpPr txBox="1"/>
            <p:nvPr/>
          </p:nvSpPr>
          <p:spPr>
            <a:xfrm>
              <a:off x="6853626" y="2174652"/>
              <a:ext cx="2259227" cy="1843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实时匹配：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如何做到用户与专家间的实时咨询匹配？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预约冲突管理：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如何避免多用户预约同一专家？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咨询记录存储：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如何安全存储和管理咨询记录？</a:t>
              </a:r>
            </a:p>
          </p:txBody>
        </p:sp>
        <p:sp>
          <p:nvSpPr>
            <p:cNvPr id="7" name="文本框 7">
              <a:extLst>
                <a:ext uri="{FF2B5EF4-FFF2-40B4-BE49-F238E27FC236}">
                  <a16:creationId xmlns:a16="http://schemas.microsoft.com/office/drawing/2014/main" id="{7820C624-D329-6683-DAF3-47D252F5D77D}"/>
                </a:ext>
              </a:extLst>
            </p:cNvPr>
            <p:cNvSpPr txBox="1"/>
            <p:nvPr/>
          </p:nvSpPr>
          <p:spPr>
            <a:xfrm>
              <a:off x="6818243" y="1725490"/>
              <a:ext cx="241108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6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专家咨询服务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F67E8B1-0B86-7DCE-D12C-A5BFD91726F0}"/>
              </a:ext>
            </a:extLst>
          </p:cNvPr>
          <p:cNvGrpSpPr/>
          <p:nvPr/>
        </p:nvGrpSpPr>
        <p:grpSpPr>
          <a:xfrm>
            <a:off x="5335831" y="3093500"/>
            <a:ext cx="2981301" cy="1671841"/>
            <a:chOff x="6818243" y="1725490"/>
            <a:chExt cx="2411080" cy="2595248"/>
          </a:xfrm>
        </p:grpSpPr>
        <p:sp>
          <p:nvSpPr>
            <p:cNvPr id="39" name="文本框 6">
              <a:extLst>
                <a:ext uri="{FF2B5EF4-FFF2-40B4-BE49-F238E27FC236}">
                  <a16:creationId xmlns:a16="http://schemas.microsoft.com/office/drawing/2014/main" id="{7186D65F-A0C4-B2FE-7833-5EECE3ED3FF3}"/>
                </a:ext>
              </a:extLst>
            </p:cNvPr>
            <p:cNvSpPr txBox="1"/>
            <p:nvPr/>
          </p:nvSpPr>
          <p:spPr>
            <a:xfrm>
              <a:off x="6853626" y="2174652"/>
              <a:ext cx="2259227" cy="2146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微服务之间在当前依赖关系较多的情况下通信复杂。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异步通信的消息顺序、重复消息处理问题。</a:t>
              </a:r>
            </a:p>
            <a:p>
              <a:pPr marL="171450" indent="-171450">
                <a:lnSpc>
                  <a:spcPts val="1650"/>
                </a:lnSpc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服务链路中的单点故障可能导致级联失败。</a:t>
              </a:r>
            </a:p>
          </p:txBody>
        </p:sp>
        <p:sp>
          <p:nvSpPr>
            <p:cNvPr id="47" name="文本框 7">
              <a:extLst>
                <a:ext uri="{FF2B5EF4-FFF2-40B4-BE49-F238E27FC236}">
                  <a16:creationId xmlns:a16="http://schemas.microsoft.com/office/drawing/2014/main" id="{BBB72976-9989-50B1-760F-C5AFD212A9A7}"/>
                </a:ext>
              </a:extLst>
            </p:cNvPr>
            <p:cNvSpPr txBox="1"/>
            <p:nvPr/>
          </p:nvSpPr>
          <p:spPr>
            <a:xfrm>
              <a:off x="6818243" y="1725490"/>
              <a:ext cx="2411080" cy="525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85800">
                <a:defRPr/>
              </a:pPr>
              <a:r>
                <a:rPr lang="zh-CN" altLang="en-US" sz="16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服务通信与依赖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9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4ECB955E-B940-4D4E-9517-9C38650CC235}"/>
              </a:ext>
            </a:extLst>
          </p:cNvPr>
          <p:cNvGrpSpPr/>
          <p:nvPr/>
        </p:nvGrpSpPr>
        <p:grpSpPr>
          <a:xfrm>
            <a:off x="1763688" y="1707654"/>
            <a:ext cx="1178884" cy="1158793"/>
            <a:chOff x="1077445" y="1599650"/>
            <a:chExt cx="1178884" cy="1158793"/>
          </a:xfrm>
        </p:grpSpPr>
        <p:sp>
          <p:nvSpPr>
            <p:cNvPr id="42" name="Rectangle: Rounded Corners 2">
              <a:extLst>
                <a:ext uri="{FF2B5EF4-FFF2-40B4-BE49-F238E27FC236}">
                  <a16:creationId xmlns:a16="http://schemas.microsoft.com/office/drawing/2014/main" id="{D34A4424-DD3A-45BD-BDCF-8F7B81F05939}"/>
                </a:ext>
              </a:extLst>
            </p:cNvPr>
            <p:cNvSpPr/>
            <p:nvPr/>
          </p:nvSpPr>
          <p:spPr>
            <a:xfrm rot="2702816">
              <a:off x="1077445" y="1599650"/>
              <a:ext cx="1158793" cy="115879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3" name="Freeform: Shape 8">
              <a:extLst>
                <a:ext uri="{FF2B5EF4-FFF2-40B4-BE49-F238E27FC236}">
                  <a16:creationId xmlns:a16="http://schemas.microsoft.com/office/drawing/2014/main" id="{31E7E293-2DD2-48BB-B2DA-7A26BC48F17D}"/>
                </a:ext>
              </a:extLst>
            </p:cNvPr>
            <p:cNvSpPr/>
            <p:nvPr/>
          </p:nvSpPr>
          <p:spPr>
            <a:xfrm rot="2702816">
              <a:off x="1142491" y="1664699"/>
              <a:ext cx="1028701" cy="10287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TextBox 9">
              <a:extLst>
                <a:ext uri="{FF2B5EF4-FFF2-40B4-BE49-F238E27FC236}">
                  <a16:creationId xmlns:a16="http://schemas.microsoft.com/office/drawing/2014/main" id="{8F95427D-E966-4C31-ACCD-196860F3B4C8}"/>
                </a:ext>
              </a:extLst>
            </p:cNvPr>
            <p:cNvSpPr txBox="1"/>
            <p:nvPr/>
          </p:nvSpPr>
          <p:spPr>
            <a:xfrm>
              <a:off x="1860547" y="2005924"/>
              <a:ext cx="395782" cy="3462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5DDD3685-EAEE-4301-B1AB-1F19152C9943}"/>
              </a:ext>
            </a:extLst>
          </p:cNvPr>
          <p:cNvGrpSpPr/>
          <p:nvPr/>
        </p:nvGrpSpPr>
        <p:grpSpPr>
          <a:xfrm>
            <a:off x="3170010" y="1671647"/>
            <a:ext cx="1178885" cy="1158793"/>
            <a:chOff x="3987050" y="1599648"/>
            <a:chExt cx="1178885" cy="1158793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50" name="Rectangle: Rounded Corners 4">
              <a:extLst>
                <a:ext uri="{FF2B5EF4-FFF2-40B4-BE49-F238E27FC236}">
                  <a16:creationId xmlns:a16="http://schemas.microsoft.com/office/drawing/2014/main" id="{41566D83-F080-452E-8E51-FF141A1E7AC7}"/>
                </a:ext>
              </a:extLst>
            </p:cNvPr>
            <p:cNvSpPr/>
            <p:nvPr/>
          </p:nvSpPr>
          <p:spPr>
            <a:xfrm rot="2702816">
              <a:off x="3987050" y="1599648"/>
              <a:ext cx="1158793" cy="115879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1" name="Freeform: Shape 12">
              <a:extLst>
                <a:ext uri="{FF2B5EF4-FFF2-40B4-BE49-F238E27FC236}">
                  <a16:creationId xmlns:a16="http://schemas.microsoft.com/office/drawing/2014/main" id="{8EA7FD35-F888-446C-A230-D8D852D3AF0A}"/>
                </a:ext>
              </a:extLst>
            </p:cNvPr>
            <p:cNvSpPr/>
            <p:nvPr/>
          </p:nvSpPr>
          <p:spPr>
            <a:xfrm rot="2702816">
              <a:off x="4052097" y="1664699"/>
              <a:ext cx="1028701" cy="10287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0456875E-919B-4BC9-8D9A-941437EEEB66}"/>
                </a:ext>
              </a:extLst>
            </p:cNvPr>
            <p:cNvSpPr txBox="1"/>
            <p:nvPr/>
          </p:nvSpPr>
          <p:spPr>
            <a:xfrm>
              <a:off x="4770153" y="2005924"/>
              <a:ext cx="395782" cy="3462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AA75A8A-20AD-4431-98D2-067EDA3C1D87}"/>
              </a:ext>
            </a:extLst>
          </p:cNvPr>
          <p:cNvGrpSpPr/>
          <p:nvPr/>
        </p:nvGrpSpPr>
        <p:grpSpPr>
          <a:xfrm>
            <a:off x="4624811" y="1671645"/>
            <a:ext cx="1178886" cy="1158793"/>
            <a:chOff x="5441852" y="1599646"/>
            <a:chExt cx="1178886" cy="1158793"/>
          </a:xfrm>
        </p:grpSpPr>
        <p:sp>
          <p:nvSpPr>
            <p:cNvPr id="54" name="Rectangle: Rounded Corners 5">
              <a:extLst>
                <a:ext uri="{FF2B5EF4-FFF2-40B4-BE49-F238E27FC236}">
                  <a16:creationId xmlns:a16="http://schemas.microsoft.com/office/drawing/2014/main" id="{1A539509-F3BE-4509-85C2-7370DC9502C6}"/>
                </a:ext>
              </a:extLst>
            </p:cNvPr>
            <p:cNvSpPr/>
            <p:nvPr/>
          </p:nvSpPr>
          <p:spPr>
            <a:xfrm rot="2702816">
              <a:off x="5441852" y="1599646"/>
              <a:ext cx="1158793" cy="115879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5" name="Freeform: Shape 14">
              <a:extLst>
                <a:ext uri="{FF2B5EF4-FFF2-40B4-BE49-F238E27FC236}">
                  <a16:creationId xmlns:a16="http://schemas.microsoft.com/office/drawing/2014/main" id="{3B250F58-FB1C-4CA2-8D0A-BDE119554EF9}"/>
                </a:ext>
              </a:extLst>
            </p:cNvPr>
            <p:cNvSpPr/>
            <p:nvPr/>
          </p:nvSpPr>
          <p:spPr>
            <a:xfrm rot="2702816">
              <a:off x="5506900" y="1664697"/>
              <a:ext cx="1028701" cy="10287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TextBox 15">
              <a:extLst>
                <a:ext uri="{FF2B5EF4-FFF2-40B4-BE49-F238E27FC236}">
                  <a16:creationId xmlns:a16="http://schemas.microsoft.com/office/drawing/2014/main" id="{77A88B43-C96F-42E4-AAAB-517CB9FB0918}"/>
                </a:ext>
              </a:extLst>
            </p:cNvPr>
            <p:cNvSpPr txBox="1"/>
            <p:nvPr/>
          </p:nvSpPr>
          <p:spPr>
            <a:xfrm>
              <a:off x="6224956" y="2005922"/>
              <a:ext cx="395782" cy="3462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6C26877B-84F2-4DC7-A5DE-8C455E4D0BF4}"/>
              </a:ext>
            </a:extLst>
          </p:cNvPr>
          <p:cNvGrpSpPr/>
          <p:nvPr/>
        </p:nvGrpSpPr>
        <p:grpSpPr>
          <a:xfrm>
            <a:off x="6070630" y="1671641"/>
            <a:ext cx="1178886" cy="1158793"/>
            <a:chOff x="6887671" y="1599642"/>
            <a:chExt cx="1178886" cy="1158793"/>
          </a:xfrm>
        </p:grpSpPr>
        <p:sp>
          <p:nvSpPr>
            <p:cNvPr id="58" name="Freeform: Shape 16">
              <a:extLst>
                <a:ext uri="{FF2B5EF4-FFF2-40B4-BE49-F238E27FC236}">
                  <a16:creationId xmlns:a16="http://schemas.microsoft.com/office/drawing/2014/main" id="{42A62167-5D3E-424F-BEAF-FF7D2AAFC2A2}"/>
                </a:ext>
              </a:extLst>
            </p:cNvPr>
            <p:cNvSpPr/>
            <p:nvPr/>
          </p:nvSpPr>
          <p:spPr>
            <a:xfrm rot="2702816">
              <a:off x="6952719" y="1664693"/>
              <a:ext cx="1028701" cy="1028701"/>
            </a:xfrm>
            <a:custGeom>
              <a:avLst/>
              <a:gdLst>
                <a:gd name="connsiteX0" fmla="*/ 66957 w 1371601"/>
                <a:gd name="connsiteY0" fmla="*/ 66957 h 1371601"/>
                <a:gd name="connsiteX1" fmla="*/ 228605 w 1371601"/>
                <a:gd name="connsiteY1" fmla="*/ 0 h 1371601"/>
                <a:gd name="connsiteX2" fmla="*/ 1142995 w 1371601"/>
                <a:gd name="connsiteY2" fmla="*/ 0 h 1371601"/>
                <a:gd name="connsiteX3" fmla="*/ 1371601 w 1371601"/>
                <a:gd name="connsiteY3" fmla="*/ 228605 h 1371601"/>
                <a:gd name="connsiteX4" fmla="*/ 1371601 w 1371601"/>
                <a:gd name="connsiteY4" fmla="*/ 1142995 h 1371601"/>
                <a:gd name="connsiteX5" fmla="*/ 1142995 w 1371601"/>
                <a:gd name="connsiteY5" fmla="*/ 1371601 h 1371601"/>
                <a:gd name="connsiteX6" fmla="*/ 228605 w 1371601"/>
                <a:gd name="connsiteY6" fmla="*/ 1371600 h 1371601"/>
                <a:gd name="connsiteX7" fmla="*/ 182533 w 1371601"/>
                <a:gd name="connsiteY7" fmla="*/ 1366956 h 1371601"/>
                <a:gd name="connsiteX8" fmla="*/ 160847 w 1371601"/>
                <a:gd name="connsiteY8" fmla="*/ 1360224 h 1371601"/>
                <a:gd name="connsiteX9" fmla="*/ 707768 w 1371601"/>
                <a:gd name="connsiteY9" fmla="*/ 812406 h 1371601"/>
                <a:gd name="connsiteX10" fmla="*/ 782073 w 1371601"/>
                <a:gd name="connsiteY10" fmla="*/ 886588 h 1371601"/>
                <a:gd name="connsiteX11" fmla="*/ 781829 w 1371601"/>
                <a:gd name="connsiteY11" fmla="*/ 589614 h 1371601"/>
                <a:gd name="connsiteX12" fmla="*/ 484854 w 1371601"/>
                <a:gd name="connsiteY12" fmla="*/ 589857 h 1371601"/>
                <a:gd name="connsiteX13" fmla="*/ 559160 w 1371601"/>
                <a:gd name="connsiteY13" fmla="*/ 664040 h 1371601"/>
                <a:gd name="connsiteX14" fmla="*/ 11843 w 1371601"/>
                <a:gd name="connsiteY14" fmla="*/ 1212254 h 1371601"/>
                <a:gd name="connsiteX15" fmla="*/ 4645 w 1371601"/>
                <a:gd name="connsiteY15" fmla="*/ 1189067 h 1371601"/>
                <a:gd name="connsiteX16" fmla="*/ 0 w 1371601"/>
                <a:gd name="connsiteY16" fmla="*/ 1142995 h 1371601"/>
                <a:gd name="connsiteX17" fmla="*/ 0 w 1371601"/>
                <a:gd name="connsiteY17" fmla="*/ 228604 h 1371601"/>
                <a:gd name="connsiteX18" fmla="*/ 66957 w 1371601"/>
                <a:gd name="connsiteY18" fmla="*/ 66957 h 137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71601" h="1371601">
                  <a:moveTo>
                    <a:pt x="66957" y="66957"/>
                  </a:moveTo>
                  <a:cubicBezTo>
                    <a:pt x="108326" y="25588"/>
                    <a:pt x="165477" y="0"/>
                    <a:pt x="228605" y="0"/>
                  </a:cubicBezTo>
                  <a:lnTo>
                    <a:pt x="1142995" y="0"/>
                  </a:lnTo>
                  <a:cubicBezTo>
                    <a:pt x="1269250" y="0"/>
                    <a:pt x="1371600" y="102351"/>
                    <a:pt x="1371601" y="228605"/>
                  </a:cubicBezTo>
                  <a:lnTo>
                    <a:pt x="1371601" y="1142995"/>
                  </a:lnTo>
                  <a:cubicBezTo>
                    <a:pt x="1371600" y="1269250"/>
                    <a:pt x="1269250" y="1371600"/>
                    <a:pt x="1142995" y="1371601"/>
                  </a:cubicBezTo>
                  <a:lnTo>
                    <a:pt x="228605" y="1371600"/>
                  </a:lnTo>
                  <a:cubicBezTo>
                    <a:pt x="212823" y="1371599"/>
                    <a:pt x="197416" y="1370001"/>
                    <a:pt x="182533" y="1366956"/>
                  </a:cubicBezTo>
                  <a:lnTo>
                    <a:pt x="160847" y="1360224"/>
                  </a:lnTo>
                  <a:lnTo>
                    <a:pt x="707768" y="812406"/>
                  </a:lnTo>
                  <a:lnTo>
                    <a:pt x="782073" y="886588"/>
                  </a:lnTo>
                  <a:lnTo>
                    <a:pt x="781829" y="589614"/>
                  </a:lnTo>
                  <a:lnTo>
                    <a:pt x="484854" y="589857"/>
                  </a:lnTo>
                  <a:lnTo>
                    <a:pt x="559160" y="664040"/>
                  </a:lnTo>
                  <a:lnTo>
                    <a:pt x="11843" y="1212254"/>
                  </a:lnTo>
                  <a:lnTo>
                    <a:pt x="4645" y="1189067"/>
                  </a:lnTo>
                  <a:cubicBezTo>
                    <a:pt x="1599" y="1174185"/>
                    <a:pt x="0" y="1158777"/>
                    <a:pt x="0" y="1142995"/>
                  </a:cubicBezTo>
                  <a:lnTo>
                    <a:pt x="0" y="228604"/>
                  </a:lnTo>
                  <a:cubicBezTo>
                    <a:pt x="0" y="165477"/>
                    <a:pt x="25588" y="108326"/>
                    <a:pt x="66957" y="66957"/>
                  </a:cubicBezTo>
                  <a:close/>
                </a:path>
              </a:pathLst>
            </a:custGeom>
            <a:solidFill>
              <a:srgbClr val="376092"/>
            </a:solidFill>
            <a:ln>
              <a:noFill/>
            </a:ln>
            <a:effectLst>
              <a:outerShdw blurRad="254000"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A1B20743-1310-4845-A0EB-96298F10BC8A}"/>
                </a:ext>
              </a:extLst>
            </p:cNvPr>
            <p:cNvSpPr txBox="1"/>
            <p:nvPr/>
          </p:nvSpPr>
          <p:spPr>
            <a:xfrm>
              <a:off x="7670775" y="2005918"/>
              <a:ext cx="395782" cy="346249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60" name="Rectangle: Rounded Corners 7">
              <a:extLst>
                <a:ext uri="{FF2B5EF4-FFF2-40B4-BE49-F238E27FC236}">
                  <a16:creationId xmlns:a16="http://schemas.microsoft.com/office/drawing/2014/main" id="{841D8C66-6F9D-4533-9B7B-C8D7332D9718}"/>
                </a:ext>
              </a:extLst>
            </p:cNvPr>
            <p:cNvSpPr/>
            <p:nvPr/>
          </p:nvSpPr>
          <p:spPr>
            <a:xfrm rot="2702816">
              <a:off x="6887671" y="1599642"/>
              <a:ext cx="1158793" cy="1158793"/>
            </a:xfrm>
            <a:prstGeom prst="round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Group 18">
            <a:extLst>
              <a:ext uri="{FF2B5EF4-FFF2-40B4-BE49-F238E27FC236}">
                <a16:creationId xmlns:a16="http://schemas.microsoft.com/office/drawing/2014/main" id="{3C91765E-ACFD-44B6-9A98-115C4D6A208E}"/>
              </a:ext>
            </a:extLst>
          </p:cNvPr>
          <p:cNvGrpSpPr/>
          <p:nvPr/>
        </p:nvGrpSpPr>
        <p:grpSpPr>
          <a:xfrm>
            <a:off x="1511033" y="3166130"/>
            <a:ext cx="5995370" cy="868559"/>
            <a:chOff x="1395236" y="2148142"/>
            <a:chExt cx="9410444" cy="1158077"/>
          </a:xfrm>
        </p:grpSpPr>
        <p:grpSp>
          <p:nvGrpSpPr>
            <p:cNvPr id="62" name="Group 19">
              <a:extLst>
                <a:ext uri="{FF2B5EF4-FFF2-40B4-BE49-F238E27FC236}">
                  <a16:creationId xmlns:a16="http://schemas.microsoft.com/office/drawing/2014/main" id="{C52A5534-17E1-425A-82A5-9BFF985F7F8C}"/>
                </a:ext>
              </a:extLst>
            </p:cNvPr>
            <p:cNvGrpSpPr/>
            <p:nvPr/>
          </p:nvGrpSpPr>
          <p:grpSpPr>
            <a:xfrm>
              <a:off x="1395236" y="2161845"/>
              <a:ext cx="2315968" cy="1144374"/>
              <a:chOff x="1681446" y="5001250"/>
              <a:chExt cx="2315968" cy="1144374"/>
            </a:xfrm>
          </p:grpSpPr>
          <p:sp>
            <p:nvSpPr>
              <p:cNvPr id="75" name="TextBox 32">
                <a:extLst>
                  <a:ext uri="{FF2B5EF4-FFF2-40B4-BE49-F238E27FC236}">
                    <a16:creationId xmlns:a16="http://schemas.microsoft.com/office/drawing/2014/main" id="{7CA57BA5-8B7C-4FFC-925D-333B3FE28B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81446" y="5001250"/>
                <a:ext cx="2315968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200" b="1" dirty="0">
                    <a:solidFill>
                      <a:srgbClr val="37609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业务逻辑确认</a:t>
                </a:r>
              </a:p>
            </p:txBody>
          </p:sp>
          <p:sp>
            <p:nvSpPr>
              <p:cNvPr id="76" name="TextBox 33">
                <a:extLst>
                  <a:ext uri="{FF2B5EF4-FFF2-40B4-BE49-F238E27FC236}">
                    <a16:creationId xmlns:a16="http://schemas.microsoft.com/office/drawing/2014/main" id="{9D079621-3F65-4BDB-8271-52DCE87258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79599" y="5571395"/>
                <a:ext cx="2015683" cy="574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进一步确认每一个功能的业务流程，改进微服务之间的调用以及通信流程</a:t>
                </a:r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4" name="Group 21">
              <a:extLst>
                <a:ext uri="{FF2B5EF4-FFF2-40B4-BE49-F238E27FC236}">
                  <a16:creationId xmlns:a16="http://schemas.microsoft.com/office/drawing/2014/main" id="{AA22F2CF-659F-4660-AE23-C6B0FE26C431}"/>
                </a:ext>
              </a:extLst>
            </p:cNvPr>
            <p:cNvGrpSpPr/>
            <p:nvPr/>
          </p:nvGrpSpPr>
          <p:grpSpPr>
            <a:xfrm>
              <a:off x="3766004" y="2148144"/>
              <a:ext cx="2315969" cy="1144375"/>
              <a:chOff x="-671494" y="4987549"/>
              <a:chExt cx="2315969" cy="1144375"/>
            </a:xfrm>
          </p:grpSpPr>
          <p:sp>
            <p:nvSpPr>
              <p:cNvPr id="71" name="TextBox 28">
                <a:extLst>
                  <a:ext uri="{FF2B5EF4-FFF2-40B4-BE49-F238E27FC236}">
                    <a16:creationId xmlns:a16="http://schemas.microsoft.com/office/drawing/2014/main" id="{5085F9E4-6C22-420C-A7BB-D6266818001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671494" y="4987549"/>
                <a:ext cx="2315969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200" b="1" dirty="0">
                    <a:solidFill>
                      <a:srgbClr val="37609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核心服务开发</a:t>
                </a:r>
              </a:p>
            </p:txBody>
          </p:sp>
          <p:sp>
            <p:nvSpPr>
              <p:cNvPr id="72" name="TextBox 29">
                <a:extLst>
                  <a:ext uri="{FF2B5EF4-FFF2-40B4-BE49-F238E27FC236}">
                    <a16:creationId xmlns:a16="http://schemas.microsoft.com/office/drawing/2014/main" id="{643507B9-4909-4462-9575-2D103115CBA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567347" y="5557694"/>
                <a:ext cx="2090233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分步实现用户管理、健康分析、日记记录等微服务模块。确保服务的独立性和高内聚低耦合设计。</a:t>
                </a:r>
              </a:p>
            </p:txBody>
          </p:sp>
        </p:grpSp>
        <p:grpSp>
          <p:nvGrpSpPr>
            <p:cNvPr id="65" name="Group 22">
              <a:extLst>
                <a:ext uri="{FF2B5EF4-FFF2-40B4-BE49-F238E27FC236}">
                  <a16:creationId xmlns:a16="http://schemas.microsoft.com/office/drawing/2014/main" id="{AF8B2211-B100-459F-BD90-D904637B52C5}"/>
                </a:ext>
              </a:extLst>
            </p:cNvPr>
            <p:cNvGrpSpPr/>
            <p:nvPr/>
          </p:nvGrpSpPr>
          <p:grpSpPr>
            <a:xfrm>
              <a:off x="6127858" y="2148142"/>
              <a:ext cx="2315968" cy="1154880"/>
              <a:chOff x="-671494" y="4987547"/>
              <a:chExt cx="2315968" cy="1154880"/>
            </a:xfrm>
          </p:grpSpPr>
          <p:sp>
            <p:nvSpPr>
              <p:cNvPr id="69" name="TextBox 26">
                <a:extLst>
                  <a:ext uri="{FF2B5EF4-FFF2-40B4-BE49-F238E27FC236}">
                    <a16:creationId xmlns:a16="http://schemas.microsoft.com/office/drawing/2014/main" id="{3ECE2529-4DCA-4D09-95AE-E33DF1E2896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671494" y="4987547"/>
                <a:ext cx="2315968" cy="2830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200" b="1" dirty="0">
                    <a:solidFill>
                      <a:srgbClr val="37609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单元测试与集成测试</a:t>
                </a:r>
              </a:p>
            </p:txBody>
          </p:sp>
          <p:sp>
            <p:nvSpPr>
              <p:cNvPr id="70" name="TextBox 27">
                <a:extLst>
                  <a:ext uri="{FF2B5EF4-FFF2-40B4-BE49-F238E27FC236}">
                    <a16:creationId xmlns:a16="http://schemas.microsoft.com/office/drawing/2014/main" id="{C0B5126C-B6B2-43B9-86B5-11D41AB143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597951" y="5568197"/>
                <a:ext cx="2090235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为各微服务模块开发单元测试。执行跨服务的集成测试，验证服务间通信的稳定性和数据完整性。</a:t>
                </a:r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6" name="Group 23">
              <a:extLst>
                <a:ext uri="{FF2B5EF4-FFF2-40B4-BE49-F238E27FC236}">
                  <a16:creationId xmlns:a16="http://schemas.microsoft.com/office/drawing/2014/main" id="{F5262080-07A4-4706-BC57-6F2E7FC6AB65}"/>
                </a:ext>
              </a:extLst>
            </p:cNvPr>
            <p:cNvGrpSpPr/>
            <p:nvPr/>
          </p:nvGrpSpPr>
          <p:grpSpPr>
            <a:xfrm>
              <a:off x="8489712" y="2148142"/>
              <a:ext cx="2315968" cy="1158076"/>
              <a:chOff x="-671494" y="4987547"/>
              <a:chExt cx="2315968" cy="1158076"/>
            </a:xfrm>
          </p:grpSpPr>
          <p:sp>
            <p:nvSpPr>
              <p:cNvPr id="67" name="TextBox 24">
                <a:extLst>
                  <a:ext uri="{FF2B5EF4-FFF2-40B4-BE49-F238E27FC236}">
                    <a16:creationId xmlns:a16="http://schemas.microsoft.com/office/drawing/2014/main" id="{03C020A0-EEE9-436D-948B-2748F65C6D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671494" y="4987547"/>
                <a:ext cx="2315968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200" b="1" dirty="0">
                    <a:solidFill>
                      <a:srgbClr val="37609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部署与上线</a:t>
                </a:r>
              </a:p>
            </p:txBody>
          </p:sp>
          <p:sp>
            <p:nvSpPr>
              <p:cNvPr id="68" name="TextBox 25">
                <a:extLst>
                  <a:ext uri="{FF2B5EF4-FFF2-40B4-BE49-F238E27FC236}">
                    <a16:creationId xmlns:a16="http://schemas.microsoft.com/office/drawing/2014/main" id="{AAB265A5-7D93-4933-9298-6C9780C57F7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521351" y="5571393"/>
                <a:ext cx="2015684" cy="574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完成容器化部署，发布测试和生产环境版本</a:t>
                </a:r>
                <a:endParaRPr lang="en-US" altLang="zh-CN" sz="9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78" name="直接连接符 7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1331640" y="255120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下一步工作计划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82" name="圆角矩形 8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7" name="文本框 4"/>
              <p:cNvSpPr txBox="1"/>
              <p:nvPr/>
            </p:nvSpPr>
            <p:spPr>
              <a:xfrm>
                <a:off x="944543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04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949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700000">
            <a:off x="7474061" y="4221928"/>
            <a:ext cx="399563" cy="399563"/>
          </a:xfrm>
          <a:prstGeom prst="roundRect">
            <a:avLst>
              <a:gd name="adj" fmla="val 4810"/>
            </a:avLst>
          </a:prstGeom>
          <a:solidFill>
            <a:srgbClr val="9C9899"/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圆角矩形 16"/>
          <p:cNvSpPr/>
          <p:nvPr/>
        </p:nvSpPr>
        <p:spPr>
          <a:xfrm rot="2700000">
            <a:off x="6430345" y="1140972"/>
            <a:ext cx="1323803" cy="132380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699113" y="2947008"/>
            <a:ext cx="1221683" cy="1221683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>
          <a:xfrm rot="2700000">
            <a:off x="7279982" y="2731542"/>
            <a:ext cx="840595" cy="840595"/>
          </a:xfrm>
          <a:prstGeom prst="roundRect">
            <a:avLst>
              <a:gd name="adj" fmla="val 481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圆角矩形 21"/>
          <p:cNvSpPr/>
          <p:nvPr/>
        </p:nvSpPr>
        <p:spPr>
          <a:xfrm rot="2700000">
            <a:off x="7859058" y="2034386"/>
            <a:ext cx="636431" cy="636431"/>
          </a:xfrm>
          <a:prstGeom prst="roundRect">
            <a:avLst>
              <a:gd name="adj" fmla="val 481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7942044" y="729761"/>
            <a:ext cx="532017" cy="532017"/>
          </a:xfrm>
          <a:prstGeom prst="roundRect">
            <a:avLst>
              <a:gd name="adj" fmla="val 481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 rot="18900000">
            <a:off x="-1205537" y="92970"/>
            <a:ext cx="2151435" cy="2065377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 rot="18900000">
            <a:off x="967987" y="-869121"/>
            <a:ext cx="1425327" cy="1368314"/>
          </a:xfrm>
          <a:prstGeom prst="roundRect">
            <a:avLst>
              <a:gd name="adj" fmla="val 8219"/>
            </a:avLst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>
          <a:xfrm rot="2700000">
            <a:off x="5569230" y="451226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700000">
            <a:off x="7924084" y="441189"/>
            <a:ext cx="539452" cy="53945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700000">
            <a:off x="7875903" y="1686659"/>
            <a:ext cx="593998" cy="5939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700000">
            <a:off x="6430345" y="757754"/>
            <a:ext cx="1323803" cy="1323803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圆角矩形 11"/>
          <p:cNvSpPr/>
          <p:nvPr/>
        </p:nvSpPr>
        <p:spPr>
          <a:xfrm rot="2700000">
            <a:off x="7651901" y="2748553"/>
            <a:ext cx="806575" cy="806575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 rot="2700000">
            <a:off x="5702325" y="3377079"/>
            <a:ext cx="1182098" cy="1182098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>
          <a:xfrm rot="2700000">
            <a:off x="4391728" y="3680354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8304885" y="4287910"/>
            <a:ext cx="637272" cy="637272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圆角矩形 15"/>
          <p:cNvSpPr/>
          <p:nvPr/>
        </p:nvSpPr>
        <p:spPr>
          <a:xfrm rot="2700000">
            <a:off x="7432318" y="3741845"/>
            <a:ext cx="507367" cy="507367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圆角矩形 24"/>
          <p:cNvSpPr/>
          <p:nvPr/>
        </p:nvSpPr>
        <p:spPr>
          <a:xfrm rot="2700000">
            <a:off x="5329029" y="440750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8302864" y="384576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8313355" y="1108110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76200" dist="762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圆角矩形 27"/>
          <p:cNvSpPr/>
          <p:nvPr/>
        </p:nvSpPr>
        <p:spPr>
          <a:xfrm rot="2700000">
            <a:off x="6484684" y="2775838"/>
            <a:ext cx="256950" cy="256950"/>
          </a:xfrm>
          <a:prstGeom prst="roundRect">
            <a:avLst>
              <a:gd name="adj" fmla="val 4810"/>
            </a:avLst>
          </a:prstGeom>
          <a:gradFill>
            <a:gsLst>
              <a:gs pos="0">
                <a:srgbClr val="F2F2F2"/>
              </a:gs>
              <a:gs pos="100000">
                <a:srgbClr val="DBDBDB"/>
              </a:gs>
            </a:gsLst>
            <a:lin ang="16800000" scaled="0"/>
          </a:gradFill>
          <a:ln>
            <a:noFill/>
          </a:ln>
          <a:effectLst>
            <a:outerShdw blurRad="139700" dist="139700" dir="5400000" algn="t" rotWithShape="0">
              <a:schemeClr val="tx1">
                <a:lumMod val="65000"/>
                <a:lumOff val="35000"/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5576" y="1851670"/>
            <a:ext cx="7344816" cy="830839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zh-CN" altLang="en-US" sz="4800" b="1" spc="3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感谢您的聆听</a:t>
            </a:r>
            <a:endParaRPr lang="zh-CN" altLang="en-US" sz="4800" b="1" spc="3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5576" y="2675854"/>
            <a:ext cx="7344816" cy="399952"/>
          </a:xfrm>
          <a:prstGeom prst="rect">
            <a:avLst/>
          </a:prstGeom>
        </p:spPr>
        <p:txBody>
          <a:bodyPr wrap="square" lIns="91284" tIns="45642" rIns="91284" bIns="45642">
            <a:spAutoFit/>
          </a:bodyPr>
          <a:lstStyle/>
          <a:p>
            <a:r>
              <a:rPr lang="en-US" altLang="zh-CN" sz="2000" dirty="0">
                <a:solidFill>
                  <a:srgbClr val="133F6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THANK YOU FOR LISTENING</a:t>
            </a:r>
            <a:endParaRPr lang="zh-CN" altLang="en-US" sz="2000" dirty="0">
              <a:solidFill>
                <a:srgbClr val="133F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FA751C-C25C-6BFA-AFF8-BE4B01230776}"/>
              </a:ext>
            </a:extLst>
          </p:cNvPr>
          <p:cNvSpPr/>
          <p:nvPr/>
        </p:nvSpPr>
        <p:spPr>
          <a:xfrm>
            <a:off x="3585399" y="3631478"/>
            <a:ext cx="11272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汇报人：李一鑫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72076B-11EE-501A-54DB-5A4A97EE07A8}"/>
              </a:ext>
            </a:extLst>
          </p:cNvPr>
          <p:cNvSpPr/>
          <p:nvPr/>
        </p:nvSpPr>
        <p:spPr>
          <a:xfrm>
            <a:off x="895211" y="3636765"/>
            <a:ext cx="21499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小组成员：李一鑫 任厚霖 邱嘉政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91BCA5B-880A-4065-BC0C-704B93E40B49}"/>
              </a:ext>
            </a:extLst>
          </p:cNvPr>
          <p:cNvGrpSpPr/>
          <p:nvPr/>
        </p:nvGrpSpPr>
        <p:grpSpPr>
          <a:xfrm>
            <a:off x="634901" y="3651548"/>
            <a:ext cx="260310" cy="224405"/>
            <a:chOff x="2574154" y="3948094"/>
            <a:chExt cx="539308" cy="464921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537E434E-6307-7CC4-E919-3FED779D0749}"/>
                </a:ext>
              </a:extLst>
            </p:cNvPr>
            <p:cNvSpPr/>
            <p:nvPr/>
          </p:nvSpPr>
          <p:spPr>
            <a:xfrm>
              <a:off x="2574154" y="3948094"/>
              <a:ext cx="539308" cy="464921"/>
            </a:xfrm>
            <a:prstGeom prst="hexag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278D5E-E437-BC1B-859B-55174448682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27716" y="4055936"/>
              <a:ext cx="232184" cy="249236"/>
              <a:chOff x="231" y="1205"/>
              <a:chExt cx="640" cy="687"/>
            </a:xfrm>
            <a:solidFill>
              <a:schemeClr val="bg1"/>
            </a:solidFill>
            <a:effectLst/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3B34250-0E2E-DA66-9DBC-EBA2AE97B01F}"/>
                  </a:ext>
                </a:extLst>
              </p:cNvPr>
              <p:cNvSpPr/>
              <p:nvPr/>
            </p:nvSpPr>
            <p:spPr bwMode="auto">
              <a:xfrm>
                <a:off x="231" y="1205"/>
                <a:ext cx="499" cy="687"/>
              </a:xfrm>
              <a:custGeom>
                <a:avLst/>
                <a:gdLst>
                  <a:gd name="T0" fmla="*/ 442 w 499"/>
                  <a:gd name="T1" fmla="*/ 629 h 687"/>
                  <a:gd name="T2" fmla="*/ 57 w 499"/>
                  <a:gd name="T3" fmla="*/ 629 h 687"/>
                  <a:gd name="T4" fmla="*/ 57 w 499"/>
                  <a:gd name="T5" fmla="*/ 200 h 687"/>
                  <a:gd name="T6" fmla="*/ 200 w 499"/>
                  <a:gd name="T7" fmla="*/ 200 h 687"/>
                  <a:gd name="T8" fmla="*/ 200 w 499"/>
                  <a:gd name="T9" fmla="*/ 57 h 687"/>
                  <a:gd name="T10" fmla="*/ 442 w 499"/>
                  <a:gd name="T11" fmla="*/ 57 h 687"/>
                  <a:gd name="T12" fmla="*/ 442 w 499"/>
                  <a:gd name="T13" fmla="*/ 116 h 687"/>
                  <a:gd name="T14" fmla="*/ 494 w 499"/>
                  <a:gd name="T15" fmla="*/ 64 h 687"/>
                  <a:gd name="T16" fmla="*/ 499 w 499"/>
                  <a:gd name="T17" fmla="*/ 59 h 687"/>
                  <a:gd name="T18" fmla="*/ 499 w 499"/>
                  <a:gd name="T19" fmla="*/ 0 h 687"/>
                  <a:gd name="T20" fmla="*/ 143 w 499"/>
                  <a:gd name="T21" fmla="*/ 0 h 687"/>
                  <a:gd name="T22" fmla="*/ 143 w 499"/>
                  <a:gd name="T23" fmla="*/ 0 h 687"/>
                  <a:gd name="T24" fmla="*/ 0 w 499"/>
                  <a:gd name="T25" fmla="*/ 143 h 687"/>
                  <a:gd name="T26" fmla="*/ 0 w 499"/>
                  <a:gd name="T27" fmla="*/ 687 h 687"/>
                  <a:gd name="T28" fmla="*/ 499 w 499"/>
                  <a:gd name="T29" fmla="*/ 687 h 687"/>
                  <a:gd name="T30" fmla="*/ 499 w 499"/>
                  <a:gd name="T31" fmla="*/ 429 h 687"/>
                  <a:gd name="T32" fmla="*/ 442 w 499"/>
                  <a:gd name="T33" fmla="*/ 486 h 687"/>
                  <a:gd name="T34" fmla="*/ 442 w 499"/>
                  <a:gd name="T35" fmla="*/ 629 h 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9" h="687">
                    <a:moveTo>
                      <a:pt x="442" y="629"/>
                    </a:moveTo>
                    <a:lnTo>
                      <a:pt x="57" y="629"/>
                    </a:lnTo>
                    <a:lnTo>
                      <a:pt x="57" y="200"/>
                    </a:lnTo>
                    <a:lnTo>
                      <a:pt x="200" y="200"/>
                    </a:lnTo>
                    <a:lnTo>
                      <a:pt x="200" y="57"/>
                    </a:lnTo>
                    <a:lnTo>
                      <a:pt x="442" y="57"/>
                    </a:lnTo>
                    <a:lnTo>
                      <a:pt x="442" y="116"/>
                    </a:lnTo>
                    <a:lnTo>
                      <a:pt x="494" y="64"/>
                    </a:lnTo>
                    <a:lnTo>
                      <a:pt x="499" y="59"/>
                    </a:lnTo>
                    <a:lnTo>
                      <a:pt x="499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0" y="143"/>
                    </a:lnTo>
                    <a:lnTo>
                      <a:pt x="0" y="687"/>
                    </a:lnTo>
                    <a:lnTo>
                      <a:pt x="499" y="687"/>
                    </a:lnTo>
                    <a:lnTo>
                      <a:pt x="499" y="429"/>
                    </a:lnTo>
                    <a:lnTo>
                      <a:pt x="442" y="486"/>
                    </a:lnTo>
                    <a:lnTo>
                      <a:pt x="442" y="6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Freeform 19">
                <a:extLst>
                  <a:ext uri="{FF2B5EF4-FFF2-40B4-BE49-F238E27FC236}">
                    <a16:creationId xmlns:a16="http://schemas.microsoft.com/office/drawing/2014/main" id="{5FFDE53F-E380-D5EA-20ED-7D084B4F78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6" y="1310"/>
                <a:ext cx="435" cy="431"/>
              </a:xfrm>
              <a:custGeom>
                <a:avLst/>
                <a:gdLst>
                  <a:gd name="T0" fmla="*/ 50 w 435"/>
                  <a:gd name="T1" fmla="*/ 279 h 431"/>
                  <a:gd name="T2" fmla="*/ 50 w 435"/>
                  <a:gd name="T3" fmla="*/ 279 h 431"/>
                  <a:gd name="T4" fmla="*/ 50 w 435"/>
                  <a:gd name="T5" fmla="*/ 279 h 431"/>
                  <a:gd name="T6" fmla="*/ 50 w 435"/>
                  <a:gd name="T7" fmla="*/ 279 h 431"/>
                  <a:gd name="T8" fmla="*/ 0 w 435"/>
                  <a:gd name="T9" fmla="*/ 431 h 431"/>
                  <a:gd name="T10" fmla="*/ 155 w 435"/>
                  <a:gd name="T11" fmla="*/ 381 h 431"/>
                  <a:gd name="T12" fmla="*/ 155 w 435"/>
                  <a:gd name="T13" fmla="*/ 381 h 431"/>
                  <a:gd name="T14" fmla="*/ 155 w 435"/>
                  <a:gd name="T15" fmla="*/ 381 h 431"/>
                  <a:gd name="T16" fmla="*/ 155 w 435"/>
                  <a:gd name="T17" fmla="*/ 381 h 431"/>
                  <a:gd name="T18" fmla="*/ 435 w 435"/>
                  <a:gd name="T19" fmla="*/ 102 h 431"/>
                  <a:gd name="T20" fmla="*/ 330 w 435"/>
                  <a:gd name="T21" fmla="*/ 0 h 431"/>
                  <a:gd name="T22" fmla="*/ 50 w 435"/>
                  <a:gd name="T23" fmla="*/ 279 h 431"/>
                  <a:gd name="T24" fmla="*/ 50 w 435"/>
                  <a:gd name="T25" fmla="*/ 279 h 431"/>
                  <a:gd name="T26" fmla="*/ 141 w 435"/>
                  <a:gd name="T27" fmla="*/ 360 h 431"/>
                  <a:gd name="T28" fmla="*/ 38 w 435"/>
                  <a:gd name="T29" fmla="*/ 396 h 431"/>
                  <a:gd name="T30" fmla="*/ 72 w 435"/>
                  <a:gd name="T31" fmla="*/ 291 h 431"/>
                  <a:gd name="T32" fmla="*/ 141 w 435"/>
                  <a:gd name="T33" fmla="*/ 360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5" h="431">
                    <a:moveTo>
                      <a:pt x="50" y="279"/>
                    </a:moveTo>
                    <a:lnTo>
                      <a:pt x="50" y="279"/>
                    </a:lnTo>
                    <a:lnTo>
                      <a:pt x="50" y="279"/>
                    </a:lnTo>
                    <a:lnTo>
                      <a:pt x="50" y="279"/>
                    </a:lnTo>
                    <a:lnTo>
                      <a:pt x="0" y="43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155" y="381"/>
                    </a:lnTo>
                    <a:lnTo>
                      <a:pt x="435" y="102"/>
                    </a:lnTo>
                    <a:lnTo>
                      <a:pt x="330" y="0"/>
                    </a:lnTo>
                    <a:lnTo>
                      <a:pt x="50" y="279"/>
                    </a:lnTo>
                    <a:lnTo>
                      <a:pt x="50" y="279"/>
                    </a:lnTo>
                    <a:close/>
                    <a:moveTo>
                      <a:pt x="141" y="360"/>
                    </a:moveTo>
                    <a:lnTo>
                      <a:pt x="38" y="396"/>
                    </a:lnTo>
                    <a:lnTo>
                      <a:pt x="72" y="291"/>
                    </a:lnTo>
                    <a:lnTo>
                      <a:pt x="141" y="36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EAC63BA-FBC7-A5C8-0A73-0DF7151F24C2}"/>
              </a:ext>
            </a:extLst>
          </p:cNvPr>
          <p:cNvGrpSpPr/>
          <p:nvPr/>
        </p:nvGrpSpPr>
        <p:grpSpPr>
          <a:xfrm>
            <a:off x="3317355" y="3657776"/>
            <a:ext cx="260310" cy="224405"/>
            <a:chOff x="3484568" y="3959609"/>
            <a:chExt cx="539308" cy="464921"/>
          </a:xfrm>
        </p:grpSpPr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B73ADE83-DA91-EB4F-D793-8D3F11D3B9B9}"/>
                </a:ext>
              </a:extLst>
            </p:cNvPr>
            <p:cNvSpPr/>
            <p:nvPr/>
          </p:nvSpPr>
          <p:spPr>
            <a:xfrm>
              <a:off x="3484568" y="3959609"/>
              <a:ext cx="539308" cy="464921"/>
            </a:xfrm>
            <a:prstGeom prst="hexagon">
              <a:avLst/>
            </a:prstGeom>
            <a:solidFill>
              <a:srgbClr val="3760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6" name="Freeform 96">
              <a:extLst>
                <a:ext uri="{FF2B5EF4-FFF2-40B4-BE49-F238E27FC236}">
                  <a16:creationId xmlns:a16="http://schemas.microsoft.com/office/drawing/2014/main" id="{48D6507E-B72E-B99B-A8F5-C7438C24D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202" y="4063904"/>
              <a:ext cx="266040" cy="25633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022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8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1" dur="1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2" grpId="0"/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5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6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1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3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7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7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9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0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3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4" dur="7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7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8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6" dur="500" tmFilter="0,0; .5, 1; 1, 1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98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4" dur="500" tmFilter="0,0; .5, 1; 1, 1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5" fill="hold">
                                <p:stCondLst>
                                  <p:cond delay="2950"/>
                                </p:stCondLst>
                                <p:childTnLst>
                                  <p:par>
                                    <p:cTn id="10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5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18" dur="12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21" dur="12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animBg="1"/>
          <p:bldP spid="17" grpId="0" animBg="1"/>
          <p:bldP spid="20" grpId="0" animBg="1"/>
          <p:bldP spid="21" grpId="0" animBg="1"/>
          <p:bldP spid="22" grpId="0" animBg="1"/>
          <p:bldP spid="23" grpId="0" animBg="1"/>
          <p:bldP spid="3" grpId="0" animBg="1"/>
          <p:bldP spid="6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25" grpId="0" animBg="1"/>
          <p:bldP spid="26" grpId="0" animBg="1"/>
          <p:bldP spid="27" grpId="0" animBg="1"/>
          <p:bldP spid="28" grpId="0" animBg="1"/>
          <p:bldP spid="31" grpId="0"/>
          <p:bldP spid="33" grpId="0"/>
          <p:bldP spid="2" grpId="0"/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5"/>
          <p:cNvSpPr/>
          <p:nvPr/>
        </p:nvSpPr>
        <p:spPr bwMode="auto">
          <a:xfrm>
            <a:off x="940108" y="1611844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15875">
            <a:gradFill flip="none" rotWithShape="1"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14300">
              <a:prstClr val="black"/>
            </a:inn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Freeform 5"/>
          <p:cNvSpPr/>
          <p:nvPr/>
        </p:nvSpPr>
        <p:spPr bwMode="auto">
          <a:xfrm>
            <a:off x="1115616" y="1676240"/>
            <a:ext cx="2212496" cy="196091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61000"/>
                  <a:lumOff val="39000"/>
                </a:schemeClr>
              </a:gs>
              <a:gs pos="0">
                <a:schemeClr val="bg1">
                  <a:lumMod val="85000"/>
                </a:schemeClr>
              </a:gs>
            </a:gsLst>
            <a:lin ang="2700000" scaled="1"/>
            <a:tileRect/>
          </a:gradFill>
          <a:ln w="19050">
            <a:gradFill flip="none" rotWithShape="1"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2700000" scaled="1"/>
              <a:tileRect/>
            </a:gradFill>
          </a:ln>
          <a:effectLst>
            <a:outerShdw blurRad="266700" dist="203200" dir="678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dirty="0">
              <a:solidFill>
                <a:srgbClr val="005A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57873" y="2119935"/>
            <a:ext cx="1638756" cy="784808"/>
          </a:xfrm>
          <a:prstGeom prst="rect">
            <a:avLst/>
          </a:prstGeom>
        </p:spPr>
        <p:txBody>
          <a:bodyPr wrap="square" lIns="91418" tIns="45709" rIns="91418" bIns="45709">
            <a:spAutoFit/>
          </a:bodyPr>
          <a:lstStyle/>
          <a:p>
            <a:pPr algn="ctr" defTabSz="93345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5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354831" y="2812961"/>
            <a:ext cx="1644841" cy="38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54" tIns="34277" rIns="68554" bIns="34277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8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zh-CN" altLang="en-US" sz="1800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228980" y="1081252"/>
            <a:ext cx="3799404" cy="515562"/>
            <a:chOff x="3852992" y="849029"/>
            <a:chExt cx="3799404" cy="515562"/>
          </a:xfrm>
        </p:grpSpPr>
        <p:sp>
          <p:nvSpPr>
            <p:cNvPr id="4" name="矩形 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4227908" y="1937735"/>
            <a:ext cx="3799404" cy="515562"/>
            <a:chOff x="3852992" y="849029"/>
            <a:chExt cx="3799404" cy="515562"/>
          </a:xfrm>
        </p:grpSpPr>
        <p:sp>
          <p:nvSpPr>
            <p:cNvPr id="68" name="矩形 67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项目技术选型</a:t>
              </a:r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1" name="圆角矩形 70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4228980" y="2720498"/>
            <a:ext cx="3799404" cy="515562"/>
            <a:chOff x="3852992" y="849029"/>
            <a:chExt cx="3799404" cy="515562"/>
          </a:xfrm>
        </p:grpSpPr>
        <p:sp>
          <p:nvSpPr>
            <p:cNvPr id="74" name="矩形 73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问题与挑战</a:t>
              </a: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77" name="圆角矩形 76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8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9" name="组合 78"/>
          <p:cNvGrpSpPr/>
          <p:nvPr/>
        </p:nvGrpSpPr>
        <p:grpSpPr>
          <a:xfrm>
            <a:off x="4214232" y="3568356"/>
            <a:ext cx="3799404" cy="515562"/>
            <a:chOff x="3852992" y="849029"/>
            <a:chExt cx="3799404" cy="515562"/>
          </a:xfrm>
        </p:grpSpPr>
        <p:sp>
          <p:nvSpPr>
            <p:cNvPr id="80" name="矩形 79"/>
            <p:cNvSpPr/>
            <p:nvPr/>
          </p:nvSpPr>
          <p:spPr>
            <a:xfrm>
              <a:off x="4099343" y="854782"/>
              <a:ext cx="3553053" cy="504056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Rectangle 7"/>
            <p:cNvSpPr>
              <a:spLocks noChangeArrowheads="1"/>
            </p:cNvSpPr>
            <p:nvPr/>
          </p:nvSpPr>
          <p:spPr bwMode="auto">
            <a:xfrm>
              <a:off x="4608004" y="926324"/>
              <a:ext cx="2484276" cy="3770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68580" tIns="34290" rIns="68580" bIns="34290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未来工作计划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852992" y="849029"/>
              <a:ext cx="515562" cy="515562"/>
              <a:chOff x="3852992" y="854501"/>
              <a:chExt cx="515562" cy="515562"/>
            </a:xfrm>
          </p:grpSpPr>
          <p:sp>
            <p:nvSpPr>
              <p:cNvPr id="83" name="圆角矩形 82"/>
              <p:cNvSpPr/>
              <p:nvPr/>
            </p:nvSpPr>
            <p:spPr>
              <a:xfrm rot="2700000">
                <a:off x="3852992" y="854501"/>
                <a:ext cx="515562" cy="515562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139700" dist="1397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Rectangle 7"/>
              <p:cNvSpPr>
                <a:spLocks noChangeArrowheads="1"/>
              </p:cNvSpPr>
              <p:nvPr/>
            </p:nvSpPr>
            <p:spPr bwMode="auto">
              <a:xfrm>
                <a:off x="3923928" y="862866"/>
                <a:ext cx="351699" cy="4847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lIns="68580" tIns="34290" rIns="68580" bIns="34290">
                <a:spAutoFit/>
              </a:bodyPr>
              <a:lstStyle/>
              <a:p>
                <a:r>
                  <a:rPr lang="en-US" altLang="zh-CN" sz="27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en-US" sz="27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1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3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250"/>
                                </p:stCondLst>
                                <p:childTnLst>
                                  <p:par>
                                    <p:cTn id="4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6" grpId="0" animBg="1"/>
          <p:bldP spid="47" grpId="0" animBg="1"/>
          <p:bldP spid="48" grpId="0"/>
          <p:bldP spid="4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89" name="Freeform 5">
            <a:extLst>
              <a:ext uri="{FF2B5EF4-FFF2-40B4-BE49-F238E27FC236}">
                <a16:creationId xmlns:a16="http://schemas.microsoft.com/office/drawing/2014/main" id="{5500C85B-C136-0308-77DC-AA4C16B94CC4}"/>
              </a:ext>
            </a:extLst>
          </p:cNvPr>
          <p:cNvSpPr>
            <a:spLocks/>
          </p:cNvSpPr>
          <p:nvPr/>
        </p:nvSpPr>
        <p:spPr bwMode="auto">
          <a:xfrm>
            <a:off x="11091" y="2185100"/>
            <a:ext cx="9073008" cy="2867871"/>
          </a:xfrm>
          <a:custGeom>
            <a:avLst/>
            <a:gdLst>
              <a:gd name="T0" fmla="*/ 2147483646 w 1735"/>
              <a:gd name="T1" fmla="*/ 2147483646 h 784"/>
              <a:gd name="T2" fmla="*/ 2147483646 w 1735"/>
              <a:gd name="T3" fmla="*/ 2147483646 h 784"/>
              <a:gd name="T4" fmla="*/ 2147483646 w 1735"/>
              <a:gd name="T5" fmla="*/ 2147483646 h 784"/>
              <a:gd name="T6" fmla="*/ 2147483646 w 1735"/>
              <a:gd name="T7" fmla="*/ 2147483646 h 784"/>
              <a:gd name="T8" fmla="*/ 2147483646 w 1735"/>
              <a:gd name="T9" fmla="*/ 2147483646 h 784"/>
              <a:gd name="T10" fmla="*/ 2147483646 w 1735"/>
              <a:gd name="T11" fmla="*/ 2147483646 h 784"/>
              <a:gd name="T12" fmla="*/ 2147483646 w 1735"/>
              <a:gd name="T13" fmla="*/ 2147483646 h 784"/>
              <a:gd name="T14" fmla="*/ 2147483646 w 1735"/>
              <a:gd name="T15" fmla="*/ 2147483646 h 784"/>
              <a:gd name="T16" fmla="*/ 2147483646 w 1735"/>
              <a:gd name="T17" fmla="*/ 2147483646 h 784"/>
              <a:gd name="T18" fmla="*/ 2147483646 w 1735"/>
              <a:gd name="T19" fmla="*/ 2147483646 h 784"/>
              <a:gd name="T20" fmla="*/ 0 w 1735"/>
              <a:gd name="T21" fmla="*/ 0 h 784"/>
              <a:gd name="T22" fmla="*/ 2147483646 w 1735"/>
              <a:gd name="T23" fmla="*/ 2147483646 h 784"/>
              <a:gd name="T24" fmla="*/ 2147483646 w 1735"/>
              <a:gd name="T25" fmla="*/ 2147483646 h 784"/>
              <a:gd name="T26" fmla="*/ 2147483646 w 1735"/>
              <a:gd name="T27" fmla="*/ 2147483646 h 784"/>
              <a:gd name="T28" fmla="*/ 2147483646 w 1735"/>
              <a:gd name="T29" fmla="*/ 2147483646 h 784"/>
              <a:gd name="T30" fmla="*/ 2147483646 w 1735"/>
              <a:gd name="T31" fmla="*/ 2147483646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5"/>
              <a:gd name="T49" fmla="*/ 0 h 784"/>
              <a:gd name="T50" fmla="*/ 1735 w 1735"/>
              <a:gd name="T51" fmla="*/ 784 h 78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5" h="784">
                <a:moveTo>
                  <a:pt x="1548" y="674"/>
                </a:moveTo>
                <a:cubicBezTo>
                  <a:pt x="1577" y="645"/>
                  <a:pt x="1577" y="645"/>
                  <a:pt x="1577" y="645"/>
                </a:cubicBezTo>
                <a:cubicBezTo>
                  <a:pt x="1735" y="724"/>
                  <a:pt x="1735" y="724"/>
                  <a:pt x="1735" y="724"/>
                </a:cubicBezTo>
                <a:cubicBezTo>
                  <a:pt x="1437" y="784"/>
                  <a:pt x="1437" y="784"/>
                  <a:pt x="1437" y="784"/>
                </a:cubicBezTo>
                <a:cubicBezTo>
                  <a:pt x="1474" y="748"/>
                  <a:pt x="1474" y="748"/>
                  <a:pt x="1474" y="748"/>
                </a:cubicBezTo>
                <a:cubicBezTo>
                  <a:pt x="1425" y="747"/>
                  <a:pt x="1376" y="745"/>
                  <a:pt x="1328" y="742"/>
                </a:cubicBezTo>
                <a:cubicBezTo>
                  <a:pt x="1190" y="733"/>
                  <a:pt x="1058" y="716"/>
                  <a:pt x="930" y="692"/>
                </a:cubicBezTo>
                <a:cubicBezTo>
                  <a:pt x="698" y="635"/>
                  <a:pt x="578" y="571"/>
                  <a:pt x="571" y="498"/>
                </a:cubicBezTo>
                <a:cubicBezTo>
                  <a:pt x="562" y="453"/>
                  <a:pt x="606" y="407"/>
                  <a:pt x="702" y="361"/>
                </a:cubicBezTo>
                <a:cubicBezTo>
                  <a:pt x="824" y="313"/>
                  <a:pt x="906" y="271"/>
                  <a:pt x="948" y="236"/>
                </a:cubicBezTo>
                <a:cubicBezTo>
                  <a:pt x="1053" y="130"/>
                  <a:pt x="737" y="51"/>
                  <a:pt x="0" y="0"/>
                </a:cubicBezTo>
                <a:cubicBezTo>
                  <a:pt x="754" y="31"/>
                  <a:pt x="1085" y="112"/>
                  <a:pt x="993" y="243"/>
                </a:cubicBezTo>
                <a:cubicBezTo>
                  <a:pt x="968" y="274"/>
                  <a:pt x="896" y="312"/>
                  <a:pt x="777" y="359"/>
                </a:cubicBezTo>
                <a:cubicBezTo>
                  <a:pt x="664" y="409"/>
                  <a:pt x="631" y="463"/>
                  <a:pt x="678" y="520"/>
                </a:cubicBezTo>
                <a:cubicBezTo>
                  <a:pt x="761" y="606"/>
                  <a:pt x="977" y="656"/>
                  <a:pt x="1328" y="670"/>
                </a:cubicBezTo>
                <a:cubicBezTo>
                  <a:pt x="1396" y="673"/>
                  <a:pt x="1470" y="674"/>
                  <a:pt x="1548" y="674"/>
                </a:cubicBezTo>
                <a:close/>
              </a:path>
            </a:pathLst>
          </a:custGeom>
          <a:solidFill>
            <a:srgbClr val="C1C7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pic>
        <p:nvPicPr>
          <p:cNvPr id="90" name="Group 63">
            <a:extLst>
              <a:ext uri="{FF2B5EF4-FFF2-40B4-BE49-F238E27FC236}">
                <a16:creationId xmlns:a16="http://schemas.microsoft.com/office/drawing/2014/main" id="{3AEFDD3C-E9C3-4B6A-C8C5-D6E770DDED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853" y="3152004"/>
            <a:ext cx="1039761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Group 68">
            <a:extLst>
              <a:ext uri="{FF2B5EF4-FFF2-40B4-BE49-F238E27FC236}">
                <a16:creationId xmlns:a16="http://schemas.microsoft.com/office/drawing/2014/main" id="{D33EF183-485E-6174-2F51-596FD0B4CAD9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19" y="1100021"/>
            <a:ext cx="993776" cy="155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Group 72">
            <a:extLst>
              <a:ext uri="{FF2B5EF4-FFF2-40B4-BE49-F238E27FC236}">
                <a16:creationId xmlns:a16="http://schemas.microsoft.com/office/drawing/2014/main" id="{16A2C58D-E0BE-2CBB-56A0-09F7629E070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95" y="905137"/>
            <a:ext cx="993775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" name="Group 76">
            <a:extLst>
              <a:ext uri="{FF2B5EF4-FFF2-40B4-BE49-F238E27FC236}">
                <a16:creationId xmlns:a16="http://schemas.microsoft.com/office/drawing/2014/main" id="{141EF0AD-2583-F158-6E41-918A0959E65B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771" y="3186523"/>
            <a:ext cx="1039761" cy="162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Freeform 116">
            <a:extLst>
              <a:ext uri="{FF2B5EF4-FFF2-40B4-BE49-F238E27FC236}">
                <a16:creationId xmlns:a16="http://schemas.microsoft.com/office/drawing/2014/main" id="{776D6A9C-8565-5236-CD66-67D63E07EFF1}"/>
              </a:ext>
            </a:extLst>
          </p:cNvPr>
          <p:cNvSpPr>
            <a:spLocks noEditPoints="1"/>
          </p:cNvSpPr>
          <p:nvPr/>
        </p:nvSpPr>
        <p:spPr bwMode="auto">
          <a:xfrm>
            <a:off x="1108644" y="1074308"/>
            <a:ext cx="354128" cy="258416"/>
          </a:xfrm>
          <a:custGeom>
            <a:avLst/>
            <a:gdLst>
              <a:gd name="T0" fmla="*/ 2147483646 w 57"/>
              <a:gd name="T1" fmla="*/ 2147483646 h 46"/>
              <a:gd name="T2" fmla="*/ 2147483646 w 57"/>
              <a:gd name="T3" fmla="*/ 2147483646 h 46"/>
              <a:gd name="T4" fmla="*/ 2147483646 w 57"/>
              <a:gd name="T5" fmla="*/ 2147483646 h 46"/>
              <a:gd name="T6" fmla="*/ 2147483646 w 57"/>
              <a:gd name="T7" fmla="*/ 2147483646 h 46"/>
              <a:gd name="T8" fmla="*/ 2147483646 w 57"/>
              <a:gd name="T9" fmla="*/ 2147483646 h 46"/>
              <a:gd name="T10" fmla="*/ 2147483646 w 57"/>
              <a:gd name="T11" fmla="*/ 2147483646 h 46"/>
              <a:gd name="T12" fmla="*/ 2147483646 w 57"/>
              <a:gd name="T13" fmla="*/ 2147483646 h 46"/>
              <a:gd name="T14" fmla="*/ 2147483646 w 57"/>
              <a:gd name="T15" fmla="*/ 2147483646 h 46"/>
              <a:gd name="T16" fmla="*/ 0 w 57"/>
              <a:gd name="T17" fmla="*/ 2147483646 h 46"/>
              <a:gd name="T18" fmla="*/ 0 w 57"/>
              <a:gd name="T19" fmla="*/ 2147483646 h 46"/>
              <a:gd name="T20" fmla="*/ 2147483646 w 57"/>
              <a:gd name="T21" fmla="*/ 2147483646 h 46"/>
              <a:gd name="T22" fmla="*/ 2147483646 w 57"/>
              <a:gd name="T23" fmla="*/ 2147483646 h 46"/>
              <a:gd name="T24" fmla="*/ 2147483646 w 57"/>
              <a:gd name="T25" fmla="*/ 2147483646 h 46"/>
              <a:gd name="T26" fmla="*/ 2147483646 w 57"/>
              <a:gd name="T27" fmla="*/ 2147483646 h 46"/>
              <a:gd name="T28" fmla="*/ 2147483646 w 57"/>
              <a:gd name="T29" fmla="*/ 0 h 46"/>
              <a:gd name="T30" fmla="*/ 2147483646 w 57"/>
              <a:gd name="T31" fmla="*/ 0 h 46"/>
              <a:gd name="T32" fmla="*/ 2147483646 w 57"/>
              <a:gd name="T33" fmla="*/ 2147483646 h 46"/>
              <a:gd name="T34" fmla="*/ 2147483646 w 57"/>
              <a:gd name="T35" fmla="*/ 2147483646 h 46"/>
              <a:gd name="T36" fmla="*/ 2147483646 w 57"/>
              <a:gd name="T37" fmla="*/ 2147483646 h 46"/>
              <a:gd name="T38" fmla="*/ 2147483646 w 57"/>
              <a:gd name="T39" fmla="*/ 2147483646 h 46"/>
              <a:gd name="T40" fmla="*/ 2147483646 w 57"/>
              <a:gd name="T41" fmla="*/ 2147483646 h 46"/>
              <a:gd name="T42" fmla="*/ 2147483646 w 57"/>
              <a:gd name="T43" fmla="*/ 2147483646 h 46"/>
              <a:gd name="T44" fmla="*/ 2147483646 w 57"/>
              <a:gd name="T45" fmla="*/ 2147483646 h 46"/>
              <a:gd name="T46" fmla="*/ 2147483646 w 57"/>
              <a:gd name="T47" fmla="*/ 2147483646 h 46"/>
              <a:gd name="T48" fmla="*/ 2147483646 w 57"/>
              <a:gd name="T49" fmla="*/ 2147483646 h 46"/>
              <a:gd name="T50" fmla="*/ 2147483646 w 57"/>
              <a:gd name="T51" fmla="*/ 2147483646 h 46"/>
              <a:gd name="T52" fmla="*/ 2147483646 w 57"/>
              <a:gd name="T53" fmla="*/ 2147483646 h 46"/>
              <a:gd name="T54" fmla="*/ 2147483646 w 57"/>
              <a:gd name="T55" fmla="*/ 2147483646 h 46"/>
              <a:gd name="T56" fmla="*/ 2147483646 w 57"/>
              <a:gd name="T57" fmla="*/ 2147483646 h 46"/>
              <a:gd name="T58" fmla="*/ 2147483646 w 57"/>
              <a:gd name="T59" fmla="*/ 2147483646 h 46"/>
              <a:gd name="T60" fmla="*/ 2147483646 w 57"/>
              <a:gd name="T61" fmla="*/ 2147483646 h 46"/>
              <a:gd name="T62" fmla="*/ 2147483646 w 57"/>
              <a:gd name="T63" fmla="*/ 2147483646 h 46"/>
              <a:gd name="T64" fmla="*/ 2147483646 w 57"/>
              <a:gd name="T65" fmla="*/ 2147483646 h 46"/>
              <a:gd name="T66" fmla="*/ 2147483646 w 57"/>
              <a:gd name="T67" fmla="*/ 2147483646 h 46"/>
              <a:gd name="T68" fmla="*/ 2147483646 w 57"/>
              <a:gd name="T69" fmla="*/ 2147483646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57"/>
              <a:gd name="T106" fmla="*/ 0 h 46"/>
              <a:gd name="T107" fmla="*/ 57 w 57"/>
              <a:gd name="T108" fmla="*/ 46 h 4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6" name="Freeform 105">
            <a:extLst>
              <a:ext uri="{FF2B5EF4-FFF2-40B4-BE49-F238E27FC236}">
                <a16:creationId xmlns:a16="http://schemas.microsoft.com/office/drawing/2014/main" id="{BF2F9D90-989E-44AC-AFBE-C47552365255}"/>
              </a:ext>
            </a:extLst>
          </p:cNvPr>
          <p:cNvSpPr>
            <a:spLocks noEditPoints="1"/>
          </p:cNvSpPr>
          <p:nvPr/>
        </p:nvSpPr>
        <p:spPr bwMode="auto">
          <a:xfrm>
            <a:off x="4414706" y="1277594"/>
            <a:ext cx="312437" cy="302175"/>
          </a:xfrm>
          <a:custGeom>
            <a:avLst/>
            <a:gdLst>
              <a:gd name="T0" fmla="*/ 2147483646 w 64"/>
              <a:gd name="T1" fmla="*/ 2147483646 h 63"/>
              <a:gd name="T2" fmla="*/ 2147483646 w 64"/>
              <a:gd name="T3" fmla="*/ 2147483646 h 63"/>
              <a:gd name="T4" fmla="*/ 2147483646 w 64"/>
              <a:gd name="T5" fmla="*/ 2147483646 h 63"/>
              <a:gd name="T6" fmla="*/ 2147483646 w 64"/>
              <a:gd name="T7" fmla="*/ 2147483646 h 63"/>
              <a:gd name="T8" fmla="*/ 0 w 64"/>
              <a:gd name="T9" fmla="*/ 2147483646 h 63"/>
              <a:gd name="T10" fmla="*/ 2147483646 w 64"/>
              <a:gd name="T11" fmla="*/ 0 h 63"/>
              <a:gd name="T12" fmla="*/ 2147483646 w 64"/>
              <a:gd name="T13" fmla="*/ 2147483646 h 63"/>
              <a:gd name="T14" fmla="*/ 2147483646 w 64"/>
              <a:gd name="T15" fmla="*/ 2147483646 h 63"/>
              <a:gd name="T16" fmla="*/ 2147483646 w 64"/>
              <a:gd name="T17" fmla="*/ 2147483646 h 63"/>
              <a:gd name="T18" fmla="*/ 2147483646 w 64"/>
              <a:gd name="T19" fmla="*/ 2147483646 h 63"/>
              <a:gd name="T20" fmla="*/ 2147483646 w 64"/>
              <a:gd name="T21" fmla="*/ 2147483646 h 63"/>
              <a:gd name="T22" fmla="*/ 2147483646 w 64"/>
              <a:gd name="T23" fmla="*/ 2147483646 h 63"/>
              <a:gd name="T24" fmla="*/ 2147483646 w 64"/>
              <a:gd name="T25" fmla="*/ 2147483646 h 63"/>
              <a:gd name="T26" fmla="*/ 2147483646 w 64"/>
              <a:gd name="T27" fmla="*/ 2147483646 h 63"/>
              <a:gd name="T28" fmla="*/ 2147483646 w 64"/>
              <a:gd name="T29" fmla="*/ 2147483646 h 63"/>
              <a:gd name="T30" fmla="*/ 2147483646 w 64"/>
              <a:gd name="T31" fmla="*/ 2147483646 h 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64"/>
              <a:gd name="T49" fmla="*/ 0 h 63"/>
              <a:gd name="T50" fmla="*/ 64 w 64"/>
              <a:gd name="T51" fmla="*/ 63 h 6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8" name="Freeform 62">
            <a:extLst>
              <a:ext uri="{FF2B5EF4-FFF2-40B4-BE49-F238E27FC236}">
                <a16:creationId xmlns:a16="http://schemas.microsoft.com/office/drawing/2014/main" id="{5C3F9FAC-AC75-BFD8-4357-DB653B4BB2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923928" y="3384230"/>
            <a:ext cx="303541" cy="305894"/>
          </a:xfrm>
          <a:custGeom>
            <a:avLst/>
            <a:gdLst>
              <a:gd name="T0" fmla="*/ 2147483646 w 58"/>
              <a:gd name="T1" fmla="*/ 2147483646 h 58"/>
              <a:gd name="T2" fmla="*/ 2147483646 w 58"/>
              <a:gd name="T3" fmla="*/ 2147483646 h 58"/>
              <a:gd name="T4" fmla="*/ 2147483646 w 58"/>
              <a:gd name="T5" fmla="*/ 2147483646 h 58"/>
              <a:gd name="T6" fmla="*/ 2147483646 w 58"/>
              <a:gd name="T7" fmla="*/ 2147483646 h 58"/>
              <a:gd name="T8" fmla="*/ 2147483646 w 58"/>
              <a:gd name="T9" fmla="*/ 2147483646 h 58"/>
              <a:gd name="T10" fmla="*/ 2147483646 w 58"/>
              <a:gd name="T11" fmla="*/ 2147483646 h 58"/>
              <a:gd name="T12" fmla="*/ 2147483646 w 58"/>
              <a:gd name="T13" fmla="*/ 2147483646 h 58"/>
              <a:gd name="T14" fmla="*/ 2147483646 w 58"/>
              <a:gd name="T15" fmla="*/ 2147483646 h 58"/>
              <a:gd name="T16" fmla="*/ 2147483646 w 58"/>
              <a:gd name="T17" fmla="*/ 2147483646 h 58"/>
              <a:gd name="T18" fmla="*/ 2147483646 w 58"/>
              <a:gd name="T19" fmla="*/ 2147483646 h 58"/>
              <a:gd name="T20" fmla="*/ 2147483646 w 58"/>
              <a:gd name="T21" fmla="*/ 2147483646 h 58"/>
              <a:gd name="T22" fmla="*/ 2147483646 w 58"/>
              <a:gd name="T23" fmla="*/ 2147483646 h 58"/>
              <a:gd name="T24" fmla="*/ 2147483646 w 58"/>
              <a:gd name="T25" fmla="*/ 2147483646 h 58"/>
              <a:gd name="T26" fmla="*/ 2147483646 w 58"/>
              <a:gd name="T27" fmla="*/ 2147483646 h 58"/>
              <a:gd name="T28" fmla="*/ 2147483646 w 58"/>
              <a:gd name="T29" fmla="*/ 2147483646 h 58"/>
              <a:gd name="T30" fmla="*/ 2147483646 w 58"/>
              <a:gd name="T31" fmla="*/ 2147483646 h 58"/>
              <a:gd name="T32" fmla="*/ 2147483646 w 58"/>
              <a:gd name="T33" fmla="*/ 2147483646 h 58"/>
              <a:gd name="T34" fmla="*/ 2147483646 w 58"/>
              <a:gd name="T35" fmla="*/ 2147483646 h 58"/>
              <a:gd name="T36" fmla="*/ 2147483646 w 58"/>
              <a:gd name="T37" fmla="*/ 2147483646 h 58"/>
              <a:gd name="T38" fmla="*/ 2147483646 w 58"/>
              <a:gd name="T39" fmla="*/ 2147483646 h 58"/>
              <a:gd name="T40" fmla="*/ 2147483646 w 58"/>
              <a:gd name="T41" fmla="*/ 2147483646 h 58"/>
              <a:gd name="T42" fmla="*/ 2147483646 w 58"/>
              <a:gd name="T43" fmla="*/ 2147483646 h 58"/>
              <a:gd name="T44" fmla="*/ 2147483646 w 58"/>
              <a:gd name="T45" fmla="*/ 2147483646 h 58"/>
              <a:gd name="T46" fmla="*/ 2147483646 w 58"/>
              <a:gd name="T47" fmla="*/ 2147483646 h 58"/>
              <a:gd name="T48" fmla="*/ 2147483646 w 58"/>
              <a:gd name="T49" fmla="*/ 2147483646 h 58"/>
              <a:gd name="T50" fmla="*/ 2147483646 w 58"/>
              <a:gd name="T51" fmla="*/ 2147483646 h 58"/>
              <a:gd name="T52" fmla="*/ 0 w 58"/>
              <a:gd name="T53" fmla="*/ 2147483646 h 58"/>
              <a:gd name="T54" fmla="*/ 0 w 58"/>
              <a:gd name="T55" fmla="*/ 2147483646 h 58"/>
              <a:gd name="T56" fmla="*/ 2147483646 w 58"/>
              <a:gd name="T57" fmla="*/ 2147483646 h 58"/>
              <a:gd name="T58" fmla="*/ 2147483646 w 58"/>
              <a:gd name="T59" fmla="*/ 2147483646 h 58"/>
              <a:gd name="T60" fmla="*/ 2147483646 w 58"/>
              <a:gd name="T61" fmla="*/ 2147483646 h 58"/>
              <a:gd name="T62" fmla="*/ 2147483646 w 58"/>
              <a:gd name="T63" fmla="*/ 2147483646 h 58"/>
              <a:gd name="T64" fmla="*/ 2147483646 w 58"/>
              <a:gd name="T65" fmla="*/ 2147483646 h 58"/>
              <a:gd name="T66" fmla="*/ 2147483646 w 58"/>
              <a:gd name="T67" fmla="*/ 2147483646 h 58"/>
              <a:gd name="T68" fmla="*/ 2147483646 w 58"/>
              <a:gd name="T69" fmla="*/ 2147483646 h 58"/>
              <a:gd name="T70" fmla="*/ 2147483646 w 58"/>
              <a:gd name="T71" fmla="*/ 2147483646 h 58"/>
              <a:gd name="T72" fmla="*/ 2147483646 w 58"/>
              <a:gd name="T73" fmla="*/ 2147483646 h 58"/>
              <a:gd name="T74" fmla="*/ 2147483646 w 58"/>
              <a:gd name="T75" fmla="*/ 2147483646 h 58"/>
              <a:gd name="T76" fmla="*/ 2147483646 w 58"/>
              <a:gd name="T77" fmla="*/ 2147483646 h 58"/>
              <a:gd name="T78" fmla="*/ 2147483646 w 58"/>
              <a:gd name="T79" fmla="*/ 0 h 58"/>
              <a:gd name="T80" fmla="*/ 2147483646 w 58"/>
              <a:gd name="T81" fmla="*/ 0 h 58"/>
              <a:gd name="T82" fmla="*/ 2147483646 w 58"/>
              <a:gd name="T83" fmla="*/ 2147483646 h 58"/>
              <a:gd name="T84" fmla="*/ 2147483646 w 58"/>
              <a:gd name="T85" fmla="*/ 2147483646 h 58"/>
              <a:gd name="T86" fmla="*/ 2147483646 w 58"/>
              <a:gd name="T87" fmla="*/ 2147483646 h 58"/>
              <a:gd name="T88" fmla="*/ 2147483646 w 58"/>
              <a:gd name="T89" fmla="*/ 2147483646 h 58"/>
              <a:gd name="T90" fmla="*/ 2147483646 w 58"/>
              <a:gd name="T91" fmla="*/ 2147483646 h 58"/>
              <a:gd name="T92" fmla="*/ 2147483646 w 58"/>
              <a:gd name="T93" fmla="*/ 2147483646 h 58"/>
              <a:gd name="T94" fmla="*/ 2147483646 w 58"/>
              <a:gd name="T95" fmla="*/ 2147483646 h 58"/>
              <a:gd name="T96" fmla="*/ 2147483646 w 58"/>
              <a:gd name="T97" fmla="*/ 2147483646 h 58"/>
              <a:gd name="T98" fmla="*/ 2147483646 w 58"/>
              <a:gd name="T99" fmla="*/ 2147483646 h 58"/>
              <a:gd name="T100" fmla="*/ 2147483646 w 58"/>
              <a:gd name="T101" fmla="*/ 2147483646 h 58"/>
              <a:gd name="T102" fmla="*/ 2147483646 w 58"/>
              <a:gd name="T103" fmla="*/ 2147483646 h 58"/>
              <a:gd name="T104" fmla="*/ 2147483646 w 58"/>
              <a:gd name="T105" fmla="*/ 2147483646 h 58"/>
              <a:gd name="T106" fmla="*/ 2147483646 w 58"/>
              <a:gd name="T107" fmla="*/ 2147483646 h 58"/>
              <a:gd name="T108" fmla="*/ 2147483646 w 58"/>
              <a:gd name="T109" fmla="*/ 2147483646 h 58"/>
              <a:gd name="T110" fmla="*/ 2147483646 w 58"/>
              <a:gd name="T111" fmla="*/ 2147483646 h 58"/>
              <a:gd name="T112" fmla="*/ 2147483646 w 58"/>
              <a:gd name="T113" fmla="*/ 2147483646 h 58"/>
              <a:gd name="T114" fmla="*/ 2147483646 w 58"/>
              <a:gd name="T115" fmla="*/ 2147483646 h 58"/>
              <a:gd name="T116" fmla="*/ 2147483646 w 58"/>
              <a:gd name="T117" fmla="*/ 2147483646 h 58"/>
              <a:gd name="T118" fmla="*/ 2147483646 w 58"/>
              <a:gd name="T119" fmla="*/ 2147483646 h 5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58"/>
              <a:gd name="T181" fmla="*/ 0 h 58"/>
              <a:gd name="T182" fmla="*/ 58 w 58"/>
              <a:gd name="T183" fmla="*/ 58 h 5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99" name="Freeform 45">
            <a:extLst>
              <a:ext uri="{FF2B5EF4-FFF2-40B4-BE49-F238E27FC236}">
                <a16:creationId xmlns:a16="http://schemas.microsoft.com/office/drawing/2014/main" id="{DDF2D3AD-ED78-3DEA-9C80-27438722DEE5}"/>
              </a:ext>
            </a:extLst>
          </p:cNvPr>
          <p:cNvSpPr>
            <a:spLocks noEditPoints="1"/>
          </p:cNvSpPr>
          <p:nvPr/>
        </p:nvSpPr>
        <p:spPr bwMode="auto">
          <a:xfrm>
            <a:off x="6987937" y="3379387"/>
            <a:ext cx="342969" cy="315580"/>
          </a:xfrm>
          <a:custGeom>
            <a:avLst/>
            <a:gdLst>
              <a:gd name="T0" fmla="*/ 2147483646 w 55"/>
              <a:gd name="T1" fmla="*/ 2147483646 h 55"/>
              <a:gd name="T2" fmla="*/ 0 w 55"/>
              <a:gd name="T3" fmla="*/ 2147483646 h 55"/>
              <a:gd name="T4" fmla="*/ 2147483646 w 55"/>
              <a:gd name="T5" fmla="*/ 0 h 55"/>
              <a:gd name="T6" fmla="*/ 2147483646 w 55"/>
              <a:gd name="T7" fmla="*/ 2147483646 h 55"/>
              <a:gd name="T8" fmla="*/ 2147483646 w 55"/>
              <a:gd name="T9" fmla="*/ 2147483646 h 55"/>
              <a:gd name="T10" fmla="*/ 2147483646 w 55"/>
              <a:gd name="T11" fmla="*/ 2147483646 h 55"/>
              <a:gd name="T12" fmla="*/ 2147483646 w 55"/>
              <a:gd name="T13" fmla="*/ 2147483646 h 55"/>
              <a:gd name="T14" fmla="*/ 2147483646 w 55"/>
              <a:gd name="T15" fmla="*/ 2147483646 h 55"/>
              <a:gd name="T16" fmla="*/ 2147483646 w 55"/>
              <a:gd name="T17" fmla="*/ 2147483646 h 55"/>
              <a:gd name="T18" fmla="*/ 2147483646 w 55"/>
              <a:gd name="T19" fmla="*/ 2147483646 h 55"/>
              <a:gd name="T20" fmla="*/ 2147483646 w 55"/>
              <a:gd name="T21" fmla="*/ 2147483646 h 55"/>
              <a:gd name="T22" fmla="*/ 2147483646 w 55"/>
              <a:gd name="T23" fmla="*/ 2147483646 h 55"/>
              <a:gd name="T24" fmla="*/ 2147483646 w 55"/>
              <a:gd name="T25" fmla="*/ 2147483646 h 55"/>
              <a:gd name="T26" fmla="*/ 2147483646 w 55"/>
              <a:gd name="T27" fmla="*/ 2147483646 h 55"/>
              <a:gd name="T28" fmla="*/ 2147483646 w 55"/>
              <a:gd name="T29" fmla="*/ 2147483646 h 55"/>
              <a:gd name="T30" fmla="*/ 2147483646 w 55"/>
              <a:gd name="T31" fmla="*/ 2147483646 h 55"/>
              <a:gd name="T32" fmla="*/ 2147483646 w 55"/>
              <a:gd name="T33" fmla="*/ 2147483646 h 55"/>
              <a:gd name="T34" fmla="*/ 2147483646 w 55"/>
              <a:gd name="T35" fmla="*/ 2147483646 h 55"/>
              <a:gd name="T36" fmla="*/ 2147483646 w 55"/>
              <a:gd name="T37" fmla="*/ 2147483646 h 55"/>
              <a:gd name="T38" fmla="*/ 2147483646 w 55"/>
              <a:gd name="T39" fmla="*/ 2147483646 h 55"/>
              <a:gd name="T40" fmla="*/ 2147483646 w 55"/>
              <a:gd name="T41" fmla="*/ 2147483646 h 55"/>
              <a:gd name="T42" fmla="*/ 2147483646 w 55"/>
              <a:gd name="T43" fmla="*/ 2147483646 h 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55"/>
              <a:gd name="T67" fmla="*/ 0 h 55"/>
              <a:gd name="T68" fmla="*/ 55 w 55"/>
              <a:gd name="T69" fmla="*/ 55 h 55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682" tIns="60841" rIns="121682" bIns="60841"/>
          <a:lstStyle/>
          <a:p>
            <a:endParaRPr lang="zh-CN" altLang="en-US"/>
          </a:p>
        </p:txBody>
      </p:sp>
      <p:sp>
        <p:nvSpPr>
          <p:cNvPr id="100" name="TextBox 13">
            <a:extLst>
              <a:ext uri="{FF2B5EF4-FFF2-40B4-BE49-F238E27FC236}">
                <a16:creationId xmlns:a16="http://schemas.microsoft.com/office/drawing/2014/main" id="{1869B852-3188-BD57-BFA6-CF9A2B095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945" y="1030549"/>
            <a:ext cx="13763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微服务架构设计改进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2" name="TextBox 13">
            <a:extLst>
              <a:ext uri="{FF2B5EF4-FFF2-40B4-BE49-F238E27FC236}">
                <a16:creationId xmlns:a16="http://schemas.microsoft.com/office/drawing/2014/main" id="{1A84A630-D985-6543-1400-604919910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087" y="1299057"/>
            <a:ext cx="13779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业务逻辑设计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6" name="TextBox 13">
            <a:extLst>
              <a:ext uri="{FF2B5EF4-FFF2-40B4-BE49-F238E27FC236}">
                <a16:creationId xmlns:a16="http://schemas.microsoft.com/office/drawing/2014/main" id="{414846F2-BDC9-A0C6-9FDF-D19F7868C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417" y="3443903"/>
            <a:ext cx="1376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部分</a:t>
            </a: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TextBox 13">
            <a:extLst>
              <a:ext uri="{FF2B5EF4-FFF2-40B4-BE49-F238E27FC236}">
                <a16:creationId xmlns:a16="http://schemas.microsoft.com/office/drawing/2014/main" id="{DA8E31BC-9C6C-DB18-7D90-380DD6207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839" y="3339779"/>
            <a:ext cx="1377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项目初步框架搭建</a:t>
            </a:r>
            <a:endParaRPr lang="en-US" sz="16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1016-929C-B45F-30C2-DEBEDF0C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ACB13248-F1E7-86DF-CE8F-8EE1ED38670A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5A6E3A7-7CAF-FF20-0D27-142EA254CF6E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EEED612-39D2-8FF5-A4AC-13B96271CFD2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7F7E9B3B-886A-9D44-EDFD-3D2F1E756E43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C16B8F96-1BA8-A86D-994C-EB4EAAFE4E64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7569225E-C1AE-77C8-48D7-E996B2D7277A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6734216B-0094-8038-898A-59EABD600033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EE8BC7DC-47D7-C3C3-7421-D91CD663C9A3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7462880E-7C08-1A7E-FB1C-6CEFAE375394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7E0EDFD4-4B33-9988-0952-31DFBD605793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A4EE55E-9F1D-5F29-D0F7-EFC6E970AE84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5CF5BC4D-5850-0713-426C-2ED5EB6A91F8}"/>
              </a:ext>
            </a:extLst>
          </p:cNvPr>
          <p:cNvSpPr txBox="1"/>
          <p:nvPr/>
        </p:nvSpPr>
        <p:spPr>
          <a:xfrm>
            <a:off x="596616" y="882314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微服务架构图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424231-9B1D-D1AC-347E-3589487CF3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052"/>
            <a:ext cx="4836611" cy="324494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D34E354-AE1D-5092-6FFF-CFA6900F9A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4307390" y="1358245"/>
            <a:ext cx="4836610" cy="32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A36F3-8087-FC44-E47B-B1ADB9364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FDF75C6-A17C-38F6-7D3A-6BEE3DA83B88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0E6730EB-59B1-A5B5-FF5E-F9D3C2FF65AE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E246FEF-1618-C8AF-FAEB-63E3BD73AE1A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F1862B21-3E05-28A9-1C6D-A52AFA80D71D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D912FB8D-5080-8D6A-5A0D-92F476FDE632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160B9B0C-C32F-0E34-D1CD-FB771E352AFB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9BEDFAA2-8E99-A1CE-C3B4-524BE469DFC3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4F121FAA-366F-0DD5-FEA8-F69FB68207E8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11832566-2078-2E50-8B31-400DC7855101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BB133758-F1EF-5DC1-E239-EAAB10D2E000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3E74C9-A661-1F4B-BEA0-9BF0E99C530B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28DFB619-96FC-BA94-A7C1-7B86CF201DC8}"/>
              </a:ext>
            </a:extLst>
          </p:cNvPr>
          <p:cNvSpPr txBox="1"/>
          <p:nvPr/>
        </p:nvSpPr>
        <p:spPr>
          <a:xfrm>
            <a:off x="596616" y="882314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服务功能模块</a:t>
            </a:r>
            <a:endParaRPr lang="en-US" altLang="zh-CN" sz="16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FD85F94-83E2-C637-796F-E8F8C7603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77964"/>
              </p:ext>
            </p:extLst>
          </p:nvPr>
        </p:nvGraphicFramePr>
        <p:xfrm>
          <a:off x="495170" y="1428657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13483730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用户管理服务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4113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用户注册模块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33694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用户登录模块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698800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用户权限管理模块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8566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用户资料模块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40392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8CC1CD-E743-3D5D-EB33-BD155E34A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335981"/>
              </p:ext>
            </p:extLst>
          </p:nvPr>
        </p:nvGraphicFramePr>
        <p:xfrm>
          <a:off x="495170" y="3616074"/>
          <a:ext cx="185501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8906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日记服务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日记管理模块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5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日记分类模块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2003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0963D2D-2506-DAAD-8A72-AE3E60C04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9629"/>
              </p:ext>
            </p:extLst>
          </p:nvPr>
        </p:nvGraphicFramePr>
        <p:xfrm>
          <a:off x="2470252" y="815900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专家咨询服务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专家简介模块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咨询预约模块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会话管理模块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反馈模块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9897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8CAF4A2-50C4-C4A3-383C-EEB6BB23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378179"/>
              </p:ext>
            </p:extLst>
          </p:nvPr>
        </p:nvGraphicFramePr>
        <p:xfrm>
          <a:off x="2470252" y="2985893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健康分析服务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睡眠数据收集模块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心理测试模块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数据分析模块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报告生成模块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9897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35A5711-681E-4301-2B6F-A063CF303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66187"/>
              </p:ext>
            </p:extLst>
          </p:nvPr>
        </p:nvGraphicFramePr>
        <p:xfrm>
          <a:off x="4433360" y="815900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订单创建模块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订单状态模块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支付对接模块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订单历史模块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9897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B61F69D-D728-35D6-CD94-61FF7E4D0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85165"/>
              </p:ext>
            </p:extLst>
          </p:nvPr>
        </p:nvGraphicFramePr>
        <p:xfrm>
          <a:off x="4444104" y="2990195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支付服务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第三方支付调用模块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支付状态模块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退款模块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账单管理模块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989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EC73230-DF62-967A-ABF6-00A727875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04255"/>
              </p:ext>
            </p:extLst>
          </p:nvPr>
        </p:nvGraphicFramePr>
        <p:xfrm>
          <a:off x="6660232" y="798412"/>
          <a:ext cx="1855017" cy="159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匿名聊天服务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消息管理模块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用户匹配模块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安全模块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A0404CD-F5F5-C335-7520-9A3DCF428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32039"/>
              </p:ext>
            </p:extLst>
          </p:nvPr>
        </p:nvGraphicFramePr>
        <p:xfrm>
          <a:off x="6670971" y="2715766"/>
          <a:ext cx="1855017" cy="1979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017">
                  <a:extLst>
                    <a:ext uri="{9D8B030D-6E8A-4147-A177-3AD203B41FA5}">
                      <a16:colId xmlns:a16="http://schemas.microsoft.com/office/drawing/2014/main" val="3620830695"/>
                    </a:ext>
                  </a:extLst>
                </a:gridCol>
              </a:tblGrid>
              <a:tr h="45353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漂流瓶服务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3114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漂流瓶创建模块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69697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漂流瓶接收模块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6779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漂流瓶管理模块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72821"/>
                  </a:ext>
                </a:extLst>
              </a:tr>
              <a:tr h="38152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匹配模块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9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99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2B10F-E6EF-A2DF-5008-A42E0B402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573BF2AA-9E9D-0355-D004-0DF4956192C9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74148BE-3A38-6B33-AB4F-FF9B7383409A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8F52ECF-CCC1-C00F-327D-58502A843B84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F44E815-40CB-56FD-A200-F7FC6FFE4A49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E0B50BA2-D5C6-21B5-42CE-8108D83FF7A6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45F2AAFD-9102-B64A-2EA2-4098C1186E10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CC29A9B2-D8BB-02CB-2939-BC6DDBEA5C98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F794CF88-86D0-F79F-A816-D38395DCFA71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3A09AFB4-ED9E-1E18-FD39-008B9145C3F8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0BD4B842-FED8-F168-89B4-621B841DCE38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39D3E5E-B74C-0110-ADAF-AD6D81B439DF}"/>
              </a:ext>
            </a:extLst>
          </p:cNvPr>
          <p:cNvSpPr/>
          <p:nvPr/>
        </p:nvSpPr>
        <p:spPr>
          <a:xfrm flipH="1">
            <a:off x="615209" y="884107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7">
            <a:extLst>
              <a:ext uri="{FF2B5EF4-FFF2-40B4-BE49-F238E27FC236}">
                <a16:creationId xmlns:a16="http://schemas.microsoft.com/office/drawing/2014/main" id="{294EA989-F1FE-DFDC-42F3-DF5215C6C478}"/>
              </a:ext>
            </a:extLst>
          </p:cNvPr>
          <p:cNvSpPr txBox="1"/>
          <p:nvPr/>
        </p:nvSpPr>
        <p:spPr>
          <a:xfrm>
            <a:off x="619754" y="876771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微服务通信设计</a:t>
            </a: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7C39010-F02A-7BFD-EF91-2240A0222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04073"/>
              </p:ext>
            </p:extLst>
          </p:nvPr>
        </p:nvGraphicFramePr>
        <p:xfrm>
          <a:off x="596616" y="1649433"/>
          <a:ext cx="8026425" cy="2489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5">
                  <a:extLst>
                    <a:ext uri="{9D8B030D-6E8A-4147-A177-3AD203B41FA5}">
                      <a16:colId xmlns:a16="http://schemas.microsoft.com/office/drawing/2014/main" val="3630354301"/>
                    </a:ext>
                  </a:extLst>
                </a:gridCol>
                <a:gridCol w="1605285">
                  <a:extLst>
                    <a:ext uri="{9D8B030D-6E8A-4147-A177-3AD203B41FA5}">
                      <a16:colId xmlns:a16="http://schemas.microsoft.com/office/drawing/2014/main" val="3286760446"/>
                    </a:ext>
                  </a:extLst>
                </a:gridCol>
                <a:gridCol w="1605285">
                  <a:extLst>
                    <a:ext uri="{9D8B030D-6E8A-4147-A177-3AD203B41FA5}">
                      <a16:colId xmlns:a16="http://schemas.microsoft.com/office/drawing/2014/main" val="630270202"/>
                    </a:ext>
                  </a:extLst>
                </a:gridCol>
                <a:gridCol w="2183865">
                  <a:extLst>
                    <a:ext uri="{9D8B030D-6E8A-4147-A177-3AD203B41FA5}">
                      <a16:colId xmlns:a16="http://schemas.microsoft.com/office/drawing/2014/main" val="2364037671"/>
                    </a:ext>
                  </a:extLst>
                </a:gridCol>
                <a:gridCol w="1026705">
                  <a:extLst>
                    <a:ext uri="{9D8B030D-6E8A-4147-A177-3AD203B41FA5}">
                      <a16:colId xmlns:a16="http://schemas.microsoft.com/office/drawing/2014/main" val="3609984120"/>
                    </a:ext>
                  </a:extLst>
                </a:gridCol>
              </a:tblGrid>
              <a:tr h="417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服务</a:t>
                      </a: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服务</a:t>
                      </a:r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通信方式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使用场景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技术工具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903129"/>
                  </a:ext>
                </a:extLst>
              </a:tr>
              <a:tr h="417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用户管理服务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专家咨询服务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同步请求</a:t>
                      </a:r>
                      <a:r>
                        <a:rPr lang="en-US" altLang="zh-C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-</a:t>
                      </a:r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响应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验证用户身份，获取用户信息</a:t>
                      </a:r>
                      <a:endParaRPr lang="zh-CN" altLang="en-US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REST API </a:t>
                      </a:r>
                      <a:endParaRPr lang="zh-CN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29295"/>
                  </a:ext>
                </a:extLst>
              </a:tr>
              <a:tr h="417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订单服务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支付服务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异步非阻塞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创建支付请求并异步等待支付完成通知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RocketMQ</a:t>
                      </a:r>
                      <a:r>
                        <a:rPr lang="en-US" altLang="zh-C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 </a:t>
                      </a:r>
                      <a:endParaRPr lang="zh-CN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17015"/>
                  </a:ext>
                </a:extLst>
              </a:tr>
              <a:tr h="41726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支付服务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订单服务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异步事件驱动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支付完成后通知订单服务更新订单状态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RocketMQ</a:t>
                      </a:r>
                      <a:endParaRPr lang="zh-CN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71622"/>
                  </a:ext>
                </a:extLst>
              </a:tr>
              <a:tr h="41726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健康分析服务</a:t>
                      </a:r>
                    </a:p>
                    <a:p>
                      <a:pPr algn="ctr"/>
                      <a:endParaRPr lang="zh-CN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日记服务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共享数据</a:t>
                      </a:r>
                    </a:p>
                    <a:p>
                      <a:pPr algn="ctr"/>
                      <a:endParaRPr lang="zh-CN" altLang="en-US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获取用户情绪记录数据用于给出健康建议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3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48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/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78" name="直接连接符 77"/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82" name="圆角矩形 81"/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4" name="圆角矩形 83"/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6" name="圆角矩形 85"/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87" name="文本框 4"/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4C3A92-115D-07EA-7800-23D3B6BDEF1B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CEBCC5E9-4590-2689-A57B-00DA6ED97E35}"/>
              </a:ext>
            </a:extLst>
          </p:cNvPr>
          <p:cNvSpPr txBox="1"/>
          <p:nvPr/>
        </p:nvSpPr>
        <p:spPr>
          <a:xfrm>
            <a:off x="596616" y="882314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业务逻辑设计</a:t>
            </a:r>
            <a:endParaRPr lang="en-US" altLang="zh-CN" sz="1600" b="1" kern="0" dirty="0">
              <a:solidFill>
                <a:srgbClr val="37609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0C3668-759B-F100-84DC-6606E04575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90" y="1267614"/>
            <a:ext cx="4337445" cy="3673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ED2C92-CFB5-5501-DC0E-EE605A2DF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90" y="1263337"/>
            <a:ext cx="4156390" cy="35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5843-1579-BD03-C66C-E6CD72FC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4EF7CA45-22BF-8420-CF06-AE1286A06FB5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9865E746-F2FA-90DC-3A2A-2D5662228A6E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0E2AEB2-5E61-873C-A83D-C0ACB6AB77DA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24A4921-54BC-F9FC-6A46-946B0D7F68D9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64868FA7-5F2D-B2BE-AB2A-E9E96A411721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A371803F-B8BA-258F-AD79-5247228DA671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96FCA5C5-4E8E-13C6-31FE-6CE389FA4050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A01B07D5-0CFF-AA92-4DD6-3C1CF22F04EE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803FE46F-2EF5-E885-2F52-6C7B4E813B87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A1AC9AB7-8E69-9EC5-EC9C-058B77BAD301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F55CC41-4A16-2ECC-8182-9A50DD4380B5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DFB73995-2C60-13D5-DF68-312853C30C82}"/>
              </a:ext>
            </a:extLst>
          </p:cNvPr>
          <p:cNvSpPr txBox="1"/>
          <p:nvPr/>
        </p:nvSpPr>
        <p:spPr>
          <a:xfrm>
            <a:off x="596616" y="882314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zh-CN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C44493-3E7C-55B7-003C-F817541725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43" y="1965470"/>
            <a:ext cx="5127345" cy="26592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A17DE2-BEED-382E-B3A2-C63A6AA28E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911432"/>
            <a:ext cx="3856290" cy="40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607A-A1AB-09CB-9FD0-9D82280E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E19ED9-4B34-3A7F-A7DE-FFF5C5074215}"/>
              </a:ext>
            </a:extLst>
          </p:cNvPr>
          <p:cNvGrpSpPr/>
          <p:nvPr/>
        </p:nvGrpSpPr>
        <p:grpSpPr>
          <a:xfrm>
            <a:off x="251900" y="195486"/>
            <a:ext cx="8568572" cy="585582"/>
            <a:chOff x="251900" y="195486"/>
            <a:chExt cx="8568572" cy="585582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DA23F0E-7A00-69F9-244E-6967CF1C5754}"/>
                </a:ext>
              </a:extLst>
            </p:cNvPr>
            <p:cNvCxnSpPr/>
            <p:nvPr/>
          </p:nvCxnSpPr>
          <p:spPr>
            <a:xfrm flipH="1">
              <a:off x="1208857" y="684095"/>
              <a:ext cx="7611615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3E17DC53-35E5-BB50-E1B2-883C4FFCEACA}"/>
                </a:ext>
              </a:extLst>
            </p:cNvPr>
            <p:cNvSpPr/>
            <p:nvPr/>
          </p:nvSpPr>
          <p:spPr>
            <a:xfrm>
              <a:off x="1331640" y="255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3765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kern="0" dirty="0">
                  <a:solidFill>
                    <a:srgbClr val="37609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项目总体进展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2E84FFE-C9E9-BF20-E353-C81ACBC89DB5}"/>
                </a:ext>
              </a:extLst>
            </p:cNvPr>
            <p:cNvGrpSpPr/>
            <p:nvPr/>
          </p:nvGrpSpPr>
          <p:grpSpPr>
            <a:xfrm>
              <a:off x="251900" y="195486"/>
              <a:ext cx="887938" cy="585582"/>
              <a:chOff x="562441" y="531294"/>
              <a:chExt cx="2322326" cy="1531540"/>
            </a:xfrm>
          </p:grpSpPr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B752B9BB-7445-0D72-BAD8-5BC1AE6D9020}"/>
                  </a:ext>
                </a:extLst>
              </p:cNvPr>
              <p:cNvSpPr/>
              <p:nvPr/>
            </p:nvSpPr>
            <p:spPr>
              <a:xfrm rot="2700000">
                <a:off x="613474" y="711955"/>
                <a:ext cx="704611" cy="704611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7" name="圆角矩形 66">
                <a:extLst>
                  <a:ext uri="{FF2B5EF4-FFF2-40B4-BE49-F238E27FC236}">
                    <a16:creationId xmlns:a16="http://schemas.microsoft.com/office/drawing/2014/main" id="{E80668DF-C527-866E-1066-E7125E4B86EE}"/>
                  </a:ext>
                </a:extLst>
              </p:cNvPr>
              <p:cNvSpPr/>
              <p:nvPr/>
            </p:nvSpPr>
            <p:spPr>
              <a:xfrm rot="2700000">
                <a:off x="1043261" y="555179"/>
                <a:ext cx="1041378" cy="1041378"/>
              </a:xfrm>
              <a:prstGeom prst="roundRect">
                <a:avLst>
                  <a:gd name="adj" fmla="val 481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8" name="圆角矩形 67">
                <a:extLst>
                  <a:ext uri="{FF2B5EF4-FFF2-40B4-BE49-F238E27FC236}">
                    <a16:creationId xmlns:a16="http://schemas.microsoft.com/office/drawing/2014/main" id="{74A478EE-BFC6-A006-FF76-5386AC95F07F}"/>
                  </a:ext>
                </a:extLst>
              </p:cNvPr>
              <p:cNvSpPr/>
              <p:nvPr/>
            </p:nvSpPr>
            <p:spPr>
              <a:xfrm rot="2700000">
                <a:off x="2386142" y="531294"/>
                <a:ext cx="498625" cy="498625"/>
              </a:xfrm>
              <a:prstGeom prst="roundRect">
                <a:avLst>
                  <a:gd name="adj" fmla="val 481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931D7FD6-0498-FD97-EF0A-36DE46115587}"/>
                  </a:ext>
                </a:extLst>
              </p:cNvPr>
              <p:cNvSpPr/>
              <p:nvPr/>
            </p:nvSpPr>
            <p:spPr>
              <a:xfrm rot="2700000">
                <a:off x="2149679" y="1381541"/>
                <a:ext cx="432486" cy="432486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0" name="圆角矩形 69">
                <a:extLst>
                  <a:ext uri="{FF2B5EF4-FFF2-40B4-BE49-F238E27FC236}">
                    <a16:creationId xmlns:a16="http://schemas.microsoft.com/office/drawing/2014/main" id="{6FE7B569-EF92-9456-1603-5676E9C5D480}"/>
                  </a:ext>
                </a:extLst>
              </p:cNvPr>
              <p:cNvSpPr/>
              <p:nvPr/>
            </p:nvSpPr>
            <p:spPr>
              <a:xfrm rot="2700000">
                <a:off x="562441" y="1843807"/>
                <a:ext cx="219027" cy="219027"/>
              </a:xfrm>
              <a:prstGeom prst="roundRect">
                <a:avLst>
                  <a:gd name="adj" fmla="val 4810"/>
                </a:avLst>
              </a:prstGeom>
              <a:gradFill>
                <a:gsLst>
                  <a:gs pos="0">
                    <a:srgbClr val="F2F2F2"/>
                  </a:gs>
                  <a:gs pos="100000">
                    <a:srgbClr val="DBDBDB"/>
                  </a:gs>
                </a:gsLst>
                <a:lin ang="16800000" scaled="0"/>
              </a:gradFill>
              <a:ln>
                <a:noFill/>
              </a:ln>
              <a:effectLst>
                <a:outerShdw blurRad="63500" dist="63500" dir="5400000" algn="t" rotWithShape="0">
                  <a:schemeClr val="tx1">
                    <a:lumMod val="65000"/>
                    <a:lumOff val="35000"/>
                    <a:alpha val="2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71" name="文本框 4">
                <a:extLst>
                  <a:ext uri="{FF2B5EF4-FFF2-40B4-BE49-F238E27FC236}">
                    <a16:creationId xmlns:a16="http://schemas.microsoft.com/office/drawing/2014/main" id="{A249068C-3DA2-1FBD-5109-6135C7F11385}"/>
                  </a:ext>
                </a:extLst>
              </p:cNvPr>
              <p:cNvSpPr txBox="1"/>
              <p:nvPr/>
            </p:nvSpPr>
            <p:spPr>
              <a:xfrm>
                <a:off x="944545" y="617339"/>
                <a:ext cx="1229245" cy="965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01</a:t>
                </a:r>
                <a:endParaRPr kumimoji="0" lang="zh-CN" altLang="en-US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272032C-4811-927D-9AE8-DB514E90E198}"/>
              </a:ext>
            </a:extLst>
          </p:cNvPr>
          <p:cNvSpPr/>
          <p:nvPr/>
        </p:nvSpPr>
        <p:spPr>
          <a:xfrm flipH="1">
            <a:off x="592071" y="889650"/>
            <a:ext cx="45719" cy="338554"/>
          </a:xfrm>
          <a:prstGeom prst="roundRect">
            <a:avLst>
              <a:gd name="adj" fmla="val 50000"/>
            </a:avLst>
          </a:prstGeom>
          <a:solidFill>
            <a:srgbClr val="376092"/>
          </a:solidFill>
          <a:ln w="57150">
            <a:noFill/>
          </a:ln>
          <a:effectLst>
            <a:outerShdw blurRad="2540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7">
            <a:extLst>
              <a:ext uri="{FF2B5EF4-FFF2-40B4-BE49-F238E27FC236}">
                <a16:creationId xmlns:a16="http://schemas.microsoft.com/office/drawing/2014/main" id="{E37E5C91-B7D4-0FE3-D6D4-C5DC3BF0532E}"/>
              </a:ext>
            </a:extLst>
          </p:cNvPr>
          <p:cNvSpPr txBox="1"/>
          <p:nvPr/>
        </p:nvSpPr>
        <p:spPr>
          <a:xfrm>
            <a:off x="596616" y="882314"/>
            <a:ext cx="1652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部分</a:t>
            </a:r>
            <a:r>
              <a:rPr lang="en-US" altLang="zh-CN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API</a:t>
            </a:r>
            <a:r>
              <a:rPr lang="zh-CN" altLang="en-US" sz="1600" b="1" kern="0" dirty="0">
                <a:solidFill>
                  <a:srgbClr val="37609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2192C4-839D-FB02-179B-AC999A4DE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3" b="41599"/>
          <a:stretch/>
        </p:blipFill>
        <p:spPr>
          <a:xfrm>
            <a:off x="137638" y="1432603"/>
            <a:ext cx="8572500" cy="31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4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6027512A-D264-4382-9CC5-C4FB28CE168C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微粒体工作总结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iw3lt2q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687</Words>
  <Application>Microsoft Office PowerPoint</Application>
  <PresentationFormat>全屏显示(16:9)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Arial</vt:lpstr>
      <vt:lpstr>Calibri</vt:lpstr>
      <vt:lpstr>Calibri Light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reus messi</cp:lastModifiedBy>
  <cp:revision>155</cp:revision>
  <dcterms:created xsi:type="dcterms:W3CDTF">2016-05-24T04:26:00Z</dcterms:created>
  <dcterms:modified xsi:type="dcterms:W3CDTF">2024-11-28T06:56:41Z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2052-10.1.0.5850</vt:lpwstr>
  </property>
</Properties>
</file>